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587" r:id="rId2"/>
    <p:sldId id="586" r:id="rId3"/>
    <p:sldId id="581" r:id="rId4"/>
  </p:sldIdLst>
  <p:sldSz cx="9144000" cy="6858000" type="screen4x3"/>
  <p:notesSz cx="6699250" cy="9836150"/>
  <p:custDataLst>
    <p:tags r:id="rId7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loop="1"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5800" autoAdjust="0"/>
    <p:restoredTop sz="94900" autoAdjust="0"/>
  </p:normalViewPr>
  <p:slideViewPr>
    <p:cSldViewPr snapToGrid="0">
      <p:cViewPr>
        <p:scale>
          <a:sx n="100" d="100"/>
          <a:sy n="100" d="100"/>
        </p:scale>
        <p:origin x="-672" y="-78"/>
      </p:cViewPr>
      <p:guideLst>
        <p:guide orient="horz" pos="4319"/>
        <p:guide orient="horz" pos="3197"/>
        <p:guide orient="horz" pos="917"/>
        <p:guide pos="211"/>
        <p:guide pos="55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1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t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2375" y="0"/>
            <a:ext cx="29527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t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3388"/>
            <a:ext cx="28781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b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559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2375" y="9323388"/>
            <a:ext cx="29527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b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/>
            </a:lvl1pPr>
          </a:lstStyle>
          <a:p>
            <a:fld id="{DAB0FC7C-F261-46AF-894A-DF7532CB146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19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300"/>
            </a:lvl1pPr>
          </a:lstStyle>
          <a:p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7300" y="0"/>
            <a:ext cx="29019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300"/>
            </a:lvl1pPr>
          </a:lstStyle>
          <a:p>
            <a:endParaRPr lang="en-GB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90588" y="738188"/>
            <a:ext cx="4919662" cy="3689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672013"/>
            <a:ext cx="4911725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5613"/>
            <a:ext cx="290195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300"/>
            </a:lvl1pPr>
          </a:lstStyle>
          <a:p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7300" y="9345613"/>
            <a:ext cx="290195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300"/>
            </a:lvl1pPr>
          </a:lstStyle>
          <a:p>
            <a:fld id="{2A60AA79-B714-4A6F-A9F9-22C6050FF6A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D1B51C-E3E8-4AF4-981F-2AFDD2749C85}" type="slidenum">
              <a:rPr lang="en-GB"/>
              <a:pPr/>
              <a:t>2</a:t>
            </a:fld>
            <a:endParaRPr lang="en-GB"/>
          </a:p>
        </p:txBody>
      </p:sp>
      <p:sp>
        <p:nvSpPr>
          <p:cNvPr id="1067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F3B271-B214-47DE-B11E-372B4236B5EF}" type="slidenum">
              <a:rPr lang="en-GB"/>
              <a:pPr/>
              <a:t>3</a:t>
            </a:fld>
            <a:endParaRPr lang="en-GB"/>
          </a:p>
        </p:txBody>
      </p:sp>
      <p:sp>
        <p:nvSpPr>
          <p:cNvPr id="1068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506538" y="2139950"/>
            <a:ext cx="7315200" cy="1323975"/>
          </a:xfrm>
        </p:spPr>
        <p:txBody>
          <a:bodyPr lIns="91440" rIns="91440" anchor="b"/>
          <a:lstStyle>
            <a:lvl1pPr>
              <a:lnSpc>
                <a:spcPct val="115000"/>
              </a:lnSpc>
              <a:defRPr sz="4000" i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045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06538" y="3705225"/>
            <a:ext cx="7323137" cy="904875"/>
          </a:xfrm>
        </p:spPr>
        <p:txBody>
          <a:bodyPr lIns="91440" rIns="9144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2000" b="1">
                <a:solidFill>
                  <a:schemeClr val="folHlink"/>
                </a:solidFill>
              </a:defRPr>
            </a:lvl1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1045516" name="AutoShape 12"/>
          <p:cNvSpPr>
            <a:spLocks noChangeArrowheads="1"/>
          </p:cNvSpPr>
          <p:nvPr userDrawn="1"/>
        </p:nvSpPr>
        <p:spPr bwMode="auto">
          <a:xfrm rot="10800000">
            <a:off x="325438" y="506413"/>
            <a:ext cx="927100" cy="514350"/>
          </a:xfrm>
          <a:prstGeom prst="leftArrow">
            <a:avLst>
              <a:gd name="adj1" fmla="val 51620"/>
              <a:gd name="adj2" fmla="val 51229"/>
            </a:avLst>
          </a:prstGeom>
          <a:gradFill rotWithShape="1">
            <a:gsLst>
              <a:gs pos="0">
                <a:srgbClr val="B7B7B7"/>
              </a:gs>
              <a:gs pos="100000">
                <a:srgbClr val="B7B7B7">
                  <a:gamma/>
                  <a:tint val="48627"/>
                  <a:invGamma/>
                  <a:alpha val="2000"/>
                </a:srgb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US" sz="1400">
                <a:solidFill>
                  <a:srgbClr val="FFFFFF"/>
                </a:solidFill>
              </a:rPr>
              <a:t>Your logo</a:t>
            </a:r>
          </a:p>
        </p:txBody>
      </p:sp>
      <p:pic>
        <p:nvPicPr>
          <p:cNvPr id="1045518" name="Picture 14" descr="PP small"/>
          <p:cNvPicPr>
            <a:picLocks noChangeAspect="1" noChangeArrowheads="1"/>
          </p:cNvPicPr>
          <p:nvPr userDrawn="1"/>
        </p:nvPicPr>
        <p:blipFill>
          <a:blip r:embed="rId2"/>
          <a:srcRect b="34532"/>
          <a:stretch>
            <a:fillRect/>
          </a:stretch>
        </p:blipFill>
        <p:spPr bwMode="auto">
          <a:xfrm>
            <a:off x="1485900" y="542925"/>
            <a:ext cx="3225800" cy="403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D318B72C-9F6A-45F2-AE7B-C101FB30317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1950" y="250825"/>
            <a:ext cx="2132013" cy="5000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250825"/>
            <a:ext cx="6245225" cy="5000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A99568B0-B01D-4ABB-8FFA-C8F32AE04753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1029827E-83E5-48A9-BE41-0CF5B6B49AD5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BFBCC1DB-18CF-44BC-90DD-AEC96D2B9EED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088" y="1374775"/>
            <a:ext cx="4186237" cy="3876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374775"/>
            <a:ext cx="4186238" cy="3876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4D1297F9-70F5-41EB-8396-DB378B56E65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82B5E95C-E27B-4F21-A1F8-E6EF7664C41A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EF736825-CE48-4F24-A34B-493C12A1323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53A0C454-6C7C-4862-BB07-277C460637A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53D6611D-59FA-499C-A917-DFFFFEB0A407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77959A0D-B6BA-4CF3-9227-8C4383FF0103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4325" y="250825"/>
            <a:ext cx="8515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DE" smtClean="0"/>
          </a:p>
        </p:txBody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374775"/>
            <a:ext cx="85248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  <a:p>
            <a:pPr lvl="4"/>
            <a:endParaRPr lang="de-DE" smtClean="0"/>
          </a:p>
        </p:txBody>
      </p:sp>
      <p:sp>
        <p:nvSpPr>
          <p:cNvPr id="1044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750" y="6167438"/>
            <a:ext cx="3048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4F4F4F"/>
                </a:solidFill>
              </a:defRPr>
            </a:lvl1pPr>
          </a:lstStyle>
          <a:p>
            <a:r>
              <a:rPr lang="de-DE"/>
              <a:t>Here comes your footer  </a:t>
            </a:r>
            <a:r>
              <a:rPr lang="de-DE">
                <a:sym typeface="Wingdings" pitchFamily="2" charset="2"/>
              </a:rPr>
              <a:t></a:t>
            </a:r>
            <a:r>
              <a:rPr lang="de-DE"/>
              <a:t>  Page </a:t>
            </a:r>
            <a:fld id="{85EC1135-9818-494E-9A76-F072570CBAFB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r"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</a:defRPr>
      </a:lvl9pPr>
    </p:titleStyle>
    <p:bodyStyle>
      <a:lvl1pPr marL="190500" indent="-1905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  <a:ea typeface="+mn-ea"/>
          <a:cs typeface="+mn-cs"/>
        </a:defRPr>
      </a:lvl1pPr>
      <a:lvl2pPr marL="381000" indent="-188913" algn="l" rtl="0" fontAlgn="base">
        <a:spcBef>
          <a:spcPct val="20000"/>
        </a:spcBef>
        <a:spcAft>
          <a:spcPct val="0"/>
        </a:spcAft>
        <a:buClr>
          <a:schemeClr val="hlink"/>
        </a:buClr>
        <a:buChar char="-"/>
        <a:defRPr>
          <a:solidFill>
            <a:srgbClr val="FFFFFF"/>
          </a:solidFill>
          <a:latin typeface="+mn-lt"/>
        </a:defRPr>
      </a:lvl2pPr>
      <a:lvl3pPr marL="561975" indent="-179388" algn="l" rtl="0" fontAlgn="base">
        <a:spcBef>
          <a:spcPct val="20000"/>
        </a:spcBef>
        <a:spcAft>
          <a:spcPct val="0"/>
        </a:spcAft>
        <a:buClr>
          <a:schemeClr val="hlink"/>
        </a:buClr>
        <a:buChar char="-"/>
        <a:defRPr>
          <a:solidFill>
            <a:srgbClr val="FFFFFF"/>
          </a:solidFill>
          <a:latin typeface="+mn-lt"/>
        </a:defRPr>
      </a:lvl3pPr>
      <a:lvl4pPr marL="752475" indent="-188913" algn="l" rtl="0" fontAlgn="base">
        <a:spcBef>
          <a:spcPct val="20000"/>
        </a:spcBef>
        <a:spcAft>
          <a:spcPct val="0"/>
        </a:spcAft>
        <a:buClr>
          <a:schemeClr val="hlink"/>
        </a:buClr>
        <a:buChar char="-"/>
        <a:defRPr>
          <a:solidFill>
            <a:srgbClr val="FFFFFF"/>
          </a:solidFill>
          <a:latin typeface="+mn-lt"/>
        </a:defRPr>
      </a:lvl4pPr>
      <a:lvl5pPr marL="962025" indent="-2079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</a:defRPr>
      </a:lvl5pPr>
      <a:lvl6pPr marL="1419225" indent="-2079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</a:defRPr>
      </a:lvl6pPr>
      <a:lvl7pPr marL="1876425" indent="-2079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</a:defRPr>
      </a:lvl7pPr>
      <a:lvl8pPr marL="2333625" indent="-2079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</a:defRPr>
      </a:lvl8pPr>
      <a:lvl9pPr marL="2790825" indent="-2079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rgbClr val="FF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©Anisha maulida  </a:t>
            </a:r>
            <a:r>
              <a:rPr lang="de-DE" dirty="0" smtClean="0">
                <a:sym typeface="Wingdings" pitchFamily="2" charset="2"/>
              </a:rPr>
              <a:t></a:t>
            </a:r>
            <a:r>
              <a:rPr lang="de-DE" dirty="0" smtClean="0"/>
              <a:t>  Page </a:t>
            </a:r>
            <a:fld id="{1029827E-83E5-48A9-BE41-0CF5B6B49AD5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Rectangle 12"/>
          <p:cNvSpPr txBox="1">
            <a:spLocks noChangeArrowheads="1"/>
          </p:cNvSpPr>
          <p:nvPr/>
        </p:nvSpPr>
        <p:spPr bwMode="auto">
          <a:xfrm>
            <a:off x="1487288" y="2188076"/>
            <a:ext cx="7315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1" kern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Nama	: Anisha Maulida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Kelas	: X-II</a:t>
            </a:r>
          </a:p>
        </p:txBody>
      </p:sp>
      <p:sp>
        <p:nvSpPr>
          <p:cNvPr id="6" name="Rectangle 13"/>
          <p:cNvSpPr txBox="1">
            <a:spLocks noChangeArrowheads="1"/>
          </p:cNvSpPr>
          <p:nvPr/>
        </p:nvSpPr>
        <p:spPr bwMode="auto">
          <a:xfrm>
            <a:off x="1468036" y="3560846"/>
            <a:ext cx="7323137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190500" marR="0" lvl="0" indent="-1905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Peta</a:t>
            </a:r>
            <a:r>
              <a:rPr kumimoji="0" lang="de-DE" sz="2400" b="0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Konsep Sosiologi</a:t>
            </a:r>
            <a:endParaRPr kumimoji="0" lang="de-DE" sz="24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40000"/>
                  <a:lumOff val="6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 smtClean="0"/>
              <a:t>©Anisha maulida </a:t>
            </a:r>
            <a:r>
              <a:rPr lang="de-DE" dirty="0" smtClean="0">
                <a:sym typeface="Wingdings" pitchFamily="2" charset="2"/>
              </a:rPr>
              <a:t></a:t>
            </a:r>
            <a:r>
              <a:rPr lang="de-DE" dirty="0" smtClean="0"/>
              <a:t>  </a:t>
            </a:r>
            <a:r>
              <a:rPr lang="de-DE" dirty="0"/>
              <a:t>Page </a:t>
            </a:r>
            <a:fld id="{A677955D-E7E6-4793-AE54-D37FEA7D0849}" type="slidenum">
              <a:rPr lang="de-DE"/>
              <a:pPr/>
              <a:t>2</a:t>
            </a:fld>
            <a:endParaRPr lang="de-DE" dirty="0"/>
          </a:p>
        </p:txBody>
      </p:sp>
      <p:sp>
        <p:nvSpPr>
          <p:cNvPr id="106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88100"/>
            <a:ext cx="8515350" cy="600075"/>
          </a:xfrm>
        </p:spPr>
        <p:txBody>
          <a:bodyPr/>
          <a:lstStyle/>
          <a:p>
            <a:r>
              <a:rPr lang="de-DE" dirty="0" smtClean="0"/>
              <a:t>Peta Konsep Sosiologi	</a:t>
            </a:r>
            <a:endParaRPr lang="de-DE" dirty="0"/>
          </a:p>
        </p:txBody>
      </p:sp>
      <p:grpSp>
        <p:nvGrpSpPr>
          <p:cNvPr id="69" name="Group 68"/>
          <p:cNvGrpSpPr/>
          <p:nvPr/>
        </p:nvGrpSpPr>
        <p:grpSpPr>
          <a:xfrm>
            <a:off x="259891" y="741137"/>
            <a:ext cx="8757674" cy="4802030"/>
            <a:chOff x="259891" y="741137"/>
            <a:chExt cx="6949184" cy="4002504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259891" y="2069423"/>
              <a:ext cx="1617045" cy="50051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1389" y="2120431"/>
              <a:ext cx="14726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Sosiologi Sebagai Hubungan Perilaku</a:t>
              </a:r>
              <a:endParaRPr lang="en-US" sz="1200" dirty="0"/>
            </a:p>
          </p:txBody>
        </p:sp>
        <p:cxnSp>
          <p:nvCxnSpPr>
            <p:cNvPr id="9" name="Straight Connector 8"/>
            <p:cNvCxnSpPr>
              <a:stCxn id="6" idx="3"/>
            </p:cNvCxnSpPr>
            <p:nvPr/>
          </p:nvCxnSpPr>
          <p:spPr bwMode="auto">
            <a:xfrm>
              <a:off x="1876936" y="2319680"/>
              <a:ext cx="577506" cy="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2444817" y="1001027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68" name="Group 67"/>
            <p:cNvGrpSpPr/>
            <p:nvPr/>
          </p:nvGrpSpPr>
          <p:grpSpPr>
            <a:xfrm>
              <a:off x="2829836" y="741137"/>
              <a:ext cx="1895398" cy="500514"/>
              <a:chOff x="2829836" y="741137"/>
              <a:chExt cx="1895398" cy="500514"/>
            </a:xfrm>
          </p:grpSpPr>
          <p:sp>
            <p:nvSpPr>
              <p:cNvPr id="16" name="Rounded Rectangle 15"/>
              <p:cNvSpPr/>
              <p:nvPr/>
            </p:nvSpPr>
            <p:spPr bwMode="auto">
              <a:xfrm>
                <a:off x="2829836" y="741137"/>
                <a:ext cx="1617045" cy="50051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252568" y="845330"/>
                <a:ext cx="14726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Pengertian</a:t>
                </a:r>
                <a:endParaRPr lang="en-US" sz="1200" dirty="0"/>
              </a:p>
            </p:txBody>
          </p:sp>
        </p:grpSp>
        <p:sp>
          <p:nvSpPr>
            <p:cNvPr id="18" name="Rounded Rectangle 17"/>
            <p:cNvSpPr/>
            <p:nvPr/>
          </p:nvSpPr>
          <p:spPr bwMode="auto">
            <a:xfrm>
              <a:off x="2820213" y="1645911"/>
              <a:ext cx="1617045" cy="50051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47019" y="1777291"/>
              <a:ext cx="14726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Sejarah Sosiologi</a:t>
              </a:r>
              <a:endParaRPr lang="en-US" sz="1200" dirty="0"/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2454442" y="1915427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23" name="Group 22"/>
            <p:cNvGrpSpPr/>
            <p:nvPr/>
          </p:nvGrpSpPr>
          <p:grpSpPr>
            <a:xfrm>
              <a:off x="2828238" y="2549061"/>
              <a:ext cx="1696048" cy="500514"/>
              <a:chOff x="2789738" y="2481686"/>
              <a:chExt cx="1696048" cy="500514"/>
            </a:xfrm>
          </p:grpSpPr>
          <p:sp>
            <p:nvSpPr>
              <p:cNvPr id="21" name="Rounded Rectangle 20"/>
              <p:cNvSpPr/>
              <p:nvPr/>
            </p:nvSpPr>
            <p:spPr bwMode="auto">
              <a:xfrm>
                <a:off x="2789738" y="2481686"/>
                <a:ext cx="1617045" cy="50051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013120" y="2621005"/>
                <a:ext cx="14726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Hakikat Sosiologi</a:t>
                </a:r>
                <a:endParaRPr lang="en-US" sz="1200" dirty="0"/>
              </a:p>
            </p:txBody>
          </p:sp>
        </p:grpSp>
        <p:cxnSp>
          <p:nvCxnSpPr>
            <p:cNvPr id="24" name="Straight Arrow Connector 23"/>
            <p:cNvCxnSpPr/>
            <p:nvPr/>
          </p:nvCxnSpPr>
          <p:spPr bwMode="auto">
            <a:xfrm>
              <a:off x="2473693" y="2791326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27" name="Group 26"/>
            <p:cNvGrpSpPr/>
            <p:nvPr/>
          </p:nvGrpSpPr>
          <p:grpSpPr>
            <a:xfrm>
              <a:off x="2827770" y="3386393"/>
              <a:ext cx="1849340" cy="500514"/>
              <a:chOff x="2808520" y="3222768"/>
              <a:chExt cx="1849340" cy="500514"/>
            </a:xfrm>
          </p:grpSpPr>
          <p:sp>
            <p:nvSpPr>
              <p:cNvPr id="25" name="Rounded Rectangle 24"/>
              <p:cNvSpPr/>
              <p:nvPr/>
            </p:nvSpPr>
            <p:spPr bwMode="auto">
              <a:xfrm>
                <a:off x="2808520" y="3222768"/>
                <a:ext cx="1617044" cy="50051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185194" y="3346210"/>
                <a:ext cx="14726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Ciri Sosiologi</a:t>
                </a:r>
                <a:endParaRPr lang="en-US" sz="1200" dirty="0"/>
              </a:p>
            </p:txBody>
          </p:sp>
        </p:grpSp>
        <p:cxnSp>
          <p:nvCxnSpPr>
            <p:cNvPr id="28" name="Straight Arrow Connector 27"/>
            <p:cNvCxnSpPr/>
            <p:nvPr/>
          </p:nvCxnSpPr>
          <p:spPr bwMode="auto">
            <a:xfrm flipV="1">
              <a:off x="2454442" y="3628724"/>
              <a:ext cx="346510" cy="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4437257" y="3632457"/>
              <a:ext cx="452379" cy="58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rot="16200000" flipH="1">
              <a:off x="4008921" y="3652785"/>
              <a:ext cx="1751803" cy="96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Arrow Connector 46"/>
            <p:cNvCxnSpPr/>
            <p:nvPr/>
          </p:nvCxnSpPr>
          <p:spPr bwMode="auto">
            <a:xfrm>
              <a:off x="4880008" y="2791326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8" name="Straight Arrow Connector 47"/>
            <p:cNvCxnSpPr/>
            <p:nvPr/>
          </p:nvCxnSpPr>
          <p:spPr bwMode="auto">
            <a:xfrm>
              <a:off x="4880008" y="3378462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9" name="Straight Arrow Connector 48"/>
            <p:cNvCxnSpPr/>
            <p:nvPr/>
          </p:nvCxnSpPr>
          <p:spPr bwMode="auto">
            <a:xfrm>
              <a:off x="4889634" y="3927103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 bwMode="auto">
            <a:xfrm>
              <a:off x="4889634" y="4514245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2" name="Rounded Rectangle 51"/>
            <p:cNvSpPr/>
            <p:nvPr/>
          </p:nvSpPr>
          <p:spPr bwMode="auto">
            <a:xfrm>
              <a:off x="5234548" y="2558707"/>
              <a:ext cx="1617045" cy="50051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717157" y="2688401"/>
              <a:ext cx="14726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Empiris</a:t>
              </a:r>
              <a:endParaRPr lang="en-US" sz="1200" dirty="0"/>
            </a:p>
          </p:txBody>
        </p:sp>
        <p:sp>
          <p:nvSpPr>
            <p:cNvPr id="54" name="Rounded Rectangle 53"/>
            <p:cNvSpPr/>
            <p:nvPr/>
          </p:nvSpPr>
          <p:spPr bwMode="auto">
            <a:xfrm>
              <a:off x="5224923" y="3126596"/>
              <a:ext cx="1617045" cy="50051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736409" y="3242100"/>
              <a:ext cx="14726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Teoritis</a:t>
              </a:r>
              <a:endParaRPr lang="en-US" sz="1200" dirty="0"/>
            </a:p>
          </p:txBody>
        </p:sp>
        <p:sp>
          <p:nvSpPr>
            <p:cNvPr id="56" name="Rounded Rectangle 55"/>
            <p:cNvSpPr/>
            <p:nvPr/>
          </p:nvSpPr>
          <p:spPr bwMode="auto">
            <a:xfrm>
              <a:off x="5234547" y="3684863"/>
              <a:ext cx="1617045" cy="50051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693780" y="3798681"/>
              <a:ext cx="14726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Kumulatif</a:t>
              </a:r>
              <a:endParaRPr lang="en-US" sz="1200" dirty="0"/>
            </a:p>
          </p:txBody>
        </p:sp>
        <p:sp>
          <p:nvSpPr>
            <p:cNvPr id="58" name="Rounded Rectangle 57"/>
            <p:cNvSpPr/>
            <p:nvPr/>
          </p:nvSpPr>
          <p:spPr bwMode="auto">
            <a:xfrm>
              <a:off x="5244172" y="4243127"/>
              <a:ext cx="1617045" cy="50051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715806" y="4329755"/>
              <a:ext cx="14726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Nonetis</a:t>
              </a:r>
              <a:endParaRPr lang="en-US" sz="1200" dirty="0"/>
            </a:p>
          </p:txBody>
        </p:sp>
        <p:cxnSp>
          <p:nvCxnSpPr>
            <p:cNvPr id="67" name="Straight Arrow Connector 66"/>
            <p:cNvCxnSpPr/>
            <p:nvPr/>
          </p:nvCxnSpPr>
          <p:spPr bwMode="auto">
            <a:xfrm rot="5400000">
              <a:off x="638175" y="2800350"/>
              <a:ext cx="3600450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©Anisha maulida </a:t>
            </a:r>
            <a:r>
              <a:rPr lang="de-DE" smtClean="0">
                <a:sym typeface="Wingdings" pitchFamily="2" charset="2"/>
              </a:rPr>
              <a:t></a:t>
            </a:r>
            <a:r>
              <a:rPr lang="de-DE" smtClean="0"/>
              <a:t>  </a:t>
            </a:r>
            <a:r>
              <a:rPr lang="de-DE" dirty="0"/>
              <a:t>Page </a:t>
            </a:r>
            <a:fld id="{D0BCB7D5-4CCA-4C71-A824-47379EF8251F}" type="slidenum">
              <a:rPr lang="de-DE"/>
              <a:pPr/>
              <a:t>3</a:t>
            </a:fld>
            <a:endParaRPr lang="de-DE" dirty="0"/>
          </a:p>
        </p:txBody>
      </p:sp>
      <p:grpSp>
        <p:nvGrpSpPr>
          <p:cNvPr id="104" name="Group 103"/>
          <p:cNvGrpSpPr/>
          <p:nvPr/>
        </p:nvGrpSpPr>
        <p:grpSpPr>
          <a:xfrm>
            <a:off x="244541" y="314326"/>
            <a:ext cx="8531946" cy="4753166"/>
            <a:chOff x="1692342" y="431123"/>
            <a:chExt cx="5591077" cy="4626843"/>
          </a:xfrm>
        </p:grpSpPr>
        <p:cxnSp>
          <p:nvCxnSpPr>
            <p:cNvPr id="13" name="Straight Arrow Connector 12"/>
            <p:cNvCxnSpPr/>
            <p:nvPr/>
          </p:nvCxnSpPr>
          <p:spPr bwMode="auto">
            <a:xfrm>
              <a:off x="1692342" y="667652"/>
              <a:ext cx="393168" cy="238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rot="5400000">
              <a:off x="280988" y="2090737"/>
              <a:ext cx="2828925" cy="15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Rounded Rectangle 23"/>
            <p:cNvSpPr/>
            <p:nvPr/>
          </p:nvSpPr>
          <p:spPr bwMode="auto">
            <a:xfrm>
              <a:off x="2050591" y="431123"/>
              <a:ext cx="2388088" cy="50051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58459" y="536100"/>
              <a:ext cx="23494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Objek Kajian Sosiologi</a:t>
              </a:r>
              <a:endParaRPr lang="en-US" sz="1200" dirty="0"/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>
              <a:off x="1701867" y="1372502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36" name="Group 35"/>
            <p:cNvGrpSpPr/>
            <p:nvPr/>
          </p:nvGrpSpPr>
          <p:grpSpPr>
            <a:xfrm>
              <a:off x="2050591" y="1116923"/>
              <a:ext cx="3054198" cy="500514"/>
              <a:chOff x="2050591" y="1116923"/>
              <a:chExt cx="3054198" cy="500514"/>
            </a:xfrm>
          </p:grpSpPr>
          <p:sp>
            <p:nvSpPr>
              <p:cNvPr id="27" name="Rounded Rectangle 26"/>
              <p:cNvSpPr/>
              <p:nvPr/>
            </p:nvSpPr>
            <p:spPr bwMode="auto">
              <a:xfrm>
                <a:off x="2050591" y="1116923"/>
                <a:ext cx="2397769" cy="50051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745807" y="1231425"/>
                <a:ext cx="23589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Manfaat Sosiologi</a:t>
                </a:r>
                <a:endParaRPr lang="en-US" sz="1200" dirty="0"/>
              </a:p>
            </p:txBody>
          </p:sp>
        </p:grpSp>
        <p:cxnSp>
          <p:nvCxnSpPr>
            <p:cNvPr id="29" name="Straight Arrow Connector 28"/>
            <p:cNvCxnSpPr/>
            <p:nvPr/>
          </p:nvCxnSpPr>
          <p:spPr bwMode="auto">
            <a:xfrm>
              <a:off x="1692342" y="1963052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37" name="Group 36"/>
            <p:cNvGrpSpPr/>
            <p:nvPr/>
          </p:nvGrpSpPr>
          <p:grpSpPr>
            <a:xfrm>
              <a:off x="2041065" y="1745573"/>
              <a:ext cx="2911037" cy="500514"/>
              <a:chOff x="2041065" y="1745573"/>
              <a:chExt cx="2911037" cy="500514"/>
            </a:xfrm>
          </p:grpSpPr>
          <p:sp>
            <p:nvSpPr>
              <p:cNvPr id="32" name="Rounded Rectangle 31"/>
              <p:cNvSpPr/>
              <p:nvPr/>
            </p:nvSpPr>
            <p:spPr bwMode="auto">
              <a:xfrm>
                <a:off x="2041065" y="1745573"/>
                <a:ext cx="2407109" cy="50051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507395" y="1850550"/>
                <a:ext cx="24447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Metode Metode dalam Sosiologi</a:t>
                </a:r>
                <a:endParaRPr lang="en-US" sz="1200" dirty="0"/>
              </a:p>
            </p:txBody>
          </p:sp>
        </p:grpSp>
        <p:cxnSp>
          <p:nvCxnSpPr>
            <p:cNvPr id="58" name="Straight Connector 57"/>
            <p:cNvCxnSpPr/>
            <p:nvPr/>
          </p:nvCxnSpPr>
          <p:spPr bwMode="auto">
            <a:xfrm rot="10800000">
              <a:off x="4449161" y="1992573"/>
              <a:ext cx="429904" cy="158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rot="16200000" flipH="1">
              <a:off x="4558353" y="2033515"/>
              <a:ext cx="620973" cy="68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 bwMode="auto">
            <a:xfrm>
              <a:off x="4858622" y="1732178"/>
              <a:ext cx="393168" cy="238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 bwMode="auto">
            <a:xfrm>
              <a:off x="4879094" y="2339503"/>
              <a:ext cx="393168" cy="238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3" name="Rounded Rectangle 62"/>
            <p:cNvSpPr/>
            <p:nvPr/>
          </p:nvSpPr>
          <p:spPr bwMode="auto">
            <a:xfrm>
              <a:off x="5250991" y="1459823"/>
              <a:ext cx="1617045" cy="50051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587216" y="1555275"/>
              <a:ext cx="14726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Metode Kumulatif</a:t>
              </a:r>
              <a:endParaRPr lang="en-US" sz="1200" dirty="0"/>
            </a:p>
          </p:txBody>
        </p:sp>
        <p:sp>
          <p:nvSpPr>
            <p:cNvPr id="65" name="Rounded Rectangle 64"/>
            <p:cNvSpPr/>
            <p:nvPr/>
          </p:nvSpPr>
          <p:spPr bwMode="auto">
            <a:xfrm>
              <a:off x="5250991" y="2088473"/>
              <a:ext cx="1617045" cy="50051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621708" y="2193450"/>
              <a:ext cx="14726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Metode Kuantitatif</a:t>
              </a:r>
              <a:endParaRPr lang="en-US" sz="1200" dirty="0"/>
            </a:p>
          </p:txBody>
        </p:sp>
        <p:cxnSp>
          <p:nvCxnSpPr>
            <p:cNvPr id="67" name="Straight Arrow Connector 66"/>
            <p:cNvCxnSpPr/>
            <p:nvPr/>
          </p:nvCxnSpPr>
          <p:spPr bwMode="auto">
            <a:xfrm>
              <a:off x="1692342" y="3496577"/>
              <a:ext cx="393168" cy="238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9" name="Rounded Rectangle 68"/>
            <p:cNvSpPr/>
            <p:nvPr/>
          </p:nvSpPr>
          <p:spPr bwMode="auto">
            <a:xfrm>
              <a:off x="2060116" y="3240998"/>
              <a:ext cx="2388088" cy="50051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755331" y="3364519"/>
              <a:ext cx="23494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Peran Sosiologi</a:t>
              </a:r>
              <a:endParaRPr lang="en-US" sz="1200" dirty="0"/>
            </a:p>
          </p:txBody>
        </p:sp>
        <p:cxnSp>
          <p:nvCxnSpPr>
            <p:cNvPr id="85" name="Straight Connector 84"/>
            <p:cNvCxnSpPr/>
            <p:nvPr/>
          </p:nvCxnSpPr>
          <p:spPr bwMode="auto">
            <a:xfrm rot="16200000" flipH="1">
              <a:off x="4018446" y="3967110"/>
              <a:ext cx="1751803" cy="96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Arrow Connector 85"/>
            <p:cNvCxnSpPr/>
            <p:nvPr/>
          </p:nvCxnSpPr>
          <p:spPr bwMode="auto">
            <a:xfrm>
              <a:off x="4889533" y="3105651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7" name="Straight Arrow Connector 86"/>
            <p:cNvCxnSpPr/>
            <p:nvPr/>
          </p:nvCxnSpPr>
          <p:spPr bwMode="auto">
            <a:xfrm>
              <a:off x="4889533" y="3692787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8" name="Straight Arrow Connector 87"/>
            <p:cNvCxnSpPr/>
            <p:nvPr/>
          </p:nvCxnSpPr>
          <p:spPr bwMode="auto">
            <a:xfrm>
              <a:off x="4899159" y="4241428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9" name="Straight Arrow Connector 88"/>
            <p:cNvCxnSpPr/>
            <p:nvPr/>
          </p:nvCxnSpPr>
          <p:spPr bwMode="auto">
            <a:xfrm>
              <a:off x="4899159" y="4828570"/>
              <a:ext cx="346509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100" name="Group 99"/>
            <p:cNvGrpSpPr/>
            <p:nvPr/>
          </p:nvGrpSpPr>
          <p:grpSpPr>
            <a:xfrm>
              <a:off x="5244073" y="2873032"/>
              <a:ext cx="2018023" cy="500514"/>
              <a:chOff x="5244073" y="2873032"/>
              <a:chExt cx="2018023" cy="500514"/>
            </a:xfrm>
          </p:grpSpPr>
          <p:sp>
            <p:nvSpPr>
              <p:cNvPr id="90" name="Rounded Rectangle 89"/>
              <p:cNvSpPr/>
              <p:nvPr/>
            </p:nvSpPr>
            <p:spPr bwMode="auto">
              <a:xfrm>
                <a:off x="5244073" y="2873032"/>
                <a:ext cx="1617045" cy="50051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5789430" y="2978909"/>
                <a:ext cx="14726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Ahli Riset</a:t>
                </a:r>
                <a:endParaRPr lang="en-US" sz="1200" dirty="0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5234448" y="3440921"/>
              <a:ext cx="2048971" cy="500514"/>
              <a:chOff x="5234448" y="3440921"/>
              <a:chExt cx="2048971" cy="500514"/>
            </a:xfrm>
          </p:grpSpPr>
          <p:sp>
            <p:nvSpPr>
              <p:cNvPr id="92" name="Rounded Rectangle 91"/>
              <p:cNvSpPr/>
              <p:nvPr/>
            </p:nvSpPr>
            <p:spPr bwMode="auto">
              <a:xfrm>
                <a:off x="5234448" y="3440921"/>
                <a:ext cx="1617045" cy="50051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5617246" y="3537375"/>
                <a:ext cx="16661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Konsultan Kebijakan</a:t>
                </a:r>
                <a:endParaRPr lang="en-US" sz="1200" dirty="0"/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5244072" y="3999188"/>
              <a:ext cx="1961168" cy="500514"/>
              <a:chOff x="5244072" y="3999188"/>
              <a:chExt cx="1961168" cy="500514"/>
            </a:xfrm>
          </p:grpSpPr>
          <p:sp>
            <p:nvSpPr>
              <p:cNvPr id="94" name="Rounded Rectangle 93"/>
              <p:cNvSpPr/>
              <p:nvPr/>
            </p:nvSpPr>
            <p:spPr bwMode="auto">
              <a:xfrm>
                <a:off x="5244072" y="3999188"/>
                <a:ext cx="1617045" cy="50051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5732574" y="4105067"/>
                <a:ext cx="14726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Sosiolog Klinis</a:t>
                </a:r>
                <a:endParaRPr lang="en-US" sz="1200" dirty="0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5253697" y="4557452"/>
              <a:ext cx="1968009" cy="500514"/>
              <a:chOff x="5253697" y="4557452"/>
              <a:chExt cx="1968009" cy="500514"/>
            </a:xfrm>
          </p:grpSpPr>
          <p:sp>
            <p:nvSpPr>
              <p:cNvPr id="96" name="Rounded Rectangle 95"/>
              <p:cNvSpPr/>
              <p:nvPr/>
            </p:nvSpPr>
            <p:spPr bwMode="auto">
              <a:xfrm>
                <a:off x="5253697" y="4557452"/>
                <a:ext cx="1617045" cy="500514"/>
              </a:xfrm>
              <a:prstGeom prst="round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5749040" y="4663130"/>
                <a:ext cx="14726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Pendidik/Guru</a:t>
                </a:r>
                <a:endParaRPr lang="en-US" sz="1200" dirty="0"/>
              </a:p>
            </p:txBody>
          </p:sp>
        </p:grpSp>
        <p:cxnSp>
          <p:nvCxnSpPr>
            <p:cNvPr id="98" name="Straight Connector 97"/>
            <p:cNvCxnSpPr/>
            <p:nvPr/>
          </p:nvCxnSpPr>
          <p:spPr bwMode="auto">
            <a:xfrm rot="10800000">
              <a:off x="4448175" y="3495675"/>
              <a:ext cx="449940" cy="343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KE-OFF DISPLAYTYPE" val="0"/>
</p:tagLst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205775"/>
      </a:lt1>
      <a:dk2>
        <a:srgbClr val="F1C81B"/>
      </a:dk2>
      <a:lt2>
        <a:srgbClr val="B5412C"/>
      </a:lt2>
      <a:accent1>
        <a:srgbClr val="4A7A94"/>
      </a:accent1>
      <a:accent2>
        <a:srgbClr val="5896B8"/>
      </a:accent2>
      <a:accent3>
        <a:srgbClr val="ABB4BD"/>
      </a:accent3>
      <a:accent4>
        <a:srgbClr val="000000"/>
      </a:accent4>
      <a:accent5>
        <a:srgbClr val="B1BEC8"/>
      </a:accent5>
      <a:accent6>
        <a:srgbClr val="4F87A6"/>
      </a:accent6>
      <a:hlink>
        <a:srgbClr val="62AFD9"/>
      </a:hlink>
      <a:folHlink>
        <a:srgbClr val="6BD1FC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205775"/>
        </a:lt1>
        <a:dk2>
          <a:srgbClr val="F1C81B"/>
        </a:dk2>
        <a:lt2>
          <a:srgbClr val="B5412C"/>
        </a:lt2>
        <a:accent1>
          <a:srgbClr val="4A7A94"/>
        </a:accent1>
        <a:accent2>
          <a:srgbClr val="5896B8"/>
        </a:accent2>
        <a:accent3>
          <a:srgbClr val="ABB4BD"/>
        </a:accent3>
        <a:accent4>
          <a:srgbClr val="000000"/>
        </a:accent4>
        <a:accent5>
          <a:srgbClr val="B1BEC8"/>
        </a:accent5>
        <a:accent6>
          <a:srgbClr val="4F87A6"/>
        </a:accent6>
        <a:hlink>
          <a:srgbClr val="62AFD9"/>
        </a:hlink>
        <a:folHlink>
          <a:srgbClr val="6BD1F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64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Webdings</vt:lpstr>
      <vt:lpstr>Standarddesign</vt:lpstr>
      <vt:lpstr>Slide 1</vt:lpstr>
      <vt:lpstr>Peta Konsep Sosiologi </vt:lpstr>
      <vt:lpstr>Slide 3</vt:lpstr>
    </vt:vector>
  </TitlesOfParts>
  <Company>PresentationPoint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Chalkboard</dc:title>
  <dc:creator>PresentationPoint</dc:creator>
  <cp:lastModifiedBy>Reza</cp:lastModifiedBy>
  <cp:revision>546</cp:revision>
  <cp:lastPrinted>2005-03-15T07:48:11Z</cp:lastPrinted>
  <dcterms:created xsi:type="dcterms:W3CDTF">2004-11-16T16:03:16Z</dcterms:created>
  <dcterms:modified xsi:type="dcterms:W3CDTF">2012-09-03T12:46:13Z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PPL_Language">
    <vt:i4>1031</vt:i4>
  </property>
</Properties>
</file>