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6E5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90" y="-6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ím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17" name="Alcím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hu-HU" smtClean="0"/>
              <a:t>Alcím mintájának szerkesztése</a:t>
            </a:r>
            <a:endParaRPr kumimoji="0" lang="en-US"/>
          </a:p>
        </p:txBody>
      </p:sp>
      <p:sp>
        <p:nvSpPr>
          <p:cNvPr id="30" name="Dátum hely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E6C80-1CE7-4B67-8E9C-4B291F9307BD}" type="datetimeFigureOut">
              <a:rPr lang="hu-HU" smtClean="0"/>
              <a:t>2012.09.26.</a:t>
            </a:fld>
            <a:endParaRPr lang="hu-HU"/>
          </a:p>
        </p:txBody>
      </p:sp>
      <p:sp>
        <p:nvSpPr>
          <p:cNvPr id="19" name="Élőláb hely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27" name="Dia számának hely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B1236-CD9C-49FB-9A18-A16DE6FB9FFB}" type="slidenum">
              <a:rPr lang="hu-HU" smtClean="0"/>
              <a:t>‹#›</a:t>
            </a:fld>
            <a:endParaRPr lang="hu-H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E6C80-1CE7-4B67-8E9C-4B291F9307BD}" type="datetimeFigureOut">
              <a:rPr lang="hu-HU" smtClean="0"/>
              <a:t>2012.09.26.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B1236-CD9C-49FB-9A18-A16DE6FB9FFB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E6C80-1CE7-4B67-8E9C-4B291F9307BD}" type="datetimeFigureOut">
              <a:rPr lang="hu-HU" smtClean="0"/>
              <a:t>2012.09.26.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B1236-CD9C-49FB-9A18-A16DE6FB9FFB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E6C80-1CE7-4B67-8E9C-4B291F9307BD}" type="datetimeFigureOut">
              <a:rPr lang="hu-HU" smtClean="0"/>
              <a:t>2012.09.26.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B1236-CD9C-49FB-9A18-A16DE6FB9FFB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E6C80-1CE7-4B67-8E9C-4B291F9307BD}" type="datetimeFigureOut">
              <a:rPr lang="hu-HU" smtClean="0"/>
              <a:t>2012.09.26.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B1236-CD9C-49FB-9A18-A16DE6FB9FFB}" type="slidenum">
              <a:rPr lang="hu-HU" smtClean="0"/>
              <a:t>‹#›</a:t>
            </a:fld>
            <a:endParaRPr lang="hu-H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E6C80-1CE7-4B67-8E9C-4B291F9307BD}" type="datetimeFigureOut">
              <a:rPr lang="hu-HU" smtClean="0"/>
              <a:t>2012.09.26.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B1236-CD9C-49FB-9A18-A16DE6FB9FFB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E6C80-1CE7-4B67-8E9C-4B291F9307BD}" type="datetimeFigureOut">
              <a:rPr lang="hu-HU" smtClean="0"/>
              <a:t>2012.09.26.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B1236-CD9C-49FB-9A18-A16DE6FB9FFB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E6C80-1CE7-4B67-8E9C-4B291F9307BD}" type="datetimeFigureOut">
              <a:rPr lang="hu-HU" smtClean="0"/>
              <a:t>2012.09.26.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B1236-CD9C-49FB-9A18-A16DE6FB9FFB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E6C80-1CE7-4B67-8E9C-4B291F9307BD}" type="datetimeFigureOut">
              <a:rPr lang="hu-HU" smtClean="0"/>
              <a:t>2012.09.26.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B1236-CD9C-49FB-9A18-A16DE6FB9FFB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E6C80-1CE7-4B67-8E9C-4B291F9307BD}" type="datetimeFigureOut">
              <a:rPr lang="hu-HU" smtClean="0"/>
              <a:t>2012.09.26.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B1236-CD9C-49FB-9A18-A16DE6FB9FFB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gy sarkán kerekítve levágott téglalap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erékszögű háromszög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E6C80-1CE7-4B67-8E9C-4B291F9307BD}" type="datetimeFigureOut">
              <a:rPr lang="hu-HU" smtClean="0"/>
              <a:t>2012.09.26.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E9B1236-CD9C-49FB-9A18-A16DE6FB9FFB}" type="slidenum">
              <a:rPr lang="hu-HU" smtClean="0"/>
              <a:t>‹#›</a:t>
            </a:fld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hu-HU" smtClean="0"/>
              <a:t>Kép beszúrásához kattintson az ikonra</a:t>
            </a:r>
            <a:endParaRPr kumimoji="0" lang="en-US" dirty="0"/>
          </a:p>
        </p:txBody>
      </p:sp>
      <p:sp>
        <p:nvSpPr>
          <p:cNvPr id="10" name="Szabadkézi sokszög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Szabadkézi sokszög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zabadkézi sokszög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Szabadkézi sokszög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Cím hely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hu-HU" smtClean="0"/>
              <a:t>Mintacím szerkesztése</a:t>
            </a:r>
            <a:endParaRPr kumimoji="0" lang="en-US"/>
          </a:p>
        </p:txBody>
      </p:sp>
      <p:sp>
        <p:nvSpPr>
          <p:cNvPr id="30" name="Szöveg helye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hu-HU" smtClean="0"/>
              <a:t>Mintaszöveg szerkesztése</a:t>
            </a:r>
          </a:p>
          <a:p>
            <a:pPr lvl="1" eaLnBrk="1" latinLnBrk="0" hangingPunct="1"/>
            <a:r>
              <a:rPr kumimoji="0" lang="hu-HU" smtClean="0"/>
              <a:t>Második szint</a:t>
            </a:r>
          </a:p>
          <a:p>
            <a:pPr lvl="2" eaLnBrk="1" latinLnBrk="0" hangingPunct="1"/>
            <a:r>
              <a:rPr kumimoji="0" lang="hu-HU" smtClean="0"/>
              <a:t>Harmadik szint</a:t>
            </a:r>
          </a:p>
          <a:p>
            <a:pPr lvl="3" eaLnBrk="1" latinLnBrk="0" hangingPunct="1"/>
            <a:r>
              <a:rPr kumimoji="0" lang="hu-HU" smtClean="0"/>
              <a:t>Negyedik szint</a:t>
            </a:r>
          </a:p>
          <a:p>
            <a:pPr lvl="4" eaLnBrk="1" latinLnBrk="0" hangingPunct="1"/>
            <a:r>
              <a:rPr kumimoji="0" lang="hu-HU" smtClean="0"/>
              <a:t>Ötödik szint</a:t>
            </a:r>
            <a:endParaRPr kumimoji="0" lang="en-US"/>
          </a:p>
        </p:txBody>
      </p:sp>
      <p:sp>
        <p:nvSpPr>
          <p:cNvPr id="10" name="Dátum hely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6EE6C80-1CE7-4B67-8E9C-4B291F9307BD}" type="datetimeFigureOut">
              <a:rPr lang="hu-HU" smtClean="0"/>
              <a:t>2012.09.26.</a:t>
            </a:fld>
            <a:endParaRPr lang="hu-HU"/>
          </a:p>
        </p:txBody>
      </p:sp>
      <p:sp>
        <p:nvSpPr>
          <p:cNvPr id="22" name="Élőláb helye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18" name="Dia számának hely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E9B1236-CD9C-49FB-9A18-A16DE6FB9FFB}" type="slidenum">
              <a:rPr lang="hu-HU" smtClean="0"/>
              <a:t>‹#›</a:t>
            </a:fld>
            <a:endParaRPr lang="hu-HU"/>
          </a:p>
        </p:txBody>
      </p:sp>
      <p:grpSp>
        <p:nvGrpSpPr>
          <p:cNvPr id="2" name="Csoportba foglalás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Szabadkézi sokszög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Szabadkézi sokszög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Informatikai </a:t>
            </a:r>
            <a:r>
              <a:rPr lang="hu-HU" dirty="0" smtClean="0"/>
              <a:t>rendszer </a:t>
            </a:r>
            <a:r>
              <a:rPr lang="hu-HU" dirty="0" smtClean="0"/>
              <a:t>újítása/cseréje </a:t>
            </a:r>
            <a:r>
              <a:rPr lang="hu-HU" dirty="0" smtClean="0"/>
              <a:t>egy cégnél</a:t>
            </a:r>
            <a:br>
              <a:rPr lang="hu-HU" dirty="0" smtClean="0"/>
            </a:b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 dirty="0" smtClean="0"/>
              <a:t>Korszerűsítés és teljes csere.</a:t>
            </a:r>
            <a:endParaRPr lang="hu-HU" dirty="0"/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Első lépések: Felmérés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hu-HU" dirty="0" smtClean="0"/>
              <a:t>Első </a:t>
            </a:r>
            <a:r>
              <a:rPr lang="hu-HU" dirty="0" smtClean="0"/>
              <a:t>és legfontosabb dolog megállapítani hogy teljes csere szükséges vagy elég ha csak szoftvert és kisebb hardver részt </a:t>
            </a:r>
            <a:r>
              <a:rPr lang="hu-HU" dirty="0" smtClean="0"/>
              <a:t>cserélünk.</a:t>
            </a:r>
          </a:p>
          <a:p>
            <a:pPr algn="just"/>
            <a:r>
              <a:rPr lang="hu-HU" dirty="0" smtClean="0"/>
              <a:t>Fel kell mérni </a:t>
            </a:r>
            <a:r>
              <a:rPr lang="hu-HU" dirty="0" smtClean="0"/>
              <a:t>hogy van-e </a:t>
            </a:r>
            <a:r>
              <a:rPr lang="hu-HU" dirty="0" smtClean="0"/>
              <a:t>megfelelő </a:t>
            </a:r>
            <a:r>
              <a:rPr lang="hu-HU" dirty="0" smtClean="0"/>
              <a:t>szakmai tudású ember a cégnél a feladatra vagy külsős egyént kell </a:t>
            </a:r>
            <a:r>
              <a:rPr lang="hu-HU" dirty="0" smtClean="0"/>
              <a:t>fogadni.</a:t>
            </a:r>
          </a:p>
          <a:p>
            <a:pPr algn="just"/>
            <a:r>
              <a:rPr lang="hu-HU" dirty="0" smtClean="0"/>
              <a:t>Ezek fontos pénzügyi tényezők egy cégnél, mivel nem egy gépről van szó, hanem egy közepes cégnél akár 60-70 gép cseréje is szóba jöhet.</a:t>
            </a:r>
            <a:endParaRPr lang="hu-HU" dirty="0" smtClean="0"/>
          </a:p>
          <a:p>
            <a:endParaRPr lang="hu-HU" dirty="0" smtClean="0"/>
          </a:p>
          <a:p>
            <a:endParaRPr lang="hu-HU" dirty="0"/>
          </a:p>
        </p:txBody>
      </p:sp>
      <p:pic>
        <p:nvPicPr>
          <p:cNvPr id="4" name="Kép 3" descr="article-new_ehow_images_a04_iu_8b_dispose-old-computers-800x8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08304" y="764704"/>
            <a:ext cx="1248139" cy="1152128"/>
          </a:xfrm>
          <a:prstGeom prst="rect">
            <a:avLst/>
          </a:prstGeom>
        </p:spPr>
      </p:pic>
    </p:spTree>
  </p:cSld>
  <p:clrMapOvr>
    <a:masterClrMapping/>
  </p:clrMapOvr>
  <p:transition spd="med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Második lépés: Mi marad, mi nem?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hu-HU" dirty="0" smtClean="0"/>
              <a:t>Ha nem romlottak még el teljesen, a külső input és output eszközöket meg szokták tartani.</a:t>
            </a:r>
          </a:p>
          <a:p>
            <a:pPr algn="just"/>
            <a:r>
              <a:rPr lang="hu-HU" dirty="0" smtClean="0"/>
              <a:t>A rendszer cseréje leginkább a belső hardveres résznél történik, de hogy az egész gépet lecserélik, vagy néhány hardvert, például winchestert megtartanak-e az előzetes felméréseken múlik.</a:t>
            </a:r>
          </a:p>
          <a:p>
            <a:pPr algn="just"/>
            <a:r>
              <a:rPr lang="hu-HU" dirty="0" smtClean="0"/>
              <a:t>Ha a winchestert </a:t>
            </a:r>
            <a:r>
              <a:rPr lang="hu-HU" dirty="0" err="1" smtClean="0"/>
              <a:t>megtarjuk</a:t>
            </a:r>
            <a:r>
              <a:rPr lang="hu-HU" dirty="0" smtClean="0"/>
              <a:t>, </a:t>
            </a:r>
            <a:r>
              <a:rPr lang="hu-HU" dirty="0" smtClean="0"/>
              <a:t>érdemes lefuttatni </a:t>
            </a:r>
            <a:r>
              <a:rPr lang="hu-HU" dirty="0" smtClean="0"/>
              <a:t>egy karbantartást (</a:t>
            </a:r>
            <a:r>
              <a:rPr lang="hu-HU" dirty="0" err="1" smtClean="0"/>
              <a:t>virusírtás</a:t>
            </a:r>
            <a:r>
              <a:rPr lang="hu-HU" dirty="0" smtClean="0"/>
              <a:t> , </a:t>
            </a:r>
            <a:r>
              <a:rPr lang="hu-HU" dirty="0" err="1" smtClean="0"/>
              <a:t>töredezettségmentesítés</a:t>
            </a:r>
            <a:r>
              <a:rPr lang="hu-HU" dirty="0" smtClean="0"/>
              <a:t>) mielőtt </a:t>
            </a:r>
            <a:r>
              <a:rPr lang="hu-HU" dirty="0" smtClean="0"/>
              <a:t>bármit </a:t>
            </a:r>
            <a:r>
              <a:rPr lang="hu-HU" dirty="0" smtClean="0"/>
              <a:t>kicserélünk.</a:t>
            </a:r>
            <a:endParaRPr lang="hu-HU" dirty="0" smtClean="0"/>
          </a:p>
          <a:p>
            <a:endParaRPr lang="hu-HU" dirty="0"/>
          </a:p>
        </p:txBody>
      </p:sp>
      <p:pic>
        <p:nvPicPr>
          <p:cNvPr id="4" name="Kép 3" descr="origin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08304" y="5301208"/>
            <a:ext cx="1296144" cy="1427471"/>
          </a:xfrm>
          <a:prstGeom prst="rect">
            <a:avLst/>
          </a:prstGeo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Miközben a karbantartások folynak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hu-HU" dirty="0" smtClean="0"/>
              <a:t>beszéljük meg  a cégben lévő két </a:t>
            </a:r>
            <a:r>
              <a:rPr lang="hu-HU" dirty="0" smtClean="0"/>
              <a:t>szoftverekhez értő dolgozóval, </a:t>
            </a:r>
            <a:r>
              <a:rPr lang="hu-HU" dirty="0" smtClean="0"/>
              <a:t>hogy van-e nekik olyan programjuk ami segíthet és ki tudják-e képezni a többi alkalmazottat a </a:t>
            </a:r>
            <a:r>
              <a:rPr lang="hu-HU" dirty="0" smtClean="0"/>
              <a:t>használatukra.</a:t>
            </a:r>
          </a:p>
          <a:p>
            <a:pPr algn="just"/>
            <a:r>
              <a:rPr lang="hu-HU" dirty="0" smtClean="0"/>
              <a:t>Megnézzük, hogy az </a:t>
            </a:r>
            <a:r>
              <a:rPr lang="hu-HU" dirty="0" smtClean="0"/>
              <a:t>előző </a:t>
            </a:r>
            <a:r>
              <a:rPr lang="hu-HU" dirty="0" smtClean="0"/>
              <a:t>rendszerből </a:t>
            </a:r>
            <a:r>
              <a:rPr lang="hu-HU" dirty="0" smtClean="0"/>
              <a:t>milyen </a:t>
            </a:r>
            <a:r>
              <a:rPr lang="hu-HU" dirty="0" smtClean="0"/>
              <a:t>alkatrészt </a:t>
            </a:r>
            <a:r>
              <a:rPr lang="hu-HU" dirty="0" smtClean="0"/>
              <a:t>tudunk eladni </a:t>
            </a:r>
            <a:r>
              <a:rPr lang="hu-HU" dirty="0" smtClean="0"/>
              <a:t>és hol.</a:t>
            </a:r>
            <a:endParaRPr lang="hu-HU" dirty="0" smtClean="0"/>
          </a:p>
          <a:p>
            <a:endParaRPr lang="hu-HU" dirty="0"/>
          </a:p>
        </p:txBody>
      </p:sp>
      <p:pic>
        <p:nvPicPr>
          <p:cNvPr id="4" name="Kép 3" descr="Iroda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0072" y="4077072"/>
            <a:ext cx="3444177" cy="23032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Ha teljes csere történik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hu-HU" dirty="0" smtClean="0"/>
              <a:t>Eladhatjuk a gépeket a dolgozóinknak olcsóbban, vagy más cégeknek, akiknek nem fontos az újabb rendszer, hogy csökkenjenek a költségek.</a:t>
            </a:r>
          </a:p>
          <a:p>
            <a:pPr algn="just"/>
            <a:r>
              <a:rPr lang="hu-HU" dirty="0" smtClean="0"/>
              <a:t>Persze a </a:t>
            </a:r>
            <a:r>
              <a:rPr lang="hu-HU" dirty="0" smtClean="0"/>
              <a:t>régi rendszerről </a:t>
            </a:r>
            <a:r>
              <a:rPr lang="hu-HU" dirty="0" smtClean="0"/>
              <a:t>biztonsági </a:t>
            </a:r>
            <a:r>
              <a:rPr lang="hu-HU" dirty="0" smtClean="0"/>
              <a:t>másolatot kell </a:t>
            </a:r>
            <a:r>
              <a:rPr lang="hu-HU" dirty="0" smtClean="0"/>
              <a:t>csinálni és le kell törölni az adatokat eladás előtt.</a:t>
            </a:r>
          </a:p>
          <a:p>
            <a:pPr algn="just"/>
            <a:r>
              <a:rPr lang="hu-HU" dirty="0" smtClean="0"/>
              <a:t>Fontos még hogy új rendszer esetén tovább kell képezni az alkalmazottakat az új rendszer használatára ami </a:t>
            </a:r>
            <a:r>
              <a:rPr lang="hu-HU" dirty="0" smtClean="0"/>
              <a:t>plusz költség</a:t>
            </a:r>
            <a:endParaRPr lang="hu-HU" dirty="0" smtClean="0"/>
          </a:p>
          <a:p>
            <a:endParaRPr lang="hu-HU" dirty="0" smtClean="0"/>
          </a:p>
          <a:p>
            <a:endParaRPr lang="hu-HU" dirty="0" smtClean="0"/>
          </a:p>
          <a:p>
            <a:endParaRPr lang="hu-HU" dirty="0"/>
          </a:p>
        </p:txBody>
      </p:sp>
      <p:pic>
        <p:nvPicPr>
          <p:cNvPr id="4" name="Kép 3" descr="crzs00549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16216" y="4941168"/>
            <a:ext cx="2097021" cy="1572766"/>
          </a:xfrm>
          <a:prstGeom prst="rect">
            <a:avLst/>
          </a:prstGeom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4000" dirty="0" smtClean="0"/>
              <a:t>Mindkét esetben figyelembe kell venni:</a:t>
            </a:r>
            <a:endParaRPr lang="hu-HU" sz="40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hu-HU" dirty="0" smtClean="0"/>
              <a:t>A továbbképzés és/vagy a rendszercsere munkaidő közben menjen-e vagy azon kívül illetve milyen esetekben kell túlórát </a:t>
            </a:r>
            <a:r>
              <a:rPr lang="hu-HU" dirty="0" smtClean="0"/>
              <a:t>fizetni.</a:t>
            </a:r>
            <a:endParaRPr lang="hu-HU" dirty="0" smtClean="0"/>
          </a:p>
          <a:p>
            <a:pPr algn="just"/>
            <a:r>
              <a:rPr lang="hu-HU" dirty="0" smtClean="0"/>
              <a:t>Kell-e a két szoftveres embernek külső segítséget </a:t>
            </a:r>
            <a:r>
              <a:rPr lang="hu-HU" dirty="0" smtClean="0"/>
              <a:t>felfogadni.</a:t>
            </a:r>
            <a:endParaRPr lang="hu-HU" dirty="0" smtClean="0"/>
          </a:p>
          <a:p>
            <a:pPr algn="just"/>
            <a:r>
              <a:rPr lang="hu-HU" dirty="0" smtClean="0"/>
              <a:t>Helyi terméket/szolgáltatást veszünk-e igénybe vagy esetleg megéri-e messziről szállítási költséggel a jobb termék/szolgáltatás</a:t>
            </a:r>
          </a:p>
          <a:p>
            <a:pPr algn="just"/>
            <a:r>
              <a:rPr lang="hu-HU" dirty="0" smtClean="0"/>
              <a:t>Olcsó de gyengébb vagy drága de megbízható legyen</a:t>
            </a:r>
          </a:p>
          <a:p>
            <a:endParaRPr lang="hu-HU" dirty="0"/>
          </a:p>
        </p:txBody>
      </p:sp>
      <p:pic>
        <p:nvPicPr>
          <p:cNvPr id="4" name="Kép 3" descr="deliver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404664"/>
            <a:ext cx="936104" cy="966086"/>
          </a:xfrm>
          <a:prstGeom prst="rect">
            <a:avLst/>
          </a:prstGeom>
        </p:spPr>
      </p:pic>
    </p:spTree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Hatékonysági háromszög:</a:t>
            </a:r>
            <a:endParaRPr lang="hu-HU" dirty="0"/>
          </a:p>
        </p:txBody>
      </p:sp>
      <p:pic>
        <p:nvPicPr>
          <p:cNvPr id="4" name="Tartalom helye 3" descr="BDpal007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11760" y="2204864"/>
            <a:ext cx="4445000" cy="3975100"/>
          </a:xfrm>
        </p:spPr>
      </p:pic>
      <p:sp>
        <p:nvSpPr>
          <p:cNvPr id="5" name="Szövegdoboz 4"/>
          <p:cNvSpPr txBox="1"/>
          <p:nvPr/>
        </p:nvSpPr>
        <p:spPr>
          <a:xfrm rot="18201958">
            <a:off x="2282637" y="4028783"/>
            <a:ext cx="1658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Befektetett Idő</a:t>
            </a:r>
            <a:endParaRPr lang="hu-HU" dirty="0"/>
          </a:p>
        </p:txBody>
      </p:sp>
      <p:sp>
        <p:nvSpPr>
          <p:cNvPr id="6" name="Téglalap 5"/>
          <p:cNvSpPr/>
          <p:nvPr/>
        </p:nvSpPr>
        <p:spPr>
          <a:xfrm rot="14354285" flipV="1">
            <a:off x="5271764" y="4088265"/>
            <a:ext cx="19119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 smtClean="0"/>
              <a:t>Befektetett Pénz</a:t>
            </a:r>
            <a:endParaRPr lang="hu-HU" dirty="0"/>
          </a:p>
        </p:txBody>
      </p:sp>
      <p:cxnSp>
        <p:nvCxnSpPr>
          <p:cNvPr id="8" name="Egyenes összekötő 7"/>
          <p:cNvCxnSpPr/>
          <p:nvPr/>
        </p:nvCxnSpPr>
        <p:spPr>
          <a:xfrm>
            <a:off x="3419872" y="4509120"/>
            <a:ext cx="2412008" cy="0"/>
          </a:xfrm>
          <a:prstGeom prst="line">
            <a:avLst/>
          </a:prstGeom>
          <a:ln w="76200">
            <a:solidFill>
              <a:srgbClr val="2C6E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églalap 9"/>
          <p:cNvSpPr/>
          <p:nvPr/>
        </p:nvSpPr>
        <p:spPr>
          <a:xfrm>
            <a:off x="3347864" y="4581128"/>
            <a:ext cx="25017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 smtClean="0"/>
              <a:t>Rendszer hatékonysága</a:t>
            </a:r>
            <a:endParaRPr lang="hu-HU" dirty="0"/>
          </a:p>
        </p:txBody>
      </p:sp>
      <p:sp>
        <p:nvSpPr>
          <p:cNvPr id="11" name="Téglalap 10"/>
          <p:cNvSpPr/>
          <p:nvPr/>
        </p:nvSpPr>
        <p:spPr>
          <a:xfrm>
            <a:off x="3347864" y="6165304"/>
            <a:ext cx="25017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 smtClean="0"/>
              <a:t>Rendszer hatékonysága</a:t>
            </a:r>
            <a:endParaRPr lang="hu-H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0" grpId="0"/>
      <p:bldP spid="11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Áramlás">
  <a:themeElements>
    <a:clrScheme name="Áramlás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Áramlás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Áramlás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54</TotalTime>
  <Words>323</Words>
  <Application>Microsoft Office PowerPoint</Application>
  <PresentationFormat>Diavetítés a képernyőre (4:3 oldalarány)</PresentationFormat>
  <Paragraphs>28</Paragraphs>
  <Slides>7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7</vt:i4>
      </vt:variant>
    </vt:vector>
  </HeadingPairs>
  <TitlesOfParts>
    <vt:vector size="8" baseType="lpstr">
      <vt:lpstr>Áramlás</vt:lpstr>
      <vt:lpstr>Informatikai rendszer újítása/cseréje egy cégnél </vt:lpstr>
      <vt:lpstr>Első lépések: Felmérés</vt:lpstr>
      <vt:lpstr>Második lépés: Mi marad, mi nem?</vt:lpstr>
      <vt:lpstr>Miközben a karbantartások folynak</vt:lpstr>
      <vt:lpstr>Ha teljes csere történik</vt:lpstr>
      <vt:lpstr>Mindkét esetben figyelembe kell venni:</vt:lpstr>
      <vt:lpstr>Hatékonysági háromszög: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Informatikai rendszer újítása/cseréje egy cégnél</dc:title>
  <dc:creator>Mizuro</dc:creator>
  <cp:lastModifiedBy>Mizuro</cp:lastModifiedBy>
  <cp:revision>7</cp:revision>
  <dcterms:created xsi:type="dcterms:W3CDTF">2012-09-26T13:11:18Z</dcterms:created>
  <dcterms:modified xsi:type="dcterms:W3CDTF">2012-09-26T14:05:52Z</dcterms:modified>
</cp:coreProperties>
</file>