
<file path=[Content_Types].xml><?xml version="1.0" encoding="utf-8"?>
<Types xmlns="http://schemas.openxmlformats.org/package/2006/content-types">
  <Override PartName="/ppt/slideLayouts/slideLayout8.xml" ContentType="application/vnd.openxmlformats-officedocument.presentationml.slideLayout+xml"/>
  <Override PartName="/ppt/slides/slide68.xml" ContentType="application/vnd.openxmlformats-officedocument.presentationml.slide+xml"/>
  <Override PartName="/ppt/notesSlides/notesSlide22.xml" ContentType="application/vnd.openxmlformats-officedocument.presentationml.notesSlide+xml"/>
  <Override PartName="/ppt/notesSlides/notesSlide31.xml" ContentType="application/vnd.openxmlformats-officedocument.presentationml.notesSlide+xml"/>
  <Override PartName="/ppt/slides/slide22.xml" ContentType="application/vnd.openxmlformats-officedocument.presentationml.slide+xml"/>
  <Override PartName="/ppt/slides/slide28.xml" ContentType="application/vnd.openxmlformats-officedocument.presentationml.slide+xml"/>
  <Override PartName="/ppt/slides/slide66.xml" ContentType="application/vnd.openxmlformats-officedocument.presentationml.slide+xml"/>
  <Override PartName="/ppt/notesSlides/notesSlide11.xml" ContentType="application/vnd.openxmlformats-officedocument.presentationml.notesSlide+xml"/>
  <Override PartName="/docProps/app.xml" ContentType="application/vnd.openxmlformats-officedocument.extended-properties+xml"/>
  <Override PartName="/ppt/slides/slide30.xml" ContentType="application/vnd.openxmlformats-officedocument.presentationml.slide+xml"/>
  <Override PartName="/ppt/notesSlides/notesSlide9.xml" ContentType="application/vnd.openxmlformats-officedocument.presentationml.notes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7.xml" ContentType="application/vnd.openxmlformats-officedocument.presentationml.slide+xml"/>
  <Override PartName="/ppt/theme/theme3.xml" ContentType="application/vnd.openxmlformats-officedocument.theme+xml"/>
  <Override PartName="/ppt/notesSlides/notesSlide16.xml" ContentType="application/vnd.openxmlformats-officedocument.presentationml.notesSlide+xml"/>
  <Override PartName="/ppt/notesSlides/notesSlide32.xml" ContentType="application/vnd.openxmlformats-officedocument.presentationml.notesSlide+xml"/>
  <Override PartName="/ppt/notesSlides/notesSlide52.xml" ContentType="application/vnd.openxmlformats-officedocument.presentationml.notesSlide+xml"/>
  <Override PartName="/ppt/slideLayouts/slideLayout3.xml" ContentType="application/vnd.openxmlformats-officedocument.presentationml.slideLayout+xml"/>
  <Override PartName="/ppt/slides/slide21.xml" ContentType="application/vnd.openxmlformats-officedocument.presentationml.slide+xml"/>
  <Override PartName="/ppt/embeddings/Microsoft_Equation8.bin" ContentType="application/vnd.openxmlformats-officedocument.oleObject"/>
  <Override PartName="/ppt/slides/slide23.xml" ContentType="application/vnd.openxmlformats-officedocument.presentationml.slide+xml"/>
  <Override PartName="/ppt/slideLayouts/slideLayout9.xml" ContentType="application/vnd.openxmlformats-officedocument.presentationml.slideLayout+xml"/>
  <Override PartName="/ppt/slides/slide52.xml" ContentType="application/vnd.openxmlformats-officedocument.presentationml.slide+xml"/>
  <Override PartName="/ppt/slides/slide1.xml" ContentType="application/vnd.openxmlformats-officedocument.presentationml.slide+xml"/>
  <Override PartName="/ppt/slides/slide51.xml" ContentType="application/vnd.openxmlformats-officedocument.presentationml.slide+xml"/>
  <Override PartName="/ppt/slides/slide7.xml" ContentType="application/vnd.openxmlformats-officedocument.presentationml.slide+xml"/>
  <Override PartName="/ppt/slides/slide62.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viewProps.xml" ContentType="application/vnd.openxmlformats-officedocument.presentationml.viewProps+xml"/>
  <Override PartName="/ppt/tableStyles.xml" ContentType="application/vnd.openxmlformats-officedocument.presentationml.tableStyles+xml"/>
  <Default Extension="wmf" ContentType="image/x-wmf"/>
  <Override PartName="/ppt/notesSlides/notesSlide4.xml" ContentType="application/vnd.openxmlformats-officedocument.presentationml.notesSlide+xml"/>
  <Override PartName="/ppt/notesSlides/notesSlide15.xml" ContentType="application/vnd.openxmlformats-officedocument.presentationml.notesSlide+xml"/>
  <Override PartName="/ppt/notesSlides/notesSlide41.xml" ContentType="application/vnd.openxmlformats-officedocument.presentationml.notesSlide+xml"/>
  <Override PartName="/ppt/embeddings/Microsoft_Equation4.bin" ContentType="application/vnd.openxmlformats-officedocument.oleObject"/>
  <Override PartName="/ppt/handoutMasters/handoutMaster1.xml" ContentType="application/vnd.openxmlformats-officedocument.presentationml.handoutMaster+xml"/>
  <Override PartName="/ppt/slides/slide13.xml" ContentType="application/vnd.openxmlformats-officedocument.presentationml.slide+xml"/>
  <Override PartName="/ppt/notesSlides/notesSlide23.xml" ContentType="application/vnd.openxmlformats-officedocument.presentationml.notesSlide+xml"/>
  <Override PartName="/ppt/notesSlides/notesSlide17.xml" ContentType="application/vnd.openxmlformats-officedocument.presentationml.notesSlide+xml"/>
  <Override PartName="/ppt/notesSlides/notesSlide42.xml" ContentType="application/vnd.openxmlformats-officedocument.presentationml.notesSlide+xml"/>
  <Override PartName="/ppt/embeddings/Microsoft_Equation5.bin" ContentType="application/vnd.openxmlformats-officedocument.oleObject"/>
  <Override PartName="/ppt/notesSlides/notesSlide35.xml" ContentType="application/vnd.openxmlformats-officedocument.presentationml.notes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notesSlides/notesSlide51.xml" ContentType="application/vnd.openxmlformats-officedocument.presentationml.notesSlide+xml"/>
  <Override PartName="/ppt/slideLayouts/slideLayout4.xml" ContentType="application/vnd.openxmlformats-officedocument.presentationml.slideLayout+xml"/>
  <Override PartName="/ppt/notesSlides/notesSlide13.xml" ContentType="application/vnd.openxmlformats-officedocument.presentationml.notesSlide+xml"/>
  <Override PartName="/ppt/slideLayouts/slideLayout2.xml" ContentType="application/vnd.openxmlformats-officedocument.presentationml.slideLayout+xml"/>
  <Override PartName="/ppt/slides/slide78.xml" ContentType="application/vnd.openxmlformats-officedocument.presentationml.slide+xml"/>
  <Override PartName="/ppt/notesSlides/notesSlide1.xml" ContentType="application/vnd.openxmlformats-officedocument.presentationml.notesSlide+xml"/>
  <Override PartName="/ppt/slides/slide61.xml" ContentType="application/vnd.openxmlformats-officedocument.presentationml.slide+xml"/>
  <Override PartName="/ppt/slides/slide43.xml" ContentType="application/vnd.openxmlformats-officedocument.presentationml.slide+xml"/>
  <Override PartName="/ppt/slideLayouts/slideLayout6.xml" ContentType="application/vnd.openxmlformats-officedocument.presentationml.slideLayout+xml"/>
  <Default Extension="emf" ContentType="image/x-emf"/>
  <Override PartName="/ppt/slides/slide37.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notesSlides/notesSlide43.xml" ContentType="application/vnd.openxmlformats-officedocument.presentationml.notesSlide+xml"/>
  <Override PartName="/ppt/slides/slide33.xml" ContentType="application/vnd.openxmlformats-officedocument.presentationml.slide+xml"/>
  <Override PartName="/ppt/notesSlides/notesSlide45.xml" ContentType="application/vnd.openxmlformats-officedocument.presentationml.notesSlide+xml"/>
  <Override PartName="/ppt/presProps.xml" ContentType="application/vnd.openxmlformats-officedocument.presentationml.presProps+xml"/>
  <Default Extension="vml" ContentType="application/vnd.openxmlformats-officedocument.vmlDrawing"/>
  <Override PartName="/ppt/notesSlides/notesSlide18.xml" ContentType="application/vnd.openxmlformats-officedocument.presentationml.notesSlide+xml"/>
  <Override PartName="/ppt/notesSlides/notesSlide48.xml" ContentType="application/vnd.openxmlformats-officedocument.presentationml.notesSlide+xml"/>
  <Default Extension="png" ContentType="image/png"/>
  <Override PartName="/ppt/slides/slide83.xml" ContentType="application/vnd.openxmlformats-officedocument.presentationml.slide+xml"/>
  <Override PartName="/ppt/embeddings/Microsoft_Equation1.bin" ContentType="application/vnd.openxmlformats-officedocument.oleObject"/>
  <Override PartName="/ppt/slides/slide27.xml" ContentType="application/vnd.openxmlformats-officedocument.presentationml.slide+xml"/>
  <Override PartName="/docProps/core.xml" ContentType="application/vnd.openxmlformats-package.core-properties+xml"/>
  <Override PartName="/ppt/slides/slide56.xml" ContentType="application/vnd.openxmlformats-officedocument.presentationml.slide+xml"/>
  <Override PartName="/ppt/slides/slide31.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Override PartName="/ppt/notesSlides/notesSlide39.xml" ContentType="application/vnd.openxmlformats-officedocument.presentationml.notesSlide+xml"/>
  <Override PartName="/ppt/slides/slide53.xml" ContentType="application/vnd.openxmlformats-officedocument.presentationml.slide+xml"/>
  <Override PartName="/ppt/slides/slide76.xml" ContentType="application/vnd.openxmlformats-officedocument.presentationml.slide+xml"/>
  <Override PartName="/ppt/notesSlides/notesSlide24.xml" ContentType="application/vnd.openxmlformats-officedocument.presentationml.notesSlide+xml"/>
  <Override PartName="/ppt/embeddings/Microsoft_Equation3.bin" ContentType="application/vnd.openxmlformats-officedocument.oleObject"/>
  <Override PartName="/ppt/notesSlides/notesSlide47.xml" ContentType="application/vnd.openxmlformats-officedocument.presentationml.notesSlide+xml"/>
  <Override PartName="/ppt/slides/slide55.xml" ContentType="application/vnd.openxmlformats-officedocument.presentationml.slide+xml"/>
  <Override PartName="/ppt/slides/slide67.xml" ContentType="application/vnd.openxmlformats-officedocument.presentationml.slide+xml"/>
  <Override PartName="/ppt/slides/slide12.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46.xml" ContentType="application/vnd.openxmlformats-officedocument.presentationml.slide+xml"/>
  <Override PartName="/ppt/notesSlides/notesSlide2.xml" ContentType="application/vnd.openxmlformats-officedocument.presentationml.notesSlide+xml"/>
  <Override PartName="/ppt/notesSlides/notesSlide53.xml" ContentType="application/vnd.openxmlformats-officedocument.presentationml.notesSlide+xml"/>
  <Override PartName="/ppt/notesSlides/notesSlide14.xml" ContentType="application/vnd.openxmlformats-officedocument.presentationml.notesSlide+xml"/>
  <Default Extension="xls" ContentType="application/vnd.ms-excel"/>
  <Override PartName="/ppt/notesSlides/notesSlide28.xml" ContentType="application/vnd.openxmlformats-officedocument.presentationml.notesSlide+xml"/>
  <Override PartName="/ppt/theme/theme2.xml" ContentType="application/vnd.openxmlformats-officedocument.theme+xml"/>
  <Override PartName="/ppt/notesSlides/notesSlide27.xml" ContentType="application/vnd.openxmlformats-officedocument.presentationml.notesSlide+xml"/>
  <Override PartName="/ppt/slides/slide2.xml" ContentType="application/vnd.openxmlformats-officedocument.presentationml.slide+xml"/>
  <Override PartName="/ppt/slides/slide80.xml" ContentType="application/vnd.openxmlformats-officedocument.presentationml.slide+xml"/>
  <Override PartName="/ppt/slides/slide69.xml" ContentType="application/vnd.openxmlformats-officedocument.presentationml.slide+xml"/>
  <Override PartName="/ppt/notesSlides/notesSlide25.xml" ContentType="application/vnd.openxmlformats-officedocument.presentationml.notesSlide+xml"/>
  <Override PartName="/ppt/slides/slide35.xml" ContentType="application/vnd.openxmlformats-officedocument.presentationml.slide+xml"/>
  <Override PartName="/ppt/slides/slide42.xml" ContentType="application/vnd.openxmlformats-officedocument.presentationml.slide+xml"/>
  <Override PartName="/ppt/notesSlides/notesSlide40.xml" ContentType="application/vnd.openxmlformats-officedocument.presentationml.notesSlide+xml"/>
  <Override PartName="/ppt/slides/slide45.xml" ContentType="application/vnd.openxmlformats-officedocument.presentationml.slide+xml"/>
  <Override PartName="/ppt/notesSlides/notesSlide34.xml" ContentType="application/vnd.openxmlformats-officedocument.presentationml.notesSlide+xml"/>
  <Override PartName="/ppt/notesSlides/notesSlide38.xml" ContentType="application/vnd.openxmlformats-officedocument.presentationml.notesSlide+xml"/>
  <Override PartName="/ppt/notesSlides/notesSlide21.xml" ContentType="application/vnd.openxmlformats-officedocument.presentationml.notesSlide+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s/slide50.xml" ContentType="application/vnd.openxmlformats-officedocument.presentationml.slide+xml"/>
  <Override PartName="/ppt/slides/slide54.xml" ContentType="application/vnd.openxmlformats-officedocument.presentationml.slide+xml"/>
  <Override PartName="/ppt/slides/slide57.xml" ContentType="application/vnd.openxmlformats-officedocument.presentationml.slide+xml"/>
  <Override PartName="/ppt/notesSlides/notesSlide3.xml" ContentType="application/vnd.openxmlformats-officedocument.presentationml.notesSlide+xml"/>
  <Override PartName="/ppt/notesSlides/notesSlide29.xml" ContentType="application/vnd.openxmlformats-officedocument.presentationml.notesSlide+xml"/>
  <Override PartName="/ppt/notesSlides/notesSlide36.xml" ContentType="application/vnd.openxmlformats-officedocument.presentationml.notesSlide+xml"/>
  <Override PartName="/ppt/slides/slide58.xml" ContentType="application/vnd.openxmlformats-officedocument.presentationml.slide+xml"/>
  <Default Extension="xml" ContentType="application/xml"/>
  <Override PartName="/ppt/slides/slide26.xml" ContentType="application/vnd.openxmlformats-officedocument.presentationml.slide+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slides/slide81.xml" ContentType="application/vnd.openxmlformats-officedocument.presentationml.slide+xml"/>
  <Override PartName="/ppt/slides/slide25.xml" ContentType="application/vnd.openxmlformats-officedocument.presentationml.slide+xml"/>
  <Override PartName="/ppt/embeddings/Microsoft_Equation2.bin" ContentType="application/vnd.openxmlformats-officedocument.oleObject"/>
  <Override PartName="/docProps/custom.xml" ContentType="application/vnd.openxmlformats-officedocument.custom-properties+xml"/>
  <Override PartName="/ppt/notesSlides/notesSlide19.xml" ContentType="application/vnd.openxmlformats-officedocument.presentationml.notesSlide+xml"/>
  <Override PartName="/ppt/slides/slide63.xml" ContentType="application/vnd.openxmlformats-officedocument.presentationml.slide+xml"/>
  <Override PartName="/ppt/slides/slide14.xml" ContentType="application/vnd.openxmlformats-officedocument.presentationml.slide+xml"/>
  <Override PartName="/ppt/slides/slide40.xml" ContentType="application/vnd.openxmlformats-officedocument.presentationml.slide+xml"/>
  <Override PartName="/ppt/slides/slide82.xml" ContentType="application/vnd.openxmlformats-officedocument.presentationml.slide+xml"/>
  <Override PartName="/ppt/embeddings/Microsoft_Equation10.bin" ContentType="application/vnd.openxmlformats-officedocument.oleObject"/>
  <Override PartName="/ppt/slides/slide34.xml" ContentType="application/vnd.openxmlformats-officedocument.presentationml.slide+xml"/>
  <Override PartName="/ppt/notesSlides/notesSlide26.xml" ContentType="application/vnd.openxmlformats-officedocument.presentationml.notesSlide+xml"/>
  <Override PartName="/ppt/slides/slide44.xml" ContentType="application/vnd.openxmlformats-officedocument.presentationml.slide+xml"/>
  <Override PartName="/ppt/notesSlides/notesSlide12.xml" ContentType="application/vnd.openxmlformats-officedocument.presentationml.notesSlide+xml"/>
  <Override PartName="/ppt/notesSlides/notesSlide37.xml" ContentType="application/vnd.openxmlformats-officedocument.presentationml.notesSlide+xml"/>
  <Override PartName="/ppt/notesSlides/notesSlide44.xml" ContentType="application/vnd.openxmlformats-officedocument.presentationml.notesSlide+xml"/>
  <Override PartName="/ppt/embeddings/Microsoft_Equation7.bin" ContentType="application/vnd.openxmlformats-officedocument.oleObject"/>
  <Override PartName="/ppt/notesSlides/notesSlide50.xml" ContentType="application/vnd.openxmlformats-officedocument.presentationml.notesSlide+xml"/>
  <Override PartName="/ppt/notesSlides/notesSlide5.xml" ContentType="application/vnd.openxmlformats-officedocument.presentationml.notesSlide+xml"/>
  <Override PartName="/ppt/slides/slide49.xml" ContentType="application/vnd.openxmlformats-officedocument.presentationml.slide+xml"/>
  <Override PartName="/ppt/slideLayouts/slideLayout1.xml" ContentType="application/vnd.openxmlformats-officedocument.presentationml.slideLayout+xml"/>
  <Override PartName="/ppt/slides/slide70.xml" ContentType="application/vnd.openxmlformats-officedocument.presentationml.slide+xml"/>
  <Override PartName="/ppt/slides/slide48.xml" ContentType="application/vnd.openxmlformats-officedocument.presentationml.slide+xml"/>
  <Override PartName="/ppt/theme/theme1.xml" ContentType="application/vnd.openxmlformats-officedocument.theme+xml"/>
  <Override PartName="/ppt/presentation.xml" ContentType="application/vnd.openxmlformats-officedocument.presentationml.presentation.main+xml"/>
  <Override PartName="/ppt/slides/slide77.xml" ContentType="application/vnd.openxmlformats-officedocument.presentationml.slide+xml"/>
  <Override PartName="/ppt/slides/slide5.xml" ContentType="application/vnd.openxmlformats-officedocument.presentationml.slide+xml"/>
  <Override PartName="/ppt/slideLayouts/slideLayout7.xml" ContentType="application/vnd.openxmlformats-officedocument.presentationml.slideLayout+xml"/>
  <Override PartName="/ppt/slides/slide59.xml" ContentType="application/vnd.openxmlformats-officedocument.presentationml.slide+xml"/>
  <Override PartName="/ppt/slides/slide79.xml" ContentType="application/vnd.openxmlformats-officedocument.presentationml.slide+xml"/>
  <Default Extension="jpeg" ContentType="image/jpeg"/>
  <Override PartName="/ppt/slides/slide64.xml" ContentType="application/vnd.openxmlformats-officedocument.presentationml.slide+xml"/>
  <Override PartName="/ppt/notesSlides/notesSlide33.xml" ContentType="application/vnd.openxmlformats-officedocument.presentationml.notesSlide+xml"/>
  <Override PartName="/ppt/notesSlides/notesSlide46.xml" ContentType="application/vnd.openxmlformats-officedocument.presentationml.notesSlide+xml"/>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ppt/slides/slide72.xml" ContentType="application/vnd.openxmlformats-officedocument.presentationml.slide+xml"/>
  <Override PartName="/ppt/slides/slide74.xml" ContentType="application/vnd.openxmlformats-officedocument.presentationml.slide+xml"/>
  <Override PartName="/ppt/slideLayouts/slideLayout13.xml" ContentType="application/vnd.openxmlformats-officedocument.presentationml.slideLayout+xml"/>
  <Override PartName="/ppt/slides/slide75.xml" ContentType="application/vnd.openxmlformats-officedocument.presentationml.slide+xml"/>
  <Override PartName="/ppt/slides/slide8.xml" ContentType="application/vnd.openxmlformats-officedocument.presentationml.slide+xml"/>
  <Override PartName="/ppt/embeddings/Microsoft_Equation9.bin" ContentType="application/vnd.openxmlformats-officedocument.oleObject"/>
  <Override PartName="/ppt/slides/slide15.xml" ContentType="application/vnd.openxmlformats-officedocument.presentationml.slide+xml"/>
  <Override PartName="/ppt/embeddings/Microsoft_Equation6.bin" ContentType="application/vnd.openxmlformats-officedocument.oleObject"/>
  <Override PartName="/ppt/notesSlides/notesSlide49.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slides/slide60.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73.xml" ContentType="application/vnd.openxmlformats-officedocument.presentationml.slide+xml"/>
  <Override PartName="/ppt/slides/slide32.xml" ContentType="application/vnd.openxmlformats-officedocument.presentationml.slide+xml"/>
  <Override PartName="/ppt/notesSlides/notesSlide30.xml" ContentType="application/vnd.openxmlformats-officedocument.presentationml.notesSlide+xml"/>
  <Override PartName="/ppt/slides/slide71.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Layouts/slideLayout12.xml" ContentType="application/vnd.openxmlformats-officedocument.presentationml.slideLayout+xml"/>
  <Override PartName="/ppt/notesSlides/notesSlide20.xml" ContentType="application/vnd.openxmlformats-officedocument.presentationml.notes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id="2147483910" r:id="rId1"/>
  </p:sldMasterIdLst>
  <p:notesMasterIdLst>
    <p:notesMasterId r:id="rId85"/>
  </p:notesMasterIdLst>
  <p:handoutMasterIdLst>
    <p:handoutMasterId r:id="rId86"/>
  </p:handoutMasterIdLst>
  <p:sldIdLst>
    <p:sldId id="256" r:id="rId2"/>
    <p:sldId id="382" r:id="rId3"/>
    <p:sldId id="400" r:id="rId4"/>
    <p:sldId id="372" r:id="rId5"/>
    <p:sldId id="373" r:id="rId6"/>
    <p:sldId id="323" r:id="rId7"/>
    <p:sldId id="380" r:id="rId8"/>
    <p:sldId id="324" r:id="rId9"/>
    <p:sldId id="370" r:id="rId10"/>
    <p:sldId id="374" r:id="rId11"/>
    <p:sldId id="325" r:id="rId12"/>
    <p:sldId id="405" r:id="rId13"/>
    <p:sldId id="414" r:id="rId14"/>
    <p:sldId id="415" r:id="rId15"/>
    <p:sldId id="416" r:id="rId16"/>
    <p:sldId id="407" r:id="rId17"/>
    <p:sldId id="408" r:id="rId18"/>
    <p:sldId id="409" r:id="rId19"/>
    <p:sldId id="410" r:id="rId20"/>
    <p:sldId id="411" r:id="rId21"/>
    <p:sldId id="412" r:id="rId22"/>
    <p:sldId id="413" r:id="rId23"/>
    <p:sldId id="401" r:id="rId24"/>
    <p:sldId id="326" r:id="rId25"/>
    <p:sldId id="371" r:id="rId26"/>
    <p:sldId id="328" r:id="rId27"/>
    <p:sldId id="381" r:id="rId28"/>
    <p:sldId id="327" r:id="rId29"/>
    <p:sldId id="329" r:id="rId30"/>
    <p:sldId id="331" r:id="rId31"/>
    <p:sldId id="333" r:id="rId32"/>
    <p:sldId id="420" r:id="rId33"/>
    <p:sldId id="334" r:id="rId34"/>
    <p:sldId id="335" r:id="rId35"/>
    <p:sldId id="402" r:id="rId36"/>
    <p:sldId id="337" r:id="rId37"/>
    <p:sldId id="338" r:id="rId38"/>
    <p:sldId id="339" r:id="rId39"/>
    <p:sldId id="376" r:id="rId40"/>
    <p:sldId id="340" r:id="rId41"/>
    <p:sldId id="386" r:id="rId42"/>
    <p:sldId id="387" r:id="rId43"/>
    <p:sldId id="342" r:id="rId44"/>
    <p:sldId id="343" r:id="rId45"/>
    <p:sldId id="417" r:id="rId46"/>
    <p:sldId id="344" r:id="rId47"/>
    <p:sldId id="345" r:id="rId48"/>
    <p:sldId id="346" r:id="rId49"/>
    <p:sldId id="347" r:id="rId50"/>
    <p:sldId id="348" r:id="rId51"/>
    <p:sldId id="377" r:id="rId52"/>
    <p:sldId id="350" r:id="rId53"/>
    <p:sldId id="351" r:id="rId54"/>
    <p:sldId id="388" r:id="rId55"/>
    <p:sldId id="352" r:id="rId56"/>
    <p:sldId id="353" r:id="rId57"/>
    <p:sldId id="354" r:id="rId58"/>
    <p:sldId id="355" r:id="rId59"/>
    <p:sldId id="419" r:id="rId60"/>
    <p:sldId id="389" r:id="rId61"/>
    <p:sldId id="356" r:id="rId62"/>
    <p:sldId id="357" r:id="rId63"/>
    <p:sldId id="378" r:id="rId64"/>
    <p:sldId id="359" r:id="rId65"/>
    <p:sldId id="403" r:id="rId66"/>
    <p:sldId id="379" r:id="rId67"/>
    <p:sldId id="361" r:id="rId68"/>
    <p:sldId id="393" r:id="rId69"/>
    <p:sldId id="398" r:id="rId70"/>
    <p:sldId id="362" r:id="rId71"/>
    <p:sldId id="390" r:id="rId72"/>
    <p:sldId id="391" r:id="rId73"/>
    <p:sldId id="392" r:id="rId74"/>
    <p:sldId id="363" r:id="rId75"/>
    <p:sldId id="404" r:id="rId76"/>
    <p:sldId id="364" r:id="rId77"/>
    <p:sldId id="365" r:id="rId78"/>
    <p:sldId id="399" r:id="rId79"/>
    <p:sldId id="366" r:id="rId80"/>
    <p:sldId id="367" r:id="rId81"/>
    <p:sldId id="418" r:id="rId82"/>
    <p:sldId id="368" r:id="rId83"/>
    <p:sldId id="369" r:id="rId84"/>
  </p:sldIdLst>
  <p:sldSz cx="9144000" cy="6858000" type="screen4x3"/>
  <p:notesSz cx="6797675" cy="9928225"/>
  <p:defaultTextStyle>
    <a:defPPr>
      <a:defRPr lang="en-US"/>
    </a:defPPr>
    <a:lvl1pPr algn="l" rtl="0" fontAlgn="base">
      <a:spcBef>
        <a:spcPct val="0"/>
      </a:spcBef>
      <a:spcAft>
        <a:spcPct val="0"/>
      </a:spcAft>
      <a:defRPr sz="1600" kern="1200">
        <a:solidFill>
          <a:schemeClr val="tx1"/>
        </a:solidFill>
        <a:latin typeface="Arial" charset="0"/>
        <a:ea typeface="+mn-ea"/>
        <a:cs typeface="Arial" charset="0"/>
      </a:defRPr>
    </a:lvl1pPr>
    <a:lvl2pPr marL="457200" algn="l" rtl="0" fontAlgn="base">
      <a:spcBef>
        <a:spcPct val="0"/>
      </a:spcBef>
      <a:spcAft>
        <a:spcPct val="0"/>
      </a:spcAft>
      <a:defRPr sz="1600" kern="1200">
        <a:solidFill>
          <a:schemeClr val="tx1"/>
        </a:solidFill>
        <a:latin typeface="Arial" charset="0"/>
        <a:ea typeface="+mn-ea"/>
        <a:cs typeface="Arial" charset="0"/>
      </a:defRPr>
    </a:lvl2pPr>
    <a:lvl3pPr marL="914400" algn="l" rtl="0" fontAlgn="base">
      <a:spcBef>
        <a:spcPct val="0"/>
      </a:spcBef>
      <a:spcAft>
        <a:spcPct val="0"/>
      </a:spcAft>
      <a:defRPr sz="1600" kern="1200">
        <a:solidFill>
          <a:schemeClr val="tx1"/>
        </a:solidFill>
        <a:latin typeface="Arial" charset="0"/>
        <a:ea typeface="+mn-ea"/>
        <a:cs typeface="Arial" charset="0"/>
      </a:defRPr>
    </a:lvl3pPr>
    <a:lvl4pPr marL="1371600" algn="l" rtl="0" fontAlgn="base">
      <a:spcBef>
        <a:spcPct val="0"/>
      </a:spcBef>
      <a:spcAft>
        <a:spcPct val="0"/>
      </a:spcAft>
      <a:defRPr sz="1600" kern="1200">
        <a:solidFill>
          <a:schemeClr val="tx1"/>
        </a:solidFill>
        <a:latin typeface="Arial" charset="0"/>
        <a:ea typeface="+mn-ea"/>
        <a:cs typeface="Arial" charset="0"/>
      </a:defRPr>
    </a:lvl4pPr>
    <a:lvl5pPr marL="1828800" algn="l" rtl="0" fontAlgn="base">
      <a:spcBef>
        <a:spcPct val="0"/>
      </a:spcBef>
      <a:spcAft>
        <a:spcPct val="0"/>
      </a:spcAft>
      <a:defRPr sz="1600" kern="1200">
        <a:solidFill>
          <a:schemeClr val="tx1"/>
        </a:solidFill>
        <a:latin typeface="Arial" charset="0"/>
        <a:ea typeface="+mn-ea"/>
        <a:cs typeface="Arial" charset="0"/>
      </a:defRPr>
    </a:lvl5pPr>
    <a:lvl6pPr marL="2286000" algn="l" defTabSz="914400" rtl="0" eaLnBrk="1" latinLnBrk="0" hangingPunct="1">
      <a:defRPr sz="1600" kern="1200">
        <a:solidFill>
          <a:schemeClr val="tx1"/>
        </a:solidFill>
        <a:latin typeface="Arial" charset="0"/>
        <a:ea typeface="+mn-ea"/>
        <a:cs typeface="Arial" charset="0"/>
      </a:defRPr>
    </a:lvl6pPr>
    <a:lvl7pPr marL="2743200" algn="l" defTabSz="914400" rtl="0" eaLnBrk="1" latinLnBrk="0" hangingPunct="1">
      <a:defRPr sz="1600" kern="1200">
        <a:solidFill>
          <a:schemeClr val="tx1"/>
        </a:solidFill>
        <a:latin typeface="Arial" charset="0"/>
        <a:ea typeface="+mn-ea"/>
        <a:cs typeface="Arial" charset="0"/>
      </a:defRPr>
    </a:lvl7pPr>
    <a:lvl8pPr marL="3200400" algn="l" defTabSz="914400" rtl="0" eaLnBrk="1" latinLnBrk="0" hangingPunct="1">
      <a:defRPr sz="1600" kern="1200">
        <a:solidFill>
          <a:schemeClr val="tx1"/>
        </a:solidFill>
        <a:latin typeface="Arial" charset="0"/>
        <a:ea typeface="+mn-ea"/>
        <a:cs typeface="Arial" charset="0"/>
      </a:defRPr>
    </a:lvl8pPr>
    <a:lvl9pPr marL="3657600" algn="l" defTabSz="914400" rtl="0" eaLnBrk="1" latinLnBrk="0" hangingPunct="1">
      <a:defRPr sz="16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CE43"/>
    <a:srgbClr val="FFF2CC"/>
    <a:srgbClr val="FFC000"/>
    <a:srgbClr val="00CC99"/>
    <a:srgbClr val="69FFD7"/>
    <a:srgbClr val="FF88B8"/>
    <a:srgbClr val="008864"/>
    <a:srgbClr val="727DBE"/>
    <a:srgbClr val="B4FFEB"/>
    <a:srgbClr val="007E5D"/>
  </p:clrMru>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4431" autoAdjust="0"/>
    <p:restoredTop sz="56026" autoAdjust="0"/>
  </p:normalViewPr>
  <p:slideViewPr>
    <p:cSldViewPr>
      <p:cViewPr varScale="1">
        <p:scale>
          <a:sx n="95" d="100"/>
          <a:sy n="95" d="100"/>
        </p:scale>
        <p:origin x="-2920"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4" d="100"/>
          <a:sy n="74" d="100"/>
        </p:scale>
        <p:origin x="-2172" y="-102"/>
      </p:cViewPr>
      <p:guideLst>
        <p:guide orient="horz" pos="3127"/>
        <p:guide pos="2141"/>
      </p:guideLst>
    </p:cSldViewPr>
  </p:notesViewPr>
  <p:gridSpacing cx="73736200" cy="73736200"/>
</p:viewPr>
</file>

<file path=ppt/_rels/presentation.xml.rels><?xml version="1.0" encoding="UTF-8" standalone="yes"?>
<Relationships xmlns="http://schemas.openxmlformats.org/package/2006/relationships"><Relationship Id="rId64" Type="http://schemas.openxmlformats.org/officeDocument/2006/relationships/slide" Target="slides/slide63.xml"/><Relationship Id="rId60" Type="http://schemas.openxmlformats.org/officeDocument/2006/relationships/slide" Target="slides/slide59.xml"/><Relationship Id="rId39" Type="http://schemas.openxmlformats.org/officeDocument/2006/relationships/slide" Target="slides/slide38.xml"/><Relationship Id="rId70" Type="http://schemas.openxmlformats.org/officeDocument/2006/relationships/slide" Target="slides/slide69.xml"/><Relationship Id="rId7" Type="http://schemas.openxmlformats.org/officeDocument/2006/relationships/slide" Target="slides/slide6.xml"/><Relationship Id="rId43" Type="http://schemas.openxmlformats.org/officeDocument/2006/relationships/slide" Target="slides/slide42.xml"/><Relationship Id="rId74" Type="http://schemas.openxmlformats.org/officeDocument/2006/relationships/slide" Target="slides/slide73.xml"/><Relationship Id="rId25" Type="http://schemas.openxmlformats.org/officeDocument/2006/relationships/slide" Target="slides/slide24.xml"/><Relationship Id="rId10" Type="http://schemas.openxmlformats.org/officeDocument/2006/relationships/slide" Target="slides/slide9.xml"/><Relationship Id="rId90" Type="http://schemas.openxmlformats.org/officeDocument/2006/relationships/theme" Target="theme/theme1.xml"/><Relationship Id="rId50" Type="http://schemas.openxmlformats.org/officeDocument/2006/relationships/slide" Target="slides/slide49.xml"/><Relationship Id="rId77" Type="http://schemas.openxmlformats.org/officeDocument/2006/relationships/slide" Target="slides/slide76.xml"/><Relationship Id="rId63" Type="http://schemas.openxmlformats.org/officeDocument/2006/relationships/slide" Target="slides/slide62.xml"/><Relationship Id="rId17" Type="http://schemas.openxmlformats.org/officeDocument/2006/relationships/slide" Target="slides/slide16.xml"/><Relationship Id="rId85" Type="http://schemas.openxmlformats.org/officeDocument/2006/relationships/notesMaster" Target="notesMasters/notesMaster1.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71" Type="http://schemas.openxmlformats.org/officeDocument/2006/relationships/slide" Target="slides/slide70.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58" Type="http://schemas.openxmlformats.org/officeDocument/2006/relationships/slide" Target="slides/slide57.xml"/><Relationship Id="rId42" Type="http://schemas.openxmlformats.org/officeDocument/2006/relationships/slide" Target="slides/slide41.xml"/><Relationship Id="rId73" Type="http://schemas.openxmlformats.org/officeDocument/2006/relationships/slide" Target="slides/slide72.xml"/><Relationship Id="rId89" Type="http://schemas.openxmlformats.org/officeDocument/2006/relationships/viewProps" Target="viewProps.xml"/><Relationship Id="rId88" Type="http://schemas.openxmlformats.org/officeDocument/2006/relationships/presProps" Target="presProps.xml"/><Relationship Id="rId87" Type="http://schemas.openxmlformats.org/officeDocument/2006/relationships/printerSettings" Target="printerSettings/printerSettings1.bin"/><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82" Type="http://schemas.openxmlformats.org/officeDocument/2006/relationships/slide" Target="slides/slide81.xml"/><Relationship Id="rId69" Type="http://schemas.openxmlformats.org/officeDocument/2006/relationships/slide" Target="slides/slide68.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57" Type="http://schemas.openxmlformats.org/officeDocument/2006/relationships/slide" Target="slides/slide56.xml"/><Relationship Id="rId59" Type="http://schemas.openxmlformats.org/officeDocument/2006/relationships/slide" Target="slides/slide58.xml"/><Relationship Id="rId35" Type="http://schemas.openxmlformats.org/officeDocument/2006/relationships/slide" Target="slides/slide34.xml"/><Relationship Id="rId51" Type="http://schemas.openxmlformats.org/officeDocument/2006/relationships/slide" Target="slides/slide50.xml"/><Relationship Id="rId55" Type="http://schemas.openxmlformats.org/officeDocument/2006/relationships/slide" Target="slides/slide54.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62" Type="http://schemas.openxmlformats.org/officeDocument/2006/relationships/slide" Target="slides/slide61.xml"/><Relationship Id="rId66" Type="http://schemas.openxmlformats.org/officeDocument/2006/relationships/slide" Target="slides/slide65.xml"/><Relationship Id="rId36" Type="http://schemas.openxmlformats.org/officeDocument/2006/relationships/slide" Target="slides/slide35.xml"/><Relationship Id="rId72" Type="http://schemas.openxmlformats.org/officeDocument/2006/relationships/slide" Target="slides/slide71.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56" Type="http://schemas.openxmlformats.org/officeDocument/2006/relationships/slide" Target="slides/slide55.xml"/><Relationship Id="rId48" Type="http://schemas.openxmlformats.org/officeDocument/2006/relationships/slide" Target="slides/slide47.xml"/><Relationship Id="rId75" Type="http://schemas.openxmlformats.org/officeDocument/2006/relationships/slide" Target="slides/slide74.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slide" Target="slides/slide51.xml"/><Relationship Id="rId65" Type="http://schemas.openxmlformats.org/officeDocument/2006/relationships/slide" Target="slides/slide64.xml"/><Relationship Id="rId67" Type="http://schemas.openxmlformats.org/officeDocument/2006/relationships/slide" Target="slides/slide66.xml"/><Relationship Id="rId54" Type="http://schemas.openxmlformats.org/officeDocument/2006/relationships/slide" Target="slides/slide53.xml"/><Relationship Id="rId12" Type="http://schemas.openxmlformats.org/officeDocument/2006/relationships/slide" Target="slides/slide11.xml"/><Relationship Id="rId76" Type="http://schemas.openxmlformats.org/officeDocument/2006/relationships/slide" Target="slides/slide75.xml"/><Relationship Id="rId79" Type="http://schemas.openxmlformats.org/officeDocument/2006/relationships/slide" Target="slides/slide78.xml"/><Relationship Id="rId80" Type="http://schemas.openxmlformats.org/officeDocument/2006/relationships/slide" Target="slides/slide79.xml"/><Relationship Id="rId81" Type="http://schemas.openxmlformats.org/officeDocument/2006/relationships/slide" Target="slides/slide80.xml"/><Relationship Id="rId3" Type="http://schemas.openxmlformats.org/officeDocument/2006/relationships/slide" Target="slides/slide2.xml"/><Relationship Id="rId86" Type="http://schemas.openxmlformats.org/officeDocument/2006/relationships/handoutMaster" Target="handoutMasters/handoutMaster1.xml"/><Relationship Id="rId23" Type="http://schemas.openxmlformats.org/officeDocument/2006/relationships/slide" Target="slides/slide22.xml"/><Relationship Id="rId61" Type="http://schemas.openxmlformats.org/officeDocument/2006/relationships/slide" Target="slides/slide60.xml"/><Relationship Id="rId53" Type="http://schemas.openxmlformats.org/officeDocument/2006/relationships/slide" Target="slides/slide52.xml"/><Relationship Id="rId84" Type="http://schemas.openxmlformats.org/officeDocument/2006/relationships/slide" Target="slides/slide83.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68" Type="http://schemas.openxmlformats.org/officeDocument/2006/relationships/slide" Target="slides/slide67.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91" Type="http://schemas.openxmlformats.org/officeDocument/2006/relationships/tableStyles" Target="tableStyles.xml"/><Relationship Id="rId83" Type="http://schemas.openxmlformats.org/officeDocument/2006/relationships/slide" Target="slides/slide8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78" Type="http://schemas.openxmlformats.org/officeDocument/2006/relationships/slide" Target="slides/slide77.xml"/><Relationship Id="rId22" Type="http://schemas.openxmlformats.org/officeDocument/2006/relationships/slide" Target="slides/slide21.xml"/><Relationship Id="rId21" Type="http://schemas.openxmlformats.org/officeDocument/2006/relationships/slide" Target="slides/slide2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48514" name="Rectangle 2"/>
          <p:cNvSpPr>
            <a:spLocks noGrp="1" noChangeArrowheads="1"/>
          </p:cNvSpPr>
          <p:nvPr>
            <p:ph type="hdr" sz="quarter"/>
          </p:nvPr>
        </p:nvSpPr>
        <p:spPr bwMode="auto">
          <a:xfrm>
            <a:off x="0" y="1"/>
            <a:ext cx="2945980" cy="496093"/>
          </a:xfrm>
          <a:prstGeom prst="rect">
            <a:avLst/>
          </a:prstGeom>
          <a:noFill/>
          <a:ln w="9525">
            <a:noFill/>
            <a:miter lim="800000"/>
            <a:headEnd/>
            <a:tailEnd/>
          </a:ln>
          <a:effectLst/>
        </p:spPr>
        <p:txBody>
          <a:bodyPr vert="horz" wrap="square" lIns="91670" tIns="45835" rIns="91670" bIns="45835" numCol="1" anchor="t" anchorCtr="0" compatLnSpc="1">
            <a:prstTxWarp prst="textNoShape">
              <a:avLst/>
            </a:prstTxWarp>
          </a:bodyPr>
          <a:lstStyle>
            <a:lvl1pPr>
              <a:defRPr sz="1300"/>
            </a:lvl1pPr>
          </a:lstStyle>
          <a:p>
            <a:pPr>
              <a:defRPr/>
            </a:pPr>
            <a:endParaRPr lang="en-US"/>
          </a:p>
        </p:txBody>
      </p:sp>
      <p:sp>
        <p:nvSpPr>
          <p:cNvPr id="448515" name="Rectangle 3"/>
          <p:cNvSpPr>
            <a:spLocks noGrp="1" noChangeArrowheads="1"/>
          </p:cNvSpPr>
          <p:nvPr>
            <p:ph type="dt" sz="quarter" idx="1"/>
          </p:nvPr>
        </p:nvSpPr>
        <p:spPr bwMode="auto">
          <a:xfrm>
            <a:off x="3850095" y="1"/>
            <a:ext cx="2945980" cy="496093"/>
          </a:xfrm>
          <a:prstGeom prst="rect">
            <a:avLst/>
          </a:prstGeom>
          <a:noFill/>
          <a:ln w="9525">
            <a:noFill/>
            <a:miter lim="800000"/>
            <a:headEnd/>
            <a:tailEnd/>
          </a:ln>
          <a:effectLst/>
        </p:spPr>
        <p:txBody>
          <a:bodyPr vert="horz" wrap="square" lIns="91670" tIns="45835" rIns="91670" bIns="45835" numCol="1" anchor="t" anchorCtr="0" compatLnSpc="1">
            <a:prstTxWarp prst="textNoShape">
              <a:avLst/>
            </a:prstTxWarp>
          </a:bodyPr>
          <a:lstStyle>
            <a:lvl1pPr algn="r">
              <a:defRPr sz="1300"/>
            </a:lvl1pPr>
          </a:lstStyle>
          <a:p>
            <a:pPr>
              <a:defRPr/>
            </a:pPr>
            <a:endParaRPr lang="en-US"/>
          </a:p>
        </p:txBody>
      </p:sp>
      <p:sp>
        <p:nvSpPr>
          <p:cNvPr id="448516" name="Rectangle 4"/>
          <p:cNvSpPr>
            <a:spLocks noGrp="1" noChangeArrowheads="1"/>
          </p:cNvSpPr>
          <p:nvPr>
            <p:ph type="ftr" sz="quarter" idx="2"/>
          </p:nvPr>
        </p:nvSpPr>
        <p:spPr bwMode="auto">
          <a:xfrm>
            <a:off x="0" y="9430539"/>
            <a:ext cx="2945980" cy="496093"/>
          </a:xfrm>
          <a:prstGeom prst="rect">
            <a:avLst/>
          </a:prstGeom>
          <a:noFill/>
          <a:ln w="9525">
            <a:noFill/>
            <a:miter lim="800000"/>
            <a:headEnd/>
            <a:tailEnd/>
          </a:ln>
          <a:effectLst/>
        </p:spPr>
        <p:txBody>
          <a:bodyPr vert="horz" wrap="square" lIns="91670" tIns="45835" rIns="91670" bIns="45835" numCol="1" anchor="b" anchorCtr="0" compatLnSpc="1">
            <a:prstTxWarp prst="textNoShape">
              <a:avLst/>
            </a:prstTxWarp>
          </a:bodyPr>
          <a:lstStyle>
            <a:lvl1pPr>
              <a:defRPr sz="1300"/>
            </a:lvl1pPr>
          </a:lstStyle>
          <a:p>
            <a:pPr>
              <a:defRPr/>
            </a:pPr>
            <a:endParaRPr lang="en-US"/>
          </a:p>
        </p:txBody>
      </p:sp>
      <p:sp>
        <p:nvSpPr>
          <p:cNvPr id="448517" name="Rectangle 5"/>
          <p:cNvSpPr>
            <a:spLocks noGrp="1" noChangeArrowheads="1"/>
          </p:cNvSpPr>
          <p:nvPr>
            <p:ph type="sldNum" sz="quarter" idx="3"/>
          </p:nvPr>
        </p:nvSpPr>
        <p:spPr bwMode="auto">
          <a:xfrm>
            <a:off x="3850095" y="9430539"/>
            <a:ext cx="2945980" cy="496093"/>
          </a:xfrm>
          <a:prstGeom prst="rect">
            <a:avLst/>
          </a:prstGeom>
          <a:noFill/>
          <a:ln w="9525">
            <a:noFill/>
            <a:miter lim="800000"/>
            <a:headEnd/>
            <a:tailEnd/>
          </a:ln>
          <a:effectLst/>
        </p:spPr>
        <p:txBody>
          <a:bodyPr vert="horz" wrap="square" lIns="91670" tIns="45835" rIns="91670" bIns="45835" numCol="1" anchor="b" anchorCtr="0" compatLnSpc="1">
            <a:prstTxWarp prst="textNoShape">
              <a:avLst/>
            </a:prstTxWarp>
          </a:bodyPr>
          <a:lstStyle>
            <a:lvl1pPr algn="r">
              <a:defRPr sz="1300"/>
            </a:lvl1pPr>
          </a:lstStyle>
          <a:p>
            <a:pPr>
              <a:defRPr/>
            </a:pPr>
            <a:fld id="{3995E533-E32F-4BB7-A2C7-95796231553E}"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50562" name="Rectangle 2"/>
          <p:cNvSpPr>
            <a:spLocks noGrp="1" noChangeArrowheads="1"/>
          </p:cNvSpPr>
          <p:nvPr>
            <p:ph type="hdr" sz="quarter"/>
          </p:nvPr>
        </p:nvSpPr>
        <p:spPr bwMode="auto">
          <a:xfrm>
            <a:off x="0" y="1"/>
            <a:ext cx="2945980" cy="496093"/>
          </a:xfrm>
          <a:prstGeom prst="rect">
            <a:avLst/>
          </a:prstGeom>
          <a:noFill/>
          <a:ln w="9525">
            <a:noFill/>
            <a:miter lim="800000"/>
            <a:headEnd/>
            <a:tailEnd/>
          </a:ln>
          <a:effectLst/>
        </p:spPr>
        <p:txBody>
          <a:bodyPr vert="horz" wrap="square" lIns="91670" tIns="45835" rIns="91670" bIns="45835" numCol="1" anchor="t" anchorCtr="0" compatLnSpc="1">
            <a:prstTxWarp prst="textNoShape">
              <a:avLst/>
            </a:prstTxWarp>
          </a:bodyPr>
          <a:lstStyle>
            <a:lvl1pPr>
              <a:defRPr sz="1300"/>
            </a:lvl1pPr>
          </a:lstStyle>
          <a:p>
            <a:pPr>
              <a:defRPr/>
            </a:pPr>
            <a:endParaRPr lang="en-US"/>
          </a:p>
        </p:txBody>
      </p:sp>
      <p:sp>
        <p:nvSpPr>
          <p:cNvPr id="450563" name="Rectangle 3"/>
          <p:cNvSpPr>
            <a:spLocks noGrp="1" noChangeArrowheads="1"/>
          </p:cNvSpPr>
          <p:nvPr>
            <p:ph type="dt" idx="1"/>
          </p:nvPr>
        </p:nvSpPr>
        <p:spPr bwMode="auto">
          <a:xfrm>
            <a:off x="3850095" y="1"/>
            <a:ext cx="2945980" cy="496093"/>
          </a:xfrm>
          <a:prstGeom prst="rect">
            <a:avLst/>
          </a:prstGeom>
          <a:noFill/>
          <a:ln w="9525">
            <a:noFill/>
            <a:miter lim="800000"/>
            <a:headEnd/>
            <a:tailEnd/>
          </a:ln>
          <a:effectLst/>
        </p:spPr>
        <p:txBody>
          <a:bodyPr vert="horz" wrap="square" lIns="91670" tIns="45835" rIns="91670" bIns="45835" numCol="1" anchor="t" anchorCtr="0" compatLnSpc="1">
            <a:prstTxWarp prst="textNoShape">
              <a:avLst/>
            </a:prstTxWarp>
          </a:bodyPr>
          <a:lstStyle>
            <a:lvl1pPr algn="r">
              <a:defRPr sz="1300"/>
            </a:lvl1pPr>
          </a:lstStyle>
          <a:p>
            <a:pPr>
              <a:defRPr/>
            </a:pPr>
            <a:endParaRPr lang="en-US"/>
          </a:p>
        </p:txBody>
      </p:sp>
      <p:sp>
        <p:nvSpPr>
          <p:cNvPr id="20484" name="Rectangle 4"/>
          <p:cNvSpPr>
            <a:spLocks noGrp="1" noRot="1" noChangeAspect="1" noChangeArrowheads="1" noTextEdit="1"/>
          </p:cNvSpPr>
          <p:nvPr>
            <p:ph type="sldImg" idx="2"/>
          </p:nvPr>
        </p:nvSpPr>
        <p:spPr bwMode="auto">
          <a:xfrm>
            <a:off x="920750" y="746125"/>
            <a:ext cx="4959350" cy="3721100"/>
          </a:xfrm>
          <a:prstGeom prst="rect">
            <a:avLst/>
          </a:prstGeom>
          <a:noFill/>
          <a:ln w="9525">
            <a:solidFill>
              <a:srgbClr val="000000"/>
            </a:solidFill>
            <a:miter lim="800000"/>
            <a:headEnd/>
            <a:tailEnd/>
          </a:ln>
        </p:spPr>
      </p:sp>
      <p:sp>
        <p:nvSpPr>
          <p:cNvPr id="450565" name="Rectangle 5"/>
          <p:cNvSpPr>
            <a:spLocks noGrp="1" noChangeArrowheads="1"/>
          </p:cNvSpPr>
          <p:nvPr>
            <p:ph type="body" sz="quarter" idx="3"/>
          </p:nvPr>
        </p:nvSpPr>
        <p:spPr bwMode="auto">
          <a:xfrm>
            <a:off x="680089" y="4715272"/>
            <a:ext cx="5437500" cy="4468020"/>
          </a:xfrm>
          <a:prstGeom prst="rect">
            <a:avLst/>
          </a:prstGeom>
          <a:noFill/>
          <a:ln w="9525">
            <a:noFill/>
            <a:miter lim="800000"/>
            <a:headEnd/>
            <a:tailEnd/>
          </a:ln>
          <a:effectLst/>
        </p:spPr>
        <p:txBody>
          <a:bodyPr vert="horz" wrap="square" lIns="91670" tIns="45835" rIns="91670" bIns="4583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50566" name="Rectangle 6"/>
          <p:cNvSpPr>
            <a:spLocks noGrp="1" noChangeArrowheads="1"/>
          </p:cNvSpPr>
          <p:nvPr>
            <p:ph type="ftr" sz="quarter" idx="4"/>
          </p:nvPr>
        </p:nvSpPr>
        <p:spPr bwMode="auto">
          <a:xfrm>
            <a:off x="0" y="9430539"/>
            <a:ext cx="2945980" cy="496093"/>
          </a:xfrm>
          <a:prstGeom prst="rect">
            <a:avLst/>
          </a:prstGeom>
          <a:noFill/>
          <a:ln w="9525">
            <a:noFill/>
            <a:miter lim="800000"/>
            <a:headEnd/>
            <a:tailEnd/>
          </a:ln>
          <a:effectLst/>
        </p:spPr>
        <p:txBody>
          <a:bodyPr vert="horz" wrap="square" lIns="91670" tIns="45835" rIns="91670" bIns="45835" numCol="1" anchor="b" anchorCtr="0" compatLnSpc="1">
            <a:prstTxWarp prst="textNoShape">
              <a:avLst/>
            </a:prstTxWarp>
          </a:bodyPr>
          <a:lstStyle>
            <a:lvl1pPr>
              <a:defRPr sz="1300"/>
            </a:lvl1pPr>
          </a:lstStyle>
          <a:p>
            <a:pPr>
              <a:defRPr/>
            </a:pPr>
            <a:endParaRPr lang="en-US"/>
          </a:p>
        </p:txBody>
      </p:sp>
      <p:sp>
        <p:nvSpPr>
          <p:cNvPr id="450567" name="Rectangle 7"/>
          <p:cNvSpPr>
            <a:spLocks noGrp="1" noChangeArrowheads="1"/>
          </p:cNvSpPr>
          <p:nvPr>
            <p:ph type="sldNum" sz="quarter" idx="5"/>
          </p:nvPr>
        </p:nvSpPr>
        <p:spPr bwMode="auto">
          <a:xfrm>
            <a:off x="3850095" y="9430539"/>
            <a:ext cx="2945980" cy="496093"/>
          </a:xfrm>
          <a:prstGeom prst="rect">
            <a:avLst/>
          </a:prstGeom>
          <a:noFill/>
          <a:ln w="9525">
            <a:noFill/>
            <a:miter lim="800000"/>
            <a:headEnd/>
            <a:tailEnd/>
          </a:ln>
          <a:effectLst/>
        </p:spPr>
        <p:txBody>
          <a:bodyPr vert="horz" wrap="square" lIns="91670" tIns="45835" rIns="91670" bIns="45835" numCol="1" anchor="b" anchorCtr="0" compatLnSpc="1">
            <a:prstTxWarp prst="textNoShape">
              <a:avLst/>
            </a:prstTxWarp>
          </a:bodyPr>
          <a:lstStyle>
            <a:lvl1pPr algn="r">
              <a:defRPr sz="1300"/>
            </a:lvl1pPr>
          </a:lstStyle>
          <a:p>
            <a:pPr>
              <a:defRPr/>
            </a:pPr>
            <a:fld id="{C47D07E1-450F-4D21-88F2-2F1F63C1D3B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3" Type="http://schemas.openxmlformats.org/officeDocument/2006/relationships/hyperlink" Target="http://www.ugent.be/ea/nl/onderwijs/studentenadministratie/lesroosters/lesroosters1112/EBCOMP-J204-2.pdf" TargetMode="Externa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Last update: Feb 27, 2012</a:t>
            </a:r>
          </a:p>
          <a:p>
            <a:endParaRPr lang="en-US" baseline="0" dirty="0" smtClean="0"/>
          </a:p>
          <a:p>
            <a:r>
              <a:rPr lang="en-US" baseline="0" dirty="0" smtClean="0"/>
              <a:t>TODO: update schedule &amp; administration info</a:t>
            </a:r>
          </a:p>
          <a:p>
            <a:endParaRPr lang="en-US" baseline="0" dirty="0" smtClean="0">
              <a:solidFill>
                <a:schemeClr val="bg1"/>
              </a:solidFill>
            </a:endParaRPr>
          </a:p>
          <a:p>
            <a:r>
              <a:rPr lang="en-US" baseline="0" dirty="0" smtClean="0">
                <a:solidFill>
                  <a:schemeClr val="bg1"/>
                </a:solidFill>
              </a:rPr>
              <a:t>Class: </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solidFill>
                  <a:schemeClr val="bg1"/>
                </a:solidFill>
              </a:rPr>
              <a:t>16/02/2012: 40’+75’</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solidFill>
                  <a:schemeClr val="bg1"/>
                </a:solidFill>
              </a:rPr>
              <a:t>17/02/2011: 45’+60’</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solidFill>
                <a:srgbClr val="FFFFFF"/>
              </a:solidFill>
            </a:endParaRPr>
          </a:p>
          <a:p>
            <a:endParaRPr lang="en-US" baseline="0" dirty="0" smtClean="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t>http://</a:t>
            </a:r>
            <a:r>
              <a:rPr lang="en-US" dirty="0" err="1" smtClean="0"/>
              <a:t>en.wikipedia.org/wiki/Fibonacci_number</a:t>
            </a:r>
            <a:r>
              <a:rPr lang="en-US" dirty="0" smtClean="0"/>
              <a:t> - </a:t>
            </a:r>
            <a:r>
              <a:rPr lang="en-US" altLang="zh-TW" sz="2400" dirty="0" smtClean="0">
                <a:latin typeface="Arial"/>
                <a:cs typeface="Arial"/>
              </a:rPr>
              <a:t>sunflowers have spirals in pair of adjacent Fibonacci numbers for two directions (e.g., 21 (blue) and 13 (aqua) spirals) </a:t>
            </a:r>
            <a:endParaRPr lang="en-US" altLang="zh-TW" sz="2400" dirty="0" smtClean="0">
              <a:solidFill>
                <a:schemeClr val="bg2"/>
              </a:solidFill>
              <a:latin typeface="Arial"/>
              <a:cs typeface="Arial"/>
            </a:endParaRPr>
          </a:p>
          <a:p>
            <a:endParaRPr lang="en-US" dirty="0" smtClean="0"/>
          </a:p>
          <a:p>
            <a:r>
              <a:rPr lang="en-US" dirty="0" smtClean="0"/>
              <a:t>The ratio of sequential elements of the Fibonacci sequence approaches the golden ratio asymptotically.</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http://blogs.tijd.be/bbb/2011/02/technische-analyse-toegelicht-fibonacci-.html?utm_source=</a:t>
            </a:r>
            <a:r>
              <a:rPr lang="en-US" dirty="0" err="1" smtClean="0"/>
              <a:t>picks&amp;utm_medium</a:t>
            </a:r>
            <a:r>
              <a:rPr lang="en-US" dirty="0" smtClean="0"/>
              <a:t>=direct</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16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See chapter 15: </a:t>
            </a:r>
            <a:r>
              <a:rPr lang="en-US" b="1" dirty="0" smtClean="0"/>
              <a:t>Dynamic Programming</a:t>
            </a:r>
            <a:endParaRPr lang="en-US" b="1"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18</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38DF01-3450-1042-8BBE-7745C88CEF83}" type="slidenum">
              <a:rPr lang="en-US" altLang="zh-TW"/>
              <a:pPr/>
              <a:t>20</a:t>
            </a:fld>
            <a:endParaRPr lang="en-US" altLang="zh-TW"/>
          </a:p>
        </p:txBody>
      </p:sp>
      <p:sp>
        <p:nvSpPr>
          <p:cNvPr id="155650" name="Rectangle 2"/>
          <p:cNvSpPr>
            <a:spLocks noGrp="1" noRot="1" noChangeAspect="1" noChangeArrowheads="1" noTextEdit="1"/>
          </p:cNvSpPr>
          <p:nvPr>
            <p:ph type="sldImg"/>
          </p:nvPr>
        </p:nvSpPr>
        <p:spPr>
          <a:ln/>
        </p:spPr>
      </p:sp>
      <p:sp>
        <p:nvSpPr>
          <p:cNvPr id="155651" name="Rectangle 3"/>
          <p:cNvSpPr>
            <a:spLocks noGrp="1" noChangeArrowheads="1"/>
          </p:cNvSpPr>
          <p:nvPr>
            <p:ph type="body" idx="1"/>
          </p:nvPr>
        </p:nvSpPr>
        <p:spPr/>
        <p:txBody>
          <a:bodyPr/>
          <a:lstStyle/>
          <a:p>
            <a:endParaRPr lang="en-US" altLang="zh-TW"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BE"/>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23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68C01E4B-55FB-B942-BC6E-90EB4938170D}" type="slidenum">
              <a:rPr lang="en-US">
                <a:latin typeface="Arial" pitchFamily="-107" charset="0"/>
              </a:rPr>
              <a:pPr/>
              <a:t>24</a:t>
            </a:fld>
            <a:endParaRPr lang="en-US">
              <a:latin typeface="Arial" pitchFamily="-107" charset="0"/>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endParaRPr lang="en-US">
              <a:latin typeface="Arial" pitchFamily="-107"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buNone/>
            </a:pPr>
            <a:r>
              <a:rPr lang="en-US" b="1" u="sng" dirty="0" err="1" smtClean="0"/>
              <a:t>Eindcompetenties</a:t>
            </a:r>
            <a:endParaRPr lang="en-US" dirty="0" smtClean="0"/>
          </a:p>
          <a:p>
            <a:pPr eaLnBrk="1" hangingPunct="1">
              <a:buFont typeface="Arial"/>
              <a:buChar char="•"/>
            </a:pPr>
            <a:r>
              <a:rPr lang="en-US" dirty="0" err="1" smtClean="0"/>
              <a:t>Kennen</a:t>
            </a:r>
            <a:r>
              <a:rPr lang="en-US" dirty="0" smtClean="0"/>
              <a:t> van de </a:t>
            </a:r>
            <a:r>
              <a:rPr lang="en-US" dirty="0" err="1" smtClean="0"/>
              <a:t>belangrijkste</a:t>
            </a:r>
            <a:r>
              <a:rPr lang="en-US" dirty="0" smtClean="0"/>
              <a:t> </a:t>
            </a:r>
            <a:r>
              <a:rPr lang="en-US" dirty="0" err="1" smtClean="0"/>
              <a:t>datastructuren</a:t>
            </a:r>
            <a:r>
              <a:rPr lang="en-US" dirty="0" smtClean="0"/>
              <a:t>.</a:t>
            </a:r>
          </a:p>
          <a:p>
            <a:pPr eaLnBrk="1" hangingPunct="1">
              <a:buFont typeface="Arial"/>
              <a:buChar char="•"/>
            </a:pPr>
            <a:r>
              <a:rPr lang="en-US" dirty="0" err="1" smtClean="0"/>
              <a:t>Opsommen</a:t>
            </a:r>
            <a:r>
              <a:rPr lang="en-US" dirty="0" smtClean="0"/>
              <a:t> van de </a:t>
            </a:r>
            <a:r>
              <a:rPr lang="en-US" dirty="0" err="1" smtClean="0"/>
              <a:t>belangrijkste</a:t>
            </a:r>
            <a:r>
              <a:rPr lang="en-US" dirty="0" smtClean="0"/>
              <a:t> </a:t>
            </a:r>
            <a:r>
              <a:rPr lang="en-US" dirty="0" err="1" smtClean="0"/>
              <a:t>basisalgoritmen</a:t>
            </a:r>
            <a:r>
              <a:rPr lang="en-US" dirty="0" smtClean="0"/>
              <a:t> </a:t>
            </a:r>
            <a:r>
              <a:rPr lang="en-US" dirty="0" err="1" smtClean="0"/>
              <a:t>voor</a:t>
            </a:r>
            <a:r>
              <a:rPr lang="en-US" dirty="0" smtClean="0"/>
              <a:t> </a:t>
            </a:r>
            <a:r>
              <a:rPr lang="en-US" dirty="0" err="1" smtClean="0"/>
              <a:t>ingenieurstoepassingen</a:t>
            </a:r>
            <a:r>
              <a:rPr lang="en-US" dirty="0" smtClean="0"/>
              <a:t> en </a:t>
            </a:r>
            <a:r>
              <a:rPr lang="en-US" dirty="0" err="1" smtClean="0"/>
              <a:t>hun</a:t>
            </a:r>
            <a:r>
              <a:rPr lang="en-US" dirty="0" smtClean="0"/>
              <a:t> </a:t>
            </a:r>
            <a:r>
              <a:rPr lang="en-US" dirty="0" err="1" smtClean="0"/>
              <a:t>filosofie</a:t>
            </a:r>
            <a:r>
              <a:rPr lang="en-US" dirty="0" smtClean="0"/>
              <a:t> </a:t>
            </a:r>
            <a:r>
              <a:rPr lang="en-US" dirty="0" err="1" smtClean="0"/>
              <a:t>begrijpen</a:t>
            </a:r>
            <a:r>
              <a:rPr lang="en-US" dirty="0" smtClean="0"/>
              <a:t>.</a:t>
            </a:r>
          </a:p>
          <a:p>
            <a:pPr eaLnBrk="1" hangingPunct="1">
              <a:buFont typeface="Arial"/>
              <a:buChar char="•"/>
            </a:pPr>
            <a:r>
              <a:rPr lang="en-US" dirty="0" err="1" smtClean="0"/>
              <a:t>Gebruiken</a:t>
            </a:r>
            <a:r>
              <a:rPr lang="en-US" dirty="0" smtClean="0"/>
              <a:t> van de </a:t>
            </a:r>
            <a:r>
              <a:rPr lang="en-US" dirty="0" err="1" smtClean="0"/>
              <a:t>belangrijkste</a:t>
            </a:r>
            <a:r>
              <a:rPr lang="en-US" dirty="0" smtClean="0"/>
              <a:t> Java/C++ </a:t>
            </a:r>
            <a:r>
              <a:rPr lang="en-US" dirty="0" err="1" smtClean="0"/>
              <a:t>bibliotheken</a:t>
            </a:r>
            <a:r>
              <a:rPr lang="en-US" dirty="0" smtClean="0"/>
              <a:t> </a:t>
            </a:r>
            <a:r>
              <a:rPr lang="en-US" dirty="0" err="1" smtClean="0"/>
              <a:t>m.b.t</a:t>
            </a:r>
            <a:r>
              <a:rPr lang="en-US" dirty="0" smtClean="0"/>
              <a:t>. </a:t>
            </a:r>
            <a:r>
              <a:rPr lang="en-US" dirty="0" err="1" smtClean="0"/>
              <a:t>algoritmen</a:t>
            </a:r>
            <a:r>
              <a:rPr lang="en-US" dirty="0" smtClean="0"/>
              <a:t> en </a:t>
            </a:r>
            <a:r>
              <a:rPr lang="en-US" dirty="0" err="1" smtClean="0"/>
              <a:t>datastructuren</a:t>
            </a:r>
            <a:r>
              <a:rPr lang="en-US" dirty="0" smtClean="0"/>
              <a:t>.</a:t>
            </a:r>
          </a:p>
          <a:p>
            <a:pPr eaLnBrk="1" hangingPunct="1">
              <a:buFont typeface="Arial"/>
              <a:buChar char="•"/>
            </a:pPr>
            <a:r>
              <a:rPr lang="en-US" dirty="0" err="1" smtClean="0"/>
              <a:t>Bepalen</a:t>
            </a:r>
            <a:r>
              <a:rPr lang="en-US" dirty="0" smtClean="0"/>
              <a:t> van de </a:t>
            </a:r>
            <a:r>
              <a:rPr lang="en-US" dirty="0" err="1" smtClean="0"/>
              <a:t>complexiteit</a:t>
            </a:r>
            <a:r>
              <a:rPr lang="en-US" dirty="0" smtClean="0"/>
              <a:t> van </a:t>
            </a:r>
            <a:r>
              <a:rPr lang="en-US" dirty="0" err="1" smtClean="0"/>
              <a:t>algoritmen</a:t>
            </a:r>
            <a:r>
              <a:rPr lang="en-US" dirty="0" smtClean="0"/>
              <a:t>.</a:t>
            </a:r>
          </a:p>
          <a:p>
            <a:pPr eaLnBrk="1" hangingPunct="1">
              <a:buFont typeface="Arial"/>
              <a:buChar char="•"/>
            </a:pPr>
            <a:r>
              <a:rPr lang="en-US" dirty="0" err="1" smtClean="0"/>
              <a:t>Voor</a:t>
            </a:r>
            <a:r>
              <a:rPr lang="en-US" dirty="0" smtClean="0"/>
              <a:t> </a:t>
            </a:r>
            <a:r>
              <a:rPr lang="en-US" dirty="0" err="1" smtClean="0"/>
              <a:t>een</a:t>
            </a:r>
            <a:r>
              <a:rPr lang="en-US" dirty="0" smtClean="0"/>
              <a:t> </a:t>
            </a:r>
            <a:r>
              <a:rPr lang="en-US" dirty="0" err="1" smtClean="0"/>
              <a:t>gegeven</a:t>
            </a:r>
            <a:r>
              <a:rPr lang="en-US" dirty="0" smtClean="0"/>
              <a:t> </a:t>
            </a:r>
            <a:r>
              <a:rPr lang="en-US" dirty="0" err="1" smtClean="0"/>
              <a:t>probleem</a:t>
            </a:r>
            <a:r>
              <a:rPr lang="en-US" dirty="0" smtClean="0"/>
              <a:t>, de </a:t>
            </a:r>
            <a:r>
              <a:rPr lang="en-US" dirty="0" err="1" smtClean="0"/>
              <a:t>meest</a:t>
            </a:r>
            <a:r>
              <a:rPr lang="en-US" dirty="0" smtClean="0"/>
              <a:t> </a:t>
            </a:r>
            <a:r>
              <a:rPr lang="en-US" dirty="0" err="1" smtClean="0"/>
              <a:t>geschikte</a:t>
            </a:r>
            <a:r>
              <a:rPr lang="en-US" dirty="0" smtClean="0"/>
              <a:t> </a:t>
            </a:r>
            <a:r>
              <a:rPr lang="en-US" dirty="0" err="1" smtClean="0"/>
              <a:t>datastructuren</a:t>
            </a:r>
            <a:r>
              <a:rPr lang="en-US" dirty="0" smtClean="0"/>
              <a:t> en </a:t>
            </a:r>
            <a:r>
              <a:rPr lang="en-US" dirty="0" err="1" smtClean="0"/>
              <a:t>algoritmen</a:t>
            </a:r>
            <a:r>
              <a:rPr lang="en-US" dirty="0" smtClean="0"/>
              <a:t> </a:t>
            </a:r>
            <a:r>
              <a:rPr lang="en-US" dirty="0" err="1" smtClean="0"/>
              <a:t>beoordelen</a:t>
            </a:r>
            <a:r>
              <a:rPr lang="en-US" dirty="0" smtClean="0"/>
              <a:t>, en </a:t>
            </a:r>
            <a:r>
              <a:rPr lang="en-US" dirty="0" err="1" smtClean="0"/>
              <a:t>een</a:t>
            </a:r>
            <a:r>
              <a:rPr lang="en-US" dirty="0" smtClean="0"/>
              <a:t> </a:t>
            </a:r>
            <a:r>
              <a:rPr lang="en-US" dirty="0" err="1" smtClean="0"/>
              <a:t>gefundeerde</a:t>
            </a:r>
            <a:r>
              <a:rPr lang="en-US" dirty="0" smtClean="0"/>
              <a:t> </a:t>
            </a:r>
            <a:r>
              <a:rPr lang="en-US" dirty="0" err="1" smtClean="0"/>
              <a:t>keuze</a:t>
            </a:r>
            <a:r>
              <a:rPr lang="en-US" dirty="0" smtClean="0"/>
              <a:t> </a:t>
            </a:r>
            <a:r>
              <a:rPr lang="en-US" dirty="0" err="1" smtClean="0"/>
              <a:t>maken</a:t>
            </a:r>
            <a:r>
              <a:rPr lang="en-US" dirty="0" smtClean="0"/>
              <a:t>.</a:t>
            </a:r>
          </a:p>
          <a:p>
            <a:pPr eaLnBrk="1" hangingPunct="1">
              <a:buFont typeface="Arial"/>
              <a:buChar char="•"/>
            </a:pPr>
            <a:r>
              <a:rPr lang="en-US" dirty="0" err="1" smtClean="0"/>
              <a:t>Toepassen</a:t>
            </a:r>
            <a:r>
              <a:rPr lang="en-US" dirty="0" smtClean="0"/>
              <a:t> van </a:t>
            </a:r>
            <a:r>
              <a:rPr lang="en-US" dirty="0" err="1" smtClean="0"/>
              <a:t>datastructuren</a:t>
            </a:r>
            <a:r>
              <a:rPr lang="en-US" dirty="0" smtClean="0"/>
              <a:t> en </a:t>
            </a:r>
            <a:r>
              <a:rPr lang="en-US" dirty="0" err="1" smtClean="0"/>
              <a:t>algoritmen</a:t>
            </a:r>
            <a:r>
              <a:rPr lang="en-US" dirty="0" smtClean="0"/>
              <a:t> (</a:t>
            </a:r>
            <a:r>
              <a:rPr lang="en-US" dirty="0" err="1" smtClean="0"/>
              <a:t>ook</a:t>
            </a:r>
            <a:r>
              <a:rPr lang="en-US" dirty="0" smtClean="0"/>
              <a:t> op </a:t>
            </a:r>
            <a:r>
              <a:rPr lang="en-US" dirty="0" err="1" smtClean="0"/>
              <a:t>implementatieniveau</a:t>
            </a:r>
            <a:r>
              <a:rPr lang="en-US" dirty="0" smtClean="0"/>
              <a:t>), </a:t>
            </a:r>
            <a:r>
              <a:rPr lang="en-US" dirty="0" err="1" smtClean="0"/>
              <a:t>eventueel</a:t>
            </a:r>
            <a:r>
              <a:rPr lang="en-US" dirty="0" smtClean="0"/>
              <a:t> </a:t>
            </a:r>
            <a:r>
              <a:rPr lang="en-US" dirty="0" err="1" smtClean="0"/>
              <a:t>gebruik</a:t>
            </a:r>
            <a:r>
              <a:rPr lang="en-US" dirty="0" smtClean="0"/>
              <a:t> </a:t>
            </a:r>
            <a:r>
              <a:rPr lang="en-US" dirty="0" err="1" smtClean="0"/>
              <a:t>makend</a:t>
            </a:r>
            <a:r>
              <a:rPr lang="en-US" dirty="0" smtClean="0"/>
              <a:t> van </a:t>
            </a:r>
            <a:r>
              <a:rPr lang="en-US" dirty="0" err="1" smtClean="0"/>
              <a:t>bestaande</a:t>
            </a:r>
            <a:r>
              <a:rPr lang="en-US" dirty="0" smtClean="0"/>
              <a:t> </a:t>
            </a:r>
            <a:r>
              <a:rPr lang="en-US" dirty="0" err="1" smtClean="0"/>
              <a:t>bibliotheken</a:t>
            </a:r>
            <a:r>
              <a:rPr lang="en-US" dirty="0" smtClean="0"/>
              <a:t>.</a:t>
            </a:r>
          </a:p>
          <a:p>
            <a:pPr eaLnBrk="1" hangingPunct="1">
              <a:buFont typeface="Arial"/>
              <a:buChar char="•"/>
            </a:pPr>
            <a:r>
              <a:rPr lang="en-US" dirty="0" err="1" smtClean="0"/>
              <a:t>Kritisch</a:t>
            </a:r>
            <a:r>
              <a:rPr lang="en-US" dirty="0" smtClean="0"/>
              <a:t> </a:t>
            </a:r>
            <a:r>
              <a:rPr lang="en-US" dirty="0" err="1" smtClean="0"/>
              <a:t>beoordelen</a:t>
            </a:r>
            <a:r>
              <a:rPr lang="en-US" dirty="0" smtClean="0"/>
              <a:t> van </a:t>
            </a:r>
            <a:r>
              <a:rPr lang="en-US" dirty="0" err="1" smtClean="0"/>
              <a:t>nieuwe</a:t>
            </a:r>
            <a:r>
              <a:rPr lang="en-US" dirty="0" smtClean="0"/>
              <a:t> en </a:t>
            </a:r>
            <a:r>
              <a:rPr lang="en-US" dirty="0" err="1" smtClean="0"/>
              <a:t>bestaande</a:t>
            </a:r>
            <a:r>
              <a:rPr lang="en-US" dirty="0" smtClean="0"/>
              <a:t> software-</a:t>
            </a:r>
            <a:r>
              <a:rPr lang="en-US" dirty="0" err="1" smtClean="0"/>
              <a:t>implementaties</a:t>
            </a:r>
            <a:r>
              <a:rPr lang="en-US" dirty="0" smtClean="0"/>
              <a:t> op </a:t>
            </a:r>
            <a:r>
              <a:rPr lang="en-US" dirty="0" err="1" smtClean="0"/>
              <a:t>schaalbaarheid</a:t>
            </a:r>
            <a:r>
              <a:rPr lang="en-US" dirty="0" smtClean="0"/>
              <a:t> en </a:t>
            </a:r>
            <a:r>
              <a:rPr lang="en-US" dirty="0" err="1" smtClean="0"/>
              <a:t>complexiteit</a:t>
            </a:r>
            <a:r>
              <a:rPr lang="en-US" dirty="0" smtClean="0"/>
              <a:t> van </a:t>
            </a:r>
            <a:r>
              <a:rPr lang="en-US" dirty="0" err="1" smtClean="0"/>
              <a:t>hun</a:t>
            </a:r>
            <a:r>
              <a:rPr lang="en-US" dirty="0" smtClean="0"/>
              <a:t> </a:t>
            </a:r>
            <a:r>
              <a:rPr lang="en-US" dirty="0" err="1" smtClean="0"/>
              <a:t>algoritmen</a:t>
            </a:r>
            <a:r>
              <a:rPr lang="en-US" dirty="0" smtClean="0"/>
              <a:t> en </a:t>
            </a:r>
            <a:r>
              <a:rPr lang="en-US" dirty="0" err="1" smtClean="0"/>
              <a:t>datastructuren</a:t>
            </a:r>
            <a:r>
              <a:rPr lang="en-US" dirty="0" smtClean="0"/>
              <a:t>.</a:t>
            </a:r>
          </a:p>
          <a:p>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26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27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BOOK: http://</a:t>
            </a:r>
            <a:r>
              <a:rPr lang="en-US" dirty="0" err="1" smtClean="0"/>
              <a:t>mitpress.mit.edu/catalog/item/default.asp?ttype</a:t>
            </a:r>
            <a:r>
              <a:rPr lang="en-US" dirty="0" smtClean="0"/>
              <a:t>=2&amp;tid=11867</a:t>
            </a:r>
          </a:p>
          <a:p>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28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81000" indent="-381000" eaLnBrk="1" hangingPunct="1">
              <a:lnSpc>
                <a:spcPct val="80000"/>
              </a:lnSpc>
              <a:buNone/>
            </a:pPr>
            <a:r>
              <a:rPr lang="en-US" sz="1200" b="1" u="sng" dirty="0" err="1" smtClean="0"/>
              <a:t>Puntenverdeling</a:t>
            </a:r>
            <a:r>
              <a:rPr lang="en-US" sz="1200" b="1" u="sng" baseline="0" dirty="0" smtClean="0"/>
              <a:t> </a:t>
            </a:r>
            <a:r>
              <a:rPr lang="en-US" sz="1200" baseline="0" dirty="0" smtClean="0"/>
              <a:t>:</a:t>
            </a:r>
          </a:p>
          <a:p>
            <a:pPr marL="381000" indent="-381000" eaLnBrk="1" hangingPunct="1">
              <a:lnSpc>
                <a:spcPct val="80000"/>
              </a:lnSpc>
              <a:buFont typeface="Arial"/>
              <a:buChar char="•"/>
            </a:pPr>
            <a:r>
              <a:rPr lang="en-US" sz="1200" dirty="0" smtClean="0"/>
              <a:t>20% </a:t>
            </a:r>
            <a:r>
              <a:rPr lang="en-US" sz="1200" dirty="0" err="1" smtClean="0"/>
              <a:t>tijdens</a:t>
            </a:r>
            <a:r>
              <a:rPr lang="en-US" sz="1200" baseline="0" dirty="0" smtClean="0"/>
              <a:t> </a:t>
            </a:r>
            <a:r>
              <a:rPr lang="en-US" sz="1200" baseline="0" dirty="0" err="1" smtClean="0"/>
              <a:t>jaar</a:t>
            </a:r>
            <a:endParaRPr lang="en-US" sz="1200" baseline="0" dirty="0" smtClean="0"/>
          </a:p>
          <a:p>
            <a:pPr marL="381000" indent="-381000" eaLnBrk="1" hangingPunct="1">
              <a:lnSpc>
                <a:spcPct val="80000"/>
              </a:lnSpc>
              <a:buFont typeface="Arial"/>
              <a:buNone/>
            </a:pPr>
            <a:r>
              <a:rPr lang="en-US" sz="1200" i="1" baseline="0" dirty="0" smtClean="0"/>
              <a:t>  &gt;&gt; 10</a:t>
            </a:r>
            <a:r>
              <a:rPr lang="en-US" sz="1200" i="1" dirty="0" smtClean="0"/>
              <a:t>%</a:t>
            </a:r>
            <a:r>
              <a:rPr lang="en-US" sz="1200" i="1" baseline="0" dirty="0" smtClean="0"/>
              <a:t> assignments (evaluate 2 out of all assignments @home  + 2 @class)</a:t>
            </a:r>
          </a:p>
          <a:p>
            <a:pPr marL="381000" indent="-381000" eaLnBrk="1" hangingPunct="1">
              <a:lnSpc>
                <a:spcPct val="80000"/>
              </a:lnSpc>
              <a:buFont typeface="Arial"/>
              <a:buNone/>
            </a:pPr>
            <a:r>
              <a:rPr lang="en-US" sz="1200" i="1" baseline="0" dirty="0" smtClean="0"/>
              <a:t>  &gt;&gt; 10% JAVA project</a:t>
            </a:r>
          </a:p>
          <a:p>
            <a:pPr marL="381000" indent="-381000" eaLnBrk="1" hangingPunct="1">
              <a:lnSpc>
                <a:spcPct val="80000"/>
              </a:lnSpc>
              <a:buFont typeface="Arial"/>
              <a:buChar char="•"/>
            </a:pPr>
            <a:r>
              <a:rPr lang="en-US" sz="1200" baseline="0" dirty="0" smtClean="0"/>
              <a:t>80% </a:t>
            </a:r>
            <a:r>
              <a:rPr lang="en-US" sz="1200" baseline="0" dirty="0" err="1" smtClean="0"/>
              <a:t>examen-periode</a:t>
            </a:r>
            <a:endParaRPr lang="en-US" sz="1200" baseline="0" dirty="0" smtClean="0"/>
          </a:p>
          <a:p>
            <a:pPr marL="381000" indent="-381000" eaLnBrk="1" hangingPunct="1">
              <a:lnSpc>
                <a:spcPct val="80000"/>
              </a:lnSpc>
              <a:buNone/>
            </a:pPr>
            <a:r>
              <a:rPr lang="en-US" sz="1200" i="1" baseline="0" dirty="0" smtClean="0"/>
              <a:t>  &gt;&gt; ½ day :  40% </a:t>
            </a:r>
            <a:r>
              <a:rPr lang="en-US" sz="1200" i="1" dirty="0" smtClean="0"/>
              <a:t>problem solving – </a:t>
            </a:r>
            <a:r>
              <a:rPr lang="en-US" sz="1200" i="1" dirty="0" err="1" smtClean="0"/>
              <a:t>oefeningenexamen</a:t>
            </a:r>
            <a:r>
              <a:rPr lang="en-US" sz="1200" i="1" dirty="0" smtClean="0"/>
              <a:t> – written – closed book</a:t>
            </a:r>
          </a:p>
          <a:p>
            <a:pPr marL="381000" marR="0" indent="-381000" algn="l" defTabSz="914400" rtl="0" eaLnBrk="1" fontAlgn="base" latinLnBrk="0" hangingPunct="1">
              <a:lnSpc>
                <a:spcPct val="80000"/>
              </a:lnSpc>
              <a:spcBef>
                <a:spcPct val="30000"/>
              </a:spcBef>
              <a:spcAft>
                <a:spcPct val="0"/>
              </a:spcAft>
              <a:buClrTx/>
              <a:buSzTx/>
              <a:buFontTx/>
              <a:buNone/>
              <a:tabLst/>
              <a:defRPr/>
            </a:pPr>
            <a:r>
              <a:rPr lang="en-US" sz="1200" i="1" baseline="0" dirty="0" smtClean="0"/>
              <a:t>  &gt;&gt; ½ day :  40% </a:t>
            </a:r>
            <a:r>
              <a:rPr lang="en-US" sz="1200" i="1" dirty="0" smtClean="0"/>
              <a:t>theory– </a:t>
            </a:r>
            <a:r>
              <a:rPr lang="en-US" sz="1200" i="1" dirty="0" err="1" smtClean="0"/>
              <a:t>oefeningenexamen</a:t>
            </a:r>
            <a:r>
              <a:rPr lang="en-US" sz="1200" i="1" dirty="0" smtClean="0"/>
              <a:t> – </a:t>
            </a:r>
            <a:r>
              <a:rPr lang="en-US" sz="1200" i="1" dirty="0" err="1" smtClean="0"/>
              <a:t>written+oral</a:t>
            </a:r>
            <a:r>
              <a:rPr lang="en-US" sz="1200" i="1" dirty="0" smtClean="0"/>
              <a:t> – closed book – A&amp;D </a:t>
            </a:r>
            <a:r>
              <a:rPr lang="en-US" sz="1200" i="1" dirty="0" err="1" smtClean="0"/>
              <a:t>gedeelte</a:t>
            </a:r>
            <a:endParaRPr lang="en-US" sz="1200" i="1" dirty="0" smtClean="0"/>
          </a:p>
          <a:p>
            <a:pPr marL="381000" indent="-381000" eaLnBrk="1" hangingPunct="1">
              <a:lnSpc>
                <a:spcPct val="80000"/>
              </a:lnSpc>
              <a:buFont typeface="Arial"/>
              <a:buChar char="•"/>
            </a:pPr>
            <a:r>
              <a:rPr lang="en-US" sz="1200" b="1" kern="1200" dirty="0" smtClean="0">
                <a:solidFill>
                  <a:srgbClr val="FF0000"/>
                </a:solidFill>
                <a:latin typeface="Arial" charset="0"/>
                <a:ea typeface="+mn-ea"/>
                <a:cs typeface="Arial" charset="0"/>
              </a:rPr>
              <a:t>BEMERK</a:t>
            </a:r>
            <a:r>
              <a:rPr lang="en-US" sz="1200" kern="1200" dirty="0" smtClean="0">
                <a:solidFill>
                  <a:schemeClr val="tx1"/>
                </a:solidFill>
                <a:latin typeface="Arial" charset="0"/>
                <a:ea typeface="+mn-ea"/>
                <a:cs typeface="Arial" charset="0"/>
              </a:rPr>
              <a:t>:</a:t>
            </a:r>
            <a:r>
              <a:rPr lang="en-US" sz="1200" kern="1200" baseline="0" dirty="0" smtClean="0">
                <a:solidFill>
                  <a:schemeClr val="tx1"/>
                </a:solidFill>
                <a:latin typeface="Arial" charset="0"/>
                <a:ea typeface="+mn-ea"/>
                <a:cs typeface="Arial" charset="0"/>
              </a:rPr>
              <a:t> </a:t>
            </a:r>
            <a:r>
              <a:rPr lang="en-US" sz="1200" kern="1200" dirty="0" err="1" smtClean="0">
                <a:solidFill>
                  <a:schemeClr val="tx1"/>
                </a:solidFill>
                <a:latin typeface="Arial" charset="0"/>
                <a:ea typeface="+mn-ea"/>
                <a:cs typeface="Arial" charset="0"/>
              </a:rPr>
              <a:t>Indien</a:t>
            </a:r>
            <a:r>
              <a:rPr lang="en-US" sz="1200" kern="1200" dirty="0" smtClean="0">
                <a:solidFill>
                  <a:schemeClr val="tx1"/>
                </a:solidFill>
                <a:latin typeface="Arial" charset="0"/>
                <a:ea typeface="+mn-ea"/>
                <a:cs typeface="Arial" charset="0"/>
              </a:rPr>
              <a:t> </a:t>
            </a:r>
            <a:r>
              <a:rPr lang="en-US" sz="1200" kern="1200" dirty="0" err="1" smtClean="0">
                <a:solidFill>
                  <a:schemeClr val="tx1"/>
                </a:solidFill>
                <a:latin typeface="Arial" charset="0"/>
                <a:ea typeface="+mn-ea"/>
                <a:cs typeface="Arial" charset="0"/>
              </a:rPr>
              <a:t>een</a:t>
            </a:r>
            <a:r>
              <a:rPr lang="en-US" sz="1200" kern="1200" dirty="0" smtClean="0">
                <a:solidFill>
                  <a:schemeClr val="tx1"/>
                </a:solidFill>
                <a:latin typeface="Arial" charset="0"/>
                <a:ea typeface="+mn-ea"/>
                <a:cs typeface="Arial" charset="0"/>
              </a:rPr>
              <a:t> student </a:t>
            </a:r>
            <a:r>
              <a:rPr lang="en-US" sz="1200" kern="1200" dirty="0" err="1" smtClean="0">
                <a:solidFill>
                  <a:schemeClr val="tx1"/>
                </a:solidFill>
                <a:latin typeface="Arial" charset="0"/>
                <a:ea typeface="+mn-ea"/>
                <a:cs typeface="Arial" charset="0"/>
              </a:rPr>
              <a:t>niet</a:t>
            </a:r>
            <a:r>
              <a:rPr lang="en-US" sz="1200" kern="1200" dirty="0" smtClean="0">
                <a:solidFill>
                  <a:schemeClr val="tx1"/>
                </a:solidFill>
                <a:latin typeface="Arial" charset="0"/>
                <a:ea typeface="+mn-ea"/>
                <a:cs typeface="Arial" charset="0"/>
              </a:rPr>
              <a:t> </a:t>
            </a:r>
            <a:r>
              <a:rPr lang="en-US" sz="1200" kern="1200" dirty="0" err="1" smtClean="0">
                <a:solidFill>
                  <a:schemeClr val="tx1"/>
                </a:solidFill>
                <a:latin typeface="Arial" charset="0"/>
                <a:ea typeface="+mn-ea"/>
                <a:cs typeface="Arial" charset="0"/>
              </a:rPr>
              <a:t>geslaagd</a:t>
            </a:r>
            <a:r>
              <a:rPr lang="en-US" sz="1200" kern="1200" dirty="0" smtClean="0">
                <a:solidFill>
                  <a:schemeClr val="tx1"/>
                </a:solidFill>
                <a:latin typeface="Arial" charset="0"/>
                <a:ea typeface="+mn-ea"/>
                <a:cs typeface="Arial" charset="0"/>
              </a:rPr>
              <a:t> is </a:t>
            </a:r>
            <a:r>
              <a:rPr lang="en-US" sz="1200" kern="1200" dirty="0" err="1" smtClean="0">
                <a:solidFill>
                  <a:schemeClr val="tx1"/>
                </a:solidFill>
                <a:latin typeface="Arial" charset="0"/>
                <a:ea typeface="+mn-ea"/>
                <a:cs typeface="Arial" charset="0"/>
              </a:rPr>
              <a:t>voor</a:t>
            </a:r>
            <a:r>
              <a:rPr lang="en-US" sz="1200" kern="1200" dirty="0" smtClean="0">
                <a:solidFill>
                  <a:schemeClr val="tx1"/>
                </a:solidFill>
                <a:latin typeface="Arial" charset="0"/>
                <a:ea typeface="+mn-ea"/>
                <a:cs typeface="Arial" charset="0"/>
              </a:rPr>
              <a:t> </a:t>
            </a:r>
            <a:r>
              <a:rPr lang="en-US" sz="1200" kern="1200" dirty="0" err="1" smtClean="0">
                <a:solidFill>
                  <a:schemeClr val="tx1"/>
                </a:solidFill>
                <a:latin typeface="Arial" charset="0"/>
                <a:ea typeface="+mn-ea"/>
                <a:cs typeface="Arial" charset="0"/>
              </a:rPr>
              <a:t>een</a:t>
            </a:r>
            <a:r>
              <a:rPr lang="en-US" sz="1200" kern="1200" dirty="0" smtClean="0">
                <a:solidFill>
                  <a:schemeClr val="tx1"/>
                </a:solidFill>
                <a:latin typeface="Arial" charset="0"/>
                <a:ea typeface="+mn-ea"/>
                <a:cs typeface="Arial" charset="0"/>
              </a:rPr>
              <a:t> </a:t>
            </a:r>
            <a:r>
              <a:rPr lang="en-US" sz="1200" kern="1200" dirty="0" err="1" smtClean="0">
                <a:solidFill>
                  <a:schemeClr val="tx1"/>
                </a:solidFill>
                <a:latin typeface="Arial" charset="0"/>
                <a:ea typeface="+mn-ea"/>
                <a:cs typeface="Arial" charset="0"/>
              </a:rPr>
              <a:t>onderdeel</a:t>
            </a:r>
            <a:r>
              <a:rPr lang="en-US" sz="1200" kern="1200" dirty="0" smtClean="0">
                <a:solidFill>
                  <a:schemeClr val="tx1"/>
                </a:solidFill>
                <a:latin typeface="Arial" charset="0"/>
                <a:ea typeface="+mn-ea"/>
                <a:cs typeface="Arial" charset="0"/>
              </a:rPr>
              <a:t>, </a:t>
            </a:r>
            <a:r>
              <a:rPr lang="en-US" sz="1200" kern="1200" dirty="0" err="1" smtClean="0">
                <a:solidFill>
                  <a:schemeClr val="tx1"/>
                </a:solidFill>
                <a:latin typeface="Arial" charset="0"/>
                <a:ea typeface="+mn-ea"/>
                <a:cs typeface="Arial" charset="0"/>
              </a:rPr>
              <a:t>dan</a:t>
            </a:r>
            <a:r>
              <a:rPr lang="en-US" sz="1200" kern="1200" dirty="0" smtClean="0">
                <a:solidFill>
                  <a:schemeClr val="tx1"/>
                </a:solidFill>
                <a:latin typeface="Arial" charset="0"/>
                <a:ea typeface="+mn-ea"/>
                <a:cs typeface="Arial" charset="0"/>
              </a:rPr>
              <a:t> </a:t>
            </a:r>
            <a:r>
              <a:rPr lang="en-US" sz="1200" kern="1200" dirty="0" err="1" smtClean="0">
                <a:solidFill>
                  <a:schemeClr val="tx1"/>
                </a:solidFill>
                <a:latin typeface="Arial" charset="0"/>
                <a:ea typeface="+mn-ea"/>
                <a:cs typeface="Arial" charset="0"/>
              </a:rPr>
              <a:t>weegt</a:t>
            </a:r>
            <a:r>
              <a:rPr lang="en-US" sz="1200" kern="1200" dirty="0" smtClean="0">
                <a:solidFill>
                  <a:schemeClr val="tx1"/>
                </a:solidFill>
                <a:latin typeface="Arial" charset="0"/>
                <a:ea typeface="+mn-ea"/>
                <a:cs typeface="Arial" charset="0"/>
              </a:rPr>
              <a:t> de </a:t>
            </a:r>
            <a:r>
              <a:rPr lang="en-US" sz="1200" kern="1200" dirty="0" err="1" smtClean="0">
                <a:solidFill>
                  <a:schemeClr val="tx1"/>
                </a:solidFill>
                <a:latin typeface="Arial" charset="0"/>
                <a:ea typeface="+mn-ea"/>
                <a:cs typeface="Arial" charset="0"/>
              </a:rPr>
              <a:t>bijbehorende</a:t>
            </a:r>
            <a:r>
              <a:rPr lang="en-US" sz="1200" kern="1200" dirty="0" smtClean="0">
                <a:solidFill>
                  <a:schemeClr val="tx1"/>
                </a:solidFill>
                <a:latin typeface="Arial" charset="0"/>
                <a:ea typeface="+mn-ea"/>
                <a:cs typeface="Arial" charset="0"/>
              </a:rPr>
              <a:t> </a:t>
            </a:r>
            <a:r>
              <a:rPr lang="en-US" sz="1200" kern="1200" dirty="0" err="1" smtClean="0">
                <a:solidFill>
                  <a:schemeClr val="tx1"/>
                </a:solidFill>
                <a:latin typeface="Arial" charset="0"/>
                <a:ea typeface="+mn-ea"/>
                <a:cs typeface="Arial" charset="0"/>
              </a:rPr>
              <a:t>deelquotering</a:t>
            </a:r>
            <a:r>
              <a:rPr lang="en-US" sz="1200" kern="1200" dirty="0" smtClean="0">
                <a:solidFill>
                  <a:schemeClr val="tx1"/>
                </a:solidFill>
                <a:latin typeface="Arial" charset="0"/>
                <a:ea typeface="+mn-ea"/>
                <a:cs typeface="Arial" charset="0"/>
              </a:rPr>
              <a:t> </a:t>
            </a:r>
            <a:r>
              <a:rPr lang="en-US" sz="1200" kern="1200" dirty="0" err="1" smtClean="0">
                <a:solidFill>
                  <a:schemeClr val="tx1"/>
                </a:solidFill>
                <a:latin typeface="Arial" charset="0"/>
                <a:ea typeface="+mn-ea"/>
                <a:cs typeface="Arial" charset="0"/>
              </a:rPr>
              <a:t>zwaarder</a:t>
            </a:r>
            <a:r>
              <a:rPr lang="en-US" sz="1200" kern="1200" dirty="0" smtClean="0">
                <a:solidFill>
                  <a:schemeClr val="tx1"/>
                </a:solidFill>
                <a:latin typeface="Arial" charset="0"/>
                <a:ea typeface="+mn-ea"/>
                <a:cs typeface="Arial" charset="0"/>
              </a:rPr>
              <a:t> door.</a:t>
            </a:r>
            <a:endParaRPr lang="en-US" sz="1200" i="1" baseline="0" dirty="0" smtClean="0"/>
          </a:p>
          <a:p>
            <a:pPr marL="381000" indent="-381000" eaLnBrk="1" hangingPunct="1">
              <a:lnSpc>
                <a:spcPct val="80000"/>
              </a:lnSpc>
              <a:buNone/>
            </a:pPr>
            <a:r>
              <a:rPr lang="en-US" sz="1200" baseline="0" dirty="0" smtClean="0"/>
              <a:t>--------------------------</a:t>
            </a:r>
          </a:p>
          <a:p>
            <a:pPr marL="381000" indent="-381000" eaLnBrk="1" hangingPunct="1">
              <a:lnSpc>
                <a:spcPct val="80000"/>
              </a:lnSpc>
              <a:buNone/>
            </a:pPr>
            <a:r>
              <a:rPr lang="en-US" sz="1200" b="1" u="sng" dirty="0" err="1" smtClean="0"/>
              <a:t>Didactische</a:t>
            </a:r>
            <a:r>
              <a:rPr lang="en-US" sz="1200" b="1" u="sng" dirty="0" smtClean="0"/>
              <a:t> </a:t>
            </a:r>
            <a:r>
              <a:rPr lang="en-US" sz="1200" b="1" u="sng" dirty="0" err="1" smtClean="0"/>
              <a:t>werkvorm</a:t>
            </a:r>
            <a:endParaRPr lang="en-US" sz="1200" b="1" u="sng" dirty="0" smtClean="0"/>
          </a:p>
          <a:p>
            <a:pPr marL="381000" indent="-381000" eaLnBrk="1" hangingPunct="1">
              <a:lnSpc>
                <a:spcPct val="80000"/>
              </a:lnSpc>
              <a:buFont typeface="Arial"/>
              <a:buChar char="•"/>
            </a:pPr>
            <a:r>
              <a:rPr lang="en-US" sz="1200" dirty="0" err="1" smtClean="0"/>
              <a:t>Hoorcolleges</a:t>
            </a:r>
            <a:r>
              <a:rPr lang="en-US" sz="1200" dirty="0" smtClean="0"/>
              <a:t>; </a:t>
            </a:r>
          </a:p>
          <a:p>
            <a:pPr marL="381000" indent="-381000" eaLnBrk="1" hangingPunct="1">
              <a:lnSpc>
                <a:spcPct val="80000"/>
              </a:lnSpc>
              <a:buFont typeface="Arial"/>
              <a:buChar char="•"/>
            </a:pPr>
            <a:r>
              <a:rPr lang="en-US" sz="1200" dirty="0" err="1" smtClean="0"/>
              <a:t>Oefeningen</a:t>
            </a:r>
            <a:r>
              <a:rPr lang="en-US" sz="1200" dirty="0" smtClean="0"/>
              <a:t> met de computer; </a:t>
            </a:r>
          </a:p>
          <a:p>
            <a:pPr marL="381000" indent="-381000" eaLnBrk="1" hangingPunct="1">
              <a:lnSpc>
                <a:spcPct val="80000"/>
              </a:lnSpc>
              <a:buFont typeface="Arial"/>
              <a:buChar char="•"/>
            </a:pPr>
            <a:r>
              <a:rPr lang="en-US" sz="1200" dirty="0" err="1" smtClean="0"/>
              <a:t>Groepswerk</a:t>
            </a:r>
            <a:endParaRPr lang="en-US" sz="1200" dirty="0" smtClean="0"/>
          </a:p>
          <a:p>
            <a:pPr marL="381000" indent="-381000" eaLnBrk="1" hangingPunct="1">
              <a:lnSpc>
                <a:spcPct val="80000"/>
              </a:lnSpc>
              <a:buNone/>
            </a:pPr>
            <a:r>
              <a:rPr lang="en-US" sz="1200" b="1" u="sng" dirty="0" err="1" smtClean="0"/>
              <a:t>Evaluatievorm</a:t>
            </a:r>
            <a:endParaRPr lang="en-US" sz="1200" b="1" u="sng" dirty="0" smtClean="0"/>
          </a:p>
          <a:p>
            <a:pPr marL="381000" indent="-381000" eaLnBrk="1" hangingPunct="1">
              <a:lnSpc>
                <a:spcPct val="80000"/>
              </a:lnSpc>
              <a:buFont typeface="Arial"/>
              <a:buChar char="•"/>
            </a:pPr>
            <a:r>
              <a:rPr lang="en-US" sz="1200" dirty="0" err="1" smtClean="0"/>
              <a:t>Niet-periodegebonden</a:t>
            </a:r>
            <a:r>
              <a:rPr lang="en-US" sz="1200" dirty="0" smtClean="0"/>
              <a:t> en </a:t>
            </a:r>
            <a:r>
              <a:rPr lang="en-US" sz="1200" dirty="0" err="1" smtClean="0"/>
              <a:t>periodegebonden</a:t>
            </a:r>
            <a:r>
              <a:rPr lang="en-US" sz="1200" dirty="0" smtClean="0"/>
              <a:t> </a:t>
            </a:r>
            <a:r>
              <a:rPr lang="en-US" sz="1200" dirty="0" err="1" smtClean="0"/>
              <a:t>evaluatie</a:t>
            </a:r>
            <a:r>
              <a:rPr lang="en-US" sz="1200" dirty="0" smtClean="0"/>
              <a:t>. </a:t>
            </a:r>
          </a:p>
          <a:p>
            <a:pPr marL="381000" indent="-381000" eaLnBrk="1" hangingPunct="1">
              <a:lnSpc>
                <a:spcPct val="80000"/>
              </a:lnSpc>
              <a:buFont typeface="Arial"/>
              <a:buChar char="•"/>
            </a:pPr>
            <a:r>
              <a:rPr lang="en-US" sz="1200" dirty="0" err="1" smtClean="0"/>
              <a:t>Bijzondere</a:t>
            </a:r>
            <a:r>
              <a:rPr lang="en-US" sz="1200" dirty="0" smtClean="0"/>
              <a:t> </a:t>
            </a:r>
            <a:r>
              <a:rPr lang="en-US" sz="1200" dirty="0" err="1" smtClean="0"/>
              <a:t>voorwaarden</a:t>
            </a:r>
            <a:r>
              <a:rPr lang="en-US" sz="1200" dirty="0" smtClean="0"/>
              <a:t>: </a:t>
            </a:r>
            <a:r>
              <a:rPr lang="en-US" sz="1200" dirty="0" err="1" smtClean="0"/>
              <a:t>Periodegebonden</a:t>
            </a:r>
            <a:r>
              <a:rPr lang="en-US" sz="1200" dirty="0" smtClean="0"/>
              <a:t> </a:t>
            </a:r>
            <a:r>
              <a:rPr lang="en-US" sz="1200" dirty="0" err="1" smtClean="0"/>
              <a:t>evaluatie</a:t>
            </a:r>
            <a:r>
              <a:rPr lang="en-US" sz="1200" dirty="0" smtClean="0"/>
              <a:t>: 80%. </a:t>
            </a:r>
            <a:r>
              <a:rPr lang="en-US" sz="1200" dirty="0" err="1" smtClean="0"/>
              <a:t>Niet-periodegebonden</a:t>
            </a:r>
            <a:r>
              <a:rPr lang="en-US" sz="1200" dirty="0" smtClean="0"/>
              <a:t> </a:t>
            </a:r>
            <a:r>
              <a:rPr lang="en-US" sz="1200" dirty="0" err="1" smtClean="0"/>
              <a:t>evaluatie</a:t>
            </a:r>
            <a:r>
              <a:rPr lang="en-US" sz="1200" dirty="0" smtClean="0"/>
              <a:t>: 20%.</a:t>
            </a:r>
          </a:p>
          <a:p>
            <a:pPr marL="381000" indent="-381000" eaLnBrk="1" hangingPunct="1">
              <a:lnSpc>
                <a:spcPct val="80000"/>
              </a:lnSpc>
              <a:buNone/>
            </a:pPr>
            <a:r>
              <a:rPr lang="en-US" sz="1200" b="1" i="1" dirty="0" err="1" smtClean="0"/>
              <a:t>Ondervragingsvorm</a:t>
            </a:r>
            <a:endParaRPr lang="en-US" sz="1200" b="1" i="1" dirty="0" smtClean="0"/>
          </a:p>
          <a:p>
            <a:pPr marL="381000" indent="-381000" eaLnBrk="1" hangingPunct="1">
              <a:lnSpc>
                <a:spcPct val="80000"/>
              </a:lnSpc>
              <a:buFont typeface="Arial"/>
              <a:buChar char="•"/>
            </a:pPr>
            <a:r>
              <a:rPr lang="en-US" sz="1200" dirty="0" err="1" smtClean="0"/>
              <a:t>Periodegebonden</a:t>
            </a:r>
            <a:r>
              <a:rPr lang="en-US" sz="1200" dirty="0" smtClean="0"/>
              <a:t> </a:t>
            </a:r>
            <a:r>
              <a:rPr lang="en-US" sz="1200" dirty="0" err="1" smtClean="0"/>
              <a:t>evaluatie</a:t>
            </a:r>
            <a:r>
              <a:rPr lang="en-US" sz="1200" dirty="0" smtClean="0"/>
              <a:t>: </a:t>
            </a:r>
            <a:r>
              <a:rPr lang="en-US" sz="1200" dirty="0" err="1" smtClean="0"/>
              <a:t>schriftelijk</a:t>
            </a:r>
            <a:r>
              <a:rPr lang="en-US" sz="1200" dirty="0" smtClean="0"/>
              <a:t> </a:t>
            </a:r>
            <a:r>
              <a:rPr lang="en-US" sz="1200" dirty="0" err="1" smtClean="0"/>
              <a:t>examen</a:t>
            </a:r>
            <a:r>
              <a:rPr lang="en-US" sz="1200" dirty="0" smtClean="0"/>
              <a:t> met </a:t>
            </a:r>
            <a:r>
              <a:rPr lang="en-US" sz="1200" dirty="0" err="1" smtClean="0"/>
              <a:t>gesloten</a:t>
            </a:r>
            <a:r>
              <a:rPr lang="en-US" sz="1200" dirty="0" smtClean="0"/>
              <a:t> </a:t>
            </a:r>
            <a:r>
              <a:rPr lang="en-US" sz="1200" dirty="0" err="1" smtClean="0"/>
              <a:t>boek</a:t>
            </a:r>
            <a:r>
              <a:rPr lang="en-US" sz="1200" dirty="0" smtClean="0"/>
              <a:t>, </a:t>
            </a:r>
            <a:r>
              <a:rPr lang="en-US" sz="1200" dirty="0" err="1" smtClean="0"/>
              <a:t>aangevuld</a:t>
            </a:r>
            <a:r>
              <a:rPr lang="en-US" sz="1200" dirty="0" smtClean="0"/>
              <a:t> met </a:t>
            </a:r>
            <a:r>
              <a:rPr lang="en-US" sz="1200" dirty="0" err="1" smtClean="0"/>
              <a:t>mondelinge</a:t>
            </a:r>
            <a:r>
              <a:rPr lang="en-US" sz="1200" dirty="0" smtClean="0"/>
              <a:t> </a:t>
            </a:r>
            <a:r>
              <a:rPr lang="en-US" sz="1200" dirty="0" err="1" smtClean="0"/>
              <a:t>ondervraging</a:t>
            </a:r>
            <a:endParaRPr lang="en-US" sz="1200" dirty="0" smtClean="0"/>
          </a:p>
          <a:p>
            <a:pPr marL="381000" indent="-381000" eaLnBrk="1" hangingPunct="1">
              <a:lnSpc>
                <a:spcPct val="80000"/>
              </a:lnSpc>
              <a:buFont typeface="Arial"/>
              <a:buChar char="•"/>
            </a:pPr>
            <a:r>
              <a:rPr lang="en-US" sz="1200" dirty="0" err="1" smtClean="0"/>
              <a:t>Niet-periodegebonden</a:t>
            </a:r>
            <a:r>
              <a:rPr lang="en-US" sz="1200" dirty="0" smtClean="0"/>
              <a:t> </a:t>
            </a:r>
            <a:r>
              <a:rPr lang="en-US" sz="1200" dirty="0" err="1" smtClean="0"/>
              <a:t>evaluatie</a:t>
            </a:r>
            <a:r>
              <a:rPr lang="en-US" sz="1200" dirty="0" smtClean="0"/>
              <a:t>: </a:t>
            </a:r>
            <a:r>
              <a:rPr lang="en-US" sz="1200" dirty="0" err="1" smtClean="0"/>
              <a:t>beoordeling</a:t>
            </a:r>
            <a:r>
              <a:rPr lang="en-US" sz="1200" dirty="0" smtClean="0"/>
              <a:t> van </a:t>
            </a:r>
            <a:r>
              <a:rPr lang="en-US" sz="1200" dirty="0" err="1" smtClean="0"/>
              <a:t>groepswerk</a:t>
            </a:r>
            <a:r>
              <a:rPr lang="en-US" sz="1200" dirty="0" smtClean="0"/>
              <a:t>; </a:t>
            </a:r>
          </a:p>
          <a:p>
            <a:pPr marL="381000" indent="-381000" eaLnBrk="1" hangingPunct="1">
              <a:lnSpc>
                <a:spcPct val="80000"/>
              </a:lnSpc>
              <a:buFont typeface="Arial"/>
              <a:buChar char="•"/>
            </a:pPr>
            <a:r>
              <a:rPr lang="en-US" sz="1200" dirty="0" err="1" smtClean="0"/>
              <a:t>tweede</a:t>
            </a:r>
            <a:r>
              <a:rPr lang="en-US" sz="1200" dirty="0" smtClean="0"/>
              <a:t> </a:t>
            </a:r>
            <a:r>
              <a:rPr lang="en-US" sz="1200" dirty="0" err="1" smtClean="0"/>
              <a:t>examenkans</a:t>
            </a:r>
            <a:r>
              <a:rPr lang="en-US" sz="1200" dirty="0" smtClean="0"/>
              <a:t>: </a:t>
            </a:r>
            <a:r>
              <a:rPr lang="en-US" sz="1200" dirty="0" err="1" smtClean="0"/>
              <a:t>Mogelijk</a:t>
            </a:r>
            <a:r>
              <a:rPr lang="en-US" sz="1200" dirty="0" smtClean="0"/>
              <a:t> in </a:t>
            </a:r>
            <a:r>
              <a:rPr lang="en-US" sz="1200" dirty="0" err="1" smtClean="0"/>
              <a:t>gewijzigde</a:t>
            </a:r>
            <a:r>
              <a:rPr lang="en-US" sz="1200" dirty="0" smtClean="0"/>
              <a:t> </a:t>
            </a:r>
            <a:r>
              <a:rPr lang="en-US" sz="1200" dirty="0" err="1" smtClean="0"/>
              <a:t>vorm</a:t>
            </a:r>
            <a:endParaRPr lang="en-US" sz="1200" dirty="0" smtClean="0"/>
          </a:p>
          <a:p>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29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32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i="0" u="sng" dirty="0" err="1" smtClean="0"/>
              <a:t>Oefeningen</a:t>
            </a:r>
            <a:r>
              <a:rPr lang="en-US" dirty="0" smtClean="0"/>
              <a:t>: </a:t>
            </a:r>
          </a:p>
          <a:p>
            <a:r>
              <a:rPr lang="en-US" dirty="0" smtClean="0"/>
              <a:t> - in </a:t>
            </a:r>
            <a:r>
              <a:rPr lang="en-US" dirty="0" err="1" smtClean="0"/>
              <a:t>leslokaal</a:t>
            </a:r>
            <a:endParaRPr lang="en-US" dirty="0" smtClean="0"/>
          </a:p>
          <a:p>
            <a:r>
              <a:rPr lang="en-US" dirty="0" smtClean="0"/>
              <a:t> </a:t>
            </a:r>
            <a:r>
              <a:rPr lang="en-US" dirty="0" err="1" smtClean="0"/>
              <a:t>behalve</a:t>
            </a:r>
            <a:r>
              <a:rPr lang="en-US" baseline="0" dirty="0" smtClean="0"/>
              <a:t> : 2 lessen JAVA project (</a:t>
            </a:r>
            <a:r>
              <a:rPr lang="en-US" baseline="0" dirty="0" err="1" smtClean="0"/>
              <a:t>voor</a:t>
            </a:r>
            <a:r>
              <a:rPr lang="en-US" baseline="0" dirty="0" smtClean="0"/>
              <a:t> </a:t>
            </a:r>
            <a:r>
              <a:rPr lang="en-US" baseline="0" dirty="0" err="1" smtClean="0"/>
              <a:t>Paasvakantie</a:t>
            </a:r>
            <a:r>
              <a:rPr lang="en-US" baseline="0" dirty="0" smtClean="0"/>
              <a:t>) </a:t>
            </a:r>
          </a:p>
          <a:p>
            <a:r>
              <a:rPr lang="en-US" baseline="0" dirty="0" smtClean="0"/>
              <a:t>                &amp; 1 les C++ lib( </a:t>
            </a:r>
            <a:r>
              <a:rPr lang="en-US" baseline="0" dirty="0" err="1" smtClean="0"/>
              <a:t>ongeveer</a:t>
            </a:r>
            <a:r>
              <a:rPr lang="en-US" baseline="0" dirty="0" smtClean="0"/>
              <a:t>: </a:t>
            </a:r>
            <a:r>
              <a:rPr lang="en-US" baseline="0" dirty="0" err="1" smtClean="0"/>
              <a:t>laatste</a:t>
            </a:r>
            <a:r>
              <a:rPr lang="en-US" baseline="0" dirty="0" smtClean="0"/>
              <a:t> les)</a:t>
            </a:r>
          </a:p>
          <a:p>
            <a:r>
              <a:rPr lang="en-US" baseline="0" dirty="0" smtClean="0"/>
              <a:t>     </a:t>
            </a:r>
          </a:p>
          <a:p>
            <a:r>
              <a:rPr lang="en-US" b="1" u="sng" baseline="0" dirty="0" smtClean="0"/>
              <a:t>Links</a:t>
            </a:r>
            <a:r>
              <a:rPr lang="en-US" baseline="0" dirty="0" smtClean="0"/>
              <a:t>:</a:t>
            </a:r>
          </a:p>
          <a:p>
            <a:r>
              <a:rPr lang="en-US" dirty="0" smtClean="0">
                <a:hlinkClick r:id="rId3"/>
              </a:rPr>
              <a:t>http://www.ugent.be/ea/nl/onderwijs/studentenadministratie/lesroosters/lesroosters1112/EBCOMP-J204-2.pdf</a:t>
            </a:r>
            <a:r>
              <a:rPr lang="en-US" dirty="0" smtClean="0"/>
              <a:t/>
            </a:r>
            <a:br>
              <a:rPr lang="en-US" dirty="0" smtClean="0"/>
            </a:br>
            <a:r>
              <a:rPr lang="en-US" dirty="0" smtClean="0"/>
              <a:t/>
            </a:r>
            <a:br>
              <a:rPr lang="en-US" dirty="0" smtClean="0"/>
            </a:br>
            <a:endParaRPr lang="en-US" sz="1200" u="sng" kern="1200" dirty="0" smtClean="0">
              <a:solidFill>
                <a:schemeClr val="tx1"/>
              </a:solidFill>
              <a:latin typeface="Arial" charset="0"/>
              <a:ea typeface="+mn-ea"/>
              <a:cs typeface="Arial" charset="0"/>
            </a:endParaRPr>
          </a:p>
          <a:p>
            <a:endParaRPr lang="en-US" sz="1200" u="sng" kern="1200" dirty="0" smtClean="0">
              <a:solidFill>
                <a:schemeClr val="tx1"/>
              </a:solidFill>
              <a:latin typeface="Arial" charset="0"/>
              <a:ea typeface="+mn-ea"/>
              <a:cs typeface="Arial" charset="0"/>
            </a:endParaRPr>
          </a:p>
          <a:p>
            <a:endParaRPr lang="en-US" sz="1200" u="sng" kern="120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33</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34</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BE"/>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35</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2E59DFD8-39B6-6043-B6DA-A55C005EF76B}" type="slidenum">
              <a:rPr lang="en-US">
                <a:latin typeface="Arial" pitchFamily="-107" charset="0"/>
              </a:rPr>
              <a:pPr/>
              <a:t>36</a:t>
            </a:fld>
            <a:endParaRPr lang="en-US">
              <a:latin typeface="Arial" pitchFamily="-107" charset="0"/>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a:latin typeface="Arial" pitchFamily="-107"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2E59DFD8-39B6-6043-B6DA-A55C005EF76B}" type="slidenum">
              <a:rPr lang="en-US">
                <a:latin typeface="Arial" pitchFamily="-107" charset="0"/>
              </a:rPr>
              <a:pPr/>
              <a:t>39</a:t>
            </a:fld>
            <a:endParaRPr lang="en-US">
              <a:latin typeface="Arial" pitchFamily="-107" charset="0"/>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a:latin typeface="Arial" pitchFamily="-107"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40</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a:t>
            </a:r>
            <a:r>
              <a:rPr lang="en-US" dirty="0" err="1" smtClean="0"/>
              <a:t>en.wikipedia.org/wiki/Insertion_sort</a:t>
            </a:r>
            <a:endParaRPr lang="en-US" dirty="0" smtClean="0"/>
          </a:p>
          <a:p>
            <a:endParaRPr lang="en-US" dirty="0" smtClean="0"/>
          </a:p>
          <a:p>
            <a:r>
              <a:rPr lang="en-US" dirty="0" err="1" smtClean="0"/>
              <a:t>InsertionSort</a:t>
            </a:r>
            <a:r>
              <a:rPr lang="en-US" dirty="0" smtClean="0"/>
              <a:t> is a simple sorting algorithm: a comparison sort in which the sorted array (or list) is built one entry at a time. </a:t>
            </a:r>
          </a:p>
          <a:p>
            <a:r>
              <a:rPr lang="en-US" dirty="0" smtClean="0"/>
              <a:t>It is much less efficient on large lists than more advanced algorithms such as </a:t>
            </a:r>
            <a:r>
              <a:rPr lang="en-US" dirty="0" err="1" smtClean="0"/>
              <a:t>QuickSort</a:t>
            </a:r>
            <a:r>
              <a:rPr lang="en-US" dirty="0" smtClean="0"/>
              <a:t>, </a:t>
            </a:r>
            <a:r>
              <a:rPr lang="en-US" dirty="0" err="1" smtClean="0"/>
              <a:t>HeapSort</a:t>
            </a:r>
            <a:r>
              <a:rPr lang="en-US" dirty="0" smtClean="0"/>
              <a:t>, or </a:t>
            </a:r>
            <a:r>
              <a:rPr lang="en-US" dirty="0" err="1" smtClean="0"/>
              <a:t>mergeSort</a:t>
            </a:r>
            <a:r>
              <a:rPr lang="en-US" dirty="0" smtClean="0"/>
              <a:t>. </a:t>
            </a:r>
          </a:p>
          <a:p>
            <a:endParaRPr lang="en-US" dirty="0" smtClean="0"/>
          </a:p>
          <a:p>
            <a:r>
              <a:rPr lang="en-US" dirty="0" smtClean="0"/>
              <a:t>However, </a:t>
            </a:r>
            <a:r>
              <a:rPr lang="en-US" dirty="0" err="1" smtClean="0"/>
              <a:t>insertionSort</a:t>
            </a:r>
            <a:r>
              <a:rPr lang="en-US" dirty="0" smtClean="0"/>
              <a:t> provides several advantages: </a:t>
            </a:r>
          </a:p>
          <a:p>
            <a:pPr>
              <a:buFontTx/>
              <a:buChar char="-"/>
            </a:pPr>
            <a:r>
              <a:rPr lang="en-US" dirty="0" smtClean="0"/>
              <a:t> Simple implementation </a:t>
            </a:r>
          </a:p>
          <a:p>
            <a:pPr>
              <a:buFontTx/>
              <a:buChar char="-"/>
            </a:pPr>
            <a:r>
              <a:rPr lang="en-US" baseline="0" dirty="0" smtClean="0"/>
              <a:t> </a:t>
            </a:r>
            <a:r>
              <a:rPr lang="en-US" dirty="0" smtClean="0"/>
              <a:t>Efficient for (quite) small data sets </a:t>
            </a:r>
          </a:p>
          <a:p>
            <a:pPr>
              <a:buFontTx/>
              <a:buChar char="-"/>
            </a:pPr>
            <a:r>
              <a:rPr lang="en-US" dirty="0" smtClean="0"/>
              <a:t> Adaptive, i.e. efficient for data sets that are already substantially sorted: the time complexity is </a:t>
            </a:r>
            <a:r>
              <a:rPr lang="en-US" dirty="0" err="1" smtClean="0"/>
              <a:t>O(n</a:t>
            </a:r>
            <a:r>
              <a:rPr lang="en-US" dirty="0" smtClean="0"/>
              <a:t> + </a:t>
            </a:r>
            <a:r>
              <a:rPr lang="en-US" dirty="0" err="1" smtClean="0"/>
              <a:t>d</a:t>
            </a:r>
            <a:r>
              <a:rPr lang="en-US" dirty="0" smtClean="0"/>
              <a:t>), where </a:t>
            </a:r>
            <a:r>
              <a:rPr lang="en-US" dirty="0" err="1" smtClean="0"/>
              <a:t>d</a:t>
            </a:r>
            <a:r>
              <a:rPr lang="en-US" dirty="0" smtClean="0"/>
              <a:t> is the number of inversions </a:t>
            </a:r>
          </a:p>
          <a:p>
            <a:pPr>
              <a:buFontTx/>
              <a:buChar char="-"/>
            </a:pPr>
            <a:r>
              <a:rPr lang="en-US" dirty="0" smtClean="0"/>
              <a:t> Stable, i.e. does not change the relative order of elements with equal keys In-place, i.e. only requires a constant amount O(1) of additional memory space </a:t>
            </a:r>
          </a:p>
          <a:p>
            <a:pPr>
              <a:buFontTx/>
              <a:buChar char="-"/>
            </a:pPr>
            <a:r>
              <a:rPr lang="en-US" dirty="0" smtClean="0"/>
              <a:t> Online, i.e. can sort a list as it receives it </a:t>
            </a:r>
          </a:p>
          <a:p>
            <a:pPr>
              <a:buFontTx/>
              <a:buChar char="-"/>
            </a:pPr>
            <a:endParaRPr lang="en-US" dirty="0" smtClean="0"/>
          </a:p>
          <a:p>
            <a:pPr>
              <a:buFontTx/>
              <a:buNone/>
            </a:pPr>
            <a:r>
              <a:rPr lang="en-US" dirty="0" smtClean="0"/>
              <a:t>Most humans when sorting—ordering a deck of cards, for example—use a method that is similar to insertion sort.</a:t>
            </a:r>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43</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b="1" dirty="0" smtClean="0"/>
              <a:t>Loop Invariant </a:t>
            </a:r>
            <a:r>
              <a:rPr lang="en-US" sz="1200" b="0" dirty="0" smtClean="0"/>
              <a:t>= </a:t>
            </a:r>
            <a:r>
              <a:rPr lang="en-US" sz="1200" b="0" dirty="0" smtClean="0">
                <a:solidFill>
                  <a:srgbClr val="CC0000"/>
                </a:solidFill>
              </a:rPr>
              <a:t>logical expression with the following properties:</a:t>
            </a:r>
          </a:p>
          <a:p>
            <a:pPr lvl="1"/>
            <a:r>
              <a:rPr lang="en-US" sz="1200" dirty="0" smtClean="0"/>
              <a:t>- Holds true before the first iteration of the loop – </a:t>
            </a:r>
            <a:r>
              <a:rPr lang="en-US" sz="1200" b="1" dirty="0" smtClean="0">
                <a:solidFill>
                  <a:schemeClr val="hlink"/>
                </a:solidFill>
              </a:rPr>
              <a:t>Initialization</a:t>
            </a:r>
            <a:r>
              <a:rPr lang="en-US" sz="1200" b="1" dirty="0" smtClean="0"/>
              <a:t>.</a:t>
            </a:r>
          </a:p>
          <a:p>
            <a:pPr lvl="1"/>
            <a:r>
              <a:rPr lang="en-US" sz="1200" dirty="0" smtClean="0"/>
              <a:t>- If it is true before an iteration of the loop, it remains true before the next iteration – </a:t>
            </a:r>
            <a:r>
              <a:rPr lang="en-US" sz="1200" b="1" dirty="0" smtClean="0">
                <a:solidFill>
                  <a:schemeClr val="hlink"/>
                </a:solidFill>
              </a:rPr>
              <a:t>Maintenance</a:t>
            </a:r>
            <a:r>
              <a:rPr lang="en-US" sz="1200" dirty="0" smtClean="0"/>
              <a:t>.</a:t>
            </a:r>
          </a:p>
          <a:p>
            <a:pPr lvl="1">
              <a:buFontTx/>
              <a:buChar char="-"/>
            </a:pPr>
            <a:r>
              <a:rPr lang="en-US" sz="1200" dirty="0" smtClean="0"/>
              <a:t>When the loop terminates, the </a:t>
            </a:r>
            <a:r>
              <a:rPr lang="en-US" sz="1200" b="1" dirty="0" smtClean="0">
                <a:solidFill>
                  <a:schemeClr val="hlink"/>
                </a:solidFill>
              </a:rPr>
              <a:t>invariant </a:t>
            </a:r>
            <a:r>
              <a:rPr lang="en-US" sz="1200" b="1" dirty="0" smtClean="0">
                <a:solidFill>
                  <a:schemeClr val="hlink"/>
                </a:solidFill>
                <a:ea typeface="Times New Roman" pitchFamily="-110" charset="0"/>
                <a:cs typeface="Times New Roman" pitchFamily="-110" charset="0"/>
              </a:rPr>
              <a:t>― </a:t>
            </a:r>
            <a:r>
              <a:rPr lang="en-US" sz="1200" b="1" dirty="0" smtClean="0">
                <a:solidFill>
                  <a:schemeClr val="hlink"/>
                </a:solidFill>
              </a:rPr>
              <a:t>along with the fact that the loop terminated</a:t>
            </a:r>
            <a:r>
              <a:rPr lang="en-US" sz="1200" dirty="0" smtClean="0"/>
              <a:t> </a:t>
            </a:r>
            <a:r>
              <a:rPr lang="en-US" sz="1200" b="1" dirty="0" smtClean="0">
                <a:solidFill>
                  <a:schemeClr val="hlink"/>
                </a:solidFill>
                <a:ea typeface="Times New Roman" pitchFamily="-110" charset="0"/>
                <a:cs typeface="Times New Roman" pitchFamily="-110" charset="0"/>
              </a:rPr>
              <a:t>―</a:t>
            </a:r>
            <a:r>
              <a:rPr lang="en-US" sz="1200" dirty="0" smtClean="0"/>
              <a:t> gives a useful property that helps show that the loop is correct – </a:t>
            </a:r>
            <a:r>
              <a:rPr lang="en-US" sz="1200" b="1" dirty="0" smtClean="0">
                <a:solidFill>
                  <a:schemeClr val="hlink"/>
                </a:solidFill>
              </a:rPr>
              <a:t>Termination</a:t>
            </a:r>
            <a:r>
              <a:rPr lang="en-US" sz="1200" dirty="0" smtClean="0"/>
              <a:t>.</a:t>
            </a:r>
          </a:p>
          <a:p>
            <a:pPr lvl="1">
              <a:buFontTx/>
              <a:buChar char="-"/>
            </a:pPr>
            <a:endParaRPr lang="en-US" sz="1200" dirty="0" smtClean="0"/>
          </a:p>
          <a:p>
            <a:r>
              <a:rPr lang="en-US" sz="1200" b="1" kern="1200" baseline="0" dirty="0" smtClean="0">
                <a:solidFill>
                  <a:schemeClr val="tx1"/>
                </a:solidFill>
                <a:latin typeface="Arial" charset="0"/>
                <a:ea typeface="+mn-ea"/>
                <a:cs typeface="Arial" charset="0"/>
              </a:rPr>
              <a:t>Loop invariant </a:t>
            </a:r>
            <a:r>
              <a:rPr lang="en-US" sz="1200" b="0" kern="1200" baseline="0" dirty="0" smtClean="0">
                <a:solidFill>
                  <a:schemeClr val="tx1"/>
                </a:solidFill>
                <a:latin typeface="Arial" charset="0"/>
                <a:ea typeface="+mn-ea"/>
                <a:cs typeface="Arial" charset="0"/>
              </a:rPr>
              <a:t>= relationship between variables in algorithm that holds at start of every loop iteration.</a:t>
            </a:r>
          </a:p>
          <a:p>
            <a:r>
              <a:rPr lang="en-US" sz="1200" kern="1200" baseline="0" dirty="0" smtClean="0">
                <a:solidFill>
                  <a:schemeClr val="tx1"/>
                </a:solidFill>
                <a:latin typeface="Arial" charset="0"/>
                <a:ea typeface="+mn-ea"/>
                <a:cs typeface="Arial" charset="0"/>
              </a:rPr>
              <a:t>There are many such relationships. Important part is finding the ones that are useful for the algorithm</a:t>
            </a:r>
            <a:endParaRPr lang="en-US" sz="1100" dirty="0" smtClean="0"/>
          </a:p>
          <a:p>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46</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the similarity</a:t>
            </a:r>
            <a:r>
              <a:rPr lang="en-US" baseline="0" dirty="0" smtClean="0"/>
              <a:t> to </a:t>
            </a:r>
            <a:r>
              <a:rPr lang="en-US" u="sng" baseline="0" dirty="0" smtClean="0"/>
              <a:t>mathematical induction</a:t>
            </a:r>
            <a:r>
              <a:rPr lang="en-US" baseline="0" dirty="0" smtClean="0"/>
              <a:t>.</a:t>
            </a:r>
          </a:p>
          <a:p>
            <a:endParaRPr lang="en-US" baseline="0" dirty="0" smtClean="0"/>
          </a:p>
          <a:p>
            <a:r>
              <a:rPr lang="en-US" baseline="0" dirty="0" smtClean="0"/>
              <a:t>But in mathematical induction there is no termination: inductive steps is applied infinitely.</a:t>
            </a:r>
          </a:p>
          <a:p>
            <a:r>
              <a:rPr lang="en-US" baseline="0" dirty="0" smtClean="0"/>
              <a:t>Here, we stop the induction when loop terminates.</a:t>
            </a:r>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47</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20000"/>
              </a:lnSpc>
              <a:spcBef>
                <a:spcPct val="20000"/>
              </a:spcBef>
              <a:spcAft>
                <a:spcPct val="0"/>
              </a:spcAft>
              <a:buClrTx/>
              <a:buSzTx/>
              <a:buFontTx/>
              <a:buNone/>
              <a:tabLst/>
              <a:defRPr/>
            </a:pPr>
            <a:r>
              <a:rPr lang="en-US" sz="1200" b="0" u="sng" dirty="0" smtClean="0">
                <a:latin typeface="Arial"/>
                <a:cs typeface="Arial"/>
              </a:rPr>
              <a:t>Maintenance Step or Inductive Hypothesis (IHOP)</a:t>
            </a:r>
            <a:r>
              <a:rPr lang="en-US" sz="1200" b="0" dirty="0" smtClean="0">
                <a:latin typeface="Arial"/>
                <a:cs typeface="Arial"/>
              </a:rPr>
              <a:t>: Assume the invariant holds when  </a:t>
            </a:r>
            <a:r>
              <a:rPr lang="en-US" sz="1200" b="0" dirty="0" err="1" smtClean="0">
                <a:latin typeface="Arial"/>
                <a:cs typeface="Arial"/>
              </a:rPr>
              <a:t>j</a:t>
            </a:r>
            <a:r>
              <a:rPr lang="en-US" sz="1200" b="0" dirty="0" smtClean="0">
                <a:latin typeface="Arial"/>
                <a:cs typeface="Arial"/>
              </a:rPr>
              <a:t> = k-1.</a:t>
            </a:r>
          </a:p>
          <a:p>
            <a:pPr>
              <a:lnSpc>
                <a:spcPct val="120000"/>
              </a:lnSpc>
              <a:spcBef>
                <a:spcPct val="20000"/>
              </a:spcBef>
            </a:pPr>
            <a:endParaRPr lang="en-US" sz="1200" b="0" u="sng" dirty="0" smtClean="0">
              <a:latin typeface="Arial"/>
              <a:cs typeface="Arial"/>
            </a:endParaRPr>
          </a:p>
          <a:p>
            <a:pPr>
              <a:lnSpc>
                <a:spcPct val="120000"/>
              </a:lnSpc>
              <a:spcBef>
                <a:spcPct val="20000"/>
              </a:spcBef>
            </a:pPr>
            <a:r>
              <a:rPr lang="en-US" sz="1200" b="0" u="sng" dirty="0" smtClean="0">
                <a:latin typeface="Arial"/>
                <a:cs typeface="Arial"/>
              </a:rPr>
              <a:t>Inductive Step (Maintenance)</a:t>
            </a:r>
            <a:r>
              <a:rPr lang="en-US" sz="1200" b="0" dirty="0" smtClean="0">
                <a:latin typeface="Arial"/>
                <a:cs typeface="Arial"/>
              </a:rPr>
              <a:t>:  Show the invariant holds when </a:t>
            </a:r>
            <a:r>
              <a:rPr lang="en-US" sz="1200" b="0" dirty="0" err="1" smtClean="0">
                <a:latin typeface="Arial"/>
                <a:cs typeface="Arial"/>
              </a:rPr>
              <a:t>j</a:t>
            </a:r>
            <a:r>
              <a:rPr lang="en-US" sz="1200" b="0" dirty="0" smtClean="0">
                <a:latin typeface="Arial"/>
                <a:cs typeface="Arial"/>
              </a:rPr>
              <a:t> = </a:t>
            </a:r>
            <a:r>
              <a:rPr lang="en-US" sz="1200" b="0" dirty="0" err="1" smtClean="0">
                <a:latin typeface="Arial"/>
                <a:cs typeface="Arial"/>
              </a:rPr>
              <a:t>k</a:t>
            </a:r>
            <a:r>
              <a:rPr lang="en-US" sz="1200" b="0" dirty="0" smtClean="0">
                <a:latin typeface="Arial"/>
                <a:cs typeface="Arial"/>
              </a:rPr>
              <a:t>. </a:t>
            </a:r>
          </a:p>
          <a:p>
            <a:pPr>
              <a:lnSpc>
                <a:spcPct val="120000"/>
              </a:lnSpc>
              <a:spcBef>
                <a:spcPct val="20000"/>
              </a:spcBef>
            </a:pPr>
            <a:r>
              <a:rPr lang="en-US" sz="1200" b="0" dirty="0" smtClean="0">
                <a:latin typeface="Arial"/>
                <a:cs typeface="Arial"/>
              </a:rPr>
              <a:t>When </a:t>
            </a:r>
            <a:r>
              <a:rPr lang="en-US" sz="1200" b="0" dirty="0" err="1" smtClean="0">
                <a:latin typeface="Arial"/>
                <a:cs typeface="Arial"/>
              </a:rPr>
              <a:t>j</a:t>
            </a:r>
            <a:r>
              <a:rPr lang="en-US" sz="1200" b="0" dirty="0" smtClean="0">
                <a:latin typeface="Arial"/>
                <a:cs typeface="Arial"/>
              </a:rPr>
              <a:t> = </a:t>
            </a:r>
            <a:r>
              <a:rPr lang="en-US" sz="1200" b="0" dirty="0" err="1" smtClean="0">
                <a:latin typeface="Arial"/>
                <a:cs typeface="Arial"/>
              </a:rPr>
              <a:t>k</a:t>
            </a:r>
            <a:r>
              <a:rPr lang="en-US" sz="1200" b="0" dirty="0" smtClean="0">
                <a:latin typeface="Arial"/>
                <a:cs typeface="Arial"/>
              </a:rPr>
              <a:t>, </a:t>
            </a:r>
            <a:r>
              <a:rPr lang="en-US" sz="1200" b="0" i="1" dirty="0" smtClean="0">
                <a:latin typeface="Arial"/>
                <a:cs typeface="Arial"/>
              </a:rPr>
              <a:t>key</a:t>
            </a:r>
            <a:r>
              <a:rPr lang="en-US" sz="1200" b="0" dirty="0" smtClean="0">
                <a:latin typeface="Arial"/>
                <a:cs typeface="Arial"/>
              </a:rPr>
              <a:t> = </a:t>
            </a:r>
            <a:r>
              <a:rPr lang="en-US" sz="1200" b="0" dirty="0" err="1" smtClean="0">
                <a:latin typeface="Arial"/>
                <a:cs typeface="Arial"/>
              </a:rPr>
              <a:t>A[k</a:t>
            </a:r>
            <a:r>
              <a:rPr lang="en-US" sz="1200" b="0" dirty="0" smtClean="0">
                <a:latin typeface="Arial"/>
                <a:cs typeface="Arial"/>
              </a:rPr>
              <a:t>]. By the IHOP, we know that the </a:t>
            </a:r>
            <a:r>
              <a:rPr lang="en-US" sz="1200" b="0" dirty="0" err="1" smtClean="0">
                <a:latin typeface="Arial"/>
                <a:cs typeface="Arial"/>
              </a:rPr>
              <a:t>subarray</a:t>
            </a:r>
            <a:r>
              <a:rPr lang="en-US" sz="1200" b="0" dirty="0" smtClean="0">
                <a:latin typeface="Arial"/>
                <a:cs typeface="Arial"/>
              </a:rPr>
              <a:t> A[1…k-1] is in sorted order.  In this iteration, A[k-1], A[k-2], A[k-3] and so on are each moved one position to the right until either a value less than </a:t>
            </a:r>
            <a:r>
              <a:rPr lang="en-US" sz="1200" b="0" i="1" dirty="0" smtClean="0">
                <a:latin typeface="Arial"/>
                <a:cs typeface="Arial"/>
              </a:rPr>
              <a:t>key</a:t>
            </a:r>
            <a:r>
              <a:rPr lang="en-US" sz="1200" b="0" dirty="0" smtClean="0">
                <a:latin typeface="Arial"/>
                <a:cs typeface="Arial"/>
              </a:rPr>
              <a:t> is found or until k-1 values have been shifted right, when the value of </a:t>
            </a:r>
            <a:r>
              <a:rPr lang="en-US" sz="1200" b="0" i="1" dirty="0" smtClean="0">
                <a:latin typeface="Arial"/>
                <a:cs typeface="Arial"/>
              </a:rPr>
              <a:t>key</a:t>
            </a:r>
            <a:r>
              <a:rPr lang="en-US" sz="1200" b="0" dirty="0" smtClean="0">
                <a:latin typeface="Arial"/>
                <a:cs typeface="Arial"/>
              </a:rPr>
              <a:t> is inserted. Due to the total ordering on integers, </a:t>
            </a:r>
            <a:r>
              <a:rPr lang="en-US" sz="1200" b="0" i="1" dirty="0" smtClean="0">
                <a:latin typeface="Arial"/>
                <a:cs typeface="Arial"/>
              </a:rPr>
              <a:t>key</a:t>
            </a:r>
            <a:r>
              <a:rPr lang="en-US" sz="1200" b="0" dirty="0" smtClean="0">
                <a:latin typeface="Arial"/>
                <a:cs typeface="Arial"/>
              </a:rPr>
              <a:t> will be inserted in the right position.  Therefore, the loop invariant holds when </a:t>
            </a:r>
            <a:r>
              <a:rPr lang="en-US" sz="1200" b="0" dirty="0" err="1" smtClean="0">
                <a:latin typeface="Arial"/>
                <a:cs typeface="Arial"/>
              </a:rPr>
              <a:t>j</a:t>
            </a:r>
            <a:r>
              <a:rPr lang="en-US" sz="1200" b="0" dirty="0" smtClean="0">
                <a:latin typeface="Arial"/>
                <a:cs typeface="Arial"/>
              </a:rPr>
              <a:t> = </a:t>
            </a:r>
            <a:r>
              <a:rPr lang="en-US" sz="1200" b="0" dirty="0" err="1" smtClean="0">
                <a:latin typeface="Arial"/>
                <a:cs typeface="Arial"/>
              </a:rPr>
              <a:t>k</a:t>
            </a:r>
            <a:r>
              <a:rPr lang="en-US" sz="1200" b="0" dirty="0" smtClean="0">
                <a:latin typeface="Arial"/>
                <a:cs typeface="Arial"/>
              </a:rPr>
              <a:t>.</a:t>
            </a:r>
          </a:p>
          <a:p>
            <a:endParaRPr lang="en-US" sz="1200" b="0" dirty="0">
              <a:latin typeface="Arial"/>
              <a:cs typeface="Arial"/>
            </a:endParaRPr>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49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BE"/>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u="sng" dirty="0" smtClean="0">
                <a:solidFill>
                  <a:srgbClr val="C00000"/>
                </a:solidFill>
                <a:latin typeface="Arial"/>
                <a:cs typeface="Arial"/>
              </a:rPr>
              <a:t>Termination</a:t>
            </a:r>
            <a:r>
              <a:rPr lang="en-US" b="0" dirty="0" smtClean="0">
                <a:solidFill>
                  <a:srgbClr val="C00000"/>
                </a:solidFill>
                <a:latin typeface="Arial"/>
                <a:cs typeface="Arial"/>
              </a:rPr>
              <a:t>:</a:t>
            </a:r>
          </a:p>
          <a:p>
            <a:r>
              <a:rPr lang="en-US" sz="1200" b="0" dirty="0" smtClean="0">
                <a:latin typeface="Arial"/>
                <a:cs typeface="Arial"/>
              </a:rPr>
              <a:t>The for loop ends when </a:t>
            </a:r>
            <a:r>
              <a:rPr lang="en-US" sz="1200" b="0" dirty="0" err="1" smtClean="0">
                <a:latin typeface="Arial"/>
                <a:cs typeface="Arial"/>
              </a:rPr>
              <a:t>j</a:t>
            </a:r>
            <a:r>
              <a:rPr lang="en-US" sz="1200" b="0" dirty="0" smtClean="0">
                <a:latin typeface="Arial"/>
                <a:cs typeface="Arial"/>
              </a:rPr>
              <a:t> = n+1.  </a:t>
            </a:r>
          </a:p>
          <a:p>
            <a:r>
              <a:rPr lang="en-US" sz="1200" b="0" dirty="0" smtClean="0">
                <a:latin typeface="Arial"/>
                <a:cs typeface="Arial"/>
              </a:rPr>
              <a:t>By the IHOP, we have that the </a:t>
            </a:r>
            <a:r>
              <a:rPr lang="en-US" sz="1200" b="0" dirty="0" err="1" smtClean="0">
                <a:latin typeface="Arial"/>
                <a:cs typeface="Arial"/>
              </a:rPr>
              <a:t>subarray</a:t>
            </a:r>
            <a:r>
              <a:rPr lang="en-US" sz="1200" b="0" dirty="0" smtClean="0">
                <a:latin typeface="Arial"/>
                <a:cs typeface="Arial"/>
              </a:rPr>
              <a:t> A[1...</a:t>
            </a:r>
            <a:r>
              <a:rPr lang="en-US" sz="1200" b="0" dirty="0" err="1" smtClean="0">
                <a:latin typeface="Arial"/>
                <a:cs typeface="Arial"/>
              </a:rPr>
              <a:t>n</a:t>
            </a:r>
            <a:r>
              <a:rPr lang="en-US" sz="1200" b="0" dirty="0" smtClean="0">
                <a:latin typeface="Arial"/>
                <a:cs typeface="Arial"/>
              </a:rPr>
              <a:t>] is in sorted order.  </a:t>
            </a:r>
          </a:p>
          <a:p>
            <a:r>
              <a:rPr lang="en-US" sz="1200" b="0" dirty="0" smtClean="0">
                <a:latin typeface="Arial"/>
                <a:cs typeface="Arial"/>
              </a:rPr>
              <a:t>Therefore, the entire array is sorted and the algorithm is correct.</a:t>
            </a:r>
            <a:endParaRPr lang="en-US" b="0" dirty="0">
              <a:latin typeface="Arial"/>
              <a:cs typeface="Arial"/>
            </a:endParaRPr>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50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2E59DFD8-39B6-6043-B6DA-A55C005EF76B}" type="slidenum">
              <a:rPr lang="en-US">
                <a:latin typeface="Arial" pitchFamily="-107" charset="0"/>
              </a:rPr>
              <a:pPr/>
              <a:t>51</a:t>
            </a:fld>
            <a:endParaRPr lang="en-US">
              <a:latin typeface="Arial" pitchFamily="-107" charset="0"/>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a:latin typeface="Arial" pitchFamily="-107"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solidFill>
                  <a:srgbClr val="C00000"/>
                </a:solidFill>
              </a:rPr>
              <a:t>divide-and-conquer != incremental algorithm</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solidFill>
                  <a:srgbClr val="C00000"/>
                </a:solidFill>
              </a:rPr>
              <a:t>divide-and-conquer = recursive algorithm</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solidFill>
                <a:srgbClr val="C00000"/>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solidFill>
                  <a:srgbClr val="C00000"/>
                </a:solidFill>
              </a:rPr>
              <a:t>Recursive </a:t>
            </a:r>
            <a:r>
              <a:rPr lang="en-US" dirty="0" smtClean="0">
                <a:solidFill>
                  <a:srgbClr val="C00000"/>
                </a:solidFill>
              </a:rPr>
              <a:t>algorithms typically</a:t>
            </a:r>
            <a:r>
              <a:rPr lang="en-US" baseline="0" dirty="0" smtClean="0">
                <a:solidFill>
                  <a:srgbClr val="C00000"/>
                </a:solidFill>
              </a:rPr>
              <a:t> follow a divide-and-conquer approach: they break the problem in several sub problems, that are similar to the original problem but smaller in size.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solidFill>
                <a:srgbClr val="C00000"/>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zh-TW" dirty="0" smtClean="0"/>
              <a:t>Bad example of using recursion</a:t>
            </a:r>
            <a:r>
              <a:rPr lang="en-US" altLang="zh-TW" baseline="0" dirty="0" smtClean="0"/>
              <a:t> : </a:t>
            </a:r>
            <a:r>
              <a:rPr lang="en-US" altLang="zh-TW" b="1" baseline="0" dirty="0" smtClean="0"/>
              <a:t>Fibonacci numbers</a:t>
            </a:r>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zh-TW" dirty="0" smtClean="0"/>
              <a:t>Good examples of using recursion: </a:t>
            </a:r>
            <a:r>
              <a:rPr lang="en-US" altLang="zh-TW" b="1" dirty="0" err="1" smtClean="0"/>
              <a:t>MergeSort</a:t>
            </a:r>
            <a:endParaRPr lang="en-US" altLang="zh-TW" b="1"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52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53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Wikipedia: http://</a:t>
            </a:r>
            <a:r>
              <a:rPr lang="en-US" dirty="0" err="1" smtClean="0"/>
              <a:t>en.wikipedia.org/wiki/Merge_sort</a:t>
            </a:r>
            <a:r>
              <a:rPr lang="en-US" dirty="0" smtClean="0"/>
              <a:t> </a:t>
            </a:r>
          </a:p>
          <a:p>
            <a:endParaRPr lang="en-US" dirty="0" smtClean="0"/>
          </a:p>
          <a:p>
            <a:r>
              <a:rPr lang="en-US" dirty="0" smtClean="0"/>
              <a:t>Merge sort is an </a:t>
            </a:r>
            <a:r>
              <a:rPr lang="en-US" dirty="0" err="1" smtClean="0"/>
              <a:t>O(n</a:t>
            </a:r>
            <a:r>
              <a:rPr lang="en-US" dirty="0" smtClean="0"/>
              <a:t> log </a:t>
            </a:r>
            <a:r>
              <a:rPr lang="en-US" dirty="0" err="1" smtClean="0"/>
              <a:t>n</a:t>
            </a:r>
            <a:r>
              <a:rPr lang="en-US" dirty="0" smtClean="0"/>
              <a:t>) comparison-based sorting algorithm. Most implementations produce a stable sort, meaning that the implementation preserves the input order of equal elements in the sorted output. It is a divide and conquer algorithm. Merge sort was invented by </a:t>
            </a:r>
            <a:r>
              <a:rPr lang="en-US" b="1" dirty="0" smtClean="0"/>
              <a:t>John von Neumann </a:t>
            </a:r>
            <a:r>
              <a:rPr lang="en-US" dirty="0" smtClean="0"/>
              <a:t>in 1945.</a:t>
            </a:r>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54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recursion “bottoms out” when the sequence to be sorted has length 1 (= automatically sorted).</a:t>
            </a:r>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57</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See page 31</a:t>
            </a:r>
          </a:p>
          <a:p>
            <a:r>
              <a:rPr lang="en-US" dirty="0" smtClean="0"/>
              <a:t>The Merge assumes that the </a:t>
            </a:r>
            <a:r>
              <a:rPr lang="en-US" dirty="0" err="1" smtClean="0"/>
              <a:t>subarrays</a:t>
            </a:r>
            <a:r>
              <a:rPr lang="en-US" dirty="0" smtClean="0"/>
              <a:t> are in sorted order.</a:t>
            </a:r>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u="sng" dirty="0" smtClean="0">
                <a:latin typeface="Arial"/>
                <a:cs typeface="Arial"/>
              </a:rPr>
              <a:t>Merge algorithm</a:t>
            </a:r>
            <a:r>
              <a:rPr lang="en-US" dirty="0" smtClean="0">
                <a:latin typeface="Arial"/>
                <a:cs typeface="Arial"/>
              </a:rPr>
              <a:t>: like</a:t>
            </a:r>
            <a:r>
              <a:rPr lang="en-US" baseline="0" dirty="0" smtClean="0">
                <a:latin typeface="Arial"/>
                <a:cs typeface="Arial"/>
              </a:rPr>
              <a:t> merging 2 piles of sorted cards (face up on table). To merge, take smallest card of 2 piles and put in (sorted) output pile.</a:t>
            </a:r>
            <a:endParaRPr lang="en-US" dirty="0" smtClean="0">
              <a:latin typeface="Arial"/>
              <a:cs typeface="Arial"/>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58</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AFFE7C9F-874C-544B-B912-2A8829625AF1}" type="slidenum">
              <a:rPr lang="en-US"/>
              <a:pPr/>
              <a:t>60</a:t>
            </a:fld>
            <a:endParaRPr lang="en-US"/>
          </a:p>
        </p:txBody>
      </p:sp>
      <p:sp>
        <p:nvSpPr>
          <p:cNvPr id="88067" name="Rectangle 2"/>
          <p:cNvSpPr>
            <a:spLocks noGrp="1" noRot="1" noChangeAspect="1" noChangeArrowheads="1"/>
          </p:cNvSpPr>
          <p:nvPr>
            <p:ph type="sldImg"/>
          </p:nvPr>
        </p:nvSpPr>
        <p:spPr>
          <a:solidFill>
            <a:srgbClr val="FFFFFF"/>
          </a:solidFill>
          <a:ln/>
        </p:spPr>
      </p:sp>
      <p:sp>
        <p:nvSpPr>
          <p:cNvPr id="8806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dirty="0" smtClean="0">
                <a:latin typeface="Arial"/>
                <a:cs typeface="Arial"/>
              </a:rPr>
              <a:t>The recursive calls to Merge-Sort bottom out when </a:t>
            </a:r>
            <a:r>
              <a:rPr lang="en-US" dirty="0" err="1" smtClean="0">
                <a:latin typeface="Arial"/>
                <a:cs typeface="Arial"/>
              </a:rPr>
              <a:t>p</a:t>
            </a:r>
            <a:r>
              <a:rPr lang="en-US" dirty="0" smtClean="0">
                <a:latin typeface="Arial"/>
                <a:cs typeface="Arial"/>
              </a:rPr>
              <a:t>==</a:t>
            </a:r>
            <a:r>
              <a:rPr lang="en-US" dirty="0" err="1" smtClean="0">
                <a:latin typeface="Arial"/>
                <a:cs typeface="Arial"/>
              </a:rPr>
              <a:t>r</a:t>
            </a:r>
            <a:r>
              <a:rPr lang="en-US" dirty="0" smtClean="0">
                <a:latin typeface="Arial"/>
                <a:cs typeface="Arial"/>
              </a:rPr>
              <a:t> (one item in each </a:t>
            </a:r>
            <a:r>
              <a:rPr lang="en-US" dirty="0" err="1" smtClean="0">
                <a:latin typeface="Arial"/>
                <a:cs typeface="Arial"/>
              </a:rPr>
              <a:t>subarray</a:t>
            </a:r>
            <a:r>
              <a:rPr lang="en-US" dirty="0" smtClean="0">
                <a:latin typeface="Arial"/>
                <a:cs typeface="Arial"/>
              </a:rPr>
              <a:t>.)  </a:t>
            </a:r>
          </a:p>
          <a:p>
            <a:pPr eaLnBrk="1" hangingPunct="1"/>
            <a:r>
              <a:rPr lang="en-US" dirty="0" smtClean="0">
                <a:latin typeface="Arial"/>
                <a:cs typeface="Arial"/>
              </a:rPr>
              <a:t>Then Merge is called to put the </a:t>
            </a:r>
            <a:r>
              <a:rPr lang="en-US" dirty="0" err="1" smtClean="0">
                <a:latin typeface="Arial"/>
                <a:cs typeface="Arial"/>
              </a:rPr>
              <a:t>subarrays</a:t>
            </a:r>
            <a:r>
              <a:rPr lang="en-US" dirty="0" smtClean="0">
                <a:latin typeface="Arial"/>
                <a:cs typeface="Arial"/>
              </a:rPr>
              <a:t> back together in sorted order.</a:t>
            </a:r>
          </a:p>
          <a:p>
            <a:pPr eaLnBrk="1" hangingPunct="1"/>
            <a:endParaRPr lang="en-US" dirty="0" smtClean="0">
              <a:latin typeface="Arial"/>
              <a:cs typeface="Arial"/>
            </a:endParaRPr>
          </a:p>
          <a:p>
            <a:pPr eaLnBrk="1" hangingPunct="1"/>
            <a:r>
              <a:rPr lang="en-US" dirty="0" smtClean="0">
                <a:latin typeface="Arial"/>
                <a:cs typeface="Arial"/>
              </a:rPr>
              <a:t>In Merge , Line </a:t>
            </a:r>
            <a:r>
              <a:rPr lang="en-US" dirty="0">
                <a:latin typeface="Arial"/>
                <a:cs typeface="Arial"/>
              </a:rPr>
              <a:t>7 sets a </a:t>
            </a:r>
            <a:r>
              <a:rPr lang="en-US" u="sng" dirty="0">
                <a:latin typeface="Arial"/>
                <a:cs typeface="Arial"/>
              </a:rPr>
              <a:t>sentinel value </a:t>
            </a:r>
            <a:r>
              <a:rPr lang="en-US" dirty="0">
                <a:latin typeface="Arial"/>
                <a:cs typeface="Arial"/>
              </a:rPr>
              <a:t>at the final position of each array (L and R). </a:t>
            </a:r>
            <a:r>
              <a:rPr lang="en-US" dirty="0" smtClean="0">
                <a:latin typeface="Arial"/>
                <a:cs typeface="Arial"/>
              </a:rPr>
              <a:t> </a:t>
            </a:r>
          </a:p>
          <a:p>
            <a:pPr eaLnBrk="1" hangingPunct="1"/>
            <a:r>
              <a:rPr lang="en-US" dirty="0" smtClean="0">
                <a:latin typeface="Arial"/>
                <a:cs typeface="Arial"/>
              </a:rPr>
              <a:t>With </a:t>
            </a:r>
            <a:r>
              <a:rPr lang="en-US" dirty="0">
                <a:latin typeface="Arial"/>
                <a:cs typeface="Arial"/>
              </a:rPr>
              <a:t>these sentinel values</a:t>
            </a:r>
            <a:r>
              <a:rPr lang="en-US" dirty="0" smtClean="0">
                <a:latin typeface="Arial"/>
                <a:cs typeface="Arial"/>
              </a:rPr>
              <a:t>,</a:t>
            </a:r>
            <a:r>
              <a:rPr lang="en-US" baseline="0" dirty="0" smtClean="0">
                <a:latin typeface="Arial"/>
                <a:cs typeface="Arial"/>
              </a:rPr>
              <a:t> </a:t>
            </a:r>
            <a:r>
              <a:rPr lang="en-US" dirty="0" smtClean="0">
                <a:latin typeface="Arial"/>
                <a:cs typeface="Arial"/>
              </a:rPr>
              <a:t>there </a:t>
            </a:r>
            <a:r>
              <a:rPr lang="en-US" dirty="0">
                <a:latin typeface="Arial"/>
                <a:cs typeface="Arial"/>
              </a:rPr>
              <a:t>is no need to check for whether or not L or R is empty before copying values back to A.</a:t>
            </a:r>
          </a:p>
          <a:p>
            <a:pPr eaLnBrk="1" hangingPunct="1"/>
            <a:endParaRPr lang="en-US" dirty="0" smtClean="0">
              <a:latin typeface="Arial"/>
              <a:cs typeface="Arial"/>
            </a:endParaRPr>
          </a:p>
          <a:p>
            <a:pPr eaLnBrk="1" hangingPunct="1"/>
            <a:r>
              <a:rPr lang="en-US" u="sng" dirty="0" smtClean="0">
                <a:latin typeface="Arial"/>
                <a:cs typeface="Arial"/>
              </a:rPr>
              <a:t>Merge algorithm</a:t>
            </a:r>
            <a:r>
              <a:rPr lang="en-US" dirty="0" smtClean="0">
                <a:latin typeface="Arial"/>
                <a:cs typeface="Arial"/>
              </a:rPr>
              <a:t>: like</a:t>
            </a:r>
            <a:r>
              <a:rPr lang="en-US" baseline="0" dirty="0" smtClean="0">
                <a:latin typeface="Arial"/>
                <a:cs typeface="Arial"/>
              </a:rPr>
              <a:t> merging 2 piles of sorted cards (face up on table). To merge, take smallest card of 2 piles and put in (sorted) output pile.</a:t>
            </a:r>
            <a:endParaRPr lang="en-US" dirty="0">
              <a:latin typeface="Arial"/>
              <a:cs typeface="Arial"/>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Proof (using loop invariant):</a:t>
            </a:r>
            <a:r>
              <a:rPr lang="en-US" baseline="0" dirty="0" smtClean="0"/>
              <a:t> see book page 32.</a:t>
            </a:r>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62</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2E59DFD8-39B6-6043-B6DA-A55C005EF76B}" type="slidenum">
              <a:rPr lang="en-US">
                <a:latin typeface="Arial" pitchFamily="-107" charset="0"/>
              </a:rPr>
              <a:pPr/>
              <a:t>63</a:t>
            </a:fld>
            <a:endParaRPr lang="en-US">
              <a:latin typeface="Arial" pitchFamily="-107" charset="0"/>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a:latin typeface="Arial" pitchFamily="-107"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BE"/>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65</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2E59DFD8-39B6-6043-B6DA-A55C005EF76B}" type="slidenum">
              <a:rPr lang="en-US">
                <a:latin typeface="Arial" pitchFamily="-107" charset="0"/>
              </a:rPr>
              <a:pPr/>
              <a:t>66</a:t>
            </a:fld>
            <a:endParaRPr lang="en-US">
              <a:latin typeface="Arial" pitchFamily="-107" charset="0"/>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a:latin typeface="Arial" pitchFamily="-107"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67</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C0407701-7331-FA48-80A3-3B7A80448DDA}" type="slidenum">
              <a:rPr lang="en-US"/>
              <a:pPr/>
              <a:t>68</a:t>
            </a:fld>
            <a:endParaRPr 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dirty="0">
              <a:latin typeface="Arial"/>
              <a:cs typeface="Arial"/>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C0407701-7331-FA48-80A3-3B7A80448DDA}" type="slidenum">
              <a:rPr lang="en-US"/>
              <a:pPr/>
              <a:t>69</a:t>
            </a:fld>
            <a:endParaRPr 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r>
              <a:rPr lang="en-US" b="1" u="sng" dirty="0" smtClean="0">
                <a:latin typeface="Arial"/>
                <a:cs typeface="Arial"/>
              </a:rPr>
              <a:t>Input size </a:t>
            </a:r>
            <a:r>
              <a:rPr lang="en-US" b="1" u="sng" dirty="0" err="1" smtClean="0">
                <a:latin typeface="Arial"/>
                <a:cs typeface="Arial"/>
              </a:rPr>
              <a:t>n</a:t>
            </a:r>
            <a:r>
              <a:rPr lang="en-US" b="1" u="sng" dirty="0" smtClean="0">
                <a:latin typeface="Arial"/>
                <a:cs typeface="Arial"/>
              </a:rPr>
              <a:t>:</a:t>
            </a:r>
          </a:p>
          <a:p>
            <a:pPr eaLnBrk="1" hangingPunct="1">
              <a:buFont typeface="Arial"/>
              <a:buChar char="•"/>
            </a:pPr>
            <a:r>
              <a:rPr lang="en-US" dirty="0" smtClean="0">
                <a:latin typeface="Arial"/>
                <a:cs typeface="Arial"/>
              </a:rPr>
              <a:t> Sorting, FFT, …. : 	</a:t>
            </a:r>
            <a:r>
              <a:rPr lang="en-US" dirty="0" err="1" smtClean="0">
                <a:latin typeface="Arial"/>
                <a:cs typeface="Arial"/>
              </a:rPr>
              <a:t>n</a:t>
            </a:r>
            <a:r>
              <a:rPr lang="en-US" dirty="0" smtClean="0">
                <a:latin typeface="Arial"/>
                <a:cs typeface="Arial"/>
              </a:rPr>
              <a:t> = #items = array size</a:t>
            </a:r>
          </a:p>
          <a:p>
            <a:pPr eaLnBrk="1" hangingPunct="1">
              <a:buFont typeface="Arial"/>
              <a:buChar char="•"/>
            </a:pPr>
            <a:r>
              <a:rPr lang="en-US" dirty="0" smtClean="0">
                <a:latin typeface="Arial"/>
                <a:cs typeface="Arial"/>
              </a:rPr>
              <a:t> Multiplying 2 integers:	</a:t>
            </a:r>
            <a:r>
              <a:rPr lang="en-US" dirty="0" err="1" smtClean="0">
                <a:latin typeface="Arial"/>
                <a:cs typeface="Arial"/>
              </a:rPr>
              <a:t>n</a:t>
            </a:r>
            <a:r>
              <a:rPr lang="en-US" dirty="0" smtClean="0">
                <a:latin typeface="Arial"/>
                <a:cs typeface="Arial"/>
              </a:rPr>
              <a:t> = #bits</a:t>
            </a:r>
            <a:r>
              <a:rPr lang="en-US" baseline="0" dirty="0" smtClean="0">
                <a:latin typeface="Arial"/>
                <a:cs typeface="Arial"/>
              </a:rPr>
              <a:t> needed to represent data</a:t>
            </a:r>
          </a:p>
          <a:p>
            <a:pPr eaLnBrk="1" hangingPunct="1">
              <a:buFont typeface="Arial"/>
              <a:buChar char="•"/>
            </a:pPr>
            <a:r>
              <a:rPr lang="en-US" baseline="0" dirty="0" smtClean="0">
                <a:latin typeface="Arial"/>
                <a:cs typeface="Arial"/>
              </a:rPr>
              <a:t> Graph: 		</a:t>
            </a:r>
            <a:r>
              <a:rPr lang="en-US" baseline="0" dirty="0" err="1" smtClean="0">
                <a:latin typeface="Arial"/>
                <a:cs typeface="Arial"/>
              </a:rPr>
              <a:t>n</a:t>
            </a:r>
            <a:r>
              <a:rPr lang="en-US" baseline="0" dirty="0" smtClean="0">
                <a:latin typeface="Arial"/>
                <a:cs typeface="Arial"/>
              </a:rPr>
              <a:t> &amp; M : 2 inputs: #vertices and #edges</a:t>
            </a:r>
            <a:endParaRPr lang="en-US" dirty="0">
              <a:latin typeface="Arial"/>
              <a:cs typeface="Arial"/>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1775" indent="-231775" algn="l">
              <a:lnSpc>
                <a:spcPct val="85000"/>
              </a:lnSpc>
              <a:spcBef>
                <a:spcPct val="10000"/>
              </a:spcBef>
            </a:pPr>
            <a:r>
              <a:rPr lang="en-US" b="1" dirty="0" smtClean="0">
                <a:solidFill>
                  <a:schemeClr val="hlink"/>
                </a:solidFill>
              </a:rPr>
              <a:t>Worst-case: </a:t>
            </a:r>
            <a:r>
              <a:rPr lang="en-US" dirty="0" smtClean="0">
                <a:solidFill>
                  <a:schemeClr val="tx2"/>
                </a:solidFill>
              </a:rPr>
              <a:t>(usually)</a:t>
            </a:r>
            <a:endParaRPr lang="en-US" dirty="0" smtClean="0"/>
          </a:p>
          <a:p>
            <a:pPr marL="690563" lvl="1" indent="-238125" algn="l">
              <a:lnSpc>
                <a:spcPct val="85000"/>
              </a:lnSpc>
              <a:spcBef>
                <a:spcPct val="10000"/>
              </a:spcBef>
              <a:buClr>
                <a:schemeClr val="accent2"/>
              </a:buClr>
              <a:buFontTx/>
              <a:buChar char="•"/>
            </a:pPr>
            <a:r>
              <a:rPr lang="en-US" i="1" dirty="0" err="1" smtClean="0">
                <a:solidFill>
                  <a:srgbClr val="009999"/>
                </a:solidFill>
              </a:rPr>
              <a:t>T</a:t>
            </a:r>
            <a:r>
              <a:rPr lang="en-US" dirty="0" err="1" smtClean="0">
                <a:solidFill>
                  <a:srgbClr val="009999"/>
                </a:solidFill>
              </a:rPr>
              <a:t>(</a:t>
            </a:r>
            <a:r>
              <a:rPr lang="en-US" i="1" dirty="0" err="1" smtClean="0">
                <a:solidFill>
                  <a:srgbClr val="009999"/>
                </a:solidFill>
              </a:rPr>
              <a:t>n</a:t>
            </a:r>
            <a:r>
              <a:rPr lang="en-US" dirty="0" smtClean="0">
                <a:solidFill>
                  <a:srgbClr val="009999"/>
                </a:solidFill>
              </a:rPr>
              <a:t>) =</a:t>
            </a:r>
            <a:r>
              <a:rPr lang="en-US" dirty="0" smtClean="0"/>
              <a:t> maximum time of algorithm on any input of size </a:t>
            </a:r>
            <a:r>
              <a:rPr lang="en-US" i="1" dirty="0" err="1" smtClean="0">
                <a:solidFill>
                  <a:srgbClr val="009999"/>
                </a:solidFill>
              </a:rPr>
              <a:t>n</a:t>
            </a:r>
            <a:endParaRPr lang="en-US" dirty="0" smtClean="0"/>
          </a:p>
          <a:p>
            <a:pPr marL="231775" indent="-231775" algn="l">
              <a:lnSpc>
                <a:spcPct val="85000"/>
              </a:lnSpc>
              <a:spcBef>
                <a:spcPct val="10000"/>
              </a:spcBef>
            </a:pPr>
            <a:r>
              <a:rPr lang="en-US" b="1" dirty="0" smtClean="0">
                <a:solidFill>
                  <a:schemeClr val="hlink"/>
                </a:solidFill>
              </a:rPr>
              <a:t>Average-case: </a:t>
            </a:r>
            <a:r>
              <a:rPr lang="en-US" dirty="0" smtClean="0">
                <a:solidFill>
                  <a:schemeClr val="tx2"/>
                </a:solidFill>
              </a:rPr>
              <a:t>(sometimes)</a:t>
            </a:r>
            <a:endParaRPr lang="en-US" dirty="0" smtClean="0"/>
          </a:p>
          <a:p>
            <a:pPr marL="690563" lvl="1" indent="-238125" algn="l">
              <a:lnSpc>
                <a:spcPct val="85000"/>
              </a:lnSpc>
              <a:spcBef>
                <a:spcPct val="10000"/>
              </a:spcBef>
              <a:buClr>
                <a:schemeClr val="accent2"/>
              </a:buClr>
              <a:buFontTx/>
              <a:buChar char="•"/>
            </a:pPr>
            <a:r>
              <a:rPr lang="en-US" i="1" dirty="0" err="1" smtClean="0">
                <a:solidFill>
                  <a:srgbClr val="009999"/>
                </a:solidFill>
              </a:rPr>
              <a:t>T</a:t>
            </a:r>
            <a:r>
              <a:rPr lang="en-US" dirty="0" err="1" smtClean="0">
                <a:solidFill>
                  <a:srgbClr val="009999"/>
                </a:solidFill>
              </a:rPr>
              <a:t>(</a:t>
            </a:r>
            <a:r>
              <a:rPr lang="en-US" i="1" dirty="0" err="1" smtClean="0">
                <a:solidFill>
                  <a:srgbClr val="009999"/>
                </a:solidFill>
              </a:rPr>
              <a:t>n</a:t>
            </a:r>
            <a:r>
              <a:rPr lang="en-US" dirty="0" smtClean="0">
                <a:solidFill>
                  <a:srgbClr val="009999"/>
                </a:solidFill>
              </a:rPr>
              <a:t>) =</a:t>
            </a:r>
            <a:r>
              <a:rPr lang="en-US" dirty="0" smtClean="0"/>
              <a:t> expected time of algorithm over all inputs of size </a:t>
            </a:r>
            <a:r>
              <a:rPr lang="en-US" i="1" dirty="0" err="1" smtClean="0">
                <a:solidFill>
                  <a:srgbClr val="009999"/>
                </a:solidFill>
              </a:rPr>
              <a:t>n</a:t>
            </a:r>
            <a:endParaRPr lang="en-US" dirty="0" smtClean="0"/>
          </a:p>
          <a:p>
            <a:pPr marL="690563" lvl="1" indent="-238125" algn="l">
              <a:lnSpc>
                <a:spcPct val="85000"/>
              </a:lnSpc>
              <a:spcBef>
                <a:spcPct val="10000"/>
              </a:spcBef>
              <a:buClr>
                <a:schemeClr val="accent2"/>
              </a:buClr>
              <a:buFontTx/>
              <a:buChar char="•"/>
            </a:pPr>
            <a:r>
              <a:rPr lang="en-US" dirty="0" smtClean="0"/>
              <a:t>Need assumption of statistical distribution of inputs</a:t>
            </a:r>
          </a:p>
          <a:p>
            <a:pPr marL="231775" indent="-231775" algn="l">
              <a:lnSpc>
                <a:spcPct val="85000"/>
              </a:lnSpc>
              <a:spcBef>
                <a:spcPct val="10000"/>
              </a:spcBef>
            </a:pPr>
            <a:r>
              <a:rPr lang="en-US" b="1" dirty="0" smtClean="0">
                <a:solidFill>
                  <a:schemeClr val="hlink"/>
                </a:solidFill>
              </a:rPr>
              <a:t>Best-case: </a:t>
            </a:r>
            <a:r>
              <a:rPr lang="en-US" dirty="0" smtClean="0">
                <a:solidFill>
                  <a:schemeClr val="tx2"/>
                </a:solidFill>
              </a:rPr>
              <a:t>(bogus)</a:t>
            </a:r>
            <a:endParaRPr lang="en-US" dirty="0" smtClean="0"/>
          </a:p>
          <a:p>
            <a:pPr marL="690563" lvl="1" indent="-238125" algn="l">
              <a:lnSpc>
                <a:spcPct val="85000"/>
              </a:lnSpc>
              <a:spcBef>
                <a:spcPct val="10000"/>
              </a:spcBef>
              <a:buClr>
                <a:schemeClr val="accent2"/>
              </a:buClr>
              <a:buFontTx/>
              <a:buChar char="•"/>
            </a:pPr>
            <a:r>
              <a:rPr lang="en-US" dirty="0" smtClean="0"/>
              <a:t>Cheat with a slow algorithm that works fast on </a:t>
            </a:r>
            <a:r>
              <a:rPr lang="en-US" i="1" dirty="0" smtClean="0"/>
              <a:t>some</a:t>
            </a:r>
            <a:r>
              <a:rPr lang="en-US" dirty="0" smtClean="0"/>
              <a:t> input</a:t>
            </a:r>
          </a:p>
          <a:p>
            <a:pPr marL="690563" lvl="1" indent="-238125" algn="l">
              <a:lnSpc>
                <a:spcPct val="85000"/>
              </a:lnSpc>
              <a:spcBef>
                <a:spcPct val="10000"/>
              </a:spcBef>
              <a:buClr>
                <a:schemeClr val="accent2"/>
              </a:buClr>
              <a:buFontTx/>
              <a:buNone/>
            </a:pPr>
            <a:endParaRPr lang="en-US" altLang="zh-TW" dirty="0" smtClean="0"/>
          </a:p>
          <a:p>
            <a:pPr marL="690563" lvl="1" indent="-238125" algn="l">
              <a:lnSpc>
                <a:spcPct val="85000"/>
              </a:lnSpc>
              <a:spcBef>
                <a:spcPct val="10000"/>
              </a:spcBef>
              <a:buClr>
                <a:schemeClr val="accent2"/>
              </a:buClr>
              <a:buFontTx/>
              <a:buNone/>
            </a:pPr>
            <a:r>
              <a:rPr lang="en-US" altLang="zh-TW" dirty="0" smtClean="0"/>
              <a:t>The worst case gives an upper bound of the running time, which is required by many real-time applications.</a:t>
            </a:r>
          </a:p>
          <a:p>
            <a:pPr lvl="1"/>
            <a:r>
              <a:rPr lang="en-US" altLang="zh-TW" dirty="0" smtClean="0"/>
              <a:t>The worst case occurs quite often while processing a huge amount of data.</a:t>
            </a:r>
          </a:p>
          <a:p>
            <a:pPr lvl="1"/>
            <a:r>
              <a:rPr lang="en-US" altLang="zh-TW" dirty="0" smtClean="0"/>
              <a:t>The average case is often as bad as the worst case.</a:t>
            </a:r>
          </a:p>
          <a:p>
            <a:pPr marL="690563" lvl="1" indent="-238125" algn="l">
              <a:lnSpc>
                <a:spcPct val="85000"/>
              </a:lnSpc>
              <a:spcBef>
                <a:spcPct val="10000"/>
              </a:spcBef>
              <a:buClr>
                <a:schemeClr val="accent2"/>
              </a:buClr>
              <a:buFontTx/>
              <a:buChar char="•"/>
            </a:pP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70</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eaLnBrk="1" hangingPunct="1"/>
            <a:r>
              <a:rPr lang="en-US" dirty="0" smtClean="0">
                <a:latin typeface="Arial"/>
                <a:cs typeface="Arial"/>
              </a:rPr>
              <a:t>Add times column on board</a:t>
            </a:r>
          </a:p>
          <a:p>
            <a:pPr marL="349250" indent="-349250" eaLnBrk="0" hangingPunct="0">
              <a:spcBef>
                <a:spcPct val="25000"/>
              </a:spcBef>
              <a:buFont typeface="Times" charset="0"/>
              <a:buChar char="•"/>
            </a:pPr>
            <a:r>
              <a:rPr lang="en-US" sz="1200" dirty="0" smtClean="0">
                <a:latin typeface="Arial"/>
                <a:cs typeface="Arial"/>
              </a:rPr>
              <a:t>Assume that each line takes same</a:t>
            </a:r>
            <a:r>
              <a:rPr lang="en-US" sz="1200" baseline="0" dirty="0" smtClean="0">
                <a:latin typeface="Arial"/>
                <a:cs typeface="Arial"/>
              </a:rPr>
              <a:t> constant </a:t>
            </a:r>
            <a:r>
              <a:rPr lang="en-US" sz="1200" dirty="0" smtClean="0">
                <a:latin typeface="Arial"/>
                <a:cs typeface="Arial"/>
              </a:rPr>
              <a:t>time</a:t>
            </a:r>
          </a:p>
          <a:p>
            <a:pPr marL="349250" indent="-349250" eaLnBrk="0" hangingPunct="0">
              <a:spcBef>
                <a:spcPct val="25000"/>
              </a:spcBef>
              <a:buFont typeface="Times" charset="0"/>
              <a:buChar char="•"/>
            </a:pPr>
            <a:r>
              <a:rPr lang="en-US" sz="1200" dirty="0" smtClean="0">
                <a:latin typeface="Arial"/>
                <a:cs typeface="Arial"/>
              </a:rPr>
              <a:t>When a while or for loop is executed, the test in the loop header is executed one more time than the loop body.</a:t>
            </a:r>
          </a:p>
          <a:p>
            <a:pPr marL="349250" indent="-349250" eaLnBrk="0" hangingPunct="0">
              <a:spcBef>
                <a:spcPct val="25000"/>
              </a:spcBef>
              <a:buFont typeface="Times" charset="0"/>
              <a:buChar char="•"/>
            </a:pPr>
            <a:r>
              <a:rPr lang="en-US" sz="1200" dirty="0" smtClean="0">
                <a:latin typeface="Arial"/>
                <a:cs typeface="Arial"/>
              </a:rPr>
              <a:t>The while loop may be executed a different number of times for different values of </a:t>
            </a:r>
            <a:r>
              <a:rPr lang="en-US" sz="1200" dirty="0" err="1" smtClean="0">
                <a:latin typeface="Arial"/>
                <a:cs typeface="Arial"/>
              </a:rPr>
              <a:t>j</a:t>
            </a:r>
            <a:r>
              <a:rPr lang="en-US" sz="1200" dirty="0" smtClean="0">
                <a:latin typeface="Arial"/>
                <a:cs typeface="Arial"/>
              </a:rPr>
              <a:t>, so let </a:t>
            </a:r>
            <a:r>
              <a:rPr lang="en-US" sz="1200" dirty="0" err="1" smtClean="0">
                <a:latin typeface="Arial"/>
                <a:cs typeface="Arial"/>
              </a:rPr>
              <a:t>t</a:t>
            </a:r>
            <a:r>
              <a:rPr lang="en-US" sz="1200" baseline="-25000" dirty="0" err="1" smtClean="0">
                <a:latin typeface="Arial"/>
                <a:cs typeface="Arial"/>
              </a:rPr>
              <a:t>j</a:t>
            </a:r>
            <a:r>
              <a:rPr lang="en-US" sz="1200" dirty="0" smtClean="0">
                <a:latin typeface="Arial"/>
                <a:cs typeface="Arial"/>
              </a:rPr>
              <a:t> be the number of times line 5 is executed for each value of </a:t>
            </a:r>
            <a:r>
              <a:rPr lang="en-US" sz="1200" dirty="0" err="1" smtClean="0">
                <a:latin typeface="Arial"/>
                <a:cs typeface="Arial"/>
              </a:rPr>
              <a:t>j</a:t>
            </a:r>
            <a:r>
              <a:rPr lang="en-US" sz="1200" dirty="0" smtClean="0">
                <a:latin typeface="Arial"/>
                <a:cs typeface="Arial"/>
              </a:rPr>
              <a:t>.</a:t>
            </a:r>
          </a:p>
          <a:p>
            <a:pPr eaLnBrk="1" hangingPunct="1"/>
            <a:endParaRPr lang="en-US" dirty="0" smtClean="0">
              <a:latin typeface="Arial"/>
              <a:cs typeface="Arial"/>
            </a:endParaRPr>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71</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dirty="0" smtClean="0">
                <a:latin typeface="Times" charset="0"/>
              </a:rPr>
              <a:t>Best case: sorted array</a:t>
            </a:r>
          </a:p>
          <a:p>
            <a:pPr eaLnBrk="1" hangingPunct="1"/>
            <a:r>
              <a:rPr lang="en-US" dirty="0" smtClean="0">
                <a:latin typeface="Times" charset="0"/>
              </a:rPr>
              <a:t>	- always find that </a:t>
            </a:r>
            <a:r>
              <a:rPr lang="en-US" dirty="0" err="1" smtClean="0">
                <a:latin typeface="Times" charset="0"/>
              </a:rPr>
              <a:t>A[i</a:t>
            </a:r>
            <a:r>
              <a:rPr lang="en-US" dirty="0" smtClean="0">
                <a:latin typeface="Times" charset="0"/>
              </a:rPr>
              <a:t>] &lt; = key the first time while is tested in line 5.</a:t>
            </a:r>
          </a:p>
          <a:p>
            <a:pPr eaLnBrk="1" hangingPunct="1"/>
            <a:r>
              <a:rPr lang="en-US" dirty="0" smtClean="0">
                <a:latin typeface="Times" charset="0"/>
              </a:rPr>
              <a:t>	- Running time, </a:t>
            </a:r>
            <a:r>
              <a:rPr lang="en-US" dirty="0" err="1" smtClean="0">
                <a:latin typeface="Times" charset="0"/>
              </a:rPr>
              <a:t>T(n</a:t>
            </a:r>
            <a:r>
              <a:rPr lang="en-US" dirty="0" smtClean="0">
                <a:latin typeface="Times" charset="0"/>
              </a:rPr>
              <a:t>) = an + </a:t>
            </a:r>
            <a:r>
              <a:rPr lang="en-US" dirty="0" err="1" smtClean="0">
                <a:latin typeface="Times" charset="0"/>
              </a:rPr>
              <a:t>b</a:t>
            </a:r>
            <a:r>
              <a:rPr lang="en-US" dirty="0" smtClean="0">
                <a:latin typeface="Times" charset="0"/>
              </a:rPr>
              <a:t> for constants a and </a:t>
            </a:r>
            <a:r>
              <a:rPr lang="en-US" dirty="0" err="1" smtClean="0">
                <a:latin typeface="Times" charset="0"/>
              </a:rPr>
              <a:t>b</a:t>
            </a:r>
            <a:r>
              <a:rPr lang="en-US" dirty="0" smtClean="0">
                <a:latin typeface="Times" charset="0"/>
              </a:rPr>
              <a:t>.</a:t>
            </a:r>
          </a:p>
          <a:p>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72</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dirty="0" smtClean="0">
                <a:latin typeface="Arial"/>
                <a:cs typeface="Arial"/>
              </a:rPr>
              <a:t>Worst case; reverse sorted </a:t>
            </a:r>
            <a:r>
              <a:rPr lang="en-US" dirty="0" err="1" smtClean="0">
                <a:latin typeface="Arial"/>
                <a:cs typeface="Arial"/>
              </a:rPr>
              <a:t>arry</a:t>
            </a:r>
            <a:endParaRPr lang="en-US" dirty="0" smtClean="0">
              <a:latin typeface="Arial"/>
              <a:cs typeface="Arial"/>
            </a:endParaRPr>
          </a:p>
          <a:p>
            <a:pPr eaLnBrk="1" hangingPunct="1"/>
            <a:r>
              <a:rPr lang="en-US" dirty="0" smtClean="0">
                <a:latin typeface="Arial"/>
                <a:cs typeface="Arial"/>
              </a:rPr>
              <a:t>	- always find that </a:t>
            </a:r>
            <a:r>
              <a:rPr lang="en-US" dirty="0" err="1" smtClean="0">
                <a:latin typeface="Arial"/>
                <a:cs typeface="Arial"/>
              </a:rPr>
              <a:t>A[i</a:t>
            </a:r>
            <a:r>
              <a:rPr lang="en-US" dirty="0" smtClean="0">
                <a:latin typeface="Arial"/>
                <a:cs typeface="Arial"/>
              </a:rPr>
              <a:t>] &gt; key in while loop test of line 5.</a:t>
            </a:r>
          </a:p>
          <a:p>
            <a:pPr eaLnBrk="1" hangingPunct="1"/>
            <a:r>
              <a:rPr lang="en-US" dirty="0" smtClean="0">
                <a:latin typeface="Arial"/>
                <a:cs typeface="Arial"/>
              </a:rPr>
              <a:t>	- have to compare key to all elements to left of the </a:t>
            </a:r>
            <a:r>
              <a:rPr lang="en-US" dirty="0" err="1" smtClean="0">
                <a:latin typeface="Arial"/>
                <a:cs typeface="Arial"/>
              </a:rPr>
              <a:t>jth</a:t>
            </a:r>
            <a:r>
              <a:rPr lang="en-US" dirty="0" smtClean="0">
                <a:latin typeface="Arial"/>
                <a:cs typeface="Arial"/>
              </a:rPr>
              <a:t> position (</a:t>
            </a:r>
            <a:r>
              <a:rPr lang="en-US" dirty="0" err="1" smtClean="0">
                <a:latin typeface="Arial"/>
                <a:cs typeface="Arial"/>
              </a:rPr>
              <a:t>j</a:t>
            </a:r>
            <a:r>
              <a:rPr lang="en-US" dirty="0" smtClean="0">
                <a:latin typeface="Arial"/>
                <a:cs typeface="Arial"/>
              </a:rPr>
              <a:t> - 1) elements.</a:t>
            </a:r>
          </a:p>
          <a:p>
            <a:pPr eaLnBrk="1" hangingPunct="1"/>
            <a:r>
              <a:rPr lang="en-US" dirty="0" smtClean="0">
                <a:latin typeface="Arial"/>
                <a:cs typeface="Arial"/>
              </a:rPr>
              <a:t>	- summation </a:t>
            </a:r>
            <a:r>
              <a:rPr lang="en-US" dirty="0" err="1" smtClean="0">
                <a:latin typeface="Arial"/>
                <a:cs typeface="Arial"/>
              </a:rPr>
              <a:t>j</a:t>
            </a:r>
            <a:r>
              <a:rPr lang="en-US" dirty="0" smtClean="0">
                <a:latin typeface="Arial"/>
                <a:cs typeface="Arial"/>
              </a:rPr>
              <a:t> as </a:t>
            </a:r>
            <a:r>
              <a:rPr lang="en-US" dirty="0" err="1" smtClean="0">
                <a:latin typeface="Arial"/>
                <a:cs typeface="Arial"/>
              </a:rPr>
              <a:t>j</a:t>
            </a:r>
            <a:r>
              <a:rPr lang="en-US" dirty="0" smtClean="0">
                <a:latin typeface="Arial"/>
                <a:cs typeface="Arial"/>
              </a:rPr>
              <a:t> goes from 1 to </a:t>
            </a:r>
            <a:r>
              <a:rPr lang="en-US" dirty="0" err="1" smtClean="0">
                <a:latin typeface="Arial"/>
                <a:cs typeface="Arial"/>
              </a:rPr>
              <a:t>n</a:t>
            </a:r>
            <a:r>
              <a:rPr lang="en-US" dirty="0" smtClean="0">
                <a:latin typeface="Arial"/>
                <a:cs typeface="Arial"/>
              </a:rPr>
              <a:t> is known as an arithmetic series.  This series will appear often in analyses.</a:t>
            </a:r>
          </a:p>
          <a:p>
            <a:pPr eaLnBrk="1" hangingPunct="1"/>
            <a:r>
              <a:rPr lang="en-US" dirty="0" smtClean="0">
                <a:latin typeface="Arial"/>
                <a:cs typeface="Arial"/>
              </a:rPr>
              <a:t>	- Running time is an^2 + </a:t>
            </a:r>
            <a:r>
              <a:rPr lang="en-US" dirty="0" err="1" smtClean="0">
                <a:latin typeface="Arial"/>
                <a:cs typeface="Arial"/>
              </a:rPr>
              <a:t>bn</a:t>
            </a:r>
            <a:r>
              <a:rPr lang="en-US" dirty="0" smtClean="0">
                <a:latin typeface="Arial"/>
                <a:cs typeface="Arial"/>
              </a:rPr>
              <a:t> + </a:t>
            </a:r>
            <a:r>
              <a:rPr lang="en-US" dirty="0" err="1" smtClean="0">
                <a:latin typeface="Arial"/>
                <a:cs typeface="Arial"/>
              </a:rPr>
              <a:t>c</a:t>
            </a:r>
            <a:r>
              <a:rPr lang="en-US" dirty="0" smtClean="0">
                <a:latin typeface="Arial"/>
                <a:cs typeface="Arial"/>
              </a:rPr>
              <a:t> for constants a, </a:t>
            </a:r>
            <a:r>
              <a:rPr lang="en-US" dirty="0" err="1" smtClean="0">
                <a:latin typeface="Arial"/>
                <a:cs typeface="Arial"/>
              </a:rPr>
              <a:t>b</a:t>
            </a:r>
            <a:r>
              <a:rPr lang="en-US" dirty="0" smtClean="0">
                <a:latin typeface="Arial"/>
                <a:cs typeface="Arial"/>
              </a:rPr>
              <a:t>, and </a:t>
            </a:r>
            <a:r>
              <a:rPr lang="en-US" dirty="0" err="1" smtClean="0">
                <a:latin typeface="Arial"/>
                <a:cs typeface="Arial"/>
              </a:rPr>
              <a:t>c</a:t>
            </a:r>
            <a:endParaRPr lang="en-US" dirty="0" smtClean="0">
              <a:latin typeface="Arial"/>
              <a:cs typeface="Arial"/>
            </a:endParaRPr>
          </a:p>
          <a:p>
            <a:pPr eaLnBrk="1" hangingPunct="1"/>
            <a:endParaRPr lang="en-US" dirty="0" smtClean="0">
              <a:latin typeface="Arial"/>
              <a:cs typeface="Arial"/>
            </a:endParaRPr>
          </a:p>
          <a:p>
            <a:pPr eaLnBrk="1" hangingPunct="1"/>
            <a:r>
              <a:rPr lang="en-US" u="sng" dirty="0" smtClean="0">
                <a:latin typeface="Arial"/>
                <a:cs typeface="Arial"/>
              </a:rPr>
              <a:t>arithmetic series </a:t>
            </a:r>
            <a:r>
              <a:rPr lang="en-US" dirty="0" smtClean="0">
                <a:latin typeface="Arial"/>
                <a:cs typeface="Arial"/>
              </a:rPr>
              <a:t>: see page 27:</a:t>
            </a:r>
            <a:r>
              <a:rPr lang="en-US" baseline="0" dirty="0" smtClean="0">
                <a:latin typeface="Arial"/>
                <a:cs typeface="Arial"/>
              </a:rPr>
              <a:t> </a:t>
            </a:r>
          </a:p>
          <a:p>
            <a:pPr eaLnBrk="1" hangingPunct="1"/>
            <a:r>
              <a:rPr lang="en-US" baseline="0" dirty="0" smtClean="0">
                <a:latin typeface="Arial"/>
                <a:cs typeface="Arial"/>
              </a:rPr>
              <a:t> </a:t>
            </a:r>
            <a:r>
              <a:rPr lang="en-US" baseline="0" dirty="0" err="1" smtClean="0">
                <a:latin typeface="Arial"/>
                <a:cs typeface="Arial"/>
              </a:rPr>
              <a:t>SUM(j</a:t>
            </a:r>
            <a:r>
              <a:rPr lang="en-US" baseline="0" dirty="0" smtClean="0">
                <a:latin typeface="Arial"/>
                <a:cs typeface="Arial"/>
              </a:rPr>
              <a:t>=2 to </a:t>
            </a:r>
            <a:r>
              <a:rPr lang="en-US" baseline="0" dirty="0" err="1" smtClean="0">
                <a:latin typeface="Arial"/>
                <a:cs typeface="Arial"/>
              </a:rPr>
              <a:t>n</a:t>
            </a:r>
            <a:r>
              <a:rPr lang="en-US" baseline="0" dirty="0" smtClean="0">
                <a:latin typeface="Arial"/>
                <a:cs typeface="Arial"/>
              </a:rPr>
              <a:t>)  </a:t>
            </a:r>
            <a:r>
              <a:rPr lang="en-US" baseline="0" dirty="0" err="1" smtClean="0">
                <a:latin typeface="Arial"/>
                <a:cs typeface="Arial"/>
              </a:rPr>
              <a:t>j</a:t>
            </a:r>
            <a:r>
              <a:rPr lang="en-US" baseline="0" dirty="0" smtClean="0">
                <a:latin typeface="Arial"/>
                <a:cs typeface="Arial"/>
              </a:rPr>
              <a:t>   = n(n+1)/2 -1</a:t>
            </a:r>
          </a:p>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smtClean="0">
                <a:latin typeface="Arial"/>
                <a:cs typeface="Arial"/>
              </a:rPr>
              <a:t> </a:t>
            </a:r>
            <a:r>
              <a:rPr lang="en-US" baseline="0" dirty="0" err="1" smtClean="0">
                <a:latin typeface="Arial"/>
                <a:cs typeface="Arial"/>
              </a:rPr>
              <a:t>SUM(j</a:t>
            </a:r>
            <a:r>
              <a:rPr lang="en-US" baseline="0" dirty="0" smtClean="0">
                <a:latin typeface="Arial"/>
                <a:cs typeface="Arial"/>
              </a:rPr>
              <a:t>=2 to </a:t>
            </a:r>
            <a:r>
              <a:rPr lang="en-US" baseline="0" dirty="0" err="1" smtClean="0">
                <a:latin typeface="Arial"/>
                <a:cs typeface="Arial"/>
              </a:rPr>
              <a:t>n</a:t>
            </a:r>
            <a:r>
              <a:rPr lang="en-US" baseline="0" dirty="0" smtClean="0">
                <a:latin typeface="Arial"/>
                <a:cs typeface="Arial"/>
              </a:rPr>
              <a:t>) j-1 = n(n-1)/2</a:t>
            </a:r>
          </a:p>
          <a:p>
            <a:pPr eaLnBrk="1" hangingPunct="1"/>
            <a:endParaRPr lang="en-US" baseline="0" dirty="0" smtClean="0">
              <a:latin typeface="Arial"/>
              <a:cs typeface="Arial"/>
            </a:endParaRPr>
          </a:p>
          <a:p>
            <a:pPr eaLnBrk="1" hangingPunct="1"/>
            <a:endParaRPr lang="en-US" dirty="0" smtClean="0">
              <a:latin typeface="Arial"/>
              <a:cs typeface="Arial"/>
            </a:endParaRPr>
          </a:p>
          <a:p>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73</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Theta notation</a:t>
            </a:r>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76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Sorting is a fundamental operation in computers science, because many programs use it as an intermediate step.</a:t>
            </a:r>
          </a:p>
          <a:p>
            <a:endParaRPr lang="en-US" dirty="0" smtClean="0"/>
          </a:p>
          <a:p>
            <a:r>
              <a:rPr lang="en-US" dirty="0" smtClean="0"/>
              <a:t>Applications:</a:t>
            </a:r>
          </a:p>
          <a:p>
            <a:r>
              <a:rPr lang="en-US" dirty="0" smtClean="0"/>
              <a:t> - internet:</a:t>
            </a:r>
            <a:r>
              <a:rPr lang="en-US" baseline="0" dirty="0" smtClean="0"/>
              <a:t> sorting, search, good data routes, …</a:t>
            </a:r>
          </a:p>
          <a:p>
            <a:r>
              <a:rPr lang="en-US" baseline="0" dirty="0" smtClean="0"/>
              <a:t> - human genome project: identify all 100.000 genes in human DNA, 3 billion chemical base pairs in human DNA,</a:t>
            </a:r>
          </a:p>
          <a:p>
            <a:r>
              <a:rPr lang="en-US" baseline="0" dirty="0" smtClean="0"/>
              <a:t> - </a:t>
            </a:r>
            <a:r>
              <a:rPr lang="en-US" baseline="0" dirty="0" err="1" smtClean="0"/>
              <a:t>e</a:t>
            </a:r>
            <a:r>
              <a:rPr lang="en-US" baseline="0" dirty="0" smtClean="0"/>
              <a:t>-commerce: cryptography, …</a:t>
            </a:r>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7</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868F851E-AB28-5D47-9487-EE7F3745F0F0}" type="slidenum">
              <a:rPr lang="en-US"/>
              <a:pPr/>
              <a:t>78</a:t>
            </a:fld>
            <a:endParaRPr lang="en-US"/>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pPr eaLnBrk="1" hangingPunct="1"/>
            <a:endParaRPr lang="en-US">
              <a:latin typeface="Times"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lnSpc>
                <a:spcPct val="90000"/>
              </a:lnSpc>
              <a:spcBef>
                <a:spcPct val="20000"/>
              </a:spcBef>
            </a:pPr>
            <a:r>
              <a:rPr lang="en-US" sz="1200" dirty="0" err="1" smtClean="0">
                <a:latin typeface="Tahoma" pitchFamily="40" charset="0"/>
              </a:rPr>
              <a:t>log</a:t>
            </a:r>
            <a:r>
              <a:rPr lang="en-US" sz="1200" baseline="-25000" dirty="0" err="1" smtClean="0">
                <a:latin typeface="Tahoma" pitchFamily="40" charset="0"/>
              </a:rPr>
              <a:t>b</a:t>
            </a:r>
            <a:r>
              <a:rPr lang="en-US" sz="1200" dirty="0" err="1" smtClean="0">
                <a:latin typeface="Tahoma" pitchFamily="40" charset="0"/>
              </a:rPr>
              <a:t>(xy</a:t>
            </a:r>
            <a:r>
              <a:rPr lang="en-US" sz="1200" dirty="0" smtClean="0">
                <a:latin typeface="Tahoma" pitchFamily="40" charset="0"/>
              </a:rPr>
              <a:t>) = </a:t>
            </a:r>
            <a:r>
              <a:rPr lang="en-US" sz="1200" dirty="0" err="1" smtClean="0">
                <a:latin typeface="Tahoma" pitchFamily="40" charset="0"/>
              </a:rPr>
              <a:t>log</a:t>
            </a:r>
            <a:r>
              <a:rPr lang="en-US" sz="1200" baseline="-25000" dirty="0" err="1" smtClean="0">
                <a:latin typeface="Tahoma" pitchFamily="40" charset="0"/>
              </a:rPr>
              <a:t>b</a:t>
            </a:r>
            <a:r>
              <a:rPr lang="en-US" sz="1200" dirty="0" err="1" smtClean="0">
                <a:latin typeface="Tahoma" pitchFamily="40" charset="0"/>
              </a:rPr>
              <a:t>x</a:t>
            </a:r>
            <a:r>
              <a:rPr lang="en-US" sz="1200" dirty="0" smtClean="0">
                <a:latin typeface="Tahoma" pitchFamily="40" charset="0"/>
              </a:rPr>
              <a:t> + </a:t>
            </a:r>
            <a:r>
              <a:rPr lang="en-US" sz="1200" dirty="0" err="1" smtClean="0">
                <a:latin typeface="Tahoma" pitchFamily="40" charset="0"/>
              </a:rPr>
              <a:t>log</a:t>
            </a:r>
            <a:r>
              <a:rPr lang="en-US" sz="1200" baseline="-25000" dirty="0" err="1" smtClean="0">
                <a:latin typeface="Tahoma" pitchFamily="40" charset="0"/>
              </a:rPr>
              <a:t>b</a:t>
            </a:r>
            <a:r>
              <a:rPr lang="en-US" sz="1200" dirty="0" err="1" smtClean="0">
                <a:latin typeface="Tahoma" pitchFamily="40" charset="0"/>
              </a:rPr>
              <a:t>y</a:t>
            </a:r>
            <a:endParaRPr lang="en-US" sz="1200" dirty="0" smtClean="0">
              <a:latin typeface="Tahoma" pitchFamily="40" charset="0"/>
            </a:endParaRPr>
          </a:p>
          <a:p>
            <a:pPr lvl="1">
              <a:lnSpc>
                <a:spcPct val="90000"/>
              </a:lnSpc>
              <a:spcBef>
                <a:spcPct val="20000"/>
              </a:spcBef>
            </a:pPr>
            <a:r>
              <a:rPr lang="en-US" sz="1200" dirty="0" err="1" smtClean="0">
                <a:latin typeface="Tahoma" pitchFamily="40" charset="0"/>
              </a:rPr>
              <a:t>log</a:t>
            </a:r>
            <a:r>
              <a:rPr lang="en-US" sz="1200" baseline="-25000" dirty="0" err="1" smtClean="0">
                <a:latin typeface="Tahoma" pitchFamily="40" charset="0"/>
              </a:rPr>
              <a:t>b</a:t>
            </a:r>
            <a:r>
              <a:rPr lang="en-US" sz="1200" dirty="0" smtClean="0">
                <a:latin typeface="Tahoma" pitchFamily="40" charset="0"/>
              </a:rPr>
              <a:t> (</a:t>
            </a:r>
            <a:r>
              <a:rPr lang="en-US" sz="1200" dirty="0" err="1" smtClean="0">
                <a:latin typeface="Tahoma" pitchFamily="40" charset="0"/>
              </a:rPr>
              <a:t>x/y</a:t>
            </a:r>
            <a:r>
              <a:rPr lang="en-US" sz="1200" dirty="0" smtClean="0">
                <a:latin typeface="Tahoma" pitchFamily="40" charset="0"/>
              </a:rPr>
              <a:t>) = </a:t>
            </a:r>
            <a:r>
              <a:rPr lang="en-US" sz="1200" dirty="0" err="1" smtClean="0">
                <a:latin typeface="Tahoma" pitchFamily="40" charset="0"/>
              </a:rPr>
              <a:t>log</a:t>
            </a:r>
            <a:r>
              <a:rPr lang="en-US" sz="1200" baseline="-25000" dirty="0" err="1" smtClean="0">
                <a:latin typeface="Tahoma" pitchFamily="40" charset="0"/>
              </a:rPr>
              <a:t>b</a:t>
            </a:r>
            <a:r>
              <a:rPr lang="en-US" sz="1200" dirty="0" err="1" smtClean="0">
                <a:latin typeface="Tahoma" pitchFamily="40" charset="0"/>
              </a:rPr>
              <a:t>x</a:t>
            </a:r>
            <a:r>
              <a:rPr lang="en-US" sz="1200" dirty="0" smtClean="0">
                <a:latin typeface="Tahoma" pitchFamily="40" charset="0"/>
              </a:rPr>
              <a:t> - </a:t>
            </a:r>
            <a:r>
              <a:rPr lang="en-US" sz="1200" dirty="0" err="1" smtClean="0">
                <a:latin typeface="Tahoma" pitchFamily="40" charset="0"/>
              </a:rPr>
              <a:t>log</a:t>
            </a:r>
            <a:r>
              <a:rPr lang="en-US" sz="1200" baseline="-25000" dirty="0" err="1" smtClean="0">
                <a:latin typeface="Tahoma" pitchFamily="40" charset="0"/>
              </a:rPr>
              <a:t>b</a:t>
            </a:r>
            <a:r>
              <a:rPr lang="en-US" sz="1200" dirty="0" err="1" smtClean="0">
                <a:latin typeface="Tahoma" pitchFamily="40" charset="0"/>
              </a:rPr>
              <a:t>y</a:t>
            </a:r>
            <a:endParaRPr lang="en-US" sz="1200" dirty="0" smtClean="0">
              <a:latin typeface="Tahoma" pitchFamily="40" charset="0"/>
            </a:endParaRPr>
          </a:p>
          <a:p>
            <a:pPr lvl="1">
              <a:lnSpc>
                <a:spcPct val="90000"/>
              </a:lnSpc>
              <a:spcBef>
                <a:spcPct val="20000"/>
              </a:spcBef>
            </a:pPr>
            <a:r>
              <a:rPr lang="en-US" sz="1200" dirty="0" err="1" smtClean="0">
                <a:latin typeface="Tahoma" pitchFamily="40" charset="0"/>
              </a:rPr>
              <a:t>log</a:t>
            </a:r>
            <a:r>
              <a:rPr lang="en-US" sz="1200" baseline="-25000" dirty="0" err="1" smtClean="0">
                <a:latin typeface="Tahoma" pitchFamily="40" charset="0"/>
              </a:rPr>
              <a:t>b</a:t>
            </a:r>
            <a:r>
              <a:rPr lang="en-US" sz="1200" dirty="0" err="1" smtClean="0">
                <a:latin typeface="Tahoma" pitchFamily="40" charset="0"/>
              </a:rPr>
              <a:t>x</a:t>
            </a:r>
            <a:r>
              <a:rPr lang="en-US" sz="1200" baseline="30000" dirty="0" err="1" smtClean="0">
                <a:latin typeface="Tahoma" pitchFamily="40" charset="0"/>
              </a:rPr>
              <a:t>a</a:t>
            </a:r>
            <a:r>
              <a:rPr lang="en-US" sz="1200" dirty="0" smtClean="0">
                <a:latin typeface="Tahoma" pitchFamily="40" charset="0"/>
              </a:rPr>
              <a:t> = </a:t>
            </a:r>
            <a:r>
              <a:rPr lang="en-US" sz="1200" dirty="0" err="1" smtClean="0">
                <a:latin typeface="Tahoma" pitchFamily="40" charset="0"/>
              </a:rPr>
              <a:t>alog</a:t>
            </a:r>
            <a:r>
              <a:rPr lang="en-US" sz="1200" baseline="-25000" dirty="0" err="1" smtClean="0">
                <a:latin typeface="Tahoma" pitchFamily="40" charset="0"/>
              </a:rPr>
              <a:t>b</a:t>
            </a:r>
            <a:r>
              <a:rPr lang="en-US" sz="1200" dirty="0" err="1" smtClean="0">
                <a:latin typeface="Tahoma" pitchFamily="40" charset="0"/>
              </a:rPr>
              <a:t>x</a:t>
            </a:r>
            <a:endParaRPr lang="en-US" sz="1200" dirty="0" smtClean="0">
              <a:latin typeface="Tahoma" pitchFamily="40" charset="0"/>
            </a:endParaRPr>
          </a:p>
          <a:p>
            <a:pPr lvl="1">
              <a:lnSpc>
                <a:spcPct val="90000"/>
              </a:lnSpc>
              <a:spcBef>
                <a:spcPct val="20000"/>
              </a:spcBef>
            </a:pPr>
            <a:r>
              <a:rPr lang="en-US" sz="1200" dirty="0" err="1" smtClean="0">
                <a:latin typeface="Tahoma" pitchFamily="40" charset="0"/>
              </a:rPr>
              <a:t>log</a:t>
            </a:r>
            <a:r>
              <a:rPr lang="en-US" sz="1200" baseline="-25000" dirty="0" err="1" smtClean="0">
                <a:latin typeface="Tahoma" pitchFamily="40" charset="0"/>
              </a:rPr>
              <a:t>b</a:t>
            </a:r>
            <a:r>
              <a:rPr lang="en-US" sz="1200" dirty="0" err="1" smtClean="0">
                <a:latin typeface="Tahoma" pitchFamily="40" charset="0"/>
              </a:rPr>
              <a:t>a</a:t>
            </a:r>
            <a:r>
              <a:rPr lang="en-US" sz="1200" dirty="0" smtClean="0">
                <a:latin typeface="Tahoma" pitchFamily="40" charset="0"/>
              </a:rPr>
              <a:t>= </a:t>
            </a:r>
            <a:r>
              <a:rPr lang="en-US" sz="1200" dirty="0" err="1" smtClean="0">
                <a:latin typeface="Tahoma" pitchFamily="40" charset="0"/>
              </a:rPr>
              <a:t>log</a:t>
            </a:r>
            <a:r>
              <a:rPr lang="en-US" sz="1200" baseline="-25000" dirty="0" err="1" smtClean="0">
                <a:latin typeface="Tahoma" pitchFamily="40" charset="0"/>
              </a:rPr>
              <a:t>x</a:t>
            </a:r>
            <a:r>
              <a:rPr lang="en-US" sz="1200" dirty="0" err="1" smtClean="0">
                <a:latin typeface="Tahoma" pitchFamily="40" charset="0"/>
              </a:rPr>
              <a:t>a/log</a:t>
            </a:r>
            <a:r>
              <a:rPr lang="en-US" sz="1200" baseline="-25000" dirty="0" err="1" smtClean="0">
                <a:latin typeface="Tahoma" pitchFamily="40" charset="0"/>
              </a:rPr>
              <a:t>x</a:t>
            </a:r>
            <a:r>
              <a:rPr lang="en-US" sz="1200" dirty="0" err="1" smtClean="0">
                <a:latin typeface="Tahoma" pitchFamily="40" charset="0"/>
              </a:rPr>
              <a:t>b</a:t>
            </a:r>
            <a:endParaRPr lang="en-US" sz="1200" dirty="0" smtClean="0">
              <a:latin typeface="Tahoma" pitchFamily="40" charset="0"/>
            </a:endParaRPr>
          </a:p>
          <a:p>
            <a:pPr lvl="1">
              <a:lnSpc>
                <a:spcPct val="90000"/>
              </a:lnSpc>
              <a:spcBef>
                <a:spcPct val="20000"/>
              </a:spcBef>
            </a:pPr>
            <a:r>
              <a:rPr lang="en-US" sz="1200" dirty="0" smtClean="0">
                <a:latin typeface="Tahoma" pitchFamily="40" charset="0"/>
              </a:rPr>
              <a:t>a = </a:t>
            </a:r>
            <a:r>
              <a:rPr lang="en-US" sz="1200" dirty="0" err="1" smtClean="0">
                <a:latin typeface="Tahoma" pitchFamily="40" charset="0"/>
              </a:rPr>
              <a:t>b</a:t>
            </a:r>
            <a:r>
              <a:rPr lang="en-US" sz="1200" baseline="30000" dirty="0" err="1" smtClean="0">
                <a:latin typeface="Tahoma" pitchFamily="40" charset="0"/>
              </a:rPr>
              <a:t>log</a:t>
            </a:r>
            <a:r>
              <a:rPr lang="en-US" sz="1200" baseline="-3000" dirty="0" err="1" smtClean="0">
                <a:latin typeface="Tahoma" pitchFamily="40" charset="0"/>
              </a:rPr>
              <a:t>b</a:t>
            </a:r>
            <a:r>
              <a:rPr lang="en-US" sz="1200" baseline="30000" dirty="0" err="1" smtClean="0">
                <a:latin typeface="Tahoma" pitchFamily="40" charset="0"/>
              </a:rPr>
              <a:t>a</a:t>
            </a:r>
            <a:r>
              <a:rPr lang="en-US" sz="1200" baseline="30000" dirty="0" smtClean="0">
                <a:latin typeface="Tahoma" pitchFamily="40" charset="0"/>
              </a:rPr>
              <a:t>    </a:t>
            </a:r>
            <a:r>
              <a:rPr lang="en-US" sz="1200" dirty="0" smtClean="0">
                <a:latin typeface="Tahoma" pitchFamily="40" charset="0"/>
              </a:rPr>
              <a:t>(e.g., </a:t>
            </a:r>
            <a:r>
              <a:rPr lang="en-US" sz="1200" dirty="0" err="1" smtClean="0">
                <a:latin typeface="Tahoma" pitchFamily="40" charset="0"/>
              </a:rPr>
              <a:t>n</a:t>
            </a:r>
            <a:r>
              <a:rPr lang="en-US" sz="1200" dirty="0" smtClean="0">
                <a:latin typeface="Tahoma" pitchFamily="40" charset="0"/>
              </a:rPr>
              <a:t> = 2</a:t>
            </a:r>
            <a:r>
              <a:rPr lang="en-US" sz="1200" baseline="30000" dirty="0" smtClean="0">
                <a:latin typeface="Tahoma" pitchFamily="40" charset="0"/>
              </a:rPr>
              <a:t>lg</a:t>
            </a:r>
            <a:r>
              <a:rPr lang="en-US" sz="1200" i="1" baseline="30000" dirty="0" smtClean="0">
                <a:latin typeface="Tahoma" pitchFamily="40" charset="0"/>
              </a:rPr>
              <a:t>n  </a:t>
            </a:r>
            <a:r>
              <a:rPr lang="en-US" sz="1200" dirty="0" smtClean="0">
                <a:latin typeface="Tahoma" pitchFamily="40" charset="0"/>
              </a:rPr>
              <a:t>= n</a:t>
            </a:r>
            <a:r>
              <a:rPr lang="en-US" sz="1200" baseline="30000" dirty="0" smtClean="0">
                <a:latin typeface="Tahoma" pitchFamily="40" charset="0"/>
              </a:rPr>
              <a:t>lg</a:t>
            </a:r>
            <a:r>
              <a:rPr lang="en-US" sz="1200" i="1" baseline="30000" dirty="0" smtClean="0">
                <a:latin typeface="Tahoma" pitchFamily="40" charset="0"/>
              </a:rPr>
              <a:t>2</a:t>
            </a:r>
            <a:r>
              <a:rPr lang="en-US" sz="1200" dirty="0" smtClean="0">
                <a:latin typeface="Tahoma" pitchFamily="40" charset="0"/>
              </a:rPr>
              <a:t>)</a:t>
            </a:r>
            <a:r>
              <a:rPr lang="en-US" sz="1200" baseline="30000" dirty="0" smtClean="0">
                <a:latin typeface="Tahoma" pitchFamily="40" charset="0"/>
              </a:rPr>
              <a:t> </a:t>
            </a:r>
          </a:p>
          <a:p>
            <a:pPr lvl="1">
              <a:lnSpc>
                <a:spcPct val="90000"/>
              </a:lnSpc>
              <a:spcBef>
                <a:spcPct val="20000"/>
              </a:spcBef>
            </a:pPr>
            <a:r>
              <a:rPr lang="en-US" sz="1200" dirty="0" err="1" smtClean="0">
                <a:latin typeface="Tahoma" pitchFamily="40" charset="0"/>
              </a:rPr>
              <a:t>lg</a:t>
            </a:r>
            <a:r>
              <a:rPr lang="en-US" sz="1200" baseline="30000" dirty="0" err="1" smtClean="0">
                <a:latin typeface="Tahoma" pitchFamily="40" charset="0"/>
              </a:rPr>
              <a:t>k</a:t>
            </a:r>
            <a:r>
              <a:rPr lang="en-US" sz="1200" dirty="0" err="1" smtClean="0">
                <a:latin typeface="Tahoma" pitchFamily="40" charset="0"/>
              </a:rPr>
              <a:t>n</a:t>
            </a:r>
            <a:r>
              <a:rPr lang="en-US" sz="1200" dirty="0" smtClean="0">
                <a:latin typeface="Tahoma" pitchFamily="40" charset="0"/>
              </a:rPr>
              <a:t> = (</a:t>
            </a:r>
            <a:r>
              <a:rPr lang="en-US" sz="1200" dirty="0" err="1" smtClean="0">
                <a:latin typeface="Tahoma" pitchFamily="40" charset="0"/>
              </a:rPr>
              <a:t>lgn)</a:t>
            </a:r>
            <a:r>
              <a:rPr lang="en-US" sz="1200" baseline="30000" dirty="0" err="1" smtClean="0">
                <a:latin typeface="Tahoma" pitchFamily="40" charset="0"/>
              </a:rPr>
              <a:t>k</a:t>
            </a:r>
            <a:r>
              <a:rPr lang="en-US" sz="1200" baseline="30000" dirty="0" smtClean="0">
                <a:latin typeface="Tahoma" pitchFamily="40" charset="0"/>
              </a:rPr>
              <a:t> </a:t>
            </a:r>
          </a:p>
          <a:p>
            <a:pPr lvl="1">
              <a:lnSpc>
                <a:spcPct val="90000"/>
              </a:lnSpc>
              <a:spcBef>
                <a:spcPct val="20000"/>
              </a:spcBef>
            </a:pPr>
            <a:r>
              <a:rPr lang="en-US" sz="1200" dirty="0" err="1" smtClean="0">
                <a:latin typeface="Tahoma" pitchFamily="40" charset="0"/>
              </a:rPr>
              <a:t>lglg(n</a:t>
            </a:r>
            <a:r>
              <a:rPr lang="en-US" sz="1200" dirty="0" smtClean="0">
                <a:latin typeface="Tahoma" pitchFamily="40" charset="0"/>
              </a:rPr>
              <a:t>) = </a:t>
            </a:r>
            <a:r>
              <a:rPr lang="en-US" sz="1200" dirty="0" err="1" smtClean="0">
                <a:latin typeface="Tahoma" pitchFamily="40" charset="0"/>
              </a:rPr>
              <a:t>lg(lgn</a:t>
            </a:r>
            <a:r>
              <a:rPr lang="en-US" sz="1200" dirty="0" smtClean="0">
                <a:latin typeface="Tahoma" pitchFamily="40" charset="0"/>
              </a:rPr>
              <a:t>) </a:t>
            </a:r>
          </a:p>
          <a:p>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79</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80</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83</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Euclid -&gt; GCD</a:t>
            </a:r>
          </a:p>
          <a:p>
            <a:endParaRPr lang="en-US" dirty="0" smtClean="0"/>
          </a:p>
          <a:p>
            <a:r>
              <a:rPr lang="en-US" dirty="0" err="1" smtClean="0"/>
              <a:t>Bhāskara</a:t>
            </a:r>
            <a:r>
              <a:rPr lang="en-US" dirty="0" smtClean="0"/>
              <a:t> (</a:t>
            </a:r>
            <a:r>
              <a:rPr lang="en-US" dirty="0" err="1" smtClean="0"/>
              <a:t>c</a:t>
            </a:r>
            <a:r>
              <a:rPr lang="en-US" dirty="0" smtClean="0"/>
              <a:t>. 600 – </a:t>
            </a:r>
            <a:r>
              <a:rPr lang="en-US" dirty="0" err="1" smtClean="0"/>
              <a:t>c</a:t>
            </a:r>
            <a:r>
              <a:rPr lang="en-US" dirty="0" smtClean="0"/>
              <a:t>. 680) was a 7th century Indian mathematician, who was apparently the first to write numbers in the Hindu-Arabic decimal system with a circle for the zero, and who gave a unique and remarkable rational approximation of the sine function.</a:t>
            </a:r>
          </a:p>
          <a:p>
            <a:endParaRPr lang="en-US" dirty="0" smtClean="0"/>
          </a:p>
          <a:p>
            <a:r>
              <a:rPr lang="en-US" dirty="0" smtClean="0"/>
              <a:t>al-</a:t>
            </a:r>
            <a:r>
              <a:rPr lang="en-US" dirty="0" err="1" smtClean="0"/>
              <a:t>Khwārizmī</a:t>
            </a:r>
            <a:r>
              <a:rPr lang="en-US" dirty="0" smtClean="0"/>
              <a:t>, earlier transliterated as </a:t>
            </a:r>
            <a:r>
              <a:rPr lang="en-US" dirty="0" err="1" smtClean="0"/>
              <a:t>Algoritmi</a:t>
            </a:r>
            <a:r>
              <a:rPr lang="en-US" dirty="0" smtClean="0"/>
              <a:t>, (</a:t>
            </a:r>
            <a:r>
              <a:rPr lang="en-US" dirty="0" err="1" smtClean="0"/>
              <a:t>c</a:t>
            </a:r>
            <a:r>
              <a:rPr lang="en-US" dirty="0" smtClean="0"/>
              <a:t>. 780, – </a:t>
            </a:r>
            <a:r>
              <a:rPr lang="en-US" dirty="0" err="1" smtClean="0"/>
              <a:t>c</a:t>
            </a:r>
            <a:r>
              <a:rPr lang="en-US" dirty="0" smtClean="0"/>
              <a:t>. 850) was a Persian</a:t>
            </a:r>
            <a:r>
              <a:rPr lang="en-US" baseline="0" dirty="0" smtClean="0"/>
              <a:t> </a:t>
            </a:r>
            <a:r>
              <a:rPr lang="en-US" dirty="0" smtClean="0"/>
              <a:t>mathematician, astronomer and geographer, a scholar in the House of Wisdom in </a:t>
            </a:r>
            <a:r>
              <a:rPr lang="en-US" dirty="0" err="1" smtClean="0"/>
              <a:t>Baghdad.In</a:t>
            </a:r>
            <a:r>
              <a:rPr lang="en-US" dirty="0" smtClean="0"/>
              <a:t> the twelfth century, Latin translations of his work on the Indian numerals, introduced the decimal positional number system to the Western world.</a:t>
            </a:r>
          </a:p>
          <a:p>
            <a:r>
              <a:rPr lang="en-US" dirty="0" smtClean="0"/>
              <a:t>Algorithm stem from </a:t>
            </a:r>
            <a:r>
              <a:rPr lang="en-US" dirty="0" err="1" smtClean="0"/>
              <a:t>Algoritmi</a:t>
            </a:r>
            <a:r>
              <a:rPr lang="en-US" dirty="0" smtClean="0"/>
              <a:t>, the Latin form of his name.</a:t>
            </a:r>
          </a:p>
          <a:p>
            <a:endParaRPr lang="en-US" dirty="0" smtClean="0"/>
          </a:p>
          <a:p>
            <a:r>
              <a:rPr lang="en-US" dirty="0" smtClean="0"/>
              <a:t>Fibonacci -&gt; Fibonacci numbers</a:t>
            </a:r>
          </a:p>
          <a:p>
            <a:endParaRPr lang="en-US" dirty="0" smtClean="0"/>
          </a:p>
          <a:p>
            <a:r>
              <a:rPr lang="en-US" dirty="0" smtClean="0"/>
              <a:t>Charles Babbage</a:t>
            </a:r>
            <a:r>
              <a:rPr lang="en-US" baseline="0" dirty="0" smtClean="0"/>
              <a:t> </a:t>
            </a:r>
            <a:r>
              <a:rPr lang="en-US" dirty="0" smtClean="0"/>
              <a:t>(1791 – 1871) was an English mathematician, philosopher, inventor and mechanical engineer who originated the concept of a programmable computer. Considered a "father of the computer”, Babbage is credited with inventing the first mechanical computer that eventually led to more complex designs.</a:t>
            </a:r>
          </a:p>
          <a:p>
            <a:endParaRPr lang="en-US" dirty="0" smtClean="0"/>
          </a:p>
          <a:p>
            <a:r>
              <a:rPr lang="en-US" dirty="0" smtClean="0"/>
              <a:t>von</a:t>
            </a:r>
            <a:r>
              <a:rPr lang="en-US" baseline="0" dirty="0" smtClean="0"/>
              <a:t> Neumann -&gt; </a:t>
            </a:r>
            <a:r>
              <a:rPr lang="en-US" baseline="0" dirty="0" err="1" smtClean="0"/>
              <a:t>MergeSort</a:t>
            </a:r>
            <a:endParaRPr lang="en-US" baseline="0" dirty="0" smtClean="0"/>
          </a:p>
          <a:p>
            <a:endParaRPr lang="en-US" baseline="0" dirty="0" smtClean="0"/>
          </a:p>
          <a:p>
            <a:r>
              <a:rPr lang="en-US" dirty="0" smtClean="0"/>
              <a:t>Donald Ervin Knuth (1938) is a computer scientist and Professor Emeritus at Stanford University.</a:t>
            </a:r>
            <a:r>
              <a:rPr lang="en-US" baseline="0" dirty="0" smtClean="0"/>
              <a:t> </a:t>
            </a:r>
            <a:r>
              <a:rPr lang="en-US" dirty="0" smtClean="0"/>
              <a:t>He is the author of the seminal multi-volume work The Art of Computer Programming. Knuth has been called the "father" of the analysis of algorithms. He contributed to the development of the rigorous analysis of the computational complexity of algorithms and systematized formal mathematical techniques for it. In the process he also popularized the asymptotic notation.</a:t>
            </a:r>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13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eaLnBrk="1" hangingPunct="1"/>
            <a:r>
              <a:rPr lang="en-US" altLang="zh-CN" dirty="0" smtClean="0">
                <a:ea typeface="宋体" charset="-122"/>
                <a:cs typeface="宋体" charset="-122"/>
              </a:rPr>
              <a:t>GCD( 12, 8 ) = </a:t>
            </a:r>
            <a:r>
              <a:rPr lang="en-US" altLang="zh-CN" dirty="0" smtClean="0">
                <a:solidFill>
                  <a:schemeClr val="accent1"/>
                </a:solidFill>
                <a:ea typeface="宋体" charset="-122"/>
                <a:cs typeface="宋体" charset="-122"/>
              </a:rPr>
              <a:t>4</a:t>
            </a:r>
          </a:p>
          <a:p>
            <a:pPr lvl="1" eaLnBrk="1" hangingPunct="1"/>
            <a:r>
              <a:rPr lang="en-US" altLang="zh-CN" dirty="0" smtClean="0">
                <a:ea typeface="宋体" charset="-122"/>
                <a:cs typeface="宋体" charset="-122"/>
              </a:rPr>
              <a:t>GCD( 49, 35 ) =  7</a:t>
            </a:r>
          </a:p>
          <a:p>
            <a:pPr lvl="1" eaLnBrk="1" hangingPunct="1"/>
            <a:endParaRPr lang="en-US" dirty="0" smtClean="0">
              <a:ea typeface="宋体" charset="-122"/>
              <a:cs typeface="宋体" charset="-122"/>
            </a:endParaRPr>
          </a:p>
          <a:p>
            <a:pPr marL="457200" marR="0" lvl="1" indent="0" algn="l" defTabSz="914400" rtl="0" eaLnBrk="1" fontAlgn="base" latinLnBrk="0" hangingPunct="1">
              <a:lnSpc>
                <a:spcPct val="100000"/>
              </a:lnSpc>
              <a:spcBef>
                <a:spcPct val="30000"/>
              </a:spcBef>
              <a:spcAft>
                <a:spcPct val="0"/>
              </a:spcAft>
              <a:buClrTx/>
              <a:buSzTx/>
              <a:buFontTx/>
              <a:buNone/>
              <a:tabLst/>
              <a:defRPr/>
            </a:pPr>
            <a:r>
              <a:rPr lang="en-US" dirty="0" smtClean="0">
                <a:ea typeface="宋体" charset="-122"/>
                <a:cs typeface="宋体" charset="-122"/>
              </a:rPr>
              <a:t>GCD( 210, 588) = GCD( 42*5, 42*14) = 42</a:t>
            </a:r>
          </a:p>
          <a:p>
            <a:pPr marL="457200" marR="0" lvl="1" indent="0" algn="l" defTabSz="914400" rtl="0" eaLnBrk="1" fontAlgn="base" latinLnBrk="0" hangingPunct="1">
              <a:lnSpc>
                <a:spcPct val="100000"/>
              </a:lnSpc>
              <a:spcBef>
                <a:spcPct val="30000"/>
              </a:spcBef>
              <a:spcAft>
                <a:spcPct val="0"/>
              </a:spcAft>
              <a:buClrTx/>
              <a:buSzTx/>
              <a:buFontTx/>
              <a:buNone/>
              <a:tabLst/>
              <a:defRPr/>
            </a:pPr>
            <a:r>
              <a:rPr lang="en-US" dirty="0" smtClean="0">
                <a:ea typeface="宋体" charset="-122"/>
                <a:cs typeface="宋体" charset="-122"/>
              </a:rPr>
              <a:t>=</a:t>
            </a:r>
            <a:r>
              <a:rPr lang="en-US" baseline="0" dirty="0" smtClean="0">
                <a:ea typeface="宋体" charset="-122"/>
                <a:cs typeface="宋体" charset="-122"/>
              </a:rPr>
              <a:t> </a:t>
            </a:r>
            <a:r>
              <a:rPr lang="en-US" dirty="0" smtClean="0">
                <a:ea typeface="宋体" charset="-122"/>
                <a:cs typeface="宋体" charset="-122"/>
              </a:rPr>
              <a:t>GCD( 210, 378)</a:t>
            </a:r>
          </a:p>
          <a:p>
            <a:pPr marL="457200" marR="0" lvl="1" indent="0" algn="l" defTabSz="914400" rtl="0" eaLnBrk="1" fontAlgn="base" latinLnBrk="0" hangingPunct="1">
              <a:lnSpc>
                <a:spcPct val="100000"/>
              </a:lnSpc>
              <a:spcBef>
                <a:spcPct val="30000"/>
              </a:spcBef>
              <a:spcAft>
                <a:spcPct val="0"/>
              </a:spcAft>
              <a:buClrTx/>
              <a:buSzTx/>
              <a:buFontTx/>
              <a:buNone/>
              <a:tabLst/>
              <a:defRPr/>
            </a:pPr>
            <a:r>
              <a:rPr lang="en-US" dirty="0" smtClean="0">
                <a:ea typeface="宋体" charset="-122"/>
                <a:cs typeface="宋体" charset="-122"/>
              </a:rPr>
              <a:t>=</a:t>
            </a:r>
            <a:r>
              <a:rPr lang="en-US" baseline="0" dirty="0" smtClean="0">
                <a:ea typeface="宋体" charset="-122"/>
                <a:cs typeface="宋体" charset="-122"/>
              </a:rPr>
              <a:t> </a:t>
            </a:r>
            <a:r>
              <a:rPr lang="en-US" dirty="0" smtClean="0">
                <a:ea typeface="宋体" charset="-122"/>
                <a:cs typeface="宋体" charset="-122"/>
              </a:rPr>
              <a:t>GCD( 210, 168)</a:t>
            </a:r>
            <a:endParaRPr lang="en-US" dirty="0" smtClean="0"/>
          </a:p>
          <a:p>
            <a:pPr marL="457200" marR="0" lvl="1" indent="0" algn="l" defTabSz="914400" rtl="0" eaLnBrk="1" fontAlgn="base" latinLnBrk="0" hangingPunct="1">
              <a:lnSpc>
                <a:spcPct val="100000"/>
              </a:lnSpc>
              <a:spcBef>
                <a:spcPct val="30000"/>
              </a:spcBef>
              <a:spcAft>
                <a:spcPct val="0"/>
              </a:spcAft>
              <a:buClrTx/>
              <a:buSzTx/>
              <a:buFontTx/>
              <a:buNone/>
              <a:tabLst/>
              <a:defRPr/>
            </a:pPr>
            <a:r>
              <a:rPr lang="en-US" dirty="0" smtClean="0">
                <a:ea typeface="宋体" charset="-122"/>
                <a:cs typeface="宋体" charset="-122"/>
              </a:rPr>
              <a:t>=</a:t>
            </a:r>
            <a:r>
              <a:rPr lang="en-US" baseline="0" dirty="0" smtClean="0">
                <a:ea typeface="宋体" charset="-122"/>
                <a:cs typeface="宋体" charset="-122"/>
              </a:rPr>
              <a:t> </a:t>
            </a:r>
            <a:r>
              <a:rPr lang="en-US" dirty="0" smtClean="0">
                <a:ea typeface="宋体" charset="-122"/>
                <a:cs typeface="宋体" charset="-122"/>
              </a:rPr>
              <a:t>GCD( 168, 42)</a:t>
            </a:r>
          </a:p>
          <a:p>
            <a:pPr marL="457200" marR="0" lvl="1" indent="0" algn="l" defTabSz="914400" rtl="0" eaLnBrk="1" fontAlgn="base" latinLnBrk="0" hangingPunct="1">
              <a:lnSpc>
                <a:spcPct val="100000"/>
              </a:lnSpc>
              <a:spcBef>
                <a:spcPct val="30000"/>
              </a:spcBef>
              <a:spcAft>
                <a:spcPct val="0"/>
              </a:spcAft>
              <a:buClrTx/>
              <a:buSzTx/>
              <a:buFontTx/>
              <a:buNone/>
              <a:tabLst/>
              <a:defRPr/>
            </a:pPr>
            <a:r>
              <a:rPr lang="en-US" dirty="0" smtClean="0">
                <a:ea typeface="宋体" charset="-122"/>
                <a:cs typeface="宋体" charset="-122"/>
              </a:rPr>
              <a:t>=</a:t>
            </a:r>
            <a:r>
              <a:rPr lang="en-US" baseline="0" dirty="0" smtClean="0">
                <a:ea typeface="宋体" charset="-122"/>
                <a:cs typeface="宋体" charset="-122"/>
              </a:rPr>
              <a:t> </a:t>
            </a:r>
            <a:r>
              <a:rPr lang="en-US" dirty="0" smtClean="0">
                <a:ea typeface="宋体" charset="-122"/>
                <a:cs typeface="宋体" charset="-122"/>
              </a:rPr>
              <a:t>GCD( 126, 42)</a:t>
            </a:r>
            <a:endParaRPr lang="en-US" dirty="0" smtClean="0"/>
          </a:p>
          <a:p>
            <a:pPr marL="457200" marR="0" lvl="1" indent="0" algn="l" defTabSz="914400" rtl="0" eaLnBrk="1" fontAlgn="base" latinLnBrk="0" hangingPunct="1">
              <a:lnSpc>
                <a:spcPct val="100000"/>
              </a:lnSpc>
              <a:spcBef>
                <a:spcPct val="30000"/>
              </a:spcBef>
              <a:spcAft>
                <a:spcPct val="0"/>
              </a:spcAft>
              <a:buClrTx/>
              <a:buSzTx/>
              <a:buFontTx/>
              <a:buNone/>
              <a:tabLst/>
              <a:defRPr/>
            </a:pPr>
            <a:r>
              <a:rPr lang="en-US" dirty="0" smtClean="0">
                <a:ea typeface="宋体" charset="-122"/>
                <a:cs typeface="宋体" charset="-122"/>
              </a:rPr>
              <a:t>=</a:t>
            </a:r>
            <a:r>
              <a:rPr lang="en-US" baseline="0" dirty="0" smtClean="0">
                <a:ea typeface="宋体" charset="-122"/>
                <a:cs typeface="宋体" charset="-122"/>
              </a:rPr>
              <a:t> </a:t>
            </a:r>
            <a:r>
              <a:rPr lang="en-US" dirty="0" smtClean="0">
                <a:ea typeface="宋体" charset="-122"/>
                <a:cs typeface="宋体" charset="-122"/>
              </a:rPr>
              <a:t>GCD( 84, 42)</a:t>
            </a:r>
            <a:endParaRPr lang="en-US" dirty="0" smtClean="0"/>
          </a:p>
          <a:p>
            <a:pPr marL="457200" marR="0" lvl="1" indent="0" algn="l" defTabSz="914400" rtl="0" eaLnBrk="1" fontAlgn="base" latinLnBrk="0" hangingPunct="1">
              <a:lnSpc>
                <a:spcPct val="100000"/>
              </a:lnSpc>
              <a:spcBef>
                <a:spcPct val="30000"/>
              </a:spcBef>
              <a:spcAft>
                <a:spcPct val="0"/>
              </a:spcAft>
              <a:buClrTx/>
              <a:buSzTx/>
              <a:buFontTx/>
              <a:buNone/>
              <a:tabLst/>
              <a:defRPr/>
            </a:pPr>
            <a:r>
              <a:rPr lang="en-US" dirty="0" smtClean="0">
                <a:ea typeface="宋体" charset="-122"/>
                <a:cs typeface="宋体" charset="-122"/>
              </a:rPr>
              <a:t>=</a:t>
            </a:r>
            <a:r>
              <a:rPr lang="en-US" baseline="0" dirty="0" smtClean="0">
                <a:ea typeface="宋体" charset="-122"/>
                <a:cs typeface="宋体" charset="-122"/>
              </a:rPr>
              <a:t> </a:t>
            </a:r>
            <a:r>
              <a:rPr lang="en-US" dirty="0" smtClean="0">
                <a:ea typeface="宋体" charset="-122"/>
                <a:cs typeface="宋体" charset="-122"/>
              </a:rPr>
              <a:t>GCD( 42, 42)</a:t>
            </a:r>
            <a:endParaRPr lang="en-US" dirty="0" smtClean="0"/>
          </a:p>
          <a:p>
            <a:pPr marL="457200" marR="0" lvl="1" indent="0" algn="l" defTabSz="914400" rtl="0" eaLnBrk="1" fontAlgn="base" latinLnBrk="0" hangingPunct="1">
              <a:lnSpc>
                <a:spcPct val="100000"/>
              </a:lnSpc>
              <a:spcBef>
                <a:spcPct val="30000"/>
              </a:spcBef>
              <a:spcAft>
                <a:spcPct val="0"/>
              </a:spcAft>
              <a:buClrTx/>
              <a:buSzTx/>
              <a:buFontTx/>
              <a:buNone/>
              <a:tabLst/>
              <a:defRPr/>
            </a:pPr>
            <a:r>
              <a:rPr lang="en-US" dirty="0" smtClean="0">
                <a:ea typeface="宋体" charset="-122"/>
                <a:cs typeface="宋体" charset="-122"/>
              </a:rPr>
              <a:t>=</a:t>
            </a:r>
            <a:r>
              <a:rPr lang="en-US" baseline="0" dirty="0" smtClean="0">
                <a:ea typeface="宋体" charset="-122"/>
                <a:cs typeface="宋体" charset="-122"/>
              </a:rPr>
              <a:t> </a:t>
            </a:r>
            <a:r>
              <a:rPr lang="en-US" dirty="0" smtClean="0">
                <a:ea typeface="宋体" charset="-122"/>
                <a:cs typeface="宋体" charset="-122"/>
              </a:rPr>
              <a:t>GCD( 0, 42)</a:t>
            </a:r>
            <a:endParaRPr lang="en-US" dirty="0" smtClean="0"/>
          </a:p>
          <a:p>
            <a:pPr marL="457200" marR="0" lvl="1" indent="0" algn="l" defTabSz="914400" rtl="0" eaLnBrk="1" fontAlgn="base" latinLnBrk="0" hangingPunct="1">
              <a:lnSpc>
                <a:spcPct val="100000"/>
              </a:lnSpc>
              <a:spcBef>
                <a:spcPct val="30000"/>
              </a:spcBef>
              <a:spcAft>
                <a:spcPct val="0"/>
              </a:spcAft>
              <a:buClrTx/>
              <a:buSzTx/>
              <a:buFontTx/>
              <a:buNone/>
              <a:tabLst/>
              <a:defRPr/>
            </a:pPr>
            <a:endParaRPr lang="en-US" dirty="0" smtClean="0"/>
          </a:p>
          <a:p>
            <a:pPr marL="457200" marR="0" lvl="1" indent="0" algn="l" defTabSz="914400" rtl="0" eaLnBrk="1" fontAlgn="base" latinLnBrk="0" hangingPunct="1">
              <a:lnSpc>
                <a:spcPct val="100000"/>
              </a:lnSpc>
              <a:spcBef>
                <a:spcPct val="30000"/>
              </a:spcBef>
              <a:spcAft>
                <a:spcPct val="0"/>
              </a:spcAft>
              <a:buClrTx/>
              <a:buSzTx/>
              <a:buFontTx/>
              <a:buNone/>
              <a:tabLst/>
              <a:defRPr/>
            </a:pPr>
            <a:endParaRPr lang="en-US" dirty="0" smtClean="0"/>
          </a:p>
          <a:p>
            <a:pPr marL="457200" marR="0" lvl="1" indent="0" algn="l" defTabSz="914400" rtl="0" eaLnBrk="1" fontAlgn="base" latinLnBrk="0" hangingPunct="1">
              <a:lnSpc>
                <a:spcPct val="100000"/>
              </a:lnSpc>
              <a:spcBef>
                <a:spcPct val="30000"/>
              </a:spcBef>
              <a:spcAft>
                <a:spcPct val="0"/>
              </a:spcAft>
              <a:buClrTx/>
              <a:buSzTx/>
              <a:buFontTx/>
              <a:buNone/>
              <a:tabLst/>
              <a:defRPr/>
            </a:pPr>
            <a:endParaRPr lang="en-US" dirty="0" smtClean="0"/>
          </a:p>
          <a:p>
            <a:pPr lvl="1" eaLnBrk="1" hangingPunct="1"/>
            <a:endParaRPr lang="en-US" dirty="0"/>
          </a:p>
        </p:txBody>
      </p:sp>
      <p:sp>
        <p:nvSpPr>
          <p:cNvPr id="4" name="Slide Number Placeholder 3"/>
          <p:cNvSpPr>
            <a:spLocks noGrp="1"/>
          </p:cNvSpPr>
          <p:nvPr>
            <p:ph type="sldNum" sz="quarter" idx="10"/>
          </p:nvPr>
        </p:nvSpPr>
        <p:spPr/>
        <p:txBody>
          <a:bodyPr/>
          <a:lstStyle/>
          <a:p>
            <a:pPr>
              <a:defRPr/>
            </a:pPr>
            <a:fld id="{C47D07E1-450F-4D21-88F2-2F1F63C1D3B1}" type="slidenum">
              <a:rPr lang="en-US" smtClean="0"/>
              <a:pPr>
                <a:defRPr/>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Title Slide">
    <p:spTree>
      <p:nvGrpSpPr>
        <p:cNvPr id="1" name=""/>
        <p:cNvGrpSpPr/>
        <p:nvPr/>
      </p:nvGrpSpPr>
      <p:grpSpPr>
        <a:xfrm>
          <a:off x="0" y="0"/>
          <a:ext cx="0" cy="0"/>
          <a:chOff x="0" y="0"/>
          <a:chExt cx="0" cy="0"/>
        </a:xfrm>
      </p:grpSpPr>
      <p:pic>
        <p:nvPicPr>
          <p:cNvPr id="25" name="Picture 46" descr="tw"/>
          <p:cNvPicPr>
            <a:picLocks noChangeAspect="1" noChangeArrowheads="1"/>
          </p:cNvPicPr>
          <p:nvPr userDrawn="1"/>
        </p:nvPicPr>
        <p:blipFill>
          <a:blip r:embed="rId2" cstate="print"/>
          <a:srcRect/>
          <a:stretch>
            <a:fillRect/>
          </a:stretch>
        </p:blipFill>
        <p:spPr bwMode="auto">
          <a:xfrm>
            <a:off x="293688" y="304800"/>
            <a:ext cx="8697912" cy="1004888"/>
          </a:xfrm>
          <a:prstGeom prst="rect">
            <a:avLst/>
          </a:prstGeom>
          <a:noFill/>
          <a:ln w="9525">
            <a:noFill/>
            <a:miter lim="800000"/>
            <a:headEnd/>
            <a:tailEnd/>
          </a:ln>
        </p:spPr>
      </p:pic>
      <p:pic>
        <p:nvPicPr>
          <p:cNvPr id="26" name="Picture 20" descr="tw"/>
          <p:cNvPicPr>
            <a:picLocks noChangeAspect="1" noChangeArrowheads="1"/>
          </p:cNvPicPr>
          <p:nvPr userDrawn="1"/>
        </p:nvPicPr>
        <p:blipFill>
          <a:blip r:embed="rId2" cstate="print"/>
          <a:srcRect/>
          <a:stretch>
            <a:fillRect/>
          </a:stretch>
        </p:blipFill>
        <p:spPr bwMode="auto">
          <a:xfrm>
            <a:off x="304800" y="304800"/>
            <a:ext cx="8686800" cy="1003300"/>
          </a:xfrm>
          <a:prstGeom prst="rect">
            <a:avLst/>
          </a:prstGeom>
          <a:noFill/>
          <a:ln w="9525">
            <a:noFill/>
            <a:miter lim="800000"/>
            <a:headEnd/>
            <a:tailEnd/>
          </a:ln>
        </p:spPr>
      </p:pic>
      <p:sp>
        <p:nvSpPr>
          <p:cNvPr id="27" name="Line 7"/>
          <p:cNvSpPr>
            <a:spLocks noChangeShapeType="1"/>
          </p:cNvSpPr>
          <p:nvPr userDrawn="1"/>
        </p:nvSpPr>
        <p:spPr bwMode="auto">
          <a:xfrm>
            <a:off x="304800" y="6216650"/>
            <a:ext cx="8686800" cy="0"/>
          </a:xfrm>
          <a:prstGeom prst="line">
            <a:avLst/>
          </a:prstGeom>
          <a:noFill/>
          <a:ln w="19050">
            <a:solidFill>
              <a:srgbClr val="0A1E60"/>
            </a:solidFill>
            <a:round/>
            <a:headEnd/>
            <a:tailEnd/>
          </a:ln>
          <a:effectLst/>
        </p:spPr>
        <p:txBody>
          <a:bodyPr/>
          <a:lstStyle/>
          <a:p>
            <a:pPr>
              <a:defRPr/>
            </a:pPr>
            <a:endParaRPr lang="nl-BE">
              <a:latin typeface="+mn-lt"/>
              <a:cs typeface=""/>
            </a:endParaRPr>
          </a:p>
        </p:txBody>
      </p:sp>
      <p:grpSp>
        <p:nvGrpSpPr>
          <p:cNvPr id="42" name="Group 41"/>
          <p:cNvGrpSpPr/>
          <p:nvPr userDrawn="1"/>
        </p:nvGrpSpPr>
        <p:grpSpPr>
          <a:xfrm>
            <a:off x="8470900" y="6273800"/>
            <a:ext cx="449263" cy="446088"/>
            <a:chOff x="8470900" y="6273800"/>
            <a:chExt cx="449263" cy="446088"/>
          </a:xfrm>
        </p:grpSpPr>
        <p:sp>
          <p:nvSpPr>
            <p:cNvPr id="28" name="AutoShape 34"/>
            <p:cNvSpPr>
              <a:spLocks noChangeAspect="1" noChangeArrowheads="1" noTextEdit="1"/>
            </p:cNvSpPr>
            <p:nvPr userDrawn="1"/>
          </p:nvSpPr>
          <p:spPr bwMode="auto">
            <a:xfrm>
              <a:off x="8470900" y="6273800"/>
              <a:ext cx="449263" cy="446088"/>
            </a:xfrm>
            <a:prstGeom prst="rect">
              <a:avLst/>
            </a:prstGeom>
            <a:noFill/>
            <a:ln w="9525">
              <a:noFill/>
              <a:miter lim="800000"/>
              <a:headEnd/>
              <a:tailEnd/>
            </a:ln>
          </p:spPr>
          <p:txBody>
            <a:bodyPr/>
            <a:lstStyle/>
            <a:p>
              <a:pPr>
                <a:defRPr/>
              </a:pPr>
              <a:endParaRPr lang="nl-BE">
                <a:latin typeface="+mn-lt"/>
                <a:cs typeface=""/>
              </a:endParaRPr>
            </a:p>
          </p:txBody>
        </p:sp>
        <p:sp>
          <p:nvSpPr>
            <p:cNvPr id="29" name="Freeform 35"/>
            <p:cNvSpPr>
              <a:spLocks/>
            </p:cNvSpPr>
            <p:nvPr userDrawn="1"/>
          </p:nvSpPr>
          <p:spPr bwMode="auto">
            <a:xfrm>
              <a:off x="8472488" y="6275388"/>
              <a:ext cx="446087" cy="233362"/>
            </a:xfrm>
            <a:custGeom>
              <a:avLst/>
              <a:gdLst/>
              <a:ahLst/>
              <a:cxnLst>
                <a:cxn ang="0">
                  <a:pos x="371" y="185"/>
                </a:cxn>
                <a:cxn ang="0">
                  <a:pos x="371" y="185"/>
                </a:cxn>
                <a:cxn ang="0">
                  <a:pos x="362" y="194"/>
                </a:cxn>
                <a:cxn ang="0">
                  <a:pos x="354" y="185"/>
                </a:cxn>
                <a:cxn ang="0">
                  <a:pos x="354" y="185"/>
                </a:cxn>
                <a:cxn ang="0">
                  <a:pos x="185" y="17"/>
                </a:cxn>
                <a:cxn ang="0">
                  <a:pos x="17" y="185"/>
                </a:cxn>
                <a:cxn ang="0">
                  <a:pos x="17" y="185"/>
                </a:cxn>
                <a:cxn ang="0">
                  <a:pos x="9" y="194"/>
                </a:cxn>
                <a:cxn ang="0">
                  <a:pos x="0" y="185"/>
                </a:cxn>
                <a:cxn ang="0">
                  <a:pos x="0" y="185"/>
                </a:cxn>
                <a:cxn ang="0">
                  <a:pos x="185" y="0"/>
                </a:cxn>
                <a:cxn ang="0">
                  <a:pos x="371" y="185"/>
                </a:cxn>
              </a:cxnLst>
              <a:rect l="0" t="0" r="r" b="b"/>
              <a:pathLst>
                <a:path w="371" h="194">
                  <a:moveTo>
                    <a:pt x="371" y="185"/>
                  </a:moveTo>
                  <a:cubicBezTo>
                    <a:pt x="371" y="185"/>
                    <a:pt x="371" y="185"/>
                    <a:pt x="371" y="185"/>
                  </a:cubicBezTo>
                  <a:cubicBezTo>
                    <a:pt x="371" y="190"/>
                    <a:pt x="367" y="194"/>
                    <a:pt x="362" y="194"/>
                  </a:cubicBezTo>
                  <a:cubicBezTo>
                    <a:pt x="358" y="194"/>
                    <a:pt x="354" y="190"/>
                    <a:pt x="354" y="185"/>
                  </a:cubicBezTo>
                  <a:cubicBezTo>
                    <a:pt x="354" y="185"/>
                    <a:pt x="354" y="185"/>
                    <a:pt x="354" y="185"/>
                  </a:cubicBezTo>
                  <a:cubicBezTo>
                    <a:pt x="354" y="93"/>
                    <a:pt x="278" y="17"/>
                    <a:pt x="185" y="17"/>
                  </a:cubicBezTo>
                  <a:cubicBezTo>
                    <a:pt x="93" y="17"/>
                    <a:pt x="17" y="93"/>
                    <a:pt x="17" y="185"/>
                  </a:cubicBezTo>
                  <a:cubicBezTo>
                    <a:pt x="17" y="185"/>
                    <a:pt x="17" y="185"/>
                    <a:pt x="17" y="185"/>
                  </a:cubicBezTo>
                  <a:cubicBezTo>
                    <a:pt x="17" y="190"/>
                    <a:pt x="13" y="194"/>
                    <a:pt x="9" y="194"/>
                  </a:cubicBezTo>
                  <a:cubicBezTo>
                    <a:pt x="4" y="194"/>
                    <a:pt x="0" y="190"/>
                    <a:pt x="0" y="185"/>
                  </a:cubicBezTo>
                  <a:cubicBezTo>
                    <a:pt x="0" y="185"/>
                    <a:pt x="0" y="185"/>
                    <a:pt x="0" y="185"/>
                  </a:cubicBezTo>
                  <a:cubicBezTo>
                    <a:pt x="0" y="83"/>
                    <a:pt x="83" y="0"/>
                    <a:pt x="185" y="0"/>
                  </a:cubicBezTo>
                  <a:cubicBezTo>
                    <a:pt x="288" y="0"/>
                    <a:pt x="371" y="83"/>
                    <a:pt x="371" y="185"/>
                  </a:cubicBezTo>
                  <a:close/>
                </a:path>
              </a:pathLst>
            </a:custGeom>
            <a:solidFill>
              <a:srgbClr val="727DBE"/>
            </a:solidFill>
            <a:ln w="9525">
              <a:noFill/>
              <a:round/>
              <a:headEnd/>
              <a:tailEnd/>
            </a:ln>
          </p:spPr>
          <p:txBody>
            <a:bodyPr/>
            <a:lstStyle/>
            <a:p>
              <a:pPr>
                <a:defRPr/>
              </a:pPr>
              <a:endParaRPr lang="nl-BE">
                <a:latin typeface="+mn-lt"/>
                <a:cs typeface=""/>
              </a:endParaRPr>
            </a:p>
          </p:txBody>
        </p:sp>
        <p:sp>
          <p:nvSpPr>
            <p:cNvPr id="30" name="Freeform 36"/>
            <p:cNvSpPr>
              <a:spLocks/>
            </p:cNvSpPr>
            <p:nvPr userDrawn="1"/>
          </p:nvSpPr>
          <p:spPr bwMode="auto">
            <a:xfrm>
              <a:off x="8624888" y="6427788"/>
              <a:ext cx="141287" cy="80962"/>
            </a:xfrm>
            <a:custGeom>
              <a:avLst/>
              <a:gdLst/>
              <a:ahLst/>
              <a:cxnLst>
                <a:cxn ang="0">
                  <a:pos x="58" y="0"/>
                </a:cxn>
                <a:cxn ang="0">
                  <a:pos x="117" y="58"/>
                </a:cxn>
                <a:cxn ang="0">
                  <a:pos x="117" y="58"/>
                </a:cxn>
                <a:cxn ang="0">
                  <a:pos x="117" y="58"/>
                </a:cxn>
                <a:cxn ang="0">
                  <a:pos x="109" y="67"/>
                </a:cxn>
                <a:cxn ang="0">
                  <a:pos x="101" y="58"/>
                </a:cxn>
                <a:cxn ang="0">
                  <a:pos x="101" y="58"/>
                </a:cxn>
                <a:cxn ang="0">
                  <a:pos x="58" y="16"/>
                </a:cxn>
                <a:cxn ang="0">
                  <a:pos x="16" y="58"/>
                </a:cxn>
                <a:cxn ang="0">
                  <a:pos x="16" y="58"/>
                </a:cxn>
                <a:cxn ang="0">
                  <a:pos x="16" y="58"/>
                </a:cxn>
                <a:cxn ang="0">
                  <a:pos x="8" y="67"/>
                </a:cxn>
                <a:cxn ang="0">
                  <a:pos x="0" y="58"/>
                </a:cxn>
                <a:cxn ang="0">
                  <a:pos x="0" y="58"/>
                </a:cxn>
                <a:cxn ang="0">
                  <a:pos x="0" y="58"/>
                </a:cxn>
                <a:cxn ang="0">
                  <a:pos x="58" y="0"/>
                </a:cxn>
              </a:cxnLst>
              <a:rect l="0" t="0" r="r" b="b"/>
              <a:pathLst>
                <a:path w="117" h="67">
                  <a:moveTo>
                    <a:pt x="58" y="0"/>
                  </a:moveTo>
                  <a:cubicBezTo>
                    <a:pt x="91" y="0"/>
                    <a:pt x="117" y="26"/>
                    <a:pt x="117" y="58"/>
                  </a:cubicBezTo>
                  <a:lnTo>
                    <a:pt x="117" y="58"/>
                  </a:lnTo>
                  <a:cubicBezTo>
                    <a:pt x="117" y="58"/>
                    <a:pt x="117" y="58"/>
                    <a:pt x="117" y="58"/>
                  </a:cubicBezTo>
                  <a:cubicBezTo>
                    <a:pt x="117" y="63"/>
                    <a:pt x="114" y="67"/>
                    <a:pt x="109" y="67"/>
                  </a:cubicBezTo>
                  <a:cubicBezTo>
                    <a:pt x="104" y="67"/>
                    <a:pt x="101" y="63"/>
                    <a:pt x="101" y="58"/>
                  </a:cubicBezTo>
                  <a:cubicBezTo>
                    <a:pt x="101" y="58"/>
                    <a:pt x="101" y="58"/>
                    <a:pt x="101" y="58"/>
                  </a:cubicBezTo>
                  <a:cubicBezTo>
                    <a:pt x="101" y="35"/>
                    <a:pt x="82" y="16"/>
                    <a:pt x="58" y="16"/>
                  </a:cubicBezTo>
                  <a:cubicBezTo>
                    <a:pt x="35" y="16"/>
                    <a:pt x="16" y="35"/>
                    <a:pt x="16" y="58"/>
                  </a:cubicBezTo>
                  <a:lnTo>
                    <a:pt x="16" y="58"/>
                  </a:lnTo>
                  <a:cubicBezTo>
                    <a:pt x="16" y="58"/>
                    <a:pt x="16" y="58"/>
                    <a:pt x="16" y="58"/>
                  </a:cubicBezTo>
                  <a:cubicBezTo>
                    <a:pt x="16" y="63"/>
                    <a:pt x="13" y="67"/>
                    <a:pt x="8" y="67"/>
                  </a:cubicBezTo>
                  <a:cubicBezTo>
                    <a:pt x="3" y="67"/>
                    <a:pt x="0" y="63"/>
                    <a:pt x="0" y="58"/>
                  </a:cubicBezTo>
                  <a:cubicBezTo>
                    <a:pt x="0" y="58"/>
                    <a:pt x="0" y="58"/>
                    <a:pt x="0" y="58"/>
                  </a:cubicBezTo>
                  <a:cubicBezTo>
                    <a:pt x="0" y="58"/>
                    <a:pt x="0" y="58"/>
                    <a:pt x="0" y="58"/>
                  </a:cubicBezTo>
                  <a:cubicBezTo>
                    <a:pt x="0" y="26"/>
                    <a:pt x="26" y="0"/>
                    <a:pt x="58" y="0"/>
                  </a:cubicBezTo>
                  <a:close/>
                </a:path>
              </a:pathLst>
            </a:custGeom>
            <a:solidFill>
              <a:srgbClr val="727DBE"/>
            </a:solidFill>
            <a:ln w="9525">
              <a:noFill/>
              <a:round/>
              <a:headEnd/>
              <a:tailEnd/>
            </a:ln>
          </p:spPr>
          <p:txBody>
            <a:bodyPr/>
            <a:lstStyle/>
            <a:p>
              <a:pPr>
                <a:defRPr/>
              </a:pPr>
              <a:endParaRPr lang="nl-BE">
                <a:latin typeface="+mn-lt"/>
                <a:cs typeface=""/>
              </a:endParaRPr>
            </a:p>
          </p:txBody>
        </p:sp>
        <p:sp>
          <p:nvSpPr>
            <p:cNvPr id="31" name="Freeform 37"/>
            <p:cNvSpPr>
              <a:spLocks/>
            </p:cNvSpPr>
            <p:nvPr userDrawn="1"/>
          </p:nvSpPr>
          <p:spPr bwMode="auto">
            <a:xfrm>
              <a:off x="8586788" y="6389688"/>
              <a:ext cx="217487" cy="119062"/>
            </a:xfrm>
            <a:custGeom>
              <a:avLst/>
              <a:gdLst/>
              <a:ahLst/>
              <a:cxnLst>
                <a:cxn ang="0">
                  <a:pos x="90" y="0"/>
                </a:cxn>
                <a:cxn ang="0">
                  <a:pos x="181" y="90"/>
                </a:cxn>
                <a:cxn ang="0">
                  <a:pos x="181" y="90"/>
                </a:cxn>
                <a:cxn ang="0">
                  <a:pos x="181" y="90"/>
                </a:cxn>
                <a:cxn ang="0">
                  <a:pos x="173" y="99"/>
                </a:cxn>
                <a:cxn ang="0">
                  <a:pos x="164" y="90"/>
                </a:cxn>
                <a:cxn ang="0">
                  <a:pos x="164" y="90"/>
                </a:cxn>
                <a:cxn ang="0">
                  <a:pos x="90" y="17"/>
                </a:cxn>
                <a:cxn ang="0">
                  <a:pos x="17" y="90"/>
                </a:cxn>
                <a:cxn ang="0">
                  <a:pos x="17" y="90"/>
                </a:cxn>
                <a:cxn ang="0">
                  <a:pos x="17" y="90"/>
                </a:cxn>
                <a:cxn ang="0">
                  <a:pos x="8" y="99"/>
                </a:cxn>
                <a:cxn ang="0">
                  <a:pos x="0" y="90"/>
                </a:cxn>
                <a:cxn ang="0">
                  <a:pos x="0" y="90"/>
                </a:cxn>
                <a:cxn ang="0">
                  <a:pos x="0" y="90"/>
                </a:cxn>
                <a:cxn ang="0">
                  <a:pos x="90" y="0"/>
                </a:cxn>
              </a:cxnLst>
              <a:rect l="0" t="0" r="r" b="b"/>
              <a:pathLst>
                <a:path w="181" h="99">
                  <a:moveTo>
                    <a:pt x="90" y="0"/>
                  </a:moveTo>
                  <a:cubicBezTo>
                    <a:pt x="140" y="0"/>
                    <a:pt x="181" y="41"/>
                    <a:pt x="181" y="90"/>
                  </a:cubicBezTo>
                  <a:lnTo>
                    <a:pt x="181" y="90"/>
                  </a:lnTo>
                  <a:cubicBezTo>
                    <a:pt x="181" y="90"/>
                    <a:pt x="181" y="90"/>
                    <a:pt x="181" y="90"/>
                  </a:cubicBezTo>
                  <a:cubicBezTo>
                    <a:pt x="181" y="95"/>
                    <a:pt x="177" y="99"/>
                    <a:pt x="173" y="99"/>
                  </a:cubicBezTo>
                  <a:cubicBezTo>
                    <a:pt x="168" y="99"/>
                    <a:pt x="164" y="95"/>
                    <a:pt x="164" y="90"/>
                  </a:cubicBezTo>
                  <a:cubicBezTo>
                    <a:pt x="164" y="90"/>
                    <a:pt x="164" y="90"/>
                    <a:pt x="164" y="90"/>
                  </a:cubicBezTo>
                  <a:cubicBezTo>
                    <a:pt x="164" y="50"/>
                    <a:pt x="131" y="17"/>
                    <a:pt x="90" y="17"/>
                  </a:cubicBezTo>
                  <a:cubicBezTo>
                    <a:pt x="50" y="17"/>
                    <a:pt x="17" y="50"/>
                    <a:pt x="17" y="90"/>
                  </a:cubicBezTo>
                  <a:lnTo>
                    <a:pt x="17" y="90"/>
                  </a:lnTo>
                  <a:cubicBezTo>
                    <a:pt x="17" y="90"/>
                    <a:pt x="17" y="90"/>
                    <a:pt x="17" y="90"/>
                  </a:cubicBezTo>
                  <a:cubicBezTo>
                    <a:pt x="17" y="95"/>
                    <a:pt x="13" y="99"/>
                    <a:pt x="8" y="99"/>
                  </a:cubicBezTo>
                  <a:cubicBezTo>
                    <a:pt x="4" y="99"/>
                    <a:pt x="0" y="95"/>
                    <a:pt x="0" y="90"/>
                  </a:cubicBezTo>
                  <a:cubicBezTo>
                    <a:pt x="0" y="90"/>
                    <a:pt x="0" y="90"/>
                    <a:pt x="0" y="90"/>
                  </a:cubicBezTo>
                  <a:cubicBezTo>
                    <a:pt x="0" y="90"/>
                    <a:pt x="0" y="90"/>
                    <a:pt x="0" y="90"/>
                  </a:cubicBezTo>
                  <a:cubicBezTo>
                    <a:pt x="0" y="40"/>
                    <a:pt x="41" y="0"/>
                    <a:pt x="90" y="0"/>
                  </a:cubicBezTo>
                  <a:close/>
                </a:path>
              </a:pathLst>
            </a:custGeom>
            <a:solidFill>
              <a:srgbClr val="727DBE"/>
            </a:solidFill>
            <a:ln w="9525">
              <a:noFill/>
              <a:round/>
              <a:headEnd/>
              <a:tailEnd/>
            </a:ln>
          </p:spPr>
          <p:txBody>
            <a:bodyPr/>
            <a:lstStyle/>
            <a:p>
              <a:pPr>
                <a:defRPr/>
              </a:pPr>
              <a:endParaRPr lang="nl-BE">
                <a:latin typeface="+mn-lt"/>
                <a:cs typeface=""/>
              </a:endParaRPr>
            </a:p>
          </p:txBody>
        </p:sp>
        <p:sp>
          <p:nvSpPr>
            <p:cNvPr id="32" name="Freeform 38"/>
            <p:cNvSpPr>
              <a:spLocks/>
            </p:cNvSpPr>
            <p:nvPr userDrawn="1"/>
          </p:nvSpPr>
          <p:spPr bwMode="auto">
            <a:xfrm>
              <a:off x="8548688" y="6351588"/>
              <a:ext cx="293687" cy="157162"/>
            </a:xfrm>
            <a:custGeom>
              <a:avLst/>
              <a:gdLst/>
              <a:ahLst/>
              <a:cxnLst>
                <a:cxn ang="0">
                  <a:pos x="245" y="122"/>
                </a:cxn>
                <a:cxn ang="0">
                  <a:pos x="245" y="122"/>
                </a:cxn>
                <a:cxn ang="0">
                  <a:pos x="236" y="131"/>
                </a:cxn>
                <a:cxn ang="0">
                  <a:pos x="228" y="122"/>
                </a:cxn>
                <a:cxn ang="0">
                  <a:pos x="228" y="122"/>
                </a:cxn>
                <a:cxn ang="0">
                  <a:pos x="122" y="17"/>
                </a:cxn>
                <a:cxn ang="0">
                  <a:pos x="17" y="122"/>
                </a:cxn>
                <a:cxn ang="0">
                  <a:pos x="17" y="122"/>
                </a:cxn>
                <a:cxn ang="0">
                  <a:pos x="17" y="122"/>
                </a:cxn>
                <a:cxn ang="0">
                  <a:pos x="9" y="131"/>
                </a:cxn>
                <a:cxn ang="0">
                  <a:pos x="0" y="122"/>
                </a:cxn>
                <a:cxn ang="0">
                  <a:pos x="0" y="122"/>
                </a:cxn>
                <a:cxn ang="0">
                  <a:pos x="0" y="122"/>
                </a:cxn>
                <a:cxn ang="0">
                  <a:pos x="122" y="0"/>
                </a:cxn>
                <a:cxn ang="0">
                  <a:pos x="245" y="122"/>
                </a:cxn>
              </a:cxnLst>
              <a:rect l="0" t="0" r="r" b="b"/>
              <a:pathLst>
                <a:path w="245" h="131">
                  <a:moveTo>
                    <a:pt x="245" y="122"/>
                  </a:moveTo>
                  <a:cubicBezTo>
                    <a:pt x="245" y="122"/>
                    <a:pt x="245" y="122"/>
                    <a:pt x="245" y="122"/>
                  </a:cubicBezTo>
                  <a:cubicBezTo>
                    <a:pt x="245" y="127"/>
                    <a:pt x="241" y="131"/>
                    <a:pt x="236" y="131"/>
                  </a:cubicBezTo>
                  <a:cubicBezTo>
                    <a:pt x="232" y="131"/>
                    <a:pt x="228" y="127"/>
                    <a:pt x="228" y="122"/>
                  </a:cubicBezTo>
                  <a:cubicBezTo>
                    <a:pt x="228" y="122"/>
                    <a:pt x="228" y="122"/>
                    <a:pt x="228" y="122"/>
                  </a:cubicBezTo>
                  <a:cubicBezTo>
                    <a:pt x="228" y="64"/>
                    <a:pt x="180" y="17"/>
                    <a:pt x="122" y="17"/>
                  </a:cubicBezTo>
                  <a:cubicBezTo>
                    <a:pt x="65" y="17"/>
                    <a:pt x="17" y="64"/>
                    <a:pt x="17" y="122"/>
                  </a:cubicBezTo>
                  <a:lnTo>
                    <a:pt x="17" y="122"/>
                  </a:lnTo>
                  <a:cubicBezTo>
                    <a:pt x="17" y="122"/>
                    <a:pt x="17" y="122"/>
                    <a:pt x="17" y="122"/>
                  </a:cubicBezTo>
                  <a:cubicBezTo>
                    <a:pt x="17" y="127"/>
                    <a:pt x="13" y="131"/>
                    <a:pt x="9" y="131"/>
                  </a:cubicBezTo>
                  <a:cubicBezTo>
                    <a:pt x="4" y="131"/>
                    <a:pt x="0" y="127"/>
                    <a:pt x="0" y="122"/>
                  </a:cubicBezTo>
                  <a:cubicBezTo>
                    <a:pt x="0" y="122"/>
                    <a:pt x="0" y="122"/>
                    <a:pt x="0" y="122"/>
                  </a:cubicBezTo>
                  <a:cubicBezTo>
                    <a:pt x="0" y="122"/>
                    <a:pt x="0" y="122"/>
                    <a:pt x="0" y="122"/>
                  </a:cubicBezTo>
                  <a:cubicBezTo>
                    <a:pt x="1" y="55"/>
                    <a:pt x="55" y="0"/>
                    <a:pt x="122" y="0"/>
                  </a:cubicBezTo>
                  <a:cubicBezTo>
                    <a:pt x="190" y="0"/>
                    <a:pt x="245" y="55"/>
                    <a:pt x="245" y="122"/>
                  </a:cubicBezTo>
                  <a:close/>
                </a:path>
              </a:pathLst>
            </a:custGeom>
            <a:solidFill>
              <a:srgbClr val="727DBE"/>
            </a:solidFill>
            <a:ln w="9525">
              <a:noFill/>
              <a:round/>
              <a:headEnd/>
              <a:tailEnd/>
            </a:ln>
          </p:spPr>
          <p:txBody>
            <a:bodyPr/>
            <a:lstStyle/>
            <a:p>
              <a:pPr>
                <a:defRPr/>
              </a:pPr>
              <a:endParaRPr lang="nl-BE">
                <a:latin typeface="+mn-lt"/>
                <a:cs typeface=""/>
              </a:endParaRPr>
            </a:p>
          </p:txBody>
        </p:sp>
        <p:sp>
          <p:nvSpPr>
            <p:cNvPr id="33" name="Freeform 39"/>
            <p:cNvSpPr>
              <a:spLocks/>
            </p:cNvSpPr>
            <p:nvPr userDrawn="1"/>
          </p:nvSpPr>
          <p:spPr bwMode="auto">
            <a:xfrm>
              <a:off x="8510588" y="6313488"/>
              <a:ext cx="369887" cy="195262"/>
            </a:xfrm>
            <a:custGeom>
              <a:avLst/>
              <a:gdLst/>
              <a:ahLst/>
              <a:cxnLst>
                <a:cxn ang="0">
                  <a:pos x="153" y="0"/>
                </a:cxn>
                <a:cxn ang="0">
                  <a:pos x="307" y="153"/>
                </a:cxn>
                <a:cxn ang="0">
                  <a:pos x="307" y="153"/>
                </a:cxn>
                <a:cxn ang="0">
                  <a:pos x="299" y="162"/>
                </a:cxn>
                <a:cxn ang="0">
                  <a:pos x="290" y="153"/>
                </a:cxn>
                <a:cxn ang="0">
                  <a:pos x="290" y="153"/>
                </a:cxn>
                <a:cxn ang="0">
                  <a:pos x="153" y="17"/>
                </a:cxn>
                <a:cxn ang="0">
                  <a:pos x="17" y="153"/>
                </a:cxn>
                <a:cxn ang="0">
                  <a:pos x="17" y="153"/>
                </a:cxn>
                <a:cxn ang="0">
                  <a:pos x="8" y="162"/>
                </a:cxn>
                <a:cxn ang="0">
                  <a:pos x="0" y="153"/>
                </a:cxn>
                <a:cxn ang="0">
                  <a:pos x="0" y="153"/>
                </a:cxn>
                <a:cxn ang="0">
                  <a:pos x="153" y="0"/>
                </a:cxn>
              </a:cxnLst>
              <a:rect l="0" t="0" r="r" b="b"/>
              <a:pathLst>
                <a:path w="307" h="162">
                  <a:moveTo>
                    <a:pt x="153" y="0"/>
                  </a:moveTo>
                  <a:cubicBezTo>
                    <a:pt x="238" y="0"/>
                    <a:pt x="307" y="69"/>
                    <a:pt x="307" y="153"/>
                  </a:cubicBezTo>
                  <a:cubicBezTo>
                    <a:pt x="307" y="153"/>
                    <a:pt x="307" y="153"/>
                    <a:pt x="307" y="153"/>
                  </a:cubicBezTo>
                  <a:cubicBezTo>
                    <a:pt x="307" y="158"/>
                    <a:pt x="303" y="162"/>
                    <a:pt x="299" y="162"/>
                  </a:cubicBezTo>
                  <a:cubicBezTo>
                    <a:pt x="294" y="162"/>
                    <a:pt x="290" y="158"/>
                    <a:pt x="290" y="153"/>
                  </a:cubicBezTo>
                  <a:cubicBezTo>
                    <a:pt x="290" y="153"/>
                    <a:pt x="290" y="153"/>
                    <a:pt x="290" y="153"/>
                  </a:cubicBezTo>
                  <a:cubicBezTo>
                    <a:pt x="290" y="78"/>
                    <a:pt x="229" y="17"/>
                    <a:pt x="153" y="17"/>
                  </a:cubicBezTo>
                  <a:cubicBezTo>
                    <a:pt x="78" y="17"/>
                    <a:pt x="17" y="78"/>
                    <a:pt x="17" y="153"/>
                  </a:cubicBezTo>
                  <a:cubicBezTo>
                    <a:pt x="17" y="153"/>
                    <a:pt x="17" y="153"/>
                    <a:pt x="17" y="153"/>
                  </a:cubicBezTo>
                  <a:cubicBezTo>
                    <a:pt x="17" y="158"/>
                    <a:pt x="13" y="162"/>
                    <a:pt x="8" y="162"/>
                  </a:cubicBezTo>
                  <a:cubicBezTo>
                    <a:pt x="4" y="162"/>
                    <a:pt x="0" y="158"/>
                    <a:pt x="0" y="153"/>
                  </a:cubicBezTo>
                  <a:cubicBezTo>
                    <a:pt x="0" y="153"/>
                    <a:pt x="0" y="153"/>
                    <a:pt x="0" y="153"/>
                  </a:cubicBezTo>
                  <a:cubicBezTo>
                    <a:pt x="0" y="69"/>
                    <a:pt x="69" y="0"/>
                    <a:pt x="153" y="0"/>
                  </a:cubicBezTo>
                  <a:close/>
                </a:path>
              </a:pathLst>
            </a:custGeom>
            <a:solidFill>
              <a:srgbClr val="727DBE"/>
            </a:solidFill>
            <a:ln w="9525">
              <a:noFill/>
              <a:round/>
              <a:headEnd/>
              <a:tailEnd/>
            </a:ln>
          </p:spPr>
          <p:txBody>
            <a:bodyPr/>
            <a:lstStyle/>
            <a:p>
              <a:pPr>
                <a:defRPr/>
              </a:pPr>
              <a:endParaRPr lang="nl-BE">
                <a:latin typeface="+mn-lt"/>
                <a:cs typeface=""/>
              </a:endParaRPr>
            </a:p>
          </p:txBody>
        </p:sp>
        <p:sp>
          <p:nvSpPr>
            <p:cNvPr id="34" name="Freeform 40"/>
            <p:cNvSpPr>
              <a:spLocks/>
            </p:cNvSpPr>
            <p:nvPr userDrawn="1"/>
          </p:nvSpPr>
          <p:spPr bwMode="auto">
            <a:xfrm>
              <a:off x="8472488" y="6523038"/>
              <a:ext cx="171450" cy="20637"/>
            </a:xfrm>
            <a:custGeom>
              <a:avLst/>
              <a:gdLst/>
              <a:ahLst/>
              <a:cxnLst>
                <a:cxn ang="0">
                  <a:pos x="135" y="0"/>
                </a:cxn>
                <a:cxn ang="0">
                  <a:pos x="135" y="0"/>
                </a:cxn>
                <a:cxn ang="0">
                  <a:pos x="143" y="9"/>
                </a:cxn>
                <a:cxn ang="0">
                  <a:pos x="135" y="17"/>
                </a:cxn>
                <a:cxn ang="0">
                  <a:pos x="135" y="17"/>
                </a:cxn>
                <a:cxn ang="0">
                  <a:pos x="9" y="17"/>
                </a:cxn>
                <a:cxn ang="0">
                  <a:pos x="9" y="17"/>
                </a:cxn>
                <a:cxn ang="0">
                  <a:pos x="0" y="9"/>
                </a:cxn>
                <a:cxn ang="0">
                  <a:pos x="9" y="0"/>
                </a:cxn>
                <a:cxn ang="0">
                  <a:pos x="9" y="0"/>
                </a:cxn>
                <a:cxn ang="0">
                  <a:pos x="135" y="0"/>
                </a:cxn>
              </a:cxnLst>
              <a:rect l="0" t="0" r="r" b="b"/>
              <a:pathLst>
                <a:path w="143" h="17">
                  <a:moveTo>
                    <a:pt x="135" y="0"/>
                  </a:moveTo>
                  <a:cubicBezTo>
                    <a:pt x="135" y="0"/>
                    <a:pt x="135" y="0"/>
                    <a:pt x="135" y="0"/>
                  </a:cubicBezTo>
                  <a:cubicBezTo>
                    <a:pt x="140" y="0"/>
                    <a:pt x="143" y="4"/>
                    <a:pt x="143" y="9"/>
                  </a:cubicBezTo>
                  <a:cubicBezTo>
                    <a:pt x="143" y="14"/>
                    <a:pt x="140" y="17"/>
                    <a:pt x="135" y="17"/>
                  </a:cubicBezTo>
                  <a:cubicBezTo>
                    <a:pt x="135" y="17"/>
                    <a:pt x="135" y="17"/>
                    <a:pt x="135" y="17"/>
                  </a:cubicBezTo>
                  <a:lnTo>
                    <a:pt x="9" y="17"/>
                  </a:lnTo>
                  <a:cubicBezTo>
                    <a:pt x="9" y="17"/>
                    <a:pt x="9" y="17"/>
                    <a:pt x="9" y="17"/>
                  </a:cubicBezTo>
                  <a:cubicBezTo>
                    <a:pt x="4" y="17"/>
                    <a:pt x="0" y="14"/>
                    <a:pt x="0" y="9"/>
                  </a:cubicBezTo>
                  <a:cubicBezTo>
                    <a:pt x="0" y="4"/>
                    <a:pt x="4" y="0"/>
                    <a:pt x="9" y="0"/>
                  </a:cubicBezTo>
                  <a:cubicBezTo>
                    <a:pt x="9" y="0"/>
                    <a:pt x="9" y="0"/>
                    <a:pt x="9" y="0"/>
                  </a:cubicBezTo>
                  <a:lnTo>
                    <a:pt x="135" y="0"/>
                  </a:lnTo>
                  <a:close/>
                </a:path>
              </a:pathLst>
            </a:custGeom>
            <a:solidFill>
              <a:srgbClr val="0A1E60"/>
            </a:solidFill>
            <a:ln w="9525">
              <a:noFill/>
              <a:round/>
              <a:headEnd/>
              <a:tailEnd/>
            </a:ln>
          </p:spPr>
          <p:txBody>
            <a:bodyPr/>
            <a:lstStyle/>
            <a:p>
              <a:pPr>
                <a:defRPr/>
              </a:pPr>
              <a:endParaRPr lang="nl-BE">
                <a:latin typeface="+mn-lt"/>
                <a:cs typeface=""/>
              </a:endParaRPr>
            </a:p>
          </p:txBody>
        </p:sp>
        <p:sp>
          <p:nvSpPr>
            <p:cNvPr id="35" name="Freeform 41"/>
            <p:cNvSpPr>
              <a:spLocks/>
            </p:cNvSpPr>
            <p:nvPr userDrawn="1"/>
          </p:nvSpPr>
          <p:spPr bwMode="auto">
            <a:xfrm>
              <a:off x="8747125" y="6523038"/>
              <a:ext cx="171450" cy="20637"/>
            </a:xfrm>
            <a:custGeom>
              <a:avLst/>
              <a:gdLst/>
              <a:ahLst/>
              <a:cxnLst>
                <a:cxn ang="0">
                  <a:pos x="134" y="0"/>
                </a:cxn>
                <a:cxn ang="0">
                  <a:pos x="134" y="0"/>
                </a:cxn>
                <a:cxn ang="0">
                  <a:pos x="143" y="9"/>
                </a:cxn>
                <a:cxn ang="0">
                  <a:pos x="134" y="17"/>
                </a:cxn>
                <a:cxn ang="0">
                  <a:pos x="134" y="17"/>
                </a:cxn>
                <a:cxn ang="0">
                  <a:pos x="8" y="17"/>
                </a:cxn>
                <a:cxn ang="0">
                  <a:pos x="8" y="17"/>
                </a:cxn>
                <a:cxn ang="0">
                  <a:pos x="0" y="9"/>
                </a:cxn>
                <a:cxn ang="0">
                  <a:pos x="8" y="0"/>
                </a:cxn>
                <a:cxn ang="0">
                  <a:pos x="8" y="0"/>
                </a:cxn>
                <a:cxn ang="0">
                  <a:pos x="134" y="0"/>
                </a:cxn>
              </a:cxnLst>
              <a:rect l="0" t="0" r="r" b="b"/>
              <a:pathLst>
                <a:path w="143" h="17">
                  <a:moveTo>
                    <a:pt x="134" y="0"/>
                  </a:moveTo>
                  <a:cubicBezTo>
                    <a:pt x="134" y="0"/>
                    <a:pt x="134" y="0"/>
                    <a:pt x="134" y="0"/>
                  </a:cubicBezTo>
                  <a:cubicBezTo>
                    <a:pt x="139" y="0"/>
                    <a:pt x="143" y="4"/>
                    <a:pt x="143" y="9"/>
                  </a:cubicBezTo>
                  <a:cubicBezTo>
                    <a:pt x="143" y="14"/>
                    <a:pt x="139" y="17"/>
                    <a:pt x="134" y="17"/>
                  </a:cubicBezTo>
                  <a:cubicBezTo>
                    <a:pt x="134" y="17"/>
                    <a:pt x="134" y="17"/>
                    <a:pt x="134" y="17"/>
                  </a:cubicBezTo>
                  <a:lnTo>
                    <a:pt x="8" y="17"/>
                  </a:lnTo>
                  <a:cubicBezTo>
                    <a:pt x="8" y="17"/>
                    <a:pt x="8" y="17"/>
                    <a:pt x="8" y="17"/>
                  </a:cubicBezTo>
                  <a:cubicBezTo>
                    <a:pt x="3" y="17"/>
                    <a:pt x="0" y="14"/>
                    <a:pt x="0" y="9"/>
                  </a:cubicBezTo>
                  <a:cubicBezTo>
                    <a:pt x="0" y="4"/>
                    <a:pt x="3" y="0"/>
                    <a:pt x="8" y="0"/>
                  </a:cubicBezTo>
                  <a:cubicBezTo>
                    <a:pt x="8" y="0"/>
                    <a:pt x="8" y="0"/>
                    <a:pt x="8" y="0"/>
                  </a:cubicBezTo>
                  <a:lnTo>
                    <a:pt x="134" y="0"/>
                  </a:lnTo>
                  <a:close/>
                </a:path>
              </a:pathLst>
            </a:custGeom>
            <a:solidFill>
              <a:srgbClr val="0A1E60"/>
            </a:solidFill>
            <a:ln w="9525">
              <a:noFill/>
              <a:round/>
              <a:headEnd/>
              <a:tailEnd/>
            </a:ln>
          </p:spPr>
          <p:txBody>
            <a:bodyPr/>
            <a:lstStyle/>
            <a:p>
              <a:pPr>
                <a:defRPr/>
              </a:pPr>
              <a:endParaRPr lang="nl-BE">
                <a:latin typeface="+mn-lt"/>
                <a:cs typeface=""/>
              </a:endParaRPr>
            </a:p>
          </p:txBody>
        </p:sp>
        <p:sp>
          <p:nvSpPr>
            <p:cNvPr id="36" name="Freeform 42"/>
            <p:cNvSpPr>
              <a:spLocks/>
            </p:cNvSpPr>
            <p:nvPr userDrawn="1"/>
          </p:nvSpPr>
          <p:spPr bwMode="auto">
            <a:xfrm>
              <a:off x="8472488" y="6559550"/>
              <a:ext cx="446087" cy="20638"/>
            </a:xfrm>
            <a:custGeom>
              <a:avLst/>
              <a:gdLst/>
              <a:ahLst/>
              <a:cxnLst>
                <a:cxn ang="0">
                  <a:pos x="9" y="17"/>
                </a:cxn>
                <a:cxn ang="0">
                  <a:pos x="0" y="8"/>
                </a:cxn>
                <a:cxn ang="0">
                  <a:pos x="9" y="0"/>
                </a:cxn>
                <a:cxn ang="0">
                  <a:pos x="362" y="0"/>
                </a:cxn>
                <a:cxn ang="0">
                  <a:pos x="371" y="8"/>
                </a:cxn>
                <a:cxn ang="0">
                  <a:pos x="362" y="17"/>
                </a:cxn>
                <a:cxn ang="0">
                  <a:pos x="9" y="17"/>
                </a:cxn>
              </a:cxnLst>
              <a:rect l="0" t="0" r="r" b="b"/>
              <a:pathLst>
                <a:path w="371" h="17">
                  <a:moveTo>
                    <a:pt x="9" y="17"/>
                  </a:moveTo>
                  <a:cubicBezTo>
                    <a:pt x="4" y="17"/>
                    <a:pt x="0" y="13"/>
                    <a:pt x="0" y="8"/>
                  </a:cubicBezTo>
                  <a:cubicBezTo>
                    <a:pt x="0" y="4"/>
                    <a:pt x="4" y="0"/>
                    <a:pt x="9" y="0"/>
                  </a:cubicBezTo>
                  <a:lnTo>
                    <a:pt x="362" y="0"/>
                  </a:lnTo>
                  <a:cubicBezTo>
                    <a:pt x="367" y="0"/>
                    <a:pt x="371" y="4"/>
                    <a:pt x="371" y="8"/>
                  </a:cubicBezTo>
                  <a:cubicBezTo>
                    <a:pt x="371" y="13"/>
                    <a:pt x="367" y="17"/>
                    <a:pt x="362" y="17"/>
                  </a:cubicBezTo>
                  <a:lnTo>
                    <a:pt x="9" y="17"/>
                  </a:lnTo>
                  <a:close/>
                </a:path>
              </a:pathLst>
            </a:custGeom>
            <a:solidFill>
              <a:srgbClr val="727DBE"/>
            </a:solidFill>
            <a:ln w="9525">
              <a:noFill/>
              <a:round/>
              <a:headEnd/>
              <a:tailEnd/>
            </a:ln>
          </p:spPr>
          <p:txBody>
            <a:bodyPr/>
            <a:lstStyle/>
            <a:p>
              <a:pPr>
                <a:defRPr/>
              </a:pPr>
              <a:endParaRPr lang="nl-BE">
                <a:latin typeface="+mn-lt"/>
                <a:cs typeface=""/>
              </a:endParaRPr>
            </a:p>
          </p:txBody>
        </p:sp>
        <p:sp>
          <p:nvSpPr>
            <p:cNvPr id="37" name="Freeform 43"/>
            <p:cNvSpPr>
              <a:spLocks/>
            </p:cNvSpPr>
            <p:nvPr userDrawn="1"/>
          </p:nvSpPr>
          <p:spPr bwMode="auto">
            <a:xfrm>
              <a:off x="8472488" y="6594475"/>
              <a:ext cx="446087" cy="20638"/>
            </a:xfrm>
            <a:custGeom>
              <a:avLst/>
              <a:gdLst/>
              <a:ahLst/>
              <a:cxnLst>
                <a:cxn ang="0">
                  <a:pos x="9" y="17"/>
                </a:cxn>
                <a:cxn ang="0">
                  <a:pos x="0" y="9"/>
                </a:cxn>
                <a:cxn ang="0">
                  <a:pos x="9" y="0"/>
                </a:cxn>
                <a:cxn ang="0">
                  <a:pos x="362" y="0"/>
                </a:cxn>
                <a:cxn ang="0">
                  <a:pos x="371" y="9"/>
                </a:cxn>
                <a:cxn ang="0">
                  <a:pos x="362" y="17"/>
                </a:cxn>
                <a:cxn ang="0">
                  <a:pos x="9" y="17"/>
                </a:cxn>
              </a:cxnLst>
              <a:rect l="0" t="0" r="r" b="b"/>
              <a:pathLst>
                <a:path w="371" h="17">
                  <a:moveTo>
                    <a:pt x="9" y="17"/>
                  </a:moveTo>
                  <a:cubicBezTo>
                    <a:pt x="4" y="17"/>
                    <a:pt x="0" y="13"/>
                    <a:pt x="0" y="9"/>
                  </a:cubicBezTo>
                  <a:cubicBezTo>
                    <a:pt x="0" y="4"/>
                    <a:pt x="4" y="0"/>
                    <a:pt x="9" y="0"/>
                  </a:cubicBezTo>
                  <a:lnTo>
                    <a:pt x="362" y="0"/>
                  </a:lnTo>
                  <a:cubicBezTo>
                    <a:pt x="367" y="0"/>
                    <a:pt x="371" y="4"/>
                    <a:pt x="371" y="9"/>
                  </a:cubicBezTo>
                  <a:cubicBezTo>
                    <a:pt x="371" y="13"/>
                    <a:pt x="367" y="17"/>
                    <a:pt x="362" y="17"/>
                  </a:cubicBezTo>
                  <a:lnTo>
                    <a:pt x="9" y="17"/>
                  </a:lnTo>
                  <a:close/>
                </a:path>
              </a:pathLst>
            </a:custGeom>
            <a:solidFill>
              <a:srgbClr val="727DBE"/>
            </a:solidFill>
            <a:ln w="9525">
              <a:noFill/>
              <a:round/>
              <a:headEnd/>
              <a:tailEnd/>
            </a:ln>
          </p:spPr>
          <p:txBody>
            <a:bodyPr/>
            <a:lstStyle/>
            <a:p>
              <a:pPr>
                <a:defRPr/>
              </a:pPr>
              <a:endParaRPr lang="nl-BE">
                <a:latin typeface="+mn-lt"/>
                <a:cs typeface=""/>
              </a:endParaRPr>
            </a:p>
          </p:txBody>
        </p:sp>
        <p:sp>
          <p:nvSpPr>
            <p:cNvPr id="38" name="Freeform 44"/>
            <p:cNvSpPr>
              <a:spLocks noEditPoints="1"/>
            </p:cNvSpPr>
            <p:nvPr userDrawn="1"/>
          </p:nvSpPr>
          <p:spPr bwMode="auto">
            <a:xfrm>
              <a:off x="8491538" y="6642100"/>
              <a:ext cx="411162" cy="74613"/>
            </a:xfrm>
            <a:custGeom>
              <a:avLst/>
              <a:gdLst/>
              <a:ahLst/>
              <a:cxnLst>
                <a:cxn ang="0">
                  <a:pos x="111" y="0"/>
                </a:cxn>
                <a:cxn ang="0">
                  <a:pos x="97" y="63"/>
                </a:cxn>
                <a:cxn ang="0">
                  <a:pos x="97" y="63"/>
                </a:cxn>
                <a:cxn ang="0">
                  <a:pos x="62" y="63"/>
                </a:cxn>
                <a:cxn ang="0">
                  <a:pos x="48" y="0"/>
                </a:cxn>
                <a:cxn ang="0">
                  <a:pos x="62" y="1"/>
                </a:cxn>
                <a:cxn ang="0">
                  <a:pos x="97" y="0"/>
                </a:cxn>
                <a:cxn ang="0">
                  <a:pos x="231" y="25"/>
                </a:cxn>
                <a:cxn ang="0">
                  <a:pos x="260" y="39"/>
                </a:cxn>
                <a:cxn ang="0">
                  <a:pos x="231" y="49"/>
                </a:cxn>
                <a:cxn ang="0">
                  <a:pos x="260" y="63"/>
                </a:cxn>
                <a:cxn ang="0">
                  <a:pos x="231" y="63"/>
                </a:cxn>
                <a:cxn ang="0">
                  <a:pos x="218" y="63"/>
                </a:cxn>
                <a:cxn ang="0">
                  <a:pos x="218" y="49"/>
                </a:cxn>
                <a:cxn ang="0">
                  <a:pos x="218" y="39"/>
                </a:cxn>
                <a:cxn ang="0">
                  <a:pos x="218" y="25"/>
                </a:cxn>
                <a:cxn ang="0">
                  <a:pos x="218" y="14"/>
                </a:cxn>
                <a:cxn ang="0">
                  <a:pos x="218" y="0"/>
                </a:cxn>
                <a:cxn ang="0">
                  <a:pos x="260" y="14"/>
                </a:cxn>
                <a:cxn ang="0">
                  <a:pos x="321" y="0"/>
                </a:cxn>
                <a:cxn ang="0">
                  <a:pos x="334" y="19"/>
                </a:cxn>
                <a:cxn ang="0">
                  <a:pos x="302" y="32"/>
                </a:cxn>
                <a:cxn ang="0">
                  <a:pos x="334" y="44"/>
                </a:cxn>
                <a:cxn ang="0">
                  <a:pos x="321" y="63"/>
                </a:cxn>
                <a:cxn ang="0">
                  <a:pos x="321" y="0"/>
                </a:cxn>
                <a:cxn ang="0">
                  <a:pos x="14" y="0"/>
                </a:cxn>
                <a:cxn ang="0">
                  <a:pos x="0" y="63"/>
                </a:cxn>
                <a:cxn ang="0">
                  <a:pos x="136" y="14"/>
                </a:cxn>
                <a:cxn ang="0">
                  <a:pos x="158" y="0"/>
                </a:cxn>
                <a:cxn ang="0">
                  <a:pos x="193" y="0"/>
                </a:cxn>
                <a:cxn ang="0">
                  <a:pos x="172" y="14"/>
                </a:cxn>
                <a:cxn ang="0">
                  <a:pos x="158" y="63"/>
                </a:cxn>
                <a:cxn ang="0">
                  <a:pos x="136" y="14"/>
                </a:cxn>
              </a:cxnLst>
              <a:rect l="0" t="0" r="r" b="b"/>
              <a:pathLst>
                <a:path w="342" h="63">
                  <a:moveTo>
                    <a:pt x="97" y="0"/>
                  </a:moveTo>
                  <a:lnTo>
                    <a:pt x="111" y="0"/>
                  </a:lnTo>
                  <a:lnTo>
                    <a:pt x="111" y="63"/>
                  </a:lnTo>
                  <a:lnTo>
                    <a:pt x="97" y="63"/>
                  </a:lnTo>
                  <a:lnTo>
                    <a:pt x="97" y="63"/>
                  </a:lnTo>
                  <a:lnTo>
                    <a:pt x="97" y="63"/>
                  </a:lnTo>
                  <a:lnTo>
                    <a:pt x="62" y="22"/>
                  </a:lnTo>
                  <a:lnTo>
                    <a:pt x="62" y="63"/>
                  </a:lnTo>
                  <a:lnTo>
                    <a:pt x="48" y="63"/>
                  </a:lnTo>
                  <a:lnTo>
                    <a:pt x="48" y="0"/>
                  </a:lnTo>
                  <a:lnTo>
                    <a:pt x="62" y="0"/>
                  </a:lnTo>
                  <a:lnTo>
                    <a:pt x="62" y="1"/>
                  </a:lnTo>
                  <a:lnTo>
                    <a:pt x="97" y="41"/>
                  </a:lnTo>
                  <a:lnTo>
                    <a:pt x="97" y="0"/>
                  </a:lnTo>
                  <a:close/>
                  <a:moveTo>
                    <a:pt x="231" y="14"/>
                  </a:moveTo>
                  <a:lnTo>
                    <a:pt x="231" y="25"/>
                  </a:lnTo>
                  <a:lnTo>
                    <a:pt x="260" y="25"/>
                  </a:lnTo>
                  <a:lnTo>
                    <a:pt x="260" y="39"/>
                  </a:lnTo>
                  <a:lnTo>
                    <a:pt x="231" y="39"/>
                  </a:lnTo>
                  <a:lnTo>
                    <a:pt x="231" y="49"/>
                  </a:lnTo>
                  <a:lnTo>
                    <a:pt x="260" y="49"/>
                  </a:lnTo>
                  <a:lnTo>
                    <a:pt x="260" y="63"/>
                  </a:lnTo>
                  <a:lnTo>
                    <a:pt x="231" y="63"/>
                  </a:lnTo>
                  <a:lnTo>
                    <a:pt x="231" y="63"/>
                  </a:lnTo>
                  <a:lnTo>
                    <a:pt x="218" y="63"/>
                  </a:lnTo>
                  <a:lnTo>
                    <a:pt x="218" y="63"/>
                  </a:lnTo>
                  <a:lnTo>
                    <a:pt x="218" y="63"/>
                  </a:lnTo>
                  <a:lnTo>
                    <a:pt x="218" y="49"/>
                  </a:lnTo>
                  <a:lnTo>
                    <a:pt x="218" y="49"/>
                  </a:lnTo>
                  <a:lnTo>
                    <a:pt x="218" y="39"/>
                  </a:lnTo>
                  <a:lnTo>
                    <a:pt x="218" y="39"/>
                  </a:lnTo>
                  <a:lnTo>
                    <a:pt x="218" y="25"/>
                  </a:lnTo>
                  <a:lnTo>
                    <a:pt x="218" y="25"/>
                  </a:lnTo>
                  <a:lnTo>
                    <a:pt x="218" y="14"/>
                  </a:lnTo>
                  <a:lnTo>
                    <a:pt x="218" y="14"/>
                  </a:lnTo>
                  <a:lnTo>
                    <a:pt x="218" y="0"/>
                  </a:lnTo>
                  <a:lnTo>
                    <a:pt x="260" y="0"/>
                  </a:lnTo>
                  <a:lnTo>
                    <a:pt x="260" y="14"/>
                  </a:lnTo>
                  <a:lnTo>
                    <a:pt x="231" y="14"/>
                  </a:lnTo>
                  <a:close/>
                  <a:moveTo>
                    <a:pt x="321" y="0"/>
                  </a:moveTo>
                  <a:cubicBezTo>
                    <a:pt x="329" y="0"/>
                    <a:pt x="337" y="4"/>
                    <a:pt x="342" y="9"/>
                  </a:cubicBezTo>
                  <a:lnTo>
                    <a:pt x="334" y="19"/>
                  </a:lnTo>
                  <a:cubicBezTo>
                    <a:pt x="331" y="16"/>
                    <a:pt x="326" y="13"/>
                    <a:pt x="321" y="13"/>
                  </a:cubicBezTo>
                  <a:cubicBezTo>
                    <a:pt x="311" y="13"/>
                    <a:pt x="302" y="21"/>
                    <a:pt x="302" y="32"/>
                  </a:cubicBezTo>
                  <a:cubicBezTo>
                    <a:pt x="302" y="42"/>
                    <a:pt x="311" y="50"/>
                    <a:pt x="321" y="50"/>
                  </a:cubicBezTo>
                  <a:cubicBezTo>
                    <a:pt x="326" y="50"/>
                    <a:pt x="331" y="48"/>
                    <a:pt x="334" y="44"/>
                  </a:cubicBezTo>
                  <a:lnTo>
                    <a:pt x="342" y="54"/>
                  </a:lnTo>
                  <a:cubicBezTo>
                    <a:pt x="337" y="59"/>
                    <a:pt x="329" y="63"/>
                    <a:pt x="321" y="63"/>
                  </a:cubicBezTo>
                  <a:cubicBezTo>
                    <a:pt x="303" y="63"/>
                    <a:pt x="289" y="49"/>
                    <a:pt x="289" y="32"/>
                  </a:cubicBezTo>
                  <a:cubicBezTo>
                    <a:pt x="289" y="14"/>
                    <a:pt x="303" y="0"/>
                    <a:pt x="321" y="0"/>
                  </a:cubicBezTo>
                  <a:close/>
                  <a:moveTo>
                    <a:pt x="0" y="0"/>
                  </a:moveTo>
                  <a:lnTo>
                    <a:pt x="14" y="0"/>
                  </a:lnTo>
                  <a:lnTo>
                    <a:pt x="14" y="63"/>
                  </a:lnTo>
                  <a:lnTo>
                    <a:pt x="0" y="63"/>
                  </a:lnTo>
                  <a:lnTo>
                    <a:pt x="0" y="0"/>
                  </a:lnTo>
                  <a:close/>
                  <a:moveTo>
                    <a:pt x="136" y="14"/>
                  </a:moveTo>
                  <a:lnTo>
                    <a:pt x="136" y="0"/>
                  </a:lnTo>
                  <a:lnTo>
                    <a:pt x="158" y="0"/>
                  </a:lnTo>
                  <a:lnTo>
                    <a:pt x="172" y="0"/>
                  </a:lnTo>
                  <a:lnTo>
                    <a:pt x="193" y="0"/>
                  </a:lnTo>
                  <a:lnTo>
                    <a:pt x="193" y="14"/>
                  </a:lnTo>
                  <a:lnTo>
                    <a:pt x="172" y="14"/>
                  </a:lnTo>
                  <a:lnTo>
                    <a:pt x="172" y="63"/>
                  </a:lnTo>
                  <a:lnTo>
                    <a:pt x="158" y="63"/>
                  </a:lnTo>
                  <a:lnTo>
                    <a:pt x="158" y="14"/>
                  </a:lnTo>
                  <a:lnTo>
                    <a:pt x="136" y="14"/>
                  </a:lnTo>
                  <a:close/>
                </a:path>
              </a:pathLst>
            </a:custGeom>
            <a:solidFill>
              <a:srgbClr val="0A1E60"/>
            </a:solidFill>
            <a:ln w="9525" cap="rnd">
              <a:noFill/>
              <a:prstDash val="solid"/>
              <a:round/>
              <a:headEnd/>
              <a:tailEnd/>
            </a:ln>
          </p:spPr>
          <p:txBody>
            <a:bodyPr/>
            <a:lstStyle/>
            <a:p>
              <a:pPr>
                <a:defRPr/>
              </a:pPr>
              <a:endParaRPr lang="nl-BE">
                <a:latin typeface="+mn-lt"/>
                <a:cs typeface=""/>
              </a:endParaRPr>
            </a:p>
          </p:txBody>
        </p:sp>
      </p:grpSp>
      <p:sp>
        <p:nvSpPr>
          <p:cNvPr id="39" name="Rectangle 2"/>
          <p:cNvSpPr>
            <a:spLocks noGrp="1" noChangeArrowheads="1"/>
          </p:cNvSpPr>
          <p:nvPr>
            <p:ph type="ctrTitle"/>
          </p:nvPr>
        </p:nvSpPr>
        <p:spPr>
          <a:xfrm>
            <a:off x="1019175" y="2216150"/>
            <a:ext cx="7288213" cy="1719263"/>
          </a:xfrm>
          <a:solidFill>
            <a:srgbClr val="EAEAEA"/>
          </a:solidFill>
        </p:spPr>
        <p:txBody>
          <a:bodyPr/>
          <a:lstStyle>
            <a:lvl1pPr>
              <a:defRPr sz="3200" b="1">
                <a:solidFill>
                  <a:srgbClr val="5F5F5F"/>
                </a:solidFill>
                <a:latin typeface="+mn-lt"/>
                <a:cs typeface=""/>
              </a:defRPr>
            </a:lvl1pPr>
          </a:lstStyle>
          <a:p>
            <a:r>
              <a:rPr lang="nl-NL"/>
              <a:t>KLIK OM HET OPMAAKPROFIEL VAN DE MODELTITEL TE BEWERKEN</a:t>
            </a:r>
          </a:p>
        </p:txBody>
      </p:sp>
      <p:sp>
        <p:nvSpPr>
          <p:cNvPr id="40" name="Rectangle 3"/>
          <p:cNvSpPr>
            <a:spLocks noGrp="1" noChangeArrowheads="1"/>
          </p:cNvSpPr>
          <p:nvPr>
            <p:ph type="subTitle" idx="1"/>
          </p:nvPr>
        </p:nvSpPr>
        <p:spPr>
          <a:xfrm>
            <a:off x="1019175" y="3935413"/>
            <a:ext cx="7288213" cy="1925637"/>
          </a:xfrm>
          <a:solidFill>
            <a:srgbClr val="EAEAEA"/>
          </a:solidFill>
        </p:spPr>
        <p:txBody>
          <a:bodyPr/>
          <a:lstStyle>
            <a:lvl1pPr marL="0" indent="0">
              <a:buFont typeface="Wingdings" pitchFamily="2" charset="2"/>
              <a:buNone/>
              <a:defRPr b="0">
                <a:latin typeface="+mn-lt"/>
                <a:cs typeface=""/>
              </a:defRPr>
            </a:lvl1pPr>
          </a:lstStyle>
          <a:p>
            <a:r>
              <a:rPr lang="nl-NL"/>
              <a:t>Klik om het opmaakprofiel van de modelondertitel te bewerken</a:t>
            </a:r>
          </a:p>
        </p:txBody>
      </p:sp>
      <p:sp>
        <p:nvSpPr>
          <p:cNvPr id="41" name="Rectangle 15"/>
          <p:cNvSpPr>
            <a:spLocks noGrp="1" noChangeArrowheads="1"/>
          </p:cNvSpPr>
          <p:nvPr>
            <p:ph type="ftr" sz="quarter" idx="10"/>
          </p:nvPr>
        </p:nvSpPr>
        <p:spPr>
          <a:xfrm>
            <a:off x="304800" y="6248400"/>
            <a:ext cx="8002588" cy="471488"/>
          </a:xfrm>
        </p:spPr>
        <p:txBody>
          <a:bodyPr/>
          <a:lstStyle>
            <a:lvl1pPr algn="l">
              <a:defRPr i="1" smtClean="0">
                <a:latin typeface="+mn-lt"/>
                <a:cs typeface=""/>
              </a:defRPr>
            </a:lvl1pPr>
          </a:lstStyle>
          <a:p>
            <a:pPr>
              <a:defRPr/>
            </a:pPr>
            <a:r>
              <a:rPr lang="nl-BE" smtClean="0"/>
              <a:t>T. Dhaene, C. Develder, "Algorithms &amp; Datastructures"</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n-lt"/>
              </a:defRPr>
            </a:lvl1pPr>
          </a:lstStyle>
          <a:p>
            <a:r>
              <a:rPr lang="en-US" smtClean="0"/>
              <a:t>Click to edit Master title style</a:t>
            </a:r>
            <a:endParaRPr lang="nl-BE"/>
          </a:p>
        </p:txBody>
      </p:sp>
      <p:sp>
        <p:nvSpPr>
          <p:cNvPr id="3" name="Vertical Text Placeholder 2"/>
          <p:cNvSpPr>
            <a:spLocks noGrp="1"/>
          </p:cNvSpPr>
          <p:nvPr>
            <p:ph type="body" orient="vert" idx="1"/>
          </p:nvPr>
        </p:nvSpPr>
        <p:spPr/>
        <p:txBody>
          <a:bodyPr vert="eaVert"/>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Rectangle 33"/>
          <p:cNvSpPr>
            <a:spLocks noGrp="1" noChangeArrowheads="1"/>
          </p:cNvSpPr>
          <p:nvPr>
            <p:ph type="ftr" sz="quarter" idx="10"/>
          </p:nvPr>
        </p:nvSpPr>
        <p:spPr>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5" name="Rectangle 34"/>
          <p:cNvSpPr>
            <a:spLocks noGrp="1" noChangeArrowheads="1"/>
          </p:cNvSpPr>
          <p:nvPr>
            <p:ph type="sldNum" sz="quarter" idx="11"/>
          </p:nvPr>
        </p:nvSpPr>
        <p:spPr>
          <a:ln/>
        </p:spPr>
        <p:txBody>
          <a:bodyPr/>
          <a:lstStyle>
            <a:lvl1pPr>
              <a:defRPr>
                <a:latin typeface="+mn-lt"/>
              </a:defRPr>
            </a:lvl1pPr>
          </a:lstStyle>
          <a:p>
            <a:pPr>
              <a:defRPr/>
            </a:pPr>
            <a:fld id="{B7AA470C-7211-4125-8935-F7785FA32323}" type="slidenum">
              <a:rPr lang="en-US" smtClean="0"/>
              <a:pPr>
                <a:defRPr/>
              </a:pPr>
              <a:t>‹#›</a:t>
            </a:fld>
            <a:endParaRPr lang="en-US"/>
          </a:p>
        </p:txBody>
      </p:sp>
      <p:sp>
        <p:nvSpPr>
          <p:cNvPr id="6" name="Line 16"/>
          <p:cNvSpPr>
            <a:spLocks noChangeShapeType="1"/>
          </p:cNvSpPr>
          <p:nvPr userDrawn="1"/>
        </p:nvSpPr>
        <p:spPr bwMode="auto">
          <a:xfrm>
            <a:off x="0" y="928670"/>
            <a:ext cx="9144000" cy="0"/>
          </a:xfrm>
          <a:prstGeom prst="line">
            <a:avLst/>
          </a:prstGeom>
          <a:noFill/>
          <a:ln w="28575">
            <a:solidFill>
              <a:schemeClr val="tx2"/>
            </a:solidFill>
            <a:round/>
            <a:headEnd/>
            <a:tailEnd/>
          </a:ln>
          <a:effectLst/>
        </p:spPr>
        <p:txBody>
          <a:bodyPr/>
          <a:lstStyle/>
          <a:p>
            <a:pPr>
              <a:defRPr/>
            </a:pPr>
            <a:endParaRPr lang="nl-BE">
              <a:latin typeface="+mn-lt"/>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0563" y="47625"/>
            <a:ext cx="2093912" cy="5895975"/>
          </a:xfrm>
        </p:spPr>
        <p:txBody>
          <a:bodyPr vert="eaVert"/>
          <a:lstStyle>
            <a:lvl1pPr>
              <a:defRPr>
                <a:latin typeface="+mn-lt"/>
              </a:defRPr>
            </a:lvl1pPr>
          </a:lstStyle>
          <a:p>
            <a:r>
              <a:rPr lang="en-US" smtClean="0"/>
              <a:t>Click to edit Master title style</a:t>
            </a:r>
            <a:endParaRPr lang="nl-BE"/>
          </a:p>
        </p:txBody>
      </p:sp>
      <p:sp>
        <p:nvSpPr>
          <p:cNvPr id="3" name="Vertical Text Placeholder 2"/>
          <p:cNvSpPr>
            <a:spLocks noGrp="1"/>
          </p:cNvSpPr>
          <p:nvPr>
            <p:ph type="body" orient="vert" idx="1"/>
          </p:nvPr>
        </p:nvSpPr>
        <p:spPr>
          <a:xfrm>
            <a:off x="755650" y="47625"/>
            <a:ext cx="6132513" cy="5895975"/>
          </a:xfrm>
        </p:spPr>
        <p:txBody>
          <a:bodyPr vert="eaVert"/>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Rectangle 33"/>
          <p:cNvSpPr>
            <a:spLocks noGrp="1" noChangeArrowheads="1"/>
          </p:cNvSpPr>
          <p:nvPr>
            <p:ph type="ftr" sz="quarter" idx="10"/>
          </p:nvPr>
        </p:nvSpPr>
        <p:spPr>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5" name="Rectangle 34"/>
          <p:cNvSpPr>
            <a:spLocks noGrp="1" noChangeArrowheads="1"/>
          </p:cNvSpPr>
          <p:nvPr>
            <p:ph type="sldNum" sz="quarter" idx="11"/>
          </p:nvPr>
        </p:nvSpPr>
        <p:spPr>
          <a:ln/>
        </p:spPr>
        <p:txBody>
          <a:bodyPr/>
          <a:lstStyle>
            <a:lvl1pPr>
              <a:defRPr>
                <a:latin typeface="+mn-lt"/>
              </a:defRPr>
            </a:lvl1pPr>
          </a:lstStyle>
          <a:p>
            <a:pPr>
              <a:defRPr/>
            </a:pPr>
            <a:fld id="{9AD09665-507B-40D0-A5EC-13141874D478}"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590800" y="381000"/>
            <a:ext cx="4876800" cy="492125"/>
          </a:xfrm>
        </p:spPr>
        <p:txBody>
          <a:bodyPr/>
          <a:lstStyle>
            <a:lvl1pPr>
              <a:defRPr>
                <a:latin typeface="+mn-lt"/>
              </a:defRPr>
            </a:lvl1pPr>
          </a:lstStyle>
          <a:p>
            <a:r>
              <a:rPr lang="en-US" smtClean="0"/>
              <a:t>Click to edit Master title style</a:t>
            </a:r>
            <a:endParaRPr lang="en-US"/>
          </a:p>
        </p:txBody>
      </p:sp>
      <p:sp>
        <p:nvSpPr>
          <p:cNvPr id="3" name="Content Placeholder 2"/>
          <p:cNvSpPr>
            <a:spLocks noGrp="1"/>
          </p:cNvSpPr>
          <p:nvPr>
            <p:ph sz="half" idx="1"/>
          </p:nvPr>
        </p:nvSpPr>
        <p:spPr>
          <a:xfrm>
            <a:off x="990600" y="1066800"/>
            <a:ext cx="3810000" cy="4953000"/>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953000" y="1066800"/>
            <a:ext cx="3810000" cy="2400300"/>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953000" y="3619500"/>
            <a:ext cx="3810000" cy="2400300"/>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0"/>
          </p:nvPr>
        </p:nvSpPr>
        <p:spPr>
          <a:xfrm>
            <a:off x="1019175" y="6248400"/>
            <a:ext cx="6445250" cy="471488"/>
          </a:xfrm>
        </p:spPr>
        <p:txBody>
          <a:bodyPr/>
          <a:lstStyle>
            <a:lvl1pPr>
              <a:defRPr>
                <a:latin typeface="+mn-lt"/>
              </a:defRPr>
            </a:lvl1pPr>
          </a:lstStyle>
          <a:p>
            <a:pPr>
              <a:defRPr/>
            </a:pPr>
            <a:r>
              <a:rPr lang="nl-BE" smtClean="0"/>
              <a:t>T. Dhaene, C. Develder, "Algorithms &amp; Datastructures"</a:t>
            </a:r>
            <a:endParaRPr lang="en-US" dirty="0" smtClean="0"/>
          </a:p>
        </p:txBody>
      </p:sp>
      <p:sp>
        <p:nvSpPr>
          <p:cNvPr id="7" name="Slide Number Placeholder 6"/>
          <p:cNvSpPr>
            <a:spLocks noGrp="1"/>
          </p:cNvSpPr>
          <p:nvPr>
            <p:ph type="sldNum" sz="quarter" idx="11"/>
          </p:nvPr>
        </p:nvSpPr>
        <p:spPr>
          <a:xfrm>
            <a:off x="7659688" y="6248400"/>
            <a:ext cx="1103312" cy="457200"/>
          </a:xfrm>
        </p:spPr>
        <p:txBody>
          <a:bodyPr/>
          <a:lstStyle>
            <a:lvl1pPr>
              <a:defRPr>
                <a:latin typeface="+mn-lt"/>
              </a:defRPr>
            </a:lvl1pPr>
          </a:lstStyle>
          <a:p>
            <a:r>
              <a:rPr lang="nl-NL" smtClean="0"/>
              <a:t>p. </a:t>
            </a:r>
            <a:fld id="{69369E2D-F0B3-45FB-A355-4134246B5F30}" type="slidenum">
              <a:rPr lang="nl-NL" smtClean="0"/>
              <a:pPr/>
              <a:t>‹#›</a:t>
            </a:fld>
            <a:r>
              <a:rPr lang="nl-NL" smtClean="0"/>
              <a:t> </a:t>
            </a:r>
            <a:endParaRPr lang="nl-NL"/>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0800" y="381000"/>
            <a:ext cx="4876800" cy="492125"/>
          </a:xfrm>
        </p:spPr>
        <p:txBody>
          <a:bodyPr/>
          <a:lstStyle>
            <a:lvl1pPr>
              <a:defRPr>
                <a:latin typeface="+mn-lt"/>
              </a:defRPr>
            </a:lvl1pPr>
          </a:lstStyle>
          <a:p>
            <a:r>
              <a:rPr lang="en-US" smtClean="0"/>
              <a:t>Click to edit Master title style</a:t>
            </a:r>
            <a:endParaRPr lang="nl-BE"/>
          </a:p>
        </p:txBody>
      </p:sp>
      <p:sp>
        <p:nvSpPr>
          <p:cNvPr id="3" name="Text Placeholder 2"/>
          <p:cNvSpPr>
            <a:spLocks noGrp="1"/>
          </p:cNvSpPr>
          <p:nvPr>
            <p:ph type="body" sz="half" idx="1"/>
          </p:nvPr>
        </p:nvSpPr>
        <p:spPr>
          <a:xfrm>
            <a:off x="304800" y="1066800"/>
            <a:ext cx="4267200" cy="4953000"/>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Content Placeholder 3"/>
          <p:cNvSpPr>
            <a:spLocks noGrp="1"/>
          </p:cNvSpPr>
          <p:nvPr>
            <p:ph sz="half" idx="2"/>
          </p:nvPr>
        </p:nvSpPr>
        <p:spPr>
          <a:xfrm>
            <a:off x="4724400" y="1066800"/>
            <a:ext cx="4267200" cy="4953000"/>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5" name="Footer Placeholder 4"/>
          <p:cNvSpPr>
            <a:spLocks noGrp="1"/>
          </p:cNvSpPr>
          <p:nvPr>
            <p:ph type="ftr" sz="quarter" idx="10"/>
          </p:nvPr>
        </p:nvSpPr>
        <p:spPr/>
        <p:txBody>
          <a:bodyPr/>
          <a:lstStyle>
            <a:lvl1pPr>
              <a:defRPr i="0" smtClean="0">
                <a:latin typeface="+mn-lt"/>
              </a:defRPr>
            </a:lvl1pPr>
          </a:lstStyle>
          <a:p>
            <a:pPr>
              <a:defRPr/>
            </a:pPr>
            <a:r>
              <a:rPr lang="nl-BE" smtClean="0"/>
              <a:t>T. Dhaene, C. Develder, "Algorithms &amp; Datastructures"</a:t>
            </a:r>
            <a:endParaRPr lang="en-US" dirty="0"/>
          </a:p>
        </p:txBody>
      </p:sp>
      <p:sp>
        <p:nvSpPr>
          <p:cNvPr id="6" name="Slide Number Placeholder 5"/>
          <p:cNvSpPr>
            <a:spLocks noGrp="1"/>
          </p:cNvSpPr>
          <p:nvPr>
            <p:ph type="sldNum" sz="quarter" idx="11"/>
          </p:nvPr>
        </p:nvSpPr>
        <p:spPr/>
        <p:txBody>
          <a:bodyPr/>
          <a:lstStyle>
            <a:lvl1pPr>
              <a:defRPr smtClean="0">
                <a:latin typeface="+mn-lt"/>
              </a:defRPr>
            </a:lvl1pPr>
          </a:lstStyle>
          <a:p>
            <a:pPr>
              <a:defRPr/>
            </a:pPr>
            <a:endParaRPr lang="nl-NL" smtClean="0"/>
          </a:p>
          <a:p>
            <a:pPr>
              <a:defRPr/>
            </a:pPr>
            <a:r>
              <a:rPr lang="nl-NL" smtClean="0"/>
              <a:t>p. </a:t>
            </a:r>
            <a:fld id="{36C31BE3-2DB6-4666-8D48-B9F2C5625311}" type="slidenum">
              <a:rPr lang="nl-NL" smtClean="0"/>
              <a:pPr>
                <a:defRPr/>
              </a:pPr>
              <a:t>‹#›</a:t>
            </a:fld>
            <a:r>
              <a:rPr lang="nl-NL" smtClean="0"/>
              <a:t> </a:t>
            </a:r>
            <a:endParaRPr lang="nl-NL"/>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2590800" y="381000"/>
            <a:ext cx="4876800" cy="492125"/>
          </a:xfrm>
        </p:spPr>
        <p:txBody>
          <a:bodyPr/>
          <a:lstStyle>
            <a:lvl1pPr>
              <a:defRPr>
                <a:latin typeface="+mn-lt"/>
              </a:defRPr>
            </a:lvl1pPr>
          </a:lstStyle>
          <a:p>
            <a:r>
              <a:rPr lang="en-US" smtClean="0"/>
              <a:t>Click to edit Master title style</a:t>
            </a:r>
            <a:endParaRPr lang="nl-BE"/>
          </a:p>
        </p:txBody>
      </p:sp>
      <p:sp>
        <p:nvSpPr>
          <p:cNvPr id="3" name="Content Placeholder 2"/>
          <p:cNvSpPr>
            <a:spLocks noGrp="1"/>
          </p:cNvSpPr>
          <p:nvPr>
            <p:ph sz="half" idx="1"/>
          </p:nvPr>
        </p:nvSpPr>
        <p:spPr>
          <a:xfrm>
            <a:off x="304800" y="1066800"/>
            <a:ext cx="8686800" cy="2400300"/>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Text Placeholder 3"/>
          <p:cNvSpPr>
            <a:spLocks noGrp="1"/>
          </p:cNvSpPr>
          <p:nvPr>
            <p:ph type="body" sz="half" idx="2"/>
          </p:nvPr>
        </p:nvSpPr>
        <p:spPr>
          <a:xfrm>
            <a:off x="304800" y="3619500"/>
            <a:ext cx="8686800" cy="2400300"/>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5" name="Footer Placeholder 4"/>
          <p:cNvSpPr>
            <a:spLocks noGrp="1"/>
          </p:cNvSpPr>
          <p:nvPr>
            <p:ph type="ftr" sz="quarter" idx="10"/>
          </p:nvPr>
        </p:nvSpPr>
        <p:spPr>
          <a:xfrm>
            <a:off x="304800" y="6248400"/>
            <a:ext cx="6819900" cy="471488"/>
          </a:xfrm>
        </p:spPr>
        <p:txBody>
          <a:bodyPr/>
          <a:lstStyle>
            <a:lvl1pPr>
              <a:defRPr i="0">
                <a:latin typeface="+mn-lt"/>
              </a:defRPr>
            </a:lvl1pPr>
          </a:lstStyle>
          <a:p>
            <a:pPr>
              <a:defRPr/>
            </a:pPr>
            <a:r>
              <a:rPr lang="nl-BE" smtClean="0"/>
              <a:t>T. Dhaene, C. Develder, "Algorithms &amp; Datastructures"</a:t>
            </a:r>
            <a:endParaRPr lang="en-US" dirty="0" smtClean="0"/>
          </a:p>
        </p:txBody>
      </p:sp>
      <p:sp>
        <p:nvSpPr>
          <p:cNvPr id="6" name="Slide Number Placeholder 5"/>
          <p:cNvSpPr>
            <a:spLocks noGrp="1"/>
          </p:cNvSpPr>
          <p:nvPr>
            <p:ph type="sldNum" sz="quarter" idx="11"/>
          </p:nvPr>
        </p:nvSpPr>
        <p:spPr>
          <a:xfrm>
            <a:off x="7124700" y="6248400"/>
            <a:ext cx="747713" cy="457200"/>
          </a:xfrm>
        </p:spPr>
        <p:txBody>
          <a:bodyPr/>
          <a:lstStyle>
            <a:lvl1pPr>
              <a:defRPr>
                <a:latin typeface="+mn-lt"/>
              </a:defRPr>
            </a:lvl1pPr>
          </a:lstStyle>
          <a:p>
            <a:endParaRPr lang="nl-NL" smtClean="0"/>
          </a:p>
          <a:p>
            <a:r>
              <a:rPr lang="nl-NL" smtClean="0"/>
              <a:t>p. </a:t>
            </a:r>
            <a:fld id="{53A9E49E-2560-419E-95ED-57DCD957284F}" type="slidenum">
              <a:rPr lang="nl-NL" smtClean="0"/>
              <a:pPr/>
              <a:t>‹#›</a:t>
            </a:fld>
            <a:r>
              <a:rPr lang="nl-NL" smtClean="0"/>
              <a:t> </a:t>
            </a:r>
            <a:endParaRPr lang="nl-NL"/>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7159" y="163495"/>
            <a:ext cx="8572559" cy="836613"/>
          </a:xfrm>
        </p:spPr>
        <p:txBody>
          <a:bodyPr/>
          <a:lstStyle>
            <a:lvl1pPr>
              <a:defRPr>
                <a:solidFill>
                  <a:schemeClr val="accent6"/>
                </a:solidFill>
                <a:latin typeface="+mn-lt"/>
              </a:defRPr>
            </a:lvl1pPr>
          </a:lstStyle>
          <a:p>
            <a:r>
              <a:rPr lang="en-US" dirty="0" smtClean="0"/>
              <a:t>Click to edit Master title style</a:t>
            </a:r>
            <a:br>
              <a:rPr lang="en-US" dirty="0" smtClean="0"/>
            </a:br>
            <a:r>
              <a:rPr lang="en-US" dirty="0" smtClean="0"/>
              <a:t>2 lines</a:t>
            </a:r>
            <a:endParaRPr lang="nl-BE" dirty="0"/>
          </a:p>
        </p:txBody>
      </p:sp>
      <p:sp>
        <p:nvSpPr>
          <p:cNvPr id="3" name="Content Placeholder 2"/>
          <p:cNvSpPr>
            <a:spLocks noGrp="1"/>
          </p:cNvSpPr>
          <p:nvPr>
            <p:ph idx="1"/>
          </p:nvPr>
        </p:nvSpPr>
        <p:spPr>
          <a:xfrm>
            <a:off x="357158" y="1196975"/>
            <a:ext cx="8550305" cy="5089545"/>
          </a:xfrm>
        </p:spPr>
        <p:txBody>
          <a:bodyPr/>
          <a:lstStyle>
            <a:lvl1pPr>
              <a:buClr>
                <a:schemeClr val="accent6"/>
              </a:buClr>
              <a:defRPr>
                <a:latin typeface="+mn-lt"/>
              </a:defRPr>
            </a:lvl1pPr>
            <a:lvl2pPr>
              <a:defRPr>
                <a:latin typeface="+mn-lt"/>
              </a:defRPr>
            </a:lvl2pPr>
            <a:lvl3pPr>
              <a:buClr>
                <a:schemeClr val="accent6"/>
              </a:buClr>
              <a:defRPr>
                <a:latin typeface="+mn-lt"/>
              </a:defRPr>
            </a:lvl3pPr>
            <a:lvl4pPr>
              <a:buClr>
                <a:schemeClr val="accent2"/>
              </a:buCl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nl-BE" dirty="0"/>
          </a:p>
        </p:txBody>
      </p:sp>
      <p:sp>
        <p:nvSpPr>
          <p:cNvPr id="4" name="Rectangle 33"/>
          <p:cNvSpPr>
            <a:spLocks noGrp="1" noChangeArrowheads="1"/>
          </p:cNvSpPr>
          <p:nvPr>
            <p:ph type="ftr" sz="quarter" idx="10"/>
          </p:nvPr>
        </p:nvSpPr>
        <p:spPr>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5" name="Rectangle 34"/>
          <p:cNvSpPr>
            <a:spLocks noGrp="1" noChangeArrowheads="1"/>
          </p:cNvSpPr>
          <p:nvPr>
            <p:ph type="sldNum" sz="quarter" idx="11"/>
          </p:nvPr>
        </p:nvSpPr>
        <p:spPr>
          <a:ln/>
        </p:spPr>
        <p:txBody>
          <a:bodyPr/>
          <a:lstStyle>
            <a:lvl1pPr>
              <a:defRPr>
                <a:latin typeface="+mn-lt"/>
              </a:defRPr>
            </a:lvl1pPr>
          </a:lstStyle>
          <a:p>
            <a:pPr>
              <a:defRPr/>
            </a:pPr>
            <a:fld id="{968663A2-1950-48E6-8399-8A0176E7D7D3}"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14348" y="2214554"/>
            <a:ext cx="7772400" cy="1362075"/>
          </a:xfrm>
        </p:spPr>
        <p:txBody>
          <a:bodyPr anchor="t"/>
          <a:lstStyle>
            <a:lvl1pPr algn="ctr">
              <a:defRPr sz="4000" b="1" cap="none">
                <a:solidFill>
                  <a:schemeClr val="accent6"/>
                </a:solidFill>
                <a:latin typeface="+mn-lt"/>
              </a:defRPr>
            </a:lvl1pPr>
          </a:lstStyle>
          <a:p>
            <a:r>
              <a:rPr lang="en-US" dirty="0" smtClean="0"/>
              <a:t>Click to edit master title style</a:t>
            </a:r>
            <a:endParaRPr lang="nl-BE" dirty="0"/>
          </a:p>
        </p:txBody>
      </p:sp>
      <p:sp>
        <p:nvSpPr>
          <p:cNvPr id="3" name="Text Placeholder 2"/>
          <p:cNvSpPr>
            <a:spLocks noGrp="1"/>
          </p:cNvSpPr>
          <p:nvPr>
            <p:ph type="body" idx="1"/>
          </p:nvPr>
        </p:nvSpPr>
        <p:spPr>
          <a:xfrm>
            <a:off x="714348" y="3571876"/>
            <a:ext cx="7772400" cy="1263652"/>
          </a:xfrm>
        </p:spPr>
        <p:txBody>
          <a:bodyPr anchor="b"/>
          <a:lstStyle>
            <a:lvl1pPr marL="0" indent="0">
              <a:buNone/>
              <a:defRPr sz="2000">
                <a:latin typeface="+mn-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4" name="Rectangle 33"/>
          <p:cNvSpPr>
            <a:spLocks noGrp="1" noChangeArrowheads="1"/>
          </p:cNvSpPr>
          <p:nvPr>
            <p:ph type="ftr" sz="quarter" idx="10"/>
          </p:nvPr>
        </p:nvSpPr>
        <p:spPr>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5" name="Rectangle 34"/>
          <p:cNvSpPr>
            <a:spLocks noGrp="1" noChangeArrowheads="1"/>
          </p:cNvSpPr>
          <p:nvPr>
            <p:ph type="sldNum" sz="quarter" idx="11"/>
          </p:nvPr>
        </p:nvSpPr>
        <p:spPr>
          <a:ln/>
        </p:spPr>
        <p:txBody>
          <a:bodyPr/>
          <a:lstStyle>
            <a:lvl1pPr>
              <a:defRPr>
                <a:latin typeface="+mn-lt"/>
              </a:defRPr>
            </a:lvl1pPr>
          </a:lstStyle>
          <a:p>
            <a:pPr>
              <a:defRPr/>
            </a:pPr>
            <a:fld id="{837B71E7-1BA8-4BCA-B4F0-4746BEDF418B}"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57159" y="163495"/>
            <a:ext cx="8572559" cy="836613"/>
          </a:xfrm>
        </p:spPr>
        <p:txBody>
          <a:bodyPr/>
          <a:lstStyle>
            <a:lvl1pPr>
              <a:defRPr>
                <a:solidFill>
                  <a:schemeClr val="accent6"/>
                </a:solidFill>
                <a:latin typeface="+mn-lt"/>
              </a:defRPr>
            </a:lvl1pPr>
          </a:lstStyle>
          <a:p>
            <a:r>
              <a:rPr lang="en-US" smtClean="0"/>
              <a:t>Click to edit Master title style</a:t>
            </a:r>
            <a:endParaRPr lang="nl-BE"/>
          </a:p>
        </p:txBody>
      </p:sp>
      <p:sp>
        <p:nvSpPr>
          <p:cNvPr id="3" name="Content Placeholder 2"/>
          <p:cNvSpPr>
            <a:spLocks noGrp="1"/>
          </p:cNvSpPr>
          <p:nvPr>
            <p:ph sz="half" idx="1"/>
          </p:nvPr>
        </p:nvSpPr>
        <p:spPr>
          <a:xfrm>
            <a:off x="357159" y="1196975"/>
            <a:ext cx="4214841" cy="4746625"/>
          </a:xfrm>
        </p:spPr>
        <p:txBody>
          <a:bodyPr/>
          <a:lstStyle>
            <a:lvl1pPr>
              <a:defRPr sz="2800">
                <a:latin typeface="+mn-lt"/>
              </a:defRPr>
            </a:lvl1pPr>
            <a:lvl2pPr>
              <a:defRPr sz="2400">
                <a:latin typeface="+mn-lt"/>
              </a:defRPr>
            </a:lvl2pPr>
            <a:lvl3pPr>
              <a:defRPr sz="2000">
                <a:latin typeface="+mn-lt"/>
              </a:defRPr>
            </a:lvl3pPr>
            <a:lvl4pPr>
              <a:defRPr sz="1800">
                <a:latin typeface="+mn-lt"/>
              </a:defRPr>
            </a:lvl4pPr>
            <a:lvl5pPr>
              <a:defRPr sz="1800">
                <a:latin typeface="+mn-lt"/>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Content Placeholder 3"/>
          <p:cNvSpPr>
            <a:spLocks noGrp="1"/>
          </p:cNvSpPr>
          <p:nvPr>
            <p:ph sz="half" idx="2"/>
          </p:nvPr>
        </p:nvSpPr>
        <p:spPr>
          <a:xfrm>
            <a:off x="4714876" y="1196975"/>
            <a:ext cx="4192587" cy="4746625"/>
          </a:xfrm>
        </p:spPr>
        <p:txBody>
          <a:bodyPr/>
          <a:lstStyle>
            <a:lvl1pPr>
              <a:defRPr sz="2800">
                <a:latin typeface="+mn-lt"/>
              </a:defRPr>
            </a:lvl1pPr>
            <a:lvl2pPr>
              <a:defRPr sz="2400">
                <a:latin typeface="+mn-lt"/>
              </a:defRPr>
            </a:lvl2pPr>
            <a:lvl3pPr>
              <a:defRPr sz="2000">
                <a:latin typeface="+mn-lt"/>
              </a:defRPr>
            </a:lvl3pPr>
            <a:lvl4pPr>
              <a:defRPr sz="1800">
                <a:latin typeface="+mn-lt"/>
              </a:defRPr>
            </a:lvl4pPr>
            <a:lvl5pPr>
              <a:defRPr sz="1800">
                <a:latin typeface="+mn-lt"/>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5" name="Rectangle 33"/>
          <p:cNvSpPr>
            <a:spLocks noGrp="1" noChangeArrowheads="1"/>
          </p:cNvSpPr>
          <p:nvPr>
            <p:ph type="ftr" sz="quarter" idx="10"/>
          </p:nvPr>
        </p:nvSpPr>
        <p:spPr>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6" name="Rectangle 34"/>
          <p:cNvSpPr>
            <a:spLocks noGrp="1" noChangeArrowheads="1"/>
          </p:cNvSpPr>
          <p:nvPr>
            <p:ph type="sldNum" sz="quarter" idx="11"/>
          </p:nvPr>
        </p:nvSpPr>
        <p:spPr>
          <a:ln/>
        </p:spPr>
        <p:txBody>
          <a:bodyPr/>
          <a:lstStyle>
            <a:lvl1pPr>
              <a:defRPr>
                <a:latin typeface="+mn-lt"/>
              </a:defRPr>
            </a:lvl1pPr>
          </a:lstStyle>
          <a:p>
            <a:pPr>
              <a:defRPr/>
            </a:pPr>
            <a:fld id="{DB7F45D9-E598-4F34-9900-AF01B7BBB3E9}"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57158" y="142852"/>
            <a:ext cx="8501122" cy="857256"/>
          </a:xfrm>
        </p:spPr>
        <p:txBody>
          <a:bodyPr/>
          <a:lstStyle>
            <a:lvl1pPr>
              <a:defRPr>
                <a:latin typeface="+mn-lt"/>
              </a:defRPr>
            </a:lvl1pPr>
          </a:lstStyle>
          <a:p>
            <a:r>
              <a:rPr lang="en-US" dirty="0" smtClean="0"/>
              <a:t>Click to edit Master title style</a:t>
            </a:r>
            <a:endParaRPr lang="nl-BE" dirty="0"/>
          </a:p>
        </p:txBody>
      </p:sp>
      <p:sp>
        <p:nvSpPr>
          <p:cNvPr id="3" name="Text Placeholder 2"/>
          <p:cNvSpPr>
            <a:spLocks noGrp="1"/>
          </p:cNvSpPr>
          <p:nvPr>
            <p:ph type="body" idx="1"/>
          </p:nvPr>
        </p:nvSpPr>
        <p:spPr>
          <a:xfrm>
            <a:off x="342928" y="1214422"/>
            <a:ext cx="4157634" cy="639762"/>
          </a:xfrm>
        </p:spPr>
        <p:txBody>
          <a:bodyPr anchor="b"/>
          <a:lstStyle>
            <a:lvl1pPr marL="0" indent="0">
              <a:buNone/>
              <a:defRPr sz="2400" b="1">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57158" y="2000240"/>
            <a:ext cx="4157634" cy="3951288"/>
          </a:xfrm>
        </p:spPr>
        <p:txBody>
          <a:bodyPr/>
          <a:lstStyle>
            <a:lvl1pPr>
              <a:defRPr sz="2400">
                <a:latin typeface="+mn-lt"/>
              </a:defRPr>
            </a:lvl1pPr>
            <a:lvl2pPr>
              <a:defRPr sz="2000">
                <a:latin typeface="+mn-lt"/>
              </a:defRPr>
            </a:lvl2pPr>
            <a:lvl3pPr>
              <a:defRPr sz="1800">
                <a:latin typeface="+mn-lt"/>
              </a:defRPr>
            </a:lvl3pPr>
            <a:lvl4pPr>
              <a:defRPr sz="1600">
                <a:latin typeface="+mn-lt"/>
              </a:defRPr>
            </a:lvl4pPr>
            <a:lvl5pPr>
              <a:defRPr sz="1600">
                <a:latin typeface="+mn-lt"/>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nl-BE" dirty="0"/>
          </a:p>
        </p:txBody>
      </p:sp>
      <p:sp>
        <p:nvSpPr>
          <p:cNvPr id="5" name="Text Placeholder 4"/>
          <p:cNvSpPr>
            <a:spLocks noGrp="1"/>
          </p:cNvSpPr>
          <p:nvPr>
            <p:ph type="body" sz="quarter" idx="3"/>
          </p:nvPr>
        </p:nvSpPr>
        <p:spPr>
          <a:xfrm>
            <a:off x="4714877" y="1192224"/>
            <a:ext cx="4129174" cy="639762"/>
          </a:xfrm>
        </p:spPr>
        <p:txBody>
          <a:bodyPr anchor="b"/>
          <a:lstStyle>
            <a:lvl1pPr marL="0" indent="0">
              <a:buNone/>
              <a:defRPr sz="2400" b="1">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29107" y="1978042"/>
            <a:ext cx="4129174" cy="3951288"/>
          </a:xfrm>
        </p:spPr>
        <p:txBody>
          <a:bodyPr/>
          <a:lstStyle>
            <a:lvl1pPr>
              <a:defRPr sz="2400">
                <a:latin typeface="+mn-lt"/>
              </a:defRPr>
            </a:lvl1pPr>
            <a:lvl2pPr>
              <a:defRPr sz="2000">
                <a:latin typeface="+mn-lt"/>
              </a:defRPr>
            </a:lvl2pPr>
            <a:lvl3pPr>
              <a:defRPr sz="1800">
                <a:latin typeface="+mn-lt"/>
              </a:defRPr>
            </a:lvl3pPr>
            <a:lvl4pPr>
              <a:defRPr sz="1600">
                <a:latin typeface="+mn-lt"/>
              </a:defRPr>
            </a:lvl4pPr>
            <a:lvl5pPr>
              <a:defRPr sz="1600">
                <a:latin typeface="+mn-lt"/>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7" name="Rectangle 33"/>
          <p:cNvSpPr>
            <a:spLocks noGrp="1" noChangeArrowheads="1"/>
          </p:cNvSpPr>
          <p:nvPr>
            <p:ph type="ftr" sz="quarter" idx="10"/>
          </p:nvPr>
        </p:nvSpPr>
        <p:spPr>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8" name="Rectangle 34"/>
          <p:cNvSpPr>
            <a:spLocks noGrp="1" noChangeArrowheads="1"/>
          </p:cNvSpPr>
          <p:nvPr>
            <p:ph type="sldNum" sz="quarter" idx="11"/>
          </p:nvPr>
        </p:nvSpPr>
        <p:spPr>
          <a:ln/>
        </p:spPr>
        <p:txBody>
          <a:bodyPr/>
          <a:lstStyle>
            <a:lvl1pPr>
              <a:defRPr>
                <a:latin typeface="+mn-lt"/>
              </a:defRPr>
            </a:lvl1pPr>
          </a:lstStyle>
          <a:p>
            <a:pPr>
              <a:defRPr/>
            </a:pPr>
            <a:fld id="{DF8CFEE2-7314-4064-B1F3-191E675A5310}"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n-lt"/>
              </a:defRPr>
            </a:lvl1pPr>
          </a:lstStyle>
          <a:p>
            <a:r>
              <a:rPr lang="en-US" smtClean="0"/>
              <a:t>Click to edit Master title style</a:t>
            </a:r>
            <a:endParaRPr lang="nl-BE"/>
          </a:p>
        </p:txBody>
      </p:sp>
      <p:sp>
        <p:nvSpPr>
          <p:cNvPr id="3" name="Rectangle 33"/>
          <p:cNvSpPr>
            <a:spLocks noGrp="1" noChangeArrowheads="1"/>
          </p:cNvSpPr>
          <p:nvPr>
            <p:ph type="ftr" sz="quarter" idx="10"/>
          </p:nvPr>
        </p:nvSpPr>
        <p:spPr>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4" name="Rectangle 34"/>
          <p:cNvSpPr>
            <a:spLocks noGrp="1" noChangeArrowheads="1"/>
          </p:cNvSpPr>
          <p:nvPr>
            <p:ph type="sldNum" sz="quarter" idx="11"/>
          </p:nvPr>
        </p:nvSpPr>
        <p:spPr>
          <a:ln/>
        </p:spPr>
        <p:txBody>
          <a:bodyPr/>
          <a:lstStyle>
            <a:lvl1pPr>
              <a:defRPr>
                <a:latin typeface="+mn-lt"/>
              </a:defRPr>
            </a:lvl1pPr>
          </a:lstStyle>
          <a:p>
            <a:pPr>
              <a:defRPr/>
            </a:pPr>
            <a:fld id="{4908A2AA-746C-4DBB-9102-670E2680A299}"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33"/>
          <p:cNvSpPr>
            <a:spLocks noGrp="1" noChangeArrowheads="1"/>
          </p:cNvSpPr>
          <p:nvPr>
            <p:ph type="ftr" sz="quarter" idx="10"/>
          </p:nvPr>
        </p:nvSpPr>
        <p:spPr>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3" name="Rectangle 34"/>
          <p:cNvSpPr>
            <a:spLocks noGrp="1" noChangeArrowheads="1"/>
          </p:cNvSpPr>
          <p:nvPr>
            <p:ph type="sldNum" sz="quarter" idx="11"/>
          </p:nvPr>
        </p:nvSpPr>
        <p:spPr>
          <a:ln/>
        </p:spPr>
        <p:txBody>
          <a:bodyPr/>
          <a:lstStyle>
            <a:lvl1pPr>
              <a:defRPr>
                <a:latin typeface="+mn-lt"/>
              </a:defRPr>
            </a:lvl1pPr>
          </a:lstStyle>
          <a:p>
            <a:pPr>
              <a:defRPr/>
            </a:pPr>
            <a:fld id="{5ABA5276-E6AF-4E3A-BCFF-83BFC6014A2A}"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atin typeface="+mn-lt"/>
              </a:defRPr>
            </a:lvl1pPr>
          </a:lstStyle>
          <a:p>
            <a:r>
              <a:rPr lang="en-US" smtClean="0"/>
              <a:t>Click to edit Master title style</a:t>
            </a:r>
            <a:endParaRPr lang="nl-BE"/>
          </a:p>
        </p:txBody>
      </p:sp>
      <p:sp>
        <p:nvSpPr>
          <p:cNvPr id="3" name="Content Placeholder 2"/>
          <p:cNvSpPr>
            <a:spLocks noGrp="1"/>
          </p:cNvSpPr>
          <p:nvPr>
            <p:ph idx="1"/>
          </p:nvPr>
        </p:nvSpPr>
        <p:spPr>
          <a:xfrm>
            <a:off x="3575050" y="273050"/>
            <a:ext cx="5111750" cy="5853113"/>
          </a:xfrm>
        </p:spPr>
        <p:txBody>
          <a:bodyPr/>
          <a:lstStyle>
            <a:lvl1pPr>
              <a:defRPr sz="3200">
                <a:latin typeface="+mn-lt"/>
              </a:defRPr>
            </a:lvl1pPr>
            <a:lvl2pPr>
              <a:defRPr sz="2800">
                <a:latin typeface="+mn-lt"/>
              </a:defRPr>
            </a:lvl2pPr>
            <a:lvl3pPr>
              <a:defRPr sz="2400">
                <a:latin typeface="+mn-lt"/>
              </a:defRPr>
            </a:lvl3pPr>
            <a:lvl4pPr>
              <a:defRPr sz="2000">
                <a:latin typeface="+mn-lt"/>
              </a:defRPr>
            </a:lvl4pPr>
            <a:lvl5pPr>
              <a:defRPr sz="2000">
                <a:latin typeface="+mn-lt"/>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3"/>
          <p:cNvSpPr>
            <a:spLocks noGrp="1" noChangeArrowheads="1"/>
          </p:cNvSpPr>
          <p:nvPr>
            <p:ph type="ftr" sz="quarter" idx="10"/>
          </p:nvPr>
        </p:nvSpPr>
        <p:spPr>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6" name="Rectangle 34"/>
          <p:cNvSpPr>
            <a:spLocks noGrp="1" noChangeArrowheads="1"/>
          </p:cNvSpPr>
          <p:nvPr>
            <p:ph type="sldNum" sz="quarter" idx="11"/>
          </p:nvPr>
        </p:nvSpPr>
        <p:spPr>
          <a:ln/>
        </p:spPr>
        <p:txBody>
          <a:bodyPr/>
          <a:lstStyle>
            <a:lvl1pPr>
              <a:defRPr>
                <a:latin typeface="+mn-lt"/>
              </a:defRPr>
            </a:lvl1pPr>
          </a:lstStyle>
          <a:p>
            <a:pPr>
              <a:defRPr/>
            </a:pPr>
            <a:fld id="{7A666F5F-6B6B-465C-B499-F79EC9A887CB}"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atin typeface="+mn-lt"/>
              </a:defRPr>
            </a:lvl1pPr>
          </a:lstStyle>
          <a:p>
            <a:r>
              <a:rPr lang="en-US" smtClean="0"/>
              <a:t>Click to edit Master title style</a:t>
            </a:r>
            <a:endParaRPr lang="nl-B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atin typeface="+mn-l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BE"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3"/>
          <p:cNvSpPr>
            <a:spLocks noGrp="1" noChangeArrowheads="1"/>
          </p:cNvSpPr>
          <p:nvPr>
            <p:ph type="ftr" sz="quarter" idx="10"/>
          </p:nvPr>
        </p:nvSpPr>
        <p:spPr>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6" name="Rectangle 34"/>
          <p:cNvSpPr>
            <a:spLocks noGrp="1" noChangeArrowheads="1"/>
          </p:cNvSpPr>
          <p:nvPr>
            <p:ph type="sldNum" sz="quarter" idx="11"/>
          </p:nvPr>
        </p:nvSpPr>
        <p:spPr>
          <a:ln/>
        </p:spPr>
        <p:txBody>
          <a:bodyPr/>
          <a:lstStyle>
            <a:lvl1pPr>
              <a:defRPr>
                <a:latin typeface="+mn-lt"/>
              </a:defRPr>
            </a:lvl1pPr>
          </a:lstStyle>
          <a:p>
            <a:pPr>
              <a:defRPr/>
            </a:pPr>
            <a:fld id="{43665EEC-D016-4678-8F79-1473106720C2}"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image" Target="../media/image1.jpeg"/><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theme" Target="../theme/theme1.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57159" y="163495"/>
            <a:ext cx="8572560" cy="836613"/>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dirty="0" smtClean="0"/>
              <a:t>Click to edit Master title style </a:t>
            </a:r>
          </a:p>
        </p:txBody>
      </p:sp>
      <p:sp>
        <p:nvSpPr>
          <p:cNvPr id="1027" name="Rectangle 3"/>
          <p:cNvSpPr>
            <a:spLocks noGrp="1" noChangeArrowheads="1"/>
          </p:cNvSpPr>
          <p:nvPr>
            <p:ph type="body" idx="1"/>
          </p:nvPr>
        </p:nvSpPr>
        <p:spPr bwMode="auto">
          <a:xfrm>
            <a:off x="357158" y="1196975"/>
            <a:ext cx="8550305" cy="50895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04513" name="Rectangle 33"/>
          <p:cNvSpPr>
            <a:spLocks noGrp="1" noChangeArrowheads="1"/>
          </p:cNvSpPr>
          <p:nvPr>
            <p:ph type="ftr" sz="quarter" idx="3"/>
          </p:nvPr>
        </p:nvSpPr>
        <p:spPr bwMode="auto">
          <a:xfrm>
            <a:off x="928662" y="6369060"/>
            <a:ext cx="6929463" cy="406400"/>
          </a:xfrm>
          <a:prstGeom prst="rect">
            <a:avLst/>
          </a:prstGeom>
          <a:noFill/>
          <a:ln w="9525">
            <a:noFill/>
            <a:miter lim="800000"/>
            <a:headEnd/>
            <a:tailEnd/>
          </a:ln>
          <a:effectLst/>
        </p:spPr>
        <p:txBody>
          <a:bodyPr vert="horz" wrap="square" lIns="0" tIns="0" rIns="0" bIns="0" numCol="1" anchor="ctr" anchorCtr="1" compatLnSpc="1">
            <a:prstTxWarp prst="textNoShape">
              <a:avLst/>
            </a:prstTxWarp>
          </a:bodyPr>
          <a:lstStyle>
            <a:lvl1pPr algn="ctr">
              <a:defRPr sz="1000" i="1">
                <a:solidFill>
                  <a:schemeClr val="accent6"/>
                </a:solidFill>
                <a:latin typeface="+mn-lt"/>
                <a:cs typeface=""/>
              </a:defRPr>
            </a:lvl1pPr>
          </a:lstStyle>
          <a:p>
            <a:pPr>
              <a:defRPr/>
            </a:pPr>
            <a:r>
              <a:rPr lang="nl-BE" smtClean="0"/>
              <a:t>T. Dhaene, C. Develder, "Algorithms &amp; Datastructures"</a:t>
            </a:r>
            <a:endParaRPr lang="en-US" smtClean="0"/>
          </a:p>
          <a:p>
            <a:pPr>
              <a:defRPr/>
            </a:pPr>
            <a:endParaRPr lang="en-US" dirty="0"/>
          </a:p>
        </p:txBody>
      </p:sp>
      <p:sp>
        <p:nvSpPr>
          <p:cNvPr id="404514" name="Rectangle 34"/>
          <p:cNvSpPr>
            <a:spLocks noGrp="1" noChangeArrowheads="1"/>
          </p:cNvSpPr>
          <p:nvPr>
            <p:ph type="sldNum" sz="quarter" idx="4"/>
          </p:nvPr>
        </p:nvSpPr>
        <p:spPr bwMode="auto">
          <a:xfrm>
            <a:off x="7870825" y="6369060"/>
            <a:ext cx="592138" cy="406400"/>
          </a:xfrm>
          <a:prstGeom prst="rect">
            <a:avLst/>
          </a:prstGeom>
          <a:noFill/>
          <a:ln w="9525">
            <a:noFill/>
            <a:miter lim="800000"/>
            <a:headEnd/>
            <a:tailEnd/>
          </a:ln>
          <a:effectLst/>
        </p:spPr>
        <p:txBody>
          <a:bodyPr vert="horz" wrap="square" lIns="0" tIns="0" rIns="0" bIns="0" numCol="1" anchor="ctr" anchorCtr="1" compatLnSpc="1">
            <a:prstTxWarp prst="textNoShape">
              <a:avLst/>
            </a:prstTxWarp>
          </a:bodyPr>
          <a:lstStyle>
            <a:lvl1pPr algn="r">
              <a:defRPr sz="1000">
                <a:solidFill>
                  <a:schemeClr val="accent6"/>
                </a:solidFill>
                <a:latin typeface="+mn-lt"/>
                <a:cs typeface=""/>
              </a:defRPr>
            </a:lvl1pPr>
          </a:lstStyle>
          <a:p>
            <a:pPr>
              <a:defRPr/>
            </a:pPr>
            <a:fld id="{9979E472-F673-4ED4-A86E-D1C34A0AEC76}" type="slidenum">
              <a:rPr lang="en-US" smtClean="0"/>
              <a:pPr>
                <a:defRPr/>
              </a:pPr>
              <a:t>‹#›</a:t>
            </a:fld>
            <a:endParaRPr lang="en-US"/>
          </a:p>
        </p:txBody>
      </p:sp>
      <p:pic>
        <p:nvPicPr>
          <p:cNvPr id="31746" name="Picture 2" descr="U:\Templates\UGent logo\logozw_xsmall.jpg"/>
          <p:cNvPicPr>
            <a:picLocks noChangeAspect="1" noChangeArrowheads="1"/>
          </p:cNvPicPr>
          <p:nvPr/>
        </p:nvPicPr>
        <p:blipFill>
          <a:blip r:embed="rId16" cstate="screen"/>
          <a:srcRect/>
          <a:stretch>
            <a:fillRect/>
          </a:stretch>
        </p:blipFill>
        <p:spPr bwMode="auto">
          <a:xfrm>
            <a:off x="142844" y="6385952"/>
            <a:ext cx="517522" cy="372616"/>
          </a:xfrm>
          <a:prstGeom prst="rect">
            <a:avLst/>
          </a:prstGeom>
          <a:noFill/>
        </p:spPr>
      </p:pic>
      <p:grpSp>
        <p:nvGrpSpPr>
          <p:cNvPr id="8" name="Group 7"/>
          <p:cNvGrpSpPr/>
          <p:nvPr userDrawn="1"/>
        </p:nvGrpSpPr>
        <p:grpSpPr>
          <a:xfrm>
            <a:off x="8555657" y="6391295"/>
            <a:ext cx="364506" cy="361930"/>
            <a:chOff x="8470900" y="6273800"/>
            <a:chExt cx="449263" cy="446088"/>
          </a:xfrm>
        </p:grpSpPr>
        <p:sp>
          <p:nvSpPr>
            <p:cNvPr id="9" name="AutoShape 34"/>
            <p:cNvSpPr>
              <a:spLocks noChangeAspect="1" noChangeArrowheads="1" noTextEdit="1"/>
            </p:cNvSpPr>
            <p:nvPr userDrawn="1"/>
          </p:nvSpPr>
          <p:spPr bwMode="auto">
            <a:xfrm>
              <a:off x="8470900" y="6273800"/>
              <a:ext cx="449263" cy="446088"/>
            </a:xfrm>
            <a:prstGeom prst="rect">
              <a:avLst/>
            </a:prstGeom>
            <a:noFill/>
            <a:ln w="9525">
              <a:noFill/>
              <a:miter lim="800000"/>
              <a:headEnd/>
              <a:tailEnd/>
            </a:ln>
          </p:spPr>
          <p:txBody>
            <a:bodyPr/>
            <a:lstStyle/>
            <a:p>
              <a:pPr>
                <a:defRPr/>
              </a:pPr>
              <a:endParaRPr lang="nl-BE">
                <a:latin typeface="+mn-lt"/>
                <a:cs typeface=""/>
              </a:endParaRPr>
            </a:p>
          </p:txBody>
        </p:sp>
        <p:sp>
          <p:nvSpPr>
            <p:cNvPr id="10" name="Freeform 35"/>
            <p:cNvSpPr>
              <a:spLocks/>
            </p:cNvSpPr>
            <p:nvPr userDrawn="1"/>
          </p:nvSpPr>
          <p:spPr bwMode="auto">
            <a:xfrm>
              <a:off x="8472488" y="6275388"/>
              <a:ext cx="446087" cy="233362"/>
            </a:xfrm>
            <a:custGeom>
              <a:avLst/>
              <a:gdLst/>
              <a:ahLst/>
              <a:cxnLst>
                <a:cxn ang="0">
                  <a:pos x="371" y="185"/>
                </a:cxn>
                <a:cxn ang="0">
                  <a:pos x="371" y="185"/>
                </a:cxn>
                <a:cxn ang="0">
                  <a:pos x="362" y="194"/>
                </a:cxn>
                <a:cxn ang="0">
                  <a:pos x="354" y="185"/>
                </a:cxn>
                <a:cxn ang="0">
                  <a:pos x="354" y="185"/>
                </a:cxn>
                <a:cxn ang="0">
                  <a:pos x="185" y="17"/>
                </a:cxn>
                <a:cxn ang="0">
                  <a:pos x="17" y="185"/>
                </a:cxn>
                <a:cxn ang="0">
                  <a:pos x="17" y="185"/>
                </a:cxn>
                <a:cxn ang="0">
                  <a:pos x="9" y="194"/>
                </a:cxn>
                <a:cxn ang="0">
                  <a:pos x="0" y="185"/>
                </a:cxn>
                <a:cxn ang="0">
                  <a:pos x="0" y="185"/>
                </a:cxn>
                <a:cxn ang="0">
                  <a:pos x="185" y="0"/>
                </a:cxn>
                <a:cxn ang="0">
                  <a:pos x="371" y="185"/>
                </a:cxn>
              </a:cxnLst>
              <a:rect l="0" t="0" r="r" b="b"/>
              <a:pathLst>
                <a:path w="371" h="194">
                  <a:moveTo>
                    <a:pt x="371" y="185"/>
                  </a:moveTo>
                  <a:cubicBezTo>
                    <a:pt x="371" y="185"/>
                    <a:pt x="371" y="185"/>
                    <a:pt x="371" y="185"/>
                  </a:cubicBezTo>
                  <a:cubicBezTo>
                    <a:pt x="371" y="190"/>
                    <a:pt x="367" y="194"/>
                    <a:pt x="362" y="194"/>
                  </a:cubicBezTo>
                  <a:cubicBezTo>
                    <a:pt x="358" y="194"/>
                    <a:pt x="354" y="190"/>
                    <a:pt x="354" y="185"/>
                  </a:cubicBezTo>
                  <a:cubicBezTo>
                    <a:pt x="354" y="185"/>
                    <a:pt x="354" y="185"/>
                    <a:pt x="354" y="185"/>
                  </a:cubicBezTo>
                  <a:cubicBezTo>
                    <a:pt x="354" y="93"/>
                    <a:pt x="278" y="17"/>
                    <a:pt x="185" y="17"/>
                  </a:cubicBezTo>
                  <a:cubicBezTo>
                    <a:pt x="93" y="17"/>
                    <a:pt x="17" y="93"/>
                    <a:pt x="17" y="185"/>
                  </a:cubicBezTo>
                  <a:cubicBezTo>
                    <a:pt x="17" y="185"/>
                    <a:pt x="17" y="185"/>
                    <a:pt x="17" y="185"/>
                  </a:cubicBezTo>
                  <a:cubicBezTo>
                    <a:pt x="17" y="190"/>
                    <a:pt x="13" y="194"/>
                    <a:pt x="9" y="194"/>
                  </a:cubicBezTo>
                  <a:cubicBezTo>
                    <a:pt x="4" y="194"/>
                    <a:pt x="0" y="190"/>
                    <a:pt x="0" y="185"/>
                  </a:cubicBezTo>
                  <a:cubicBezTo>
                    <a:pt x="0" y="185"/>
                    <a:pt x="0" y="185"/>
                    <a:pt x="0" y="185"/>
                  </a:cubicBezTo>
                  <a:cubicBezTo>
                    <a:pt x="0" y="83"/>
                    <a:pt x="83" y="0"/>
                    <a:pt x="185" y="0"/>
                  </a:cubicBezTo>
                  <a:cubicBezTo>
                    <a:pt x="288" y="0"/>
                    <a:pt x="371" y="83"/>
                    <a:pt x="371" y="185"/>
                  </a:cubicBezTo>
                  <a:close/>
                </a:path>
              </a:pathLst>
            </a:custGeom>
            <a:solidFill>
              <a:srgbClr val="727DBE"/>
            </a:solidFill>
            <a:ln w="9525">
              <a:noFill/>
              <a:round/>
              <a:headEnd/>
              <a:tailEnd/>
            </a:ln>
          </p:spPr>
          <p:txBody>
            <a:bodyPr/>
            <a:lstStyle/>
            <a:p>
              <a:pPr>
                <a:defRPr/>
              </a:pPr>
              <a:endParaRPr lang="nl-BE">
                <a:latin typeface="+mn-lt"/>
                <a:cs typeface=""/>
              </a:endParaRPr>
            </a:p>
          </p:txBody>
        </p:sp>
        <p:sp>
          <p:nvSpPr>
            <p:cNvPr id="11" name="Freeform 36"/>
            <p:cNvSpPr>
              <a:spLocks/>
            </p:cNvSpPr>
            <p:nvPr userDrawn="1"/>
          </p:nvSpPr>
          <p:spPr bwMode="auto">
            <a:xfrm>
              <a:off x="8624888" y="6427788"/>
              <a:ext cx="141287" cy="80962"/>
            </a:xfrm>
            <a:custGeom>
              <a:avLst/>
              <a:gdLst/>
              <a:ahLst/>
              <a:cxnLst>
                <a:cxn ang="0">
                  <a:pos x="58" y="0"/>
                </a:cxn>
                <a:cxn ang="0">
                  <a:pos x="117" y="58"/>
                </a:cxn>
                <a:cxn ang="0">
                  <a:pos x="117" y="58"/>
                </a:cxn>
                <a:cxn ang="0">
                  <a:pos x="117" y="58"/>
                </a:cxn>
                <a:cxn ang="0">
                  <a:pos x="109" y="67"/>
                </a:cxn>
                <a:cxn ang="0">
                  <a:pos x="101" y="58"/>
                </a:cxn>
                <a:cxn ang="0">
                  <a:pos x="101" y="58"/>
                </a:cxn>
                <a:cxn ang="0">
                  <a:pos x="58" y="16"/>
                </a:cxn>
                <a:cxn ang="0">
                  <a:pos x="16" y="58"/>
                </a:cxn>
                <a:cxn ang="0">
                  <a:pos x="16" y="58"/>
                </a:cxn>
                <a:cxn ang="0">
                  <a:pos x="16" y="58"/>
                </a:cxn>
                <a:cxn ang="0">
                  <a:pos x="8" y="67"/>
                </a:cxn>
                <a:cxn ang="0">
                  <a:pos x="0" y="58"/>
                </a:cxn>
                <a:cxn ang="0">
                  <a:pos x="0" y="58"/>
                </a:cxn>
                <a:cxn ang="0">
                  <a:pos x="0" y="58"/>
                </a:cxn>
                <a:cxn ang="0">
                  <a:pos x="58" y="0"/>
                </a:cxn>
              </a:cxnLst>
              <a:rect l="0" t="0" r="r" b="b"/>
              <a:pathLst>
                <a:path w="117" h="67">
                  <a:moveTo>
                    <a:pt x="58" y="0"/>
                  </a:moveTo>
                  <a:cubicBezTo>
                    <a:pt x="91" y="0"/>
                    <a:pt x="117" y="26"/>
                    <a:pt x="117" y="58"/>
                  </a:cubicBezTo>
                  <a:lnTo>
                    <a:pt x="117" y="58"/>
                  </a:lnTo>
                  <a:cubicBezTo>
                    <a:pt x="117" y="58"/>
                    <a:pt x="117" y="58"/>
                    <a:pt x="117" y="58"/>
                  </a:cubicBezTo>
                  <a:cubicBezTo>
                    <a:pt x="117" y="63"/>
                    <a:pt x="114" y="67"/>
                    <a:pt x="109" y="67"/>
                  </a:cubicBezTo>
                  <a:cubicBezTo>
                    <a:pt x="104" y="67"/>
                    <a:pt x="101" y="63"/>
                    <a:pt x="101" y="58"/>
                  </a:cubicBezTo>
                  <a:cubicBezTo>
                    <a:pt x="101" y="58"/>
                    <a:pt x="101" y="58"/>
                    <a:pt x="101" y="58"/>
                  </a:cubicBezTo>
                  <a:cubicBezTo>
                    <a:pt x="101" y="35"/>
                    <a:pt x="82" y="16"/>
                    <a:pt x="58" y="16"/>
                  </a:cubicBezTo>
                  <a:cubicBezTo>
                    <a:pt x="35" y="16"/>
                    <a:pt x="16" y="35"/>
                    <a:pt x="16" y="58"/>
                  </a:cubicBezTo>
                  <a:lnTo>
                    <a:pt x="16" y="58"/>
                  </a:lnTo>
                  <a:cubicBezTo>
                    <a:pt x="16" y="58"/>
                    <a:pt x="16" y="58"/>
                    <a:pt x="16" y="58"/>
                  </a:cubicBezTo>
                  <a:cubicBezTo>
                    <a:pt x="16" y="63"/>
                    <a:pt x="13" y="67"/>
                    <a:pt x="8" y="67"/>
                  </a:cubicBezTo>
                  <a:cubicBezTo>
                    <a:pt x="3" y="67"/>
                    <a:pt x="0" y="63"/>
                    <a:pt x="0" y="58"/>
                  </a:cubicBezTo>
                  <a:cubicBezTo>
                    <a:pt x="0" y="58"/>
                    <a:pt x="0" y="58"/>
                    <a:pt x="0" y="58"/>
                  </a:cubicBezTo>
                  <a:cubicBezTo>
                    <a:pt x="0" y="58"/>
                    <a:pt x="0" y="58"/>
                    <a:pt x="0" y="58"/>
                  </a:cubicBezTo>
                  <a:cubicBezTo>
                    <a:pt x="0" y="26"/>
                    <a:pt x="26" y="0"/>
                    <a:pt x="58" y="0"/>
                  </a:cubicBezTo>
                  <a:close/>
                </a:path>
              </a:pathLst>
            </a:custGeom>
            <a:solidFill>
              <a:srgbClr val="727DBE"/>
            </a:solidFill>
            <a:ln w="9525">
              <a:noFill/>
              <a:round/>
              <a:headEnd/>
              <a:tailEnd/>
            </a:ln>
          </p:spPr>
          <p:txBody>
            <a:bodyPr/>
            <a:lstStyle/>
            <a:p>
              <a:pPr>
                <a:defRPr/>
              </a:pPr>
              <a:endParaRPr lang="nl-BE">
                <a:latin typeface="+mn-lt"/>
                <a:cs typeface=""/>
              </a:endParaRPr>
            </a:p>
          </p:txBody>
        </p:sp>
        <p:sp>
          <p:nvSpPr>
            <p:cNvPr id="12" name="Freeform 37"/>
            <p:cNvSpPr>
              <a:spLocks/>
            </p:cNvSpPr>
            <p:nvPr userDrawn="1"/>
          </p:nvSpPr>
          <p:spPr bwMode="auto">
            <a:xfrm>
              <a:off x="8586788" y="6389688"/>
              <a:ext cx="217487" cy="119062"/>
            </a:xfrm>
            <a:custGeom>
              <a:avLst/>
              <a:gdLst/>
              <a:ahLst/>
              <a:cxnLst>
                <a:cxn ang="0">
                  <a:pos x="90" y="0"/>
                </a:cxn>
                <a:cxn ang="0">
                  <a:pos x="181" y="90"/>
                </a:cxn>
                <a:cxn ang="0">
                  <a:pos x="181" y="90"/>
                </a:cxn>
                <a:cxn ang="0">
                  <a:pos x="181" y="90"/>
                </a:cxn>
                <a:cxn ang="0">
                  <a:pos x="173" y="99"/>
                </a:cxn>
                <a:cxn ang="0">
                  <a:pos x="164" y="90"/>
                </a:cxn>
                <a:cxn ang="0">
                  <a:pos x="164" y="90"/>
                </a:cxn>
                <a:cxn ang="0">
                  <a:pos x="90" y="17"/>
                </a:cxn>
                <a:cxn ang="0">
                  <a:pos x="17" y="90"/>
                </a:cxn>
                <a:cxn ang="0">
                  <a:pos x="17" y="90"/>
                </a:cxn>
                <a:cxn ang="0">
                  <a:pos x="17" y="90"/>
                </a:cxn>
                <a:cxn ang="0">
                  <a:pos x="8" y="99"/>
                </a:cxn>
                <a:cxn ang="0">
                  <a:pos x="0" y="90"/>
                </a:cxn>
                <a:cxn ang="0">
                  <a:pos x="0" y="90"/>
                </a:cxn>
                <a:cxn ang="0">
                  <a:pos x="0" y="90"/>
                </a:cxn>
                <a:cxn ang="0">
                  <a:pos x="90" y="0"/>
                </a:cxn>
              </a:cxnLst>
              <a:rect l="0" t="0" r="r" b="b"/>
              <a:pathLst>
                <a:path w="181" h="99">
                  <a:moveTo>
                    <a:pt x="90" y="0"/>
                  </a:moveTo>
                  <a:cubicBezTo>
                    <a:pt x="140" y="0"/>
                    <a:pt x="181" y="41"/>
                    <a:pt x="181" y="90"/>
                  </a:cubicBezTo>
                  <a:lnTo>
                    <a:pt x="181" y="90"/>
                  </a:lnTo>
                  <a:cubicBezTo>
                    <a:pt x="181" y="90"/>
                    <a:pt x="181" y="90"/>
                    <a:pt x="181" y="90"/>
                  </a:cubicBezTo>
                  <a:cubicBezTo>
                    <a:pt x="181" y="95"/>
                    <a:pt x="177" y="99"/>
                    <a:pt x="173" y="99"/>
                  </a:cubicBezTo>
                  <a:cubicBezTo>
                    <a:pt x="168" y="99"/>
                    <a:pt x="164" y="95"/>
                    <a:pt x="164" y="90"/>
                  </a:cubicBezTo>
                  <a:cubicBezTo>
                    <a:pt x="164" y="90"/>
                    <a:pt x="164" y="90"/>
                    <a:pt x="164" y="90"/>
                  </a:cubicBezTo>
                  <a:cubicBezTo>
                    <a:pt x="164" y="50"/>
                    <a:pt x="131" y="17"/>
                    <a:pt x="90" y="17"/>
                  </a:cubicBezTo>
                  <a:cubicBezTo>
                    <a:pt x="50" y="17"/>
                    <a:pt x="17" y="50"/>
                    <a:pt x="17" y="90"/>
                  </a:cubicBezTo>
                  <a:lnTo>
                    <a:pt x="17" y="90"/>
                  </a:lnTo>
                  <a:cubicBezTo>
                    <a:pt x="17" y="90"/>
                    <a:pt x="17" y="90"/>
                    <a:pt x="17" y="90"/>
                  </a:cubicBezTo>
                  <a:cubicBezTo>
                    <a:pt x="17" y="95"/>
                    <a:pt x="13" y="99"/>
                    <a:pt x="8" y="99"/>
                  </a:cubicBezTo>
                  <a:cubicBezTo>
                    <a:pt x="4" y="99"/>
                    <a:pt x="0" y="95"/>
                    <a:pt x="0" y="90"/>
                  </a:cubicBezTo>
                  <a:cubicBezTo>
                    <a:pt x="0" y="90"/>
                    <a:pt x="0" y="90"/>
                    <a:pt x="0" y="90"/>
                  </a:cubicBezTo>
                  <a:cubicBezTo>
                    <a:pt x="0" y="90"/>
                    <a:pt x="0" y="90"/>
                    <a:pt x="0" y="90"/>
                  </a:cubicBezTo>
                  <a:cubicBezTo>
                    <a:pt x="0" y="40"/>
                    <a:pt x="41" y="0"/>
                    <a:pt x="90" y="0"/>
                  </a:cubicBezTo>
                  <a:close/>
                </a:path>
              </a:pathLst>
            </a:custGeom>
            <a:solidFill>
              <a:srgbClr val="727DBE"/>
            </a:solidFill>
            <a:ln w="9525">
              <a:noFill/>
              <a:round/>
              <a:headEnd/>
              <a:tailEnd/>
            </a:ln>
          </p:spPr>
          <p:txBody>
            <a:bodyPr/>
            <a:lstStyle/>
            <a:p>
              <a:pPr>
                <a:defRPr/>
              </a:pPr>
              <a:endParaRPr lang="nl-BE">
                <a:latin typeface="+mn-lt"/>
                <a:cs typeface=""/>
              </a:endParaRPr>
            </a:p>
          </p:txBody>
        </p:sp>
        <p:sp>
          <p:nvSpPr>
            <p:cNvPr id="13" name="Freeform 38"/>
            <p:cNvSpPr>
              <a:spLocks/>
            </p:cNvSpPr>
            <p:nvPr userDrawn="1"/>
          </p:nvSpPr>
          <p:spPr bwMode="auto">
            <a:xfrm>
              <a:off x="8548688" y="6351588"/>
              <a:ext cx="293687" cy="157162"/>
            </a:xfrm>
            <a:custGeom>
              <a:avLst/>
              <a:gdLst/>
              <a:ahLst/>
              <a:cxnLst>
                <a:cxn ang="0">
                  <a:pos x="245" y="122"/>
                </a:cxn>
                <a:cxn ang="0">
                  <a:pos x="245" y="122"/>
                </a:cxn>
                <a:cxn ang="0">
                  <a:pos x="236" y="131"/>
                </a:cxn>
                <a:cxn ang="0">
                  <a:pos x="228" y="122"/>
                </a:cxn>
                <a:cxn ang="0">
                  <a:pos x="228" y="122"/>
                </a:cxn>
                <a:cxn ang="0">
                  <a:pos x="122" y="17"/>
                </a:cxn>
                <a:cxn ang="0">
                  <a:pos x="17" y="122"/>
                </a:cxn>
                <a:cxn ang="0">
                  <a:pos x="17" y="122"/>
                </a:cxn>
                <a:cxn ang="0">
                  <a:pos x="17" y="122"/>
                </a:cxn>
                <a:cxn ang="0">
                  <a:pos x="9" y="131"/>
                </a:cxn>
                <a:cxn ang="0">
                  <a:pos x="0" y="122"/>
                </a:cxn>
                <a:cxn ang="0">
                  <a:pos x="0" y="122"/>
                </a:cxn>
                <a:cxn ang="0">
                  <a:pos x="0" y="122"/>
                </a:cxn>
                <a:cxn ang="0">
                  <a:pos x="122" y="0"/>
                </a:cxn>
                <a:cxn ang="0">
                  <a:pos x="245" y="122"/>
                </a:cxn>
              </a:cxnLst>
              <a:rect l="0" t="0" r="r" b="b"/>
              <a:pathLst>
                <a:path w="245" h="131">
                  <a:moveTo>
                    <a:pt x="245" y="122"/>
                  </a:moveTo>
                  <a:cubicBezTo>
                    <a:pt x="245" y="122"/>
                    <a:pt x="245" y="122"/>
                    <a:pt x="245" y="122"/>
                  </a:cubicBezTo>
                  <a:cubicBezTo>
                    <a:pt x="245" y="127"/>
                    <a:pt x="241" y="131"/>
                    <a:pt x="236" y="131"/>
                  </a:cubicBezTo>
                  <a:cubicBezTo>
                    <a:pt x="232" y="131"/>
                    <a:pt x="228" y="127"/>
                    <a:pt x="228" y="122"/>
                  </a:cubicBezTo>
                  <a:cubicBezTo>
                    <a:pt x="228" y="122"/>
                    <a:pt x="228" y="122"/>
                    <a:pt x="228" y="122"/>
                  </a:cubicBezTo>
                  <a:cubicBezTo>
                    <a:pt x="228" y="64"/>
                    <a:pt x="180" y="17"/>
                    <a:pt x="122" y="17"/>
                  </a:cubicBezTo>
                  <a:cubicBezTo>
                    <a:pt x="65" y="17"/>
                    <a:pt x="17" y="64"/>
                    <a:pt x="17" y="122"/>
                  </a:cubicBezTo>
                  <a:lnTo>
                    <a:pt x="17" y="122"/>
                  </a:lnTo>
                  <a:cubicBezTo>
                    <a:pt x="17" y="122"/>
                    <a:pt x="17" y="122"/>
                    <a:pt x="17" y="122"/>
                  </a:cubicBezTo>
                  <a:cubicBezTo>
                    <a:pt x="17" y="127"/>
                    <a:pt x="13" y="131"/>
                    <a:pt x="9" y="131"/>
                  </a:cubicBezTo>
                  <a:cubicBezTo>
                    <a:pt x="4" y="131"/>
                    <a:pt x="0" y="127"/>
                    <a:pt x="0" y="122"/>
                  </a:cubicBezTo>
                  <a:cubicBezTo>
                    <a:pt x="0" y="122"/>
                    <a:pt x="0" y="122"/>
                    <a:pt x="0" y="122"/>
                  </a:cubicBezTo>
                  <a:cubicBezTo>
                    <a:pt x="0" y="122"/>
                    <a:pt x="0" y="122"/>
                    <a:pt x="0" y="122"/>
                  </a:cubicBezTo>
                  <a:cubicBezTo>
                    <a:pt x="1" y="55"/>
                    <a:pt x="55" y="0"/>
                    <a:pt x="122" y="0"/>
                  </a:cubicBezTo>
                  <a:cubicBezTo>
                    <a:pt x="190" y="0"/>
                    <a:pt x="245" y="55"/>
                    <a:pt x="245" y="122"/>
                  </a:cubicBezTo>
                  <a:close/>
                </a:path>
              </a:pathLst>
            </a:custGeom>
            <a:solidFill>
              <a:srgbClr val="727DBE"/>
            </a:solidFill>
            <a:ln w="9525">
              <a:noFill/>
              <a:round/>
              <a:headEnd/>
              <a:tailEnd/>
            </a:ln>
          </p:spPr>
          <p:txBody>
            <a:bodyPr/>
            <a:lstStyle/>
            <a:p>
              <a:pPr>
                <a:defRPr/>
              </a:pPr>
              <a:endParaRPr lang="nl-BE">
                <a:latin typeface="+mn-lt"/>
                <a:cs typeface=""/>
              </a:endParaRPr>
            </a:p>
          </p:txBody>
        </p:sp>
        <p:sp>
          <p:nvSpPr>
            <p:cNvPr id="14" name="Freeform 39"/>
            <p:cNvSpPr>
              <a:spLocks/>
            </p:cNvSpPr>
            <p:nvPr userDrawn="1"/>
          </p:nvSpPr>
          <p:spPr bwMode="auto">
            <a:xfrm>
              <a:off x="8510588" y="6313488"/>
              <a:ext cx="369887" cy="195262"/>
            </a:xfrm>
            <a:custGeom>
              <a:avLst/>
              <a:gdLst/>
              <a:ahLst/>
              <a:cxnLst>
                <a:cxn ang="0">
                  <a:pos x="153" y="0"/>
                </a:cxn>
                <a:cxn ang="0">
                  <a:pos x="307" y="153"/>
                </a:cxn>
                <a:cxn ang="0">
                  <a:pos x="307" y="153"/>
                </a:cxn>
                <a:cxn ang="0">
                  <a:pos x="299" y="162"/>
                </a:cxn>
                <a:cxn ang="0">
                  <a:pos x="290" y="153"/>
                </a:cxn>
                <a:cxn ang="0">
                  <a:pos x="290" y="153"/>
                </a:cxn>
                <a:cxn ang="0">
                  <a:pos x="153" y="17"/>
                </a:cxn>
                <a:cxn ang="0">
                  <a:pos x="17" y="153"/>
                </a:cxn>
                <a:cxn ang="0">
                  <a:pos x="17" y="153"/>
                </a:cxn>
                <a:cxn ang="0">
                  <a:pos x="8" y="162"/>
                </a:cxn>
                <a:cxn ang="0">
                  <a:pos x="0" y="153"/>
                </a:cxn>
                <a:cxn ang="0">
                  <a:pos x="0" y="153"/>
                </a:cxn>
                <a:cxn ang="0">
                  <a:pos x="153" y="0"/>
                </a:cxn>
              </a:cxnLst>
              <a:rect l="0" t="0" r="r" b="b"/>
              <a:pathLst>
                <a:path w="307" h="162">
                  <a:moveTo>
                    <a:pt x="153" y="0"/>
                  </a:moveTo>
                  <a:cubicBezTo>
                    <a:pt x="238" y="0"/>
                    <a:pt x="307" y="69"/>
                    <a:pt x="307" y="153"/>
                  </a:cubicBezTo>
                  <a:cubicBezTo>
                    <a:pt x="307" y="153"/>
                    <a:pt x="307" y="153"/>
                    <a:pt x="307" y="153"/>
                  </a:cubicBezTo>
                  <a:cubicBezTo>
                    <a:pt x="307" y="158"/>
                    <a:pt x="303" y="162"/>
                    <a:pt x="299" y="162"/>
                  </a:cubicBezTo>
                  <a:cubicBezTo>
                    <a:pt x="294" y="162"/>
                    <a:pt x="290" y="158"/>
                    <a:pt x="290" y="153"/>
                  </a:cubicBezTo>
                  <a:cubicBezTo>
                    <a:pt x="290" y="153"/>
                    <a:pt x="290" y="153"/>
                    <a:pt x="290" y="153"/>
                  </a:cubicBezTo>
                  <a:cubicBezTo>
                    <a:pt x="290" y="78"/>
                    <a:pt x="229" y="17"/>
                    <a:pt x="153" y="17"/>
                  </a:cubicBezTo>
                  <a:cubicBezTo>
                    <a:pt x="78" y="17"/>
                    <a:pt x="17" y="78"/>
                    <a:pt x="17" y="153"/>
                  </a:cubicBezTo>
                  <a:cubicBezTo>
                    <a:pt x="17" y="153"/>
                    <a:pt x="17" y="153"/>
                    <a:pt x="17" y="153"/>
                  </a:cubicBezTo>
                  <a:cubicBezTo>
                    <a:pt x="17" y="158"/>
                    <a:pt x="13" y="162"/>
                    <a:pt x="8" y="162"/>
                  </a:cubicBezTo>
                  <a:cubicBezTo>
                    <a:pt x="4" y="162"/>
                    <a:pt x="0" y="158"/>
                    <a:pt x="0" y="153"/>
                  </a:cubicBezTo>
                  <a:cubicBezTo>
                    <a:pt x="0" y="153"/>
                    <a:pt x="0" y="153"/>
                    <a:pt x="0" y="153"/>
                  </a:cubicBezTo>
                  <a:cubicBezTo>
                    <a:pt x="0" y="69"/>
                    <a:pt x="69" y="0"/>
                    <a:pt x="153" y="0"/>
                  </a:cubicBezTo>
                  <a:close/>
                </a:path>
              </a:pathLst>
            </a:custGeom>
            <a:solidFill>
              <a:srgbClr val="727DBE"/>
            </a:solidFill>
            <a:ln w="9525">
              <a:noFill/>
              <a:round/>
              <a:headEnd/>
              <a:tailEnd/>
            </a:ln>
          </p:spPr>
          <p:txBody>
            <a:bodyPr/>
            <a:lstStyle/>
            <a:p>
              <a:pPr>
                <a:defRPr/>
              </a:pPr>
              <a:endParaRPr lang="nl-BE">
                <a:latin typeface="+mn-lt"/>
                <a:cs typeface=""/>
              </a:endParaRPr>
            </a:p>
          </p:txBody>
        </p:sp>
        <p:sp>
          <p:nvSpPr>
            <p:cNvPr id="15" name="Freeform 40"/>
            <p:cNvSpPr>
              <a:spLocks/>
            </p:cNvSpPr>
            <p:nvPr userDrawn="1"/>
          </p:nvSpPr>
          <p:spPr bwMode="auto">
            <a:xfrm>
              <a:off x="8472488" y="6523038"/>
              <a:ext cx="171450" cy="20637"/>
            </a:xfrm>
            <a:custGeom>
              <a:avLst/>
              <a:gdLst/>
              <a:ahLst/>
              <a:cxnLst>
                <a:cxn ang="0">
                  <a:pos x="135" y="0"/>
                </a:cxn>
                <a:cxn ang="0">
                  <a:pos x="135" y="0"/>
                </a:cxn>
                <a:cxn ang="0">
                  <a:pos x="143" y="9"/>
                </a:cxn>
                <a:cxn ang="0">
                  <a:pos x="135" y="17"/>
                </a:cxn>
                <a:cxn ang="0">
                  <a:pos x="135" y="17"/>
                </a:cxn>
                <a:cxn ang="0">
                  <a:pos x="9" y="17"/>
                </a:cxn>
                <a:cxn ang="0">
                  <a:pos x="9" y="17"/>
                </a:cxn>
                <a:cxn ang="0">
                  <a:pos x="0" y="9"/>
                </a:cxn>
                <a:cxn ang="0">
                  <a:pos x="9" y="0"/>
                </a:cxn>
                <a:cxn ang="0">
                  <a:pos x="9" y="0"/>
                </a:cxn>
                <a:cxn ang="0">
                  <a:pos x="135" y="0"/>
                </a:cxn>
              </a:cxnLst>
              <a:rect l="0" t="0" r="r" b="b"/>
              <a:pathLst>
                <a:path w="143" h="17">
                  <a:moveTo>
                    <a:pt x="135" y="0"/>
                  </a:moveTo>
                  <a:cubicBezTo>
                    <a:pt x="135" y="0"/>
                    <a:pt x="135" y="0"/>
                    <a:pt x="135" y="0"/>
                  </a:cubicBezTo>
                  <a:cubicBezTo>
                    <a:pt x="140" y="0"/>
                    <a:pt x="143" y="4"/>
                    <a:pt x="143" y="9"/>
                  </a:cubicBezTo>
                  <a:cubicBezTo>
                    <a:pt x="143" y="14"/>
                    <a:pt x="140" y="17"/>
                    <a:pt x="135" y="17"/>
                  </a:cubicBezTo>
                  <a:cubicBezTo>
                    <a:pt x="135" y="17"/>
                    <a:pt x="135" y="17"/>
                    <a:pt x="135" y="17"/>
                  </a:cubicBezTo>
                  <a:lnTo>
                    <a:pt x="9" y="17"/>
                  </a:lnTo>
                  <a:cubicBezTo>
                    <a:pt x="9" y="17"/>
                    <a:pt x="9" y="17"/>
                    <a:pt x="9" y="17"/>
                  </a:cubicBezTo>
                  <a:cubicBezTo>
                    <a:pt x="4" y="17"/>
                    <a:pt x="0" y="14"/>
                    <a:pt x="0" y="9"/>
                  </a:cubicBezTo>
                  <a:cubicBezTo>
                    <a:pt x="0" y="4"/>
                    <a:pt x="4" y="0"/>
                    <a:pt x="9" y="0"/>
                  </a:cubicBezTo>
                  <a:cubicBezTo>
                    <a:pt x="9" y="0"/>
                    <a:pt x="9" y="0"/>
                    <a:pt x="9" y="0"/>
                  </a:cubicBezTo>
                  <a:lnTo>
                    <a:pt x="135" y="0"/>
                  </a:lnTo>
                  <a:close/>
                </a:path>
              </a:pathLst>
            </a:custGeom>
            <a:solidFill>
              <a:srgbClr val="0A1E60"/>
            </a:solidFill>
            <a:ln w="9525">
              <a:noFill/>
              <a:round/>
              <a:headEnd/>
              <a:tailEnd/>
            </a:ln>
          </p:spPr>
          <p:txBody>
            <a:bodyPr/>
            <a:lstStyle/>
            <a:p>
              <a:pPr>
                <a:defRPr/>
              </a:pPr>
              <a:endParaRPr lang="nl-BE">
                <a:latin typeface="+mn-lt"/>
                <a:cs typeface=""/>
              </a:endParaRPr>
            </a:p>
          </p:txBody>
        </p:sp>
        <p:sp>
          <p:nvSpPr>
            <p:cNvPr id="16" name="Freeform 41"/>
            <p:cNvSpPr>
              <a:spLocks/>
            </p:cNvSpPr>
            <p:nvPr userDrawn="1"/>
          </p:nvSpPr>
          <p:spPr bwMode="auto">
            <a:xfrm>
              <a:off x="8747125" y="6523038"/>
              <a:ext cx="171450" cy="20637"/>
            </a:xfrm>
            <a:custGeom>
              <a:avLst/>
              <a:gdLst/>
              <a:ahLst/>
              <a:cxnLst>
                <a:cxn ang="0">
                  <a:pos x="134" y="0"/>
                </a:cxn>
                <a:cxn ang="0">
                  <a:pos x="134" y="0"/>
                </a:cxn>
                <a:cxn ang="0">
                  <a:pos x="143" y="9"/>
                </a:cxn>
                <a:cxn ang="0">
                  <a:pos x="134" y="17"/>
                </a:cxn>
                <a:cxn ang="0">
                  <a:pos x="134" y="17"/>
                </a:cxn>
                <a:cxn ang="0">
                  <a:pos x="8" y="17"/>
                </a:cxn>
                <a:cxn ang="0">
                  <a:pos x="8" y="17"/>
                </a:cxn>
                <a:cxn ang="0">
                  <a:pos x="0" y="9"/>
                </a:cxn>
                <a:cxn ang="0">
                  <a:pos x="8" y="0"/>
                </a:cxn>
                <a:cxn ang="0">
                  <a:pos x="8" y="0"/>
                </a:cxn>
                <a:cxn ang="0">
                  <a:pos x="134" y="0"/>
                </a:cxn>
              </a:cxnLst>
              <a:rect l="0" t="0" r="r" b="b"/>
              <a:pathLst>
                <a:path w="143" h="17">
                  <a:moveTo>
                    <a:pt x="134" y="0"/>
                  </a:moveTo>
                  <a:cubicBezTo>
                    <a:pt x="134" y="0"/>
                    <a:pt x="134" y="0"/>
                    <a:pt x="134" y="0"/>
                  </a:cubicBezTo>
                  <a:cubicBezTo>
                    <a:pt x="139" y="0"/>
                    <a:pt x="143" y="4"/>
                    <a:pt x="143" y="9"/>
                  </a:cubicBezTo>
                  <a:cubicBezTo>
                    <a:pt x="143" y="14"/>
                    <a:pt x="139" y="17"/>
                    <a:pt x="134" y="17"/>
                  </a:cubicBezTo>
                  <a:cubicBezTo>
                    <a:pt x="134" y="17"/>
                    <a:pt x="134" y="17"/>
                    <a:pt x="134" y="17"/>
                  </a:cubicBezTo>
                  <a:lnTo>
                    <a:pt x="8" y="17"/>
                  </a:lnTo>
                  <a:cubicBezTo>
                    <a:pt x="8" y="17"/>
                    <a:pt x="8" y="17"/>
                    <a:pt x="8" y="17"/>
                  </a:cubicBezTo>
                  <a:cubicBezTo>
                    <a:pt x="3" y="17"/>
                    <a:pt x="0" y="14"/>
                    <a:pt x="0" y="9"/>
                  </a:cubicBezTo>
                  <a:cubicBezTo>
                    <a:pt x="0" y="4"/>
                    <a:pt x="3" y="0"/>
                    <a:pt x="8" y="0"/>
                  </a:cubicBezTo>
                  <a:cubicBezTo>
                    <a:pt x="8" y="0"/>
                    <a:pt x="8" y="0"/>
                    <a:pt x="8" y="0"/>
                  </a:cubicBezTo>
                  <a:lnTo>
                    <a:pt x="134" y="0"/>
                  </a:lnTo>
                  <a:close/>
                </a:path>
              </a:pathLst>
            </a:custGeom>
            <a:solidFill>
              <a:srgbClr val="0A1E60"/>
            </a:solidFill>
            <a:ln w="9525">
              <a:noFill/>
              <a:round/>
              <a:headEnd/>
              <a:tailEnd/>
            </a:ln>
          </p:spPr>
          <p:txBody>
            <a:bodyPr/>
            <a:lstStyle/>
            <a:p>
              <a:pPr>
                <a:defRPr/>
              </a:pPr>
              <a:endParaRPr lang="nl-BE">
                <a:latin typeface="+mn-lt"/>
                <a:cs typeface=""/>
              </a:endParaRPr>
            </a:p>
          </p:txBody>
        </p:sp>
        <p:sp>
          <p:nvSpPr>
            <p:cNvPr id="17" name="Freeform 42"/>
            <p:cNvSpPr>
              <a:spLocks/>
            </p:cNvSpPr>
            <p:nvPr userDrawn="1"/>
          </p:nvSpPr>
          <p:spPr bwMode="auto">
            <a:xfrm>
              <a:off x="8472488" y="6559550"/>
              <a:ext cx="446087" cy="20638"/>
            </a:xfrm>
            <a:custGeom>
              <a:avLst/>
              <a:gdLst/>
              <a:ahLst/>
              <a:cxnLst>
                <a:cxn ang="0">
                  <a:pos x="9" y="17"/>
                </a:cxn>
                <a:cxn ang="0">
                  <a:pos x="0" y="8"/>
                </a:cxn>
                <a:cxn ang="0">
                  <a:pos x="9" y="0"/>
                </a:cxn>
                <a:cxn ang="0">
                  <a:pos x="362" y="0"/>
                </a:cxn>
                <a:cxn ang="0">
                  <a:pos x="371" y="8"/>
                </a:cxn>
                <a:cxn ang="0">
                  <a:pos x="362" y="17"/>
                </a:cxn>
                <a:cxn ang="0">
                  <a:pos x="9" y="17"/>
                </a:cxn>
              </a:cxnLst>
              <a:rect l="0" t="0" r="r" b="b"/>
              <a:pathLst>
                <a:path w="371" h="17">
                  <a:moveTo>
                    <a:pt x="9" y="17"/>
                  </a:moveTo>
                  <a:cubicBezTo>
                    <a:pt x="4" y="17"/>
                    <a:pt x="0" y="13"/>
                    <a:pt x="0" y="8"/>
                  </a:cubicBezTo>
                  <a:cubicBezTo>
                    <a:pt x="0" y="4"/>
                    <a:pt x="4" y="0"/>
                    <a:pt x="9" y="0"/>
                  </a:cubicBezTo>
                  <a:lnTo>
                    <a:pt x="362" y="0"/>
                  </a:lnTo>
                  <a:cubicBezTo>
                    <a:pt x="367" y="0"/>
                    <a:pt x="371" y="4"/>
                    <a:pt x="371" y="8"/>
                  </a:cubicBezTo>
                  <a:cubicBezTo>
                    <a:pt x="371" y="13"/>
                    <a:pt x="367" y="17"/>
                    <a:pt x="362" y="17"/>
                  </a:cubicBezTo>
                  <a:lnTo>
                    <a:pt x="9" y="17"/>
                  </a:lnTo>
                  <a:close/>
                </a:path>
              </a:pathLst>
            </a:custGeom>
            <a:solidFill>
              <a:srgbClr val="727DBE"/>
            </a:solidFill>
            <a:ln w="9525">
              <a:noFill/>
              <a:round/>
              <a:headEnd/>
              <a:tailEnd/>
            </a:ln>
          </p:spPr>
          <p:txBody>
            <a:bodyPr/>
            <a:lstStyle/>
            <a:p>
              <a:pPr>
                <a:defRPr/>
              </a:pPr>
              <a:endParaRPr lang="nl-BE">
                <a:latin typeface="+mn-lt"/>
                <a:cs typeface=""/>
              </a:endParaRPr>
            </a:p>
          </p:txBody>
        </p:sp>
        <p:sp>
          <p:nvSpPr>
            <p:cNvPr id="18" name="Freeform 43"/>
            <p:cNvSpPr>
              <a:spLocks/>
            </p:cNvSpPr>
            <p:nvPr userDrawn="1"/>
          </p:nvSpPr>
          <p:spPr bwMode="auto">
            <a:xfrm>
              <a:off x="8472488" y="6594475"/>
              <a:ext cx="446087" cy="20638"/>
            </a:xfrm>
            <a:custGeom>
              <a:avLst/>
              <a:gdLst/>
              <a:ahLst/>
              <a:cxnLst>
                <a:cxn ang="0">
                  <a:pos x="9" y="17"/>
                </a:cxn>
                <a:cxn ang="0">
                  <a:pos x="0" y="9"/>
                </a:cxn>
                <a:cxn ang="0">
                  <a:pos x="9" y="0"/>
                </a:cxn>
                <a:cxn ang="0">
                  <a:pos x="362" y="0"/>
                </a:cxn>
                <a:cxn ang="0">
                  <a:pos x="371" y="9"/>
                </a:cxn>
                <a:cxn ang="0">
                  <a:pos x="362" y="17"/>
                </a:cxn>
                <a:cxn ang="0">
                  <a:pos x="9" y="17"/>
                </a:cxn>
              </a:cxnLst>
              <a:rect l="0" t="0" r="r" b="b"/>
              <a:pathLst>
                <a:path w="371" h="17">
                  <a:moveTo>
                    <a:pt x="9" y="17"/>
                  </a:moveTo>
                  <a:cubicBezTo>
                    <a:pt x="4" y="17"/>
                    <a:pt x="0" y="13"/>
                    <a:pt x="0" y="9"/>
                  </a:cubicBezTo>
                  <a:cubicBezTo>
                    <a:pt x="0" y="4"/>
                    <a:pt x="4" y="0"/>
                    <a:pt x="9" y="0"/>
                  </a:cubicBezTo>
                  <a:lnTo>
                    <a:pt x="362" y="0"/>
                  </a:lnTo>
                  <a:cubicBezTo>
                    <a:pt x="367" y="0"/>
                    <a:pt x="371" y="4"/>
                    <a:pt x="371" y="9"/>
                  </a:cubicBezTo>
                  <a:cubicBezTo>
                    <a:pt x="371" y="13"/>
                    <a:pt x="367" y="17"/>
                    <a:pt x="362" y="17"/>
                  </a:cubicBezTo>
                  <a:lnTo>
                    <a:pt x="9" y="17"/>
                  </a:lnTo>
                  <a:close/>
                </a:path>
              </a:pathLst>
            </a:custGeom>
            <a:solidFill>
              <a:srgbClr val="727DBE"/>
            </a:solidFill>
            <a:ln w="9525">
              <a:noFill/>
              <a:round/>
              <a:headEnd/>
              <a:tailEnd/>
            </a:ln>
          </p:spPr>
          <p:txBody>
            <a:bodyPr/>
            <a:lstStyle/>
            <a:p>
              <a:pPr>
                <a:defRPr/>
              </a:pPr>
              <a:endParaRPr lang="nl-BE">
                <a:latin typeface="+mn-lt"/>
                <a:cs typeface=""/>
              </a:endParaRPr>
            </a:p>
          </p:txBody>
        </p:sp>
        <p:sp>
          <p:nvSpPr>
            <p:cNvPr id="19" name="Freeform 44"/>
            <p:cNvSpPr>
              <a:spLocks noEditPoints="1"/>
            </p:cNvSpPr>
            <p:nvPr userDrawn="1"/>
          </p:nvSpPr>
          <p:spPr bwMode="auto">
            <a:xfrm>
              <a:off x="8491538" y="6642100"/>
              <a:ext cx="411162" cy="74613"/>
            </a:xfrm>
            <a:custGeom>
              <a:avLst/>
              <a:gdLst/>
              <a:ahLst/>
              <a:cxnLst>
                <a:cxn ang="0">
                  <a:pos x="111" y="0"/>
                </a:cxn>
                <a:cxn ang="0">
                  <a:pos x="97" y="63"/>
                </a:cxn>
                <a:cxn ang="0">
                  <a:pos x="97" y="63"/>
                </a:cxn>
                <a:cxn ang="0">
                  <a:pos x="62" y="63"/>
                </a:cxn>
                <a:cxn ang="0">
                  <a:pos x="48" y="0"/>
                </a:cxn>
                <a:cxn ang="0">
                  <a:pos x="62" y="1"/>
                </a:cxn>
                <a:cxn ang="0">
                  <a:pos x="97" y="0"/>
                </a:cxn>
                <a:cxn ang="0">
                  <a:pos x="231" y="25"/>
                </a:cxn>
                <a:cxn ang="0">
                  <a:pos x="260" y="39"/>
                </a:cxn>
                <a:cxn ang="0">
                  <a:pos x="231" y="49"/>
                </a:cxn>
                <a:cxn ang="0">
                  <a:pos x="260" y="63"/>
                </a:cxn>
                <a:cxn ang="0">
                  <a:pos x="231" y="63"/>
                </a:cxn>
                <a:cxn ang="0">
                  <a:pos x="218" y="63"/>
                </a:cxn>
                <a:cxn ang="0">
                  <a:pos x="218" y="49"/>
                </a:cxn>
                <a:cxn ang="0">
                  <a:pos x="218" y="39"/>
                </a:cxn>
                <a:cxn ang="0">
                  <a:pos x="218" y="25"/>
                </a:cxn>
                <a:cxn ang="0">
                  <a:pos x="218" y="14"/>
                </a:cxn>
                <a:cxn ang="0">
                  <a:pos x="218" y="0"/>
                </a:cxn>
                <a:cxn ang="0">
                  <a:pos x="260" y="14"/>
                </a:cxn>
                <a:cxn ang="0">
                  <a:pos x="321" y="0"/>
                </a:cxn>
                <a:cxn ang="0">
                  <a:pos x="334" y="19"/>
                </a:cxn>
                <a:cxn ang="0">
                  <a:pos x="302" y="32"/>
                </a:cxn>
                <a:cxn ang="0">
                  <a:pos x="334" y="44"/>
                </a:cxn>
                <a:cxn ang="0">
                  <a:pos x="321" y="63"/>
                </a:cxn>
                <a:cxn ang="0">
                  <a:pos x="321" y="0"/>
                </a:cxn>
                <a:cxn ang="0">
                  <a:pos x="14" y="0"/>
                </a:cxn>
                <a:cxn ang="0">
                  <a:pos x="0" y="63"/>
                </a:cxn>
                <a:cxn ang="0">
                  <a:pos x="136" y="14"/>
                </a:cxn>
                <a:cxn ang="0">
                  <a:pos x="158" y="0"/>
                </a:cxn>
                <a:cxn ang="0">
                  <a:pos x="193" y="0"/>
                </a:cxn>
                <a:cxn ang="0">
                  <a:pos x="172" y="14"/>
                </a:cxn>
                <a:cxn ang="0">
                  <a:pos x="158" y="63"/>
                </a:cxn>
                <a:cxn ang="0">
                  <a:pos x="136" y="14"/>
                </a:cxn>
              </a:cxnLst>
              <a:rect l="0" t="0" r="r" b="b"/>
              <a:pathLst>
                <a:path w="342" h="63">
                  <a:moveTo>
                    <a:pt x="97" y="0"/>
                  </a:moveTo>
                  <a:lnTo>
                    <a:pt x="111" y="0"/>
                  </a:lnTo>
                  <a:lnTo>
                    <a:pt x="111" y="63"/>
                  </a:lnTo>
                  <a:lnTo>
                    <a:pt x="97" y="63"/>
                  </a:lnTo>
                  <a:lnTo>
                    <a:pt x="97" y="63"/>
                  </a:lnTo>
                  <a:lnTo>
                    <a:pt x="97" y="63"/>
                  </a:lnTo>
                  <a:lnTo>
                    <a:pt x="62" y="22"/>
                  </a:lnTo>
                  <a:lnTo>
                    <a:pt x="62" y="63"/>
                  </a:lnTo>
                  <a:lnTo>
                    <a:pt x="48" y="63"/>
                  </a:lnTo>
                  <a:lnTo>
                    <a:pt x="48" y="0"/>
                  </a:lnTo>
                  <a:lnTo>
                    <a:pt x="62" y="0"/>
                  </a:lnTo>
                  <a:lnTo>
                    <a:pt x="62" y="1"/>
                  </a:lnTo>
                  <a:lnTo>
                    <a:pt x="97" y="41"/>
                  </a:lnTo>
                  <a:lnTo>
                    <a:pt x="97" y="0"/>
                  </a:lnTo>
                  <a:close/>
                  <a:moveTo>
                    <a:pt x="231" y="14"/>
                  </a:moveTo>
                  <a:lnTo>
                    <a:pt x="231" y="25"/>
                  </a:lnTo>
                  <a:lnTo>
                    <a:pt x="260" y="25"/>
                  </a:lnTo>
                  <a:lnTo>
                    <a:pt x="260" y="39"/>
                  </a:lnTo>
                  <a:lnTo>
                    <a:pt x="231" y="39"/>
                  </a:lnTo>
                  <a:lnTo>
                    <a:pt x="231" y="49"/>
                  </a:lnTo>
                  <a:lnTo>
                    <a:pt x="260" y="49"/>
                  </a:lnTo>
                  <a:lnTo>
                    <a:pt x="260" y="63"/>
                  </a:lnTo>
                  <a:lnTo>
                    <a:pt x="231" y="63"/>
                  </a:lnTo>
                  <a:lnTo>
                    <a:pt x="231" y="63"/>
                  </a:lnTo>
                  <a:lnTo>
                    <a:pt x="218" y="63"/>
                  </a:lnTo>
                  <a:lnTo>
                    <a:pt x="218" y="63"/>
                  </a:lnTo>
                  <a:lnTo>
                    <a:pt x="218" y="63"/>
                  </a:lnTo>
                  <a:lnTo>
                    <a:pt x="218" y="49"/>
                  </a:lnTo>
                  <a:lnTo>
                    <a:pt x="218" y="49"/>
                  </a:lnTo>
                  <a:lnTo>
                    <a:pt x="218" y="39"/>
                  </a:lnTo>
                  <a:lnTo>
                    <a:pt x="218" y="39"/>
                  </a:lnTo>
                  <a:lnTo>
                    <a:pt x="218" y="25"/>
                  </a:lnTo>
                  <a:lnTo>
                    <a:pt x="218" y="25"/>
                  </a:lnTo>
                  <a:lnTo>
                    <a:pt x="218" y="14"/>
                  </a:lnTo>
                  <a:lnTo>
                    <a:pt x="218" y="14"/>
                  </a:lnTo>
                  <a:lnTo>
                    <a:pt x="218" y="0"/>
                  </a:lnTo>
                  <a:lnTo>
                    <a:pt x="260" y="0"/>
                  </a:lnTo>
                  <a:lnTo>
                    <a:pt x="260" y="14"/>
                  </a:lnTo>
                  <a:lnTo>
                    <a:pt x="231" y="14"/>
                  </a:lnTo>
                  <a:close/>
                  <a:moveTo>
                    <a:pt x="321" y="0"/>
                  </a:moveTo>
                  <a:cubicBezTo>
                    <a:pt x="329" y="0"/>
                    <a:pt x="337" y="4"/>
                    <a:pt x="342" y="9"/>
                  </a:cubicBezTo>
                  <a:lnTo>
                    <a:pt x="334" y="19"/>
                  </a:lnTo>
                  <a:cubicBezTo>
                    <a:pt x="331" y="16"/>
                    <a:pt x="326" y="13"/>
                    <a:pt x="321" y="13"/>
                  </a:cubicBezTo>
                  <a:cubicBezTo>
                    <a:pt x="311" y="13"/>
                    <a:pt x="302" y="21"/>
                    <a:pt x="302" y="32"/>
                  </a:cubicBezTo>
                  <a:cubicBezTo>
                    <a:pt x="302" y="42"/>
                    <a:pt x="311" y="50"/>
                    <a:pt x="321" y="50"/>
                  </a:cubicBezTo>
                  <a:cubicBezTo>
                    <a:pt x="326" y="50"/>
                    <a:pt x="331" y="48"/>
                    <a:pt x="334" y="44"/>
                  </a:cubicBezTo>
                  <a:lnTo>
                    <a:pt x="342" y="54"/>
                  </a:lnTo>
                  <a:cubicBezTo>
                    <a:pt x="337" y="59"/>
                    <a:pt x="329" y="63"/>
                    <a:pt x="321" y="63"/>
                  </a:cubicBezTo>
                  <a:cubicBezTo>
                    <a:pt x="303" y="63"/>
                    <a:pt x="289" y="49"/>
                    <a:pt x="289" y="32"/>
                  </a:cubicBezTo>
                  <a:cubicBezTo>
                    <a:pt x="289" y="14"/>
                    <a:pt x="303" y="0"/>
                    <a:pt x="321" y="0"/>
                  </a:cubicBezTo>
                  <a:close/>
                  <a:moveTo>
                    <a:pt x="0" y="0"/>
                  </a:moveTo>
                  <a:lnTo>
                    <a:pt x="14" y="0"/>
                  </a:lnTo>
                  <a:lnTo>
                    <a:pt x="14" y="63"/>
                  </a:lnTo>
                  <a:lnTo>
                    <a:pt x="0" y="63"/>
                  </a:lnTo>
                  <a:lnTo>
                    <a:pt x="0" y="0"/>
                  </a:lnTo>
                  <a:close/>
                  <a:moveTo>
                    <a:pt x="136" y="14"/>
                  </a:moveTo>
                  <a:lnTo>
                    <a:pt x="136" y="0"/>
                  </a:lnTo>
                  <a:lnTo>
                    <a:pt x="158" y="0"/>
                  </a:lnTo>
                  <a:lnTo>
                    <a:pt x="172" y="0"/>
                  </a:lnTo>
                  <a:lnTo>
                    <a:pt x="193" y="0"/>
                  </a:lnTo>
                  <a:lnTo>
                    <a:pt x="193" y="14"/>
                  </a:lnTo>
                  <a:lnTo>
                    <a:pt x="172" y="14"/>
                  </a:lnTo>
                  <a:lnTo>
                    <a:pt x="172" y="63"/>
                  </a:lnTo>
                  <a:lnTo>
                    <a:pt x="158" y="63"/>
                  </a:lnTo>
                  <a:lnTo>
                    <a:pt x="158" y="14"/>
                  </a:lnTo>
                  <a:lnTo>
                    <a:pt x="136" y="14"/>
                  </a:lnTo>
                  <a:close/>
                </a:path>
              </a:pathLst>
            </a:custGeom>
            <a:solidFill>
              <a:srgbClr val="0A1E60"/>
            </a:solidFill>
            <a:ln w="9525" cap="rnd">
              <a:noFill/>
              <a:prstDash val="solid"/>
              <a:round/>
              <a:headEnd/>
              <a:tailEnd/>
            </a:ln>
          </p:spPr>
          <p:txBody>
            <a:bodyPr/>
            <a:lstStyle/>
            <a:p>
              <a:pPr>
                <a:defRPr/>
              </a:pPr>
              <a:endParaRPr lang="nl-BE">
                <a:latin typeface="+mn-lt"/>
                <a:cs typeface=""/>
              </a:endParaRPr>
            </a:p>
          </p:txBody>
        </p:sp>
      </p:grpSp>
    </p:spTree>
  </p:cSld>
  <p:clrMap bg1="lt1" tx1="dk1" bg2="lt2" tx2="dk2" accent1="accent1" accent2="accent2" accent3="accent3" accent4="accent4" accent5="accent5" accent6="accent6" hlink="hlink" folHlink="folHlink"/>
  <p:sldLayoutIdLst>
    <p:sldLayoutId id="2147483945" r:id="rId1"/>
    <p:sldLayoutId id="2147483935" r:id="rId2"/>
    <p:sldLayoutId id="2147483936" r:id="rId3"/>
    <p:sldLayoutId id="2147483937" r:id="rId4"/>
    <p:sldLayoutId id="2147483938" r:id="rId5"/>
    <p:sldLayoutId id="2147483939" r:id="rId6"/>
    <p:sldLayoutId id="2147483940" r:id="rId7"/>
    <p:sldLayoutId id="2147483941" r:id="rId8"/>
    <p:sldLayoutId id="2147483942" r:id="rId9"/>
    <p:sldLayoutId id="2147483943" r:id="rId10"/>
    <p:sldLayoutId id="2147483944" r:id="rId11"/>
    <p:sldLayoutId id="2147483946" r:id="rId12"/>
    <p:sldLayoutId id="2147483947" r:id="rId13"/>
    <p:sldLayoutId id="2147483948" r:id="rId14"/>
  </p:sldLayoutIdLst>
  <p:timing>
    <p:tnLst>
      <p:par>
        <p:cTn id="1" dur="indefinite" restart="never" nodeType="tmRoot"/>
      </p:par>
    </p:tnLst>
  </p:timing>
  <p:hf sldNum="0" hdr="0" dt="0"/>
  <p:txStyles>
    <p:titleStyle>
      <a:lvl1pPr algn="l" rtl="0" eaLnBrk="0" fontAlgn="base" hangingPunct="0">
        <a:spcBef>
          <a:spcPct val="0"/>
        </a:spcBef>
        <a:spcAft>
          <a:spcPct val="0"/>
        </a:spcAft>
        <a:defRPr sz="3200" b="1">
          <a:solidFill>
            <a:schemeClr val="accent6"/>
          </a:solidFill>
          <a:latin typeface="+mn-lt"/>
          <a:ea typeface="+mj-ea"/>
          <a:cs typeface=""/>
        </a:defRPr>
      </a:lvl1pPr>
      <a:lvl2pPr algn="l" rtl="0" eaLnBrk="0" fontAlgn="base" hangingPunct="0">
        <a:spcBef>
          <a:spcPct val="0"/>
        </a:spcBef>
        <a:spcAft>
          <a:spcPct val="0"/>
        </a:spcAft>
        <a:defRPr sz="2800" b="1">
          <a:solidFill>
            <a:schemeClr val="tx1"/>
          </a:solidFill>
          <a:latin typeface="Arial" charset="0"/>
          <a:cs typeface="Arial" charset="0"/>
        </a:defRPr>
      </a:lvl2pPr>
      <a:lvl3pPr algn="l" rtl="0" eaLnBrk="0" fontAlgn="base" hangingPunct="0">
        <a:spcBef>
          <a:spcPct val="0"/>
        </a:spcBef>
        <a:spcAft>
          <a:spcPct val="0"/>
        </a:spcAft>
        <a:defRPr sz="2800" b="1">
          <a:solidFill>
            <a:schemeClr val="tx1"/>
          </a:solidFill>
          <a:latin typeface="Arial" charset="0"/>
          <a:cs typeface="Arial" charset="0"/>
        </a:defRPr>
      </a:lvl3pPr>
      <a:lvl4pPr algn="l" rtl="0" eaLnBrk="0" fontAlgn="base" hangingPunct="0">
        <a:spcBef>
          <a:spcPct val="0"/>
        </a:spcBef>
        <a:spcAft>
          <a:spcPct val="0"/>
        </a:spcAft>
        <a:defRPr sz="2800" b="1">
          <a:solidFill>
            <a:schemeClr val="tx1"/>
          </a:solidFill>
          <a:latin typeface="Arial" charset="0"/>
          <a:cs typeface="Arial" charset="0"/>
        </a:defRPr>
      </a:lvl4pPr>
      <a:lvl5pPr algn="l" rtl="0" eaLnBrk="0" fontAlgn="base" hangingPunct="0">
        <a:spcBef>
          <a:spcPct val="0"/>
        </a:spcBef>
        <a:spcAft>
          <a:spcPct val="0"/>
        </a:spcAft>
        <a:defRPr sz="2800" b="1">
          <a:solidFill>
            <a:schemeClr val="tx1"/>
          </a:solidFill>
          <a:latin typeface="Arial" charset="0"/>
          <a:cs typeface="Arial" charset="0"/>
        </a:defRPr>
      </a:lvl5pPr>
      <a:lvl6pPr marL="457200" algn="l" rtl="0" fontAlgn="base">
        <a:spcBef>
          <a:spcPct val="0"/>
        </a:spcBef>
        <a:spcAft>
          <a:spcPct val="0"/>
        </a:spcAft>
        <a:defRPr sz="2800" b="1">
          <a:solidFill>
            <a:schemeClr val="tx1"/>
          </a:solidFill>
          <a:latin typeface="Arial" charset="0"/>
          <a:cs typeface="Arial" charset="0"/>
        </a:defRPr>
      </a:lvl6pPr>
      <a:lvl7pPr marL="914400" algn="l" rtl="0" fontAlgn="base">
        <a:spcBef>
          <a:spcPct val="0"/>
        </a:spcBef>
        <a:spcAft>
          <a:spcPct val="0"/>
        </a:spcAft>
        <a:defRPr sz="2800" b="1">
          <a:solidFill>
            <a:schemeClr val="tx1"/>
          </a:solidFill>
          <a:latin typeface="Arial" charset="0"/>
          <a:cs typeface="Arial" charset="0"/>
        </a:defRPr>
      </a:lvl7pPr>
      <a:lvl8pPr marL="1371600" algn="l" rtl="0" fontAlgn="base">
        <a:spcBef>
          <a:spcPct val="0"/>
        </a:spcBef>
        <a:spcAft>
          <a:spcPct val="0"/>
        </a:spcAft>
        <a:defRPr sz="2800" b="1">
          <a:solidFill>
            <a:schemeClr val="tx1"/>
          </a:solidFill>
          <a:latin typeface="Arial" charset="0"/>
          <a:cs typeface="Arial" charset="0"/>
        </a:defRPr>
      </a:lvl8pPr>
      <a:lvl9pPr marL="1828800" algn="l" rtl="0" fontAlgn="base">
        <a:spcBef>
          <a:spcPct val="0"/>
        </a:spcBef>
        <a:spcAft>
          <a:spcPct val="0"/>
        </a:spcAft>
        <a:defRPr sz="2800" b="1">
          <a:solidFill>
            <a:schemeClr val="tx1"/>
          </a:solidFill>
          <a:latin typeface="Arial" charset="0"/>
          <a:cs typeface="Arial" charset="0"/>
        </a:defRPr>
      </a:lvl9pPr>
    </p:titleStyle>
    <p:bodyStyle>
      <a:lvl1pPr marL="228600" indent="-228600" algn="l" rtl="0" eaLnBrk="0" fontAlgn="base" hangingPunct="0">
        <a:spcBef>
          <a:spcPct val="20000"/>
        </a:spcBef>
        <a:spcAft>
          <a:spcPct val="0"/>
        </a:spcAft>
        <a:buClr>
          <a:schemeClr val="accent6"/>
        </a:buClr>
        <a:buFont typeface="Wingdings" pitchFamily="2" charset="2"/>
        <a:buChar char="§"/>
        <a:defRPr sz="2400">
          <a:solidFill>
            <a:schemeClr val="tx1"/>
          </a:solidFill>
          <a:latin typeface="+mn-lt"/>
          <a:ea typeface="+mn-ea"/>
          <a:cs typeface=""/>
        </a:defRPr>
      </a:lvl1pPr>
      <a:lvl2pPr marL="685800" indent="-228600" algn="l" rtl="0" eaLnBrk="0" fontAlgn="base" hangingPunct="0">
        <a:spcBef>
          <a:spcPct val="20000"/>
        </a:spcBef>
        <a:spcAft>
          <a:spcPct val="0"/>
        </a:spcAft>
        <a:buClr>
          <a:schemeClr val="accent2"/>
        </a:buClr>
        <a:buSzPct val="110000"/>
        <a:buFont typeface="Calibri" pitchFamily="34" charset="0"/>
        <a:buChar char="•"/>
        <a:defRPr sz="2000">
          <a:solidFill>
            <a:schemeClr val="tx1"/>
          </a:solidFill>
          <a:latin typeface="+mn-lt"/>
          <a:cs typeface=""/>
        </a:defRPr>
      </a:lvl2pPr>
      <a:lvl3pPr marL="1104900" indent="-190500" algn="l" rtl="0" eaLnBrk="0" fontAlgn="base" hangingPunct="0">
        <a:spcBef>
          <a:spcPct val="20000"/>
        </a:spcBef>
        <a:spcAft>
          <a:spcPct val="0"/>
        </a:spcAft>
        <a:buClr>
          <a:schemeClr val="accent6"/>
        </a:buClr>
        <a:buFont typeface="Wingdings" pitchFamily="2" charset="2"/>
        <a:buChar char="§"/>
        <a:defRPr sz="2000">
          <a:solidFill>
            <a:schemeClr val="tx1"/>
          </a:solidFill>
          <a:latin typeface="+mn-lt"/>
          <a:cs typeface=""/>
        </a:defRPr>
      </a:lvl3pPr>
      <a:lvl4pPr marL="1562100" indent="-190500" algn="l" rtl="0" eaLnBrk="0" fontAlgn="base" hangingPunct="0">
        <a:spcBef>
          <a:spcPct val="20000"/>
        </a:spcBef>
        <a:spcAft>
          <a:spcPct val="0"/>
        </a:spcAft>
        <a:buClr>
          <a:schemeClr val="accent2"/>
        </a:buClr>
        <a:buFont typeface="Arial" pitchFamily="34" charset="0"/>
        <a:buChar char="•"/>
        <a:defRPr sz="1800">
          <a:solidFill>
            <a:schemeClr val="tx1"/>
          </a:solidFill>
          <a:latin typeface="+mn-lt"/>
          <a:cs typeface=""/>
        </a:defRPr>
      </a:lvl4pPr>
      <a:lvl5pPr marL="2019300" indent="-190500" algn="l" rtl="0" eaLnBrk="0" fontAlgn="base" hangingPunct="0">
        <a:spcBef>
          <a:spcPct val="20000"/>
        </a:spcBef>
        <a:spcAft>
          <a:spcPct val="0"/>
        </a:spcAft>
        <a:buClr>
          <a:schemeClr val="accent6"/>
        </a:buClr>
        <a:buFont typeface="Calibri" pitchFamily="34" charset="0"/>
        <a:buChar char="–"/>
        <a:defRPr sz="1800">
          <a:solidFill>
            <a:schemeClr val="tx1"/>
          </a:solidFill>
          <a:latin typeface="+mn-lt"/>
          <a:cs typeface=""/>
        </a:defRPr>
      </a:lvl5pPr>
      <a:lvl6pPr marL="2476500" indent="-190500" algn="l" rtl="0" fontAlgn="base">
        <a:spcBef>
          <a:spcPct val="20000"/>
        </a:spcBef>
        <a:spcAft>
          <a:spcPct val="0"/>
        </a:spcAft>
        <a:buClr>
          <a:srgbClr val="CC0066"/>
        </a:buClr>
        <a:buFont typeface="Wingdings" pitchFamily="2" charset="2"/>
        <a:buChar char="§"/>
        <a:defRPr sz="2000">
          <a:solidFill>
            <a:schemeClr val="tx1"/>
          </a:solidFill>
          <a:latin typeface="+mn-lt"/>
          <a:cs typeface="+mn-cs"/>
        </a:defRPr>
      </a:lvl6pPr>
      <a:lvl7pPr marL="2933700" indent="-190500" algn="l" rtl="0" fontAlgn="base">
        <a:spcBef>
          <a:spcPct val="20000"/>
        </a:spcBef>
        <a:spcAft>
          <a:spcPct val="0"/>
        </a:spcAft>
        <a:buClr>
          <a:srgbClr val="CC0066"/>
        </a:buClr>
        <a:buFont typeface="Wingdings" pitchFamily="2" charset="2"/>
        <a:buChar char="§"/>
        <a:defRPr sz="2000">
          <a:solidFill>
            <a:schemeClr val="tx1"/>
          </a:solidFill>
          <a:latin typeface="+mn-lt"/>
          <a:cs typeface="+mn-cs"/>
        </a:defRPr>
      </a:lvl7pPr>
      <a:lvl8pPr marL="3390900" indent="-190500" algn="l" rtl="0" fontAlgn="base">
        <a:spcBef>
          <a:spcPct val="20000"/>
        </a:spcBef>
        <a:spcAft>
          <a:spcPct val="0"/>
        </a:spcAft>
        <a:buClr>
          <a:srgbClr val="CC0066"/>
        </a:buClr>
        <a:buFont typeface="Wingdings" pitchFamily="2" charset="2"/>
        <a:buChar char="§"/>
        <a:defRPr sz="2000">
          <a:solidFill>
            <a:schemeClr val="tx1"/>
          </a:solidFill>
          <a:latin typeface="+mn-lt"/>
          <a:cs typeface="+mn-cs"/>
        </a:defRPr>
      </a:lvl8pPr>
      <a:lvl9pPr marL="3848100" indent="-190500" algn="l" rtl="0" fontAlgn="base">
        <a:spcBef>
          <a:spcPct val="20000"/>
        </a:spcBef>
        <a:spcAft>
          <a:spcPct val="0"/>
        </a:spcAft>
        <a:buClr>
          <a:srgbClr val="CC0066"/>
        </a:buClr>
        <a:buFont typeface="Wingdings" pitchFamily="2" charset="2"/>
        <a:buChar char="§"/>
        <a:defRPr sz="2000">
          <a:solidFill>
            <a:schemeClr val="tx1"/>
          </a:solidFill>
          <a:latin typeface="+mn-lt"/>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3"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1.png"/><Relationship Id="rId4" Type="http://schemas.openxmlformats.org/officeDocument/2006/relationships/image" Target="../media/image7.jpeg"/><Relationship Id="rId5" Type="http://schemas.openxmlformats.org/officeDocument/2006/relationships/image" Target="../media/image8.png"/><Relationship Id="rId7" Type="http://schemas.openxmlformats.org/officeDocument/2006/relationships/image" Target="../media/image10.png"/><Relationship Id="rId1" Type="http://schemas.openxmlformats.org/officeDocument/2006/relationships/slideLayout" Target="../slideLayouts/slideLayout13.xml"/><Relationship Id="rId2" Type="http://schemas.openxmlformats.org/officeDocument/2006/relationships/notesSlide" Target="../notesSlides/notesSlide10.xml"/><Relationship Id="rId9" Type="http://schemas.openxmlformats.org/officeDocument/2006/relationships/image" Target="../media/image12.png"/><Relationship Id="rId3" Type="http://schemas.openxmlformats.org/officeDocument/2006/relationships/hyperlink" Target="http://upload.wikimedia.org/wikipedia/commons/4/44/Helianthus_whorl.jpg" TargetMode="External"/><Relationship Id="rId6" Type="http://schemas.openxmlformats.org/officeDocument/2006/relationships/image" Target="../media/image9.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embeddings/Microsoft_Equation1.bin"/><Relationship Id="rId1" Type="http://schemas.openxmlformats.org/officeDocument/2006/relationships/vmlDrawing" Target="../drawings/vmlDrawing1.v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3"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hyperlink" Target="http://ibcn.intec.ugent.be/?q=members_tomdhaene" TargetMode="External"/><Relationship Id="rId3" Type="http://schemas.openxmlformats.org/officeDocument/2006/relationships/hyperlink" Target="http://www.sumo.intec.ugent.be/?q=tomd" TargetMode="External"/><Relationship Id="rId5"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hyperlink" Target="http://minerva.ugent.be/main/course_home/course_home.php?cidReq=E0183100_2011"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5.xml"/><Relationship Id="rId3" Type="http://schemas.openxmlformats.org/officeDocument/2006/relationships/image" Target="../media/image1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6.xml"/><Relationship Id="rId3" Type="http://schemas.openxmlformats.org/officeDocument/2006/relationships/image" Target="../media/image1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4.xml"/><Relationship Id="rId3" Type="http://schemas.openxmlformats.org/officeDocument/2006/relationships/image" Target="../media/image1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5.xml"/><Relationship Id="rId3" Type="http://schemas.openxmlformats.org/officeDocument/2006/relationships/image" Target="../media/image1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6.xml"/><Relationship Id="rId3" Type="http://schemas.openxmlformats.org/officeDocument/2006/relationships/image" Target="../media/image14.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2.xml"/><Relationship Id="rId3" Type="http://schemas.openxmlformats.org/officeDocument/2006/relationships/image" Target="../media/image15.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4" Type="http://schemas.openxmlformats.org/officeDocument/2006/relationships/oleObject" Target="../embeddings/Microsoft_Equation2.bin"/><Relationship Id="rId5" Type="http://schemas.openxmlformats.org/officeDocument/2006/relationships/oleObject" Target="../embeddings/Microsoft_Equation3.bin"/><Relationship Id="rId7" Type="http://schemas.openxmlformats.org/officeDocument/2006/relationships/image" Target="../media/image15.png"/><Relationship Id="rId1" Type="http://schemas.openxmlformats.org/officeDocument/2006/relationships/vmlDrawing" Target="../drawings/vmlDrawing2.vml"/><Relationship Id="rId2" Type="http://schemas.openxmlformats.org/officeDocument/2006/relationships/slideLayout" Target="../slideLayouts/slideLayout2.xml"/><Relationship Id="rId3" Type="http://schemas.openxmlformats.org/officeDocument/2006/relationships/notesSlide" Target="../notesSlides/notesSlide46.xml"/><Relationship Id="rId6" Type="http://schemas.openxmlformats.org/officeDocument/2006/relationships/oleObject" Target="../embeddings/Microsoft_Equation4.bin"/></Relationships>
</file>

<file path=ppt/slides/_rels/slide72.xml.rels><?xml version="1.0" encoding="UTF-8" standalone="yes"?>
<Relationships xmlns="http://schemas.openxmlformats.org/package/2006/relationships"><Relationship Id="rId4" Type="http://schemas.openxmlformats.org/officeDocument/2006/relationships/oleObject" Target="../embeddings/Microsoft_Equation5.bin"/><Relationship Id="rId5" Type="http://schemas.openxmlformats.org/officeDocument/2006/relationships/oleObject" Target="../embeddings/Microsoft_Equation6.bin"/><Relationship Id="rId7" Type="http://schemas.openxmlformats.org/officeDocument/2006/relationships/image" Target="../media/image15.png"/><Relationship Id="rId1" Type="http://schemas.openxmlformats.org/officeDocument/2006/relationships/vmlDrawing" Target="../drawings/vmlDrawing3.vml"/><Relationship Id="rId2" Type="http://schemas.openxmlformats.org/officeDocument/2006/relationships/slideLayout" Target="../slideLayouts/slideLayout2.xml"/><Relationship Id="rId3" Type="http://schemas.openxmlformats.org/officeDocument/2006/relationships/notesSlide" Target="../notesSlides/notesSlide47.xml"/><Relationship Id="rId6" Type="http://schemas.openxmlformats.org/officeDocument/2006/relationships/oleObject" Target="../embeddings/Microsoft_Equation7.bin"/></Relationships>
</file>

<file path=ppt/slides/_rels/slide73.xml.rels><?xml version="1.0" encoding="UTF-8" standalone="yes"?>
<Relationships xmlns="http://schemas.openxmlformats.org/package/2006/relationships"><Relationship Id="rId4" Type="http://schemas.openxmlformats.org/officeDocument/2006/relationships/oleObject" Target="../embeddings/Microsoft_Equation8.bin"/><Relationship Id="rId5" Type="http://schemas.openxmlformats.org/officeDocument/2006/relationships/oleObject" Target="../embeddings/Microsoft_Equation9.bin"/><Relationship Id="rId7" Type="http://schemas.openxmlformats.org/officeDocument/2006/relationships/image" Target="../media/image15.png"/><Relationship Id="rId1" Type="http://schemas.openxmlformats.org/officeDocument/2006/relationships/vmlDrawing" Target="../drawings/vmlDrawing4.vml"/><Relationship Id="rId2" Type="http://schemas.openxmlformats.org/officeDocument/2006/relationships/slideLayout" Target="../slideLayouts/slideLayout2.xml"/><Relationship Id="rId3" Type="http://schemas.openxmlformats.org/officeDocument/2006/relationships/notesSlide" Target="../notesSlides/notesSlide48.xml"/><Relationship Id="rId6" Type="http://schemas.openxmlformats.org/officeDocument/2006/relationships/oleObject" Target="../embeddings/Microsoft_Equation10.bin"/></Relationships>
</file>

<file path=ppt/slides/_rels/slide7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9.xml"/><Relationship Id="rId3" Type="http://schemas.openxmlformats.org/officeDocument/2006/relationships/image" Target="../media/image15.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embeddings/Microsoft_Excel_97_-_2004_Worksheet11.xls"/><Relationship Id="rId1" Type="http://schemas.openxmlformats.org/officeDocument/2006/relationships/vmlDrawing" Target="../drawings/vmlDrawing5.v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nchor="b"/>
          <a:lstStyle/>
          <a:p>
            <a:pPr eaLnBrk="1" hangingPunct="1"/>
            <a:r>
              <a:rPr lang="en-US" dirty="0" smtClean="0">
                <a:latin typeface="+mn-lt"/>
              </a:rPr>
              <a:t>	Algorithms and Data Structures </a:t>
            </a:r>
            <a:br>
              <a:rPr lang="en-US" dirty="0" smtClean="0">
                <a:latin typeface="+mn-lt"/>
              </a:rPr>
            </a:br>
            <a:r>
              <a:rPr lang="en-US" dirty="0" smtClean="0">
                <a:latin typeface="+mn-lt"/>
              </a:rPr>
              <a:t>	</a:t>
            </a:r>
            <a:r>
              <a:rPr lang="en-US" sz="2000" b="0" smtClean="0">
                <a:latin typeface="+mn-lt"/>
              </a:rPr>
              <a:t>Spring 2012</a:t>
            </a:r>
            <a:endParaRPr lang="nl-BE" dirty="0" smtClean="0">
              <a:latin typeface="+mn-lt"/>
            </a:endParaRPr>
          </a:p>
        </p:txBody>
      </p:sp>
      <p:sp>
        <p:nvSpPr>
          <p:cNvPr id="4" name="Subtitle 3"/>
          <p:cNvSpPr>
            <a:spLocks noGrp="1"/>
          </p:cNvSpPr>
          <p:nvPr>
            <p:ph type="subTitle" idx="1"/>
          </p:nvPr>
        </p:nvSpPr>
        <p:spPr/>
        <p:txBody>
          <a:bodyPr/>
          <a:lstStyle/>
          <a:p>
            <a:r>
              <a:rPr lang="en-US" dirty="0" smtClean="0"/>
              <a:t/>
            </a:r>
            <a:br>
              <a:rPr lang="en-US" dirty="0" smtClean="0"/>
            </a:br>
            <a:r>
              <a:rPr lang="en-US" dirty="0" smtClean="0"/>
              <a:t>	</a:t>
            </a:r>
            <a:endParaRPr lang="nl-BE" dirty="0"/>
          </a:p>
        </p:txBody>
      </p:sp>
      <p:sp>
        <p:nvSpPr>
          <p:cNvPr id="6" name="TextBox 5"/>
          <p:cNvSpPr txBox="1"/>
          <p:nvPr/>
        </p:nvSpPr>
        <p:spPr>
          <a:xfrm>
            <a:off x="317402" y="6382099"/>
            <a:ext cx="4756731" cy="246221"/>
          </a:xfrm>
          <a:prstGeom prst="rect">
            <a:avLst/>
          </a:prstGeom>
          <a:noFill/>
        </p:spPr>
        <p:txBody>
          <a:bodyPr wrap="none" rtlCol="0" anchor="ctr">
            <a:spAutoFit/>
          </a:bodyPr>
          <a:lstStyle/>
          <a:p>
            <a:r>
              <a:rPr lang="nl-BE" sz="1000" i="1" dirty="0" smtClean="0">
                <a:solidFill>
                  <a:schemeClr val="accent6"/>
                </a:solidFill>
                <a:latin typeface="+mn-lt"/>
              </a:rPr>
              <a:t>T. Dhaene, C. Develder, Vakgroep Informatietechnologie (INTEC), Onderzoeksgroep IBCN</a:t>
            </a:r>
            <a:endParaRPr lang="nl-BE" sz="1000" i="1" dirty="0">
              <a:solidFill>
                <a:schemeClr val="accent6"/>
              </a:solidFill>
              <a:latin typeface="+mn-lt"/>
            </a:endParaRPr>
          </a:p>
        </p:txBody>
      </p:sp>
      <p:pic>
        <p:nvPicPr>
          <p:cNvPr id="5" name="Picture 4"/>
          <p:cNvPicPr>
            <a:picLocks noChangeAspect="1"/>
          </p:cNvPicPr>
          <p:nvPr/>
        </p:nvPicPr>
        <p:blipFill>
          <a:blip r:embed="rId3" cstate="print"/>
          <a:stretch>
            <a:fillRect/>
          </a:stretch>
        </p:blipFill>
        <p:spPr>
          <a:xfrm>
            <a:off x="6172200" y="3581400"/>
            <a:ext cx="1925855" cy="21780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dirty="0" smtClean="0">
                <a:latin typeface="+mn-lt"/>
              </a:rPr>
              <a:t>Algorithms research</a:t>
            </a:r>
            <a:endParaRPr lang="en-US" dirty="0">
              <a:latin typeface="+mn-lt"/>
            </a:endParaRPr>
          </a:p>
        </p:txBody>
      </p:sp>
      <p:sp>
        <p:nvSpPr>
          <p:cNvPr id="880643" name="Rectangle 3"/>
          <p:cNvSpPr>
            <a:spLocks noGrp="1" noChangeArrowheads="1"/>
          </p:cNvSpPr>
          <p:nvPr>
            <p:ph type="body" idx="1"/>
          </p:nvPr>
        </p:nvSpPr>
        <p:spPr/>
        <p:txBody>
          <a:bodyPr/>
          <a:lstStyle/>
          <a:p>
            <a:pPr eaLnBrk="1" hangingPunct="1">
              <a:buNone/>
            </a:pPr>
            <a:r>
              <a:rPr lang="en-US" dirty="0" smtClean="0">
                <a:solidFill>
                  <a:srgbClr val="C00000"/>
                </a:solidFill>
              </a:rPr>
              <a:t>Why study algorithms and performance?</a:t>
            </a:r>
          </a:p>
          <a:p>
            <a:pPr marL="227013" indent="-227013">
              <a:lnSpc>
                <a:spcPct val="90000"/>
              </a:lnSpc>
              <a:spcBef>
                <a:spcPct val="30000"/>
              </a:spcBef>
              <a:buClr>
                <a:schemeClr val="accent2"/>
              </a:buClr>
              <a:buFontTx/>
              <a:buChar char="•"/>
            </a:pPr>
            <a:r>
              <a:rPr lang="en-US" dirty="0" smtClean="0"/>
              <a:t>algorithmic mathematics provides a </a:t>
            </a:r>
            <a:r>
              <a:rPr lang="en-US" i="1" dirty="0" smtClean="0">
                <a:solidFill>
                  <a:schemeClr val="accent6"/>
                </a:solidFill>
              </a:rPr>
              <a:t>language</a:t>
            </a:r>
            <a:r>
              <a:rPr lang="en-US" dirty="0" smtClean="0">
                <a:solidFill>
                  <a:schemeClr val="accent6"/>
                </a:solidFill>
              </a:rPr>
              <a:t> </a:t>
            </a:r>
            <a:r>
              <a:rPr lang="en-US" dirty="0" smtClean="0"/>
              <a:t>for talking about program behavior</a:t>
            </a:r>
          </a:p>
          <a:p>
            <a:pPr marL="684213" lvl="1" indent="-227013">
              <a:lnSpc>
                <a:spcPct val="90000"/>
              </a:lnSpc>
              <a:spcBef>
                <a:spcPct val="30000"/>
              </a:spcBef>
              <a:buFontTx/>
              <a:buChar char="•"/>
            </a:pPr>
            <a:r>
              <a:rPr lang="en-US" altLang="zh-TW" dirty="0" smtClean="0"/>
              <a:t>not so fair to only compare the CPU time</a:t>
            </a:r>
            <a:endParaRPr lang="en-US" dirty="0" smtClean="0"/>
          </a:p>
          <a:p>
            <a:pPr marL="227013" indent="-227013">
              <a:lnSpc>
                <a:spcPct val="90000"/>
              </a:lnSpc>
              <a:spcBef>
                <a:spcPct val="30000"/>
              </a:spcBef>
              <a:buClr>
                <a:schemeClr val="accent2"/>
              </a:buClr>
              <a:buFontTx/>
              <a:buChar char="•"/>
            </a:pPr>
            <a:r>
              <a:rPr lang="en-US" dirty="0" smtClean="0"/>
              <a:t>performance often draws the line between what is </a:t>
            </a:r>
            <a:r>
              <a:rPr lang="en-US" i="1" dirty="0" smtClean="0">
                <a:solidFill>
                  <a:schemeClr val="accent6"/>
                </a:solidFill>
              </a:rPr>
              <a:t>feasible </a:t>
            </a:r>
            <a:r>
              <a:rPr lang="en-US" dirty="0" smtClean="0"/>
              <a:t>and what is </a:t>
            </a:r>
            <a:r>
              <a:rPr lang="en-US" i="1" dirty="0" smtClean="0">
                <a:solidFill>
                  <a:srgbClr val="104B7D"/>
                </a:solidFill>
              </a:rPr>
              <a:t>impossible</a:t>
            </a:r>
          </a:p>
          <a:p>
            <a:pPr marL="227013" indent="-227013">
              <a:lnSpc>
                <a:spcPct val="90000"/>
              </a:lnSpc>
              <a:spcBef>
                <a:spcPct val="30000"/>
              </a:spcBef>
              <a:buClr>
                <a:schemeClr val="accent2"/>
              </a:buClr>
              <a:buFontTx/>
              <a:buChar char="•"/>
            </a:pPr>
            <a:r>
              <a:rPr lang="en-US" dirty="0" smtClean="0"/>
              <a:t>performance can be used to “</a:t>
            </a:r>
            <a:r>
              <a:rPr lang="en-US" i="1" dirty="0" smtClean="0">
                <a:solidFill>
                  <a:srgbClr val="104B7D"/>
                </a:solidFill>
              </a:rPr>
              <a:t>pay</a:t>
            </a:r>
            <a:r>
              <a:rPr lang="en-US" dirty="0" smtClean="0"/>
              <a:t>” for other things, such as security, features and user-friendliness</a:t>
            </a:r>
          </a:p>
          <a:p>
            <a:pPr marL="227013" indent="-227013">
              <a:lnSpc>
                <a:spcPct val="90000"/>
              </a:lnSpc>
              <a:spcBef>
                <a:spcPct val="30000"/>
              </a:spcBef>
              <a:buClr>
                <a:schemeClr val="accent2"/>
              </a:buClr>
              <a:buFontTx/>
              <a:buChar char="•"/>
            </a:pPr>
            <a:endParaRPr lang="en-US" dirty="0" smtClean="0"/>
          </a:p>
          <a:p>
            <a:pPr marL="227013" indent="-227013">
              <a:lnSpc>
                <a:spcPct val="90000"/>
              </a:lnSpc>
              <a:spcBef>
                <a:spcPct val="30000"/>
              </a:spcBef>
              <a:buClr>
                <a:schemeClr val="accent2"/>
              </a:buClr>
              <a:buFontTx/>
              <a:buChar char="•"/>
            </a:pPr>
            <a:r>
              <a:rPr lang="en-US" altLang="zh-TW" dirty="0" smtClean="0"/>
              <a:t>make you a better programmer</a:t>
            </a:r>
          </a:p>
          <a:p>
            <a:pPr marL="684213" lvl="1" indent="-227013">
              <a:lnSpc>
                <a:spcPct val="90000"/>
              </a:lnSpc>
              <a:spcBef>
                <a:spcPct val="30000"/>
              </a:spcBef>
              <a:buFontTx/>
              <a:buChar char="•"/>
            </a:pPr>
            <a:r>
              <a:rPr lang="en-US" altLang="zh-TW" dirty="0" smtClean="0"/>
              <a:t>analyze your algorithm before writing your code</a:t>
            </a:r>
            <a:endParaRPr lang="en-US" dirty="0" smtClean="0"/>
          </a:p>
          <a:p>
            <a:pPr marL="227013" indent="-227013">
              <a:lnSpc>
                <a:spcPct val="90000"/>
              </a:lnSpc>
              <a:spcBef>
                <a:spcPct val="30000"/>
              </a:spcBef>
              <a:buClr>
                <a:schemeClr val="accent2"/>
              </a:buClr>
              <a:buNone/>
            </a:pPr>
            <a:endParaRPr lang="en-US" dirty="0" smtClean="0"/>
          </a:p>
          <a:p>
            <a:pPr>
              <a:buClr>
                <a:schemeClr val="accent2"/>
              </a:buClr>
              <a:buNone/>
            </a:pPr>
            <a:endParaRPr lang="en-US" dirty="0" smtClean="0"/>
          </a:p>
          <a:p>
            <a:pPr>
              <a:buClr>
                <a:schemeClr val="accent2"/>
              </a:buClr>
              <a:buFontTx/>
              <a:buChar char="•"/>
            </a:pPr>
            <a:endParaRPr lang="en-US" dirty="0" smtClean="0"/>
          </a:p>
          <a:p>
            <a:pPr eaLnBrk="1" hangingPunct="1">
              <a:buNone/>
            </a:pPr>
            <a:r>
              <a:rPr lang="en-US" dirty="0" smtClean="0">
                <a:solidFill>
                  <a:schemeClr val="accent1"/>
                </a:solidFill>
              </a:rPr>
              <a:t> </a:t>
            </a:r>
            <a:endParaRPr lang="en-US" dirty="0" smtClean="0"/>
          </a:p>
          <a:p>
            <a:pPr eaLnBrk="1" hangingPunct="1">
              <a:buFont typeface="Wingdings" pitchFamily="-107" charset="2"/>
              <a:buNone/>
            </a:pPr>
            <a:endParaRPr lang="en-US" dirty="0"/>
          </a:p>
        </p:txBody>
      </p:sp>
      <p:sp>
        <p:nvSpPr>
          <p:cNvPr id="6"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7"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10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806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8064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8064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8064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8064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8064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8064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43" grpId="0" build="p"/>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dirty="0">
                <a:latin typeface="+mn-lt"/>
              </a:rPr>
              <a:t>The</a:t>
            </a:r>
            <a:r>
              <a:rPr lang="en-US" dirty="0" smtClean="0"/>
              <a:t> A&amp;D course</a:t>
            </a:r>
            <a:endParaRPr lang="en-US" dirty="0">
              <a:latin typeface="+mn-lt"/>
            </a:endParaRPr>
          </a:p>
        </p:txBody>
      </p:sp>
      <p:sp>
        <p:nvSpPr>
          <p:cNvPr id="882691" name="Rectangle 3"/>
          <p:cNvSpPr>
            <a:spLocks noGrp="1" noChangeArrowheads="1"/>
          </p:cNvSpPr>
          <p:nvPr>
            <p:ph type="body" idx="1"/>
          </p:nvPr>
        </p:nvSpPr>
        <p:spPr/>
        <p:txBody>
          <a:bodyPr/>
          <a:lstStyle/>
          <a:p>
            <a:pPr eaLnBrk="1" hangingPunct="1"/>
            <a:r>
              <a:rPr lang="en-US" dirty="0"/>
              <a:t>Design and analysis of </a:t>
            </a:r>
            <a:r>
              <a:rPr lang="en-US" dirty="0">
                <a:solidFill>
                  <a:schemeClr val="accent6"/>
                </a:solidFill>
              </a:rPr>
              <a:t>efficient algorithms </a:t>
            </a:r>
            <a:r>
              <a:rPr lang="en-US" dirty="0"/>
              <a:t>for some basic computational problems.</a:t>
            </a:r>
            <a:endParaRPr lang="en-US" dirty="0" smtClean="0"/>
          </a:p>
          <a:p>
            <a:pPr lvl="1" eaLnBrk="1" hangingPunct="1">
              <a:buNone/>
            </a:pPr>
            <a:endParaRPr lang="en-US" sz="1600" dirty="0" smtClean="0">
              <a:ea typeface="ＭＳ Ｐゴシック" pitchFamily="-107" charset="-128"/>
            </a:endParaRPr>
          </a:p>
          <a:p>
            <a:pPr lvl="1" eaLnBrk="1" hangingPunct="1"/>
            <a:r>
              <a:rPr lang="en-US" sz="2400" dirty="0" smtClean="0">
                <a:ea typeface="ＭＳ Ｐゴシック" pitchFamily="-107" charset="-128"/>
              </a:rPr>
              <a:t>algorithms </a:t>
            </a:r>
            <a:r>
              <a:rPr lang="en-US" sz="2400" dirty="0" smtClean="0">
                <a:solidFill>
                  <a:schemeClr val="accent3"/>
                </a:solidFill>
                <a:ea typeface="ＭＳ Ｐゴシック" pitchFamily="-107" charset="-128"/>
              </a:rPr>
              <a:t>analysis</a:t>
            </a:r>
          </a:p>
          <a:p>
            <a:pPr lvl="2" eaLnBrk="1" hangingPunct="1"/>
            <a:r>
              <a:rPr lang="en-US" dirty="0" smtClean="0">
                <a:ea typeface="ＭＳ Ｐゴシック" pitchFamily="-107" charset="-128"/>
              </a:rPr>
              <a:t>O</a:t>
            </a:r>
            <a:r>
              <a:rPr lang="en-US" dirty="0">
                <a:ea typeface="ＭＳ Ｐゴシック" pitchFamily="-107" charset="-128"/>
              </a:rPr>
              <a:t>-notation,</a:t>
            </a:r>
            <a:r>
              <a:rPr lang="en-US" dirty="0" smtClean="0">
                <a:ea typeface="ＭＳ Ｐゴシック" pitchFamily="-107" charset="-128"/>
              </a:rPr>
              <a:t> recursions</a:t>
            </a:r>
            <a:r>
              <a:rPr lang="en-US" dirty="0">
                <a:ea typeface="ＭＳ Ｐゴシック" pitchFamily="-107" charset="-128"/>
              </a:rPr>
              <a:t>, </a:t>
            </a:r>
            <a:r>
              <a:rPr lang="en-US" dirty="0" smtClean="0">
                <a:ea typeface="ＭＳ Ｐゴシック" pitchFamily="-107" charset="-128"/>
              </a:rPr>
              <a:t>…</a:t>
            </a:r>
          </a:p>
          <a:p>
            <a:pPr lvl="1" eaLnBrk="1" hangingPunct="1"/>
            <a:endParaRPr lang="en-US" sz="2400" dirty="0" smtClean="0">
              <a:ea typeface="ＭＳ Ｐゴシック" pitchFamily="-107" charset="-128"/>
            </a:endParaRPr>
          </a:p>
          <a:p>
            <a:pPr lvl="1" eaLnBrk="1" hangingPunct="1"/>
            <a:r>
              <a:rPr lang="en-US" sz="2400" dirty="0" smtClean="0">
                <a:ea typeface="ＭＳ Ｐゴシック" pitchFamily="-107" charset="-128"/>
              </a:rPr>
              <a:t>basic algorithm </a:t>
            </a:r>
            <a:r>
              <a:rPr lang="en-US" sz="2400" dirty="0" smtClean="0">
                <a:solidFill>
                  <a:srgbClr val="C00000"/>
                </a:solidFill>
                <a:ea typeface="ＭＳ Ｐゴシック" pitchFamily="-107" charset="-128"/>
              </a:rPr>
              <a:t>design techniques </a:t>
            </a:r>
            <a:r>
              <a:rPr lang="en-US" sz="2400" dirty="0" smtClean="0">
                <a:ea typeface="ＭＳ Ｐゴシック" pitchFamily="-107" charset="-128"/>
              </a:rPr>
              <a:t>and </a:t>
            </a:r>
            <a:r>
              <a:rPr lang="en-US" sz="2400" dirty="0" smtClean="0">
                <a:solidFill>
                  <a:srgbClr val="C00000"/>
                </a:solidFill>
                <a:ea typeface="ＭＳ Ｐゴシック" pitchFamily="-107" charset="-128"/>
              </a:rPr>
              <a:t>paradigms</a:t>
            </a:r>
          </a:p>
          <a:p>
            <a:pPr lvl="2" eaLnBrk="1" hangingPunct="1"/>
            <a:r>
              <a:rPr lang="en-US" altLang="zh-CN" dirty="0" smtClean="0">
                <a:ea typeface="宋体" charset="-122"/>
                <a:cs typeface="宋体" charset="-122"/>
              </a:rPr>
              <a:t>Brute force, Divide and Conquer, Greedy approach, Dynamic Programming, …</a:t>
            </a:r>
            <a:r>
              <a:rPr lang="en-US" sz="2400" dirty="0" smtClean="0">
                <a:ea typeface="ＭＳ Ｐゴシック" pitchFamily="-107" charset="-128"/>
              </a:rPr>
              <a:t/>
            </a:r>
            <a:br>
              <a:rPr lang="en-US" sz="2400" dirty="0" smtClean="0">
                <a:ea typeface="ＭＳ Ｐゴシック" pitchFamily="-107" charset="-128"/>
              </a:rPr>
            </a:br>
            <a:endParaRPr lang="en-US" sz="2400" dirty="0" smtClean="0">
              <a:ea typeface="ＭＳ Ｐゴシック" pitchFamily="-107" charset="-128"/>
            </a:endParaRPr>
          </a:p>
          <a:p>
            <a:pPr lvl="1" eaLnBrk="1" hangingPunct="1"/>
            <a:r>
              <a:rPr lang="en-US" sz="2400" dirty="0" smtClean="0">
                <a:ea typeface="ＭＳ Ｐゴシック" pitchFamily="-107" charset="-128"/>
              </a:rPr>
              <a:t>basic </a:t>
            </a:r>
            <a:r>
              <a:rPr lang="en-US" sz="2400" dirty="0">
                <a:solidFill>
                  <a:srgbClr val="C00000"/>
                </a:solidFill>
                <a:ea typeface="ＭＳ Ｐゴシック" pitchFamily="-107" charset="-128"/>
              </a:rPr>
              <a:t>data </a:t>
            </a:r>
            <a:r>
              <a:rPr lang="en-US" sz="2400" dirty="0" smtClean="0">
                <a:solidFill>
                  <a:srgbClr val="C00000"/>
                </a:solidFill>
                <a:ea typeface="ＭＳ Ｐゴシック" pitchFamily="-107" charset="-128"/>
              </a:rPr>
              <a:t>structures</a:t>
            </a:r>
          </a:p>
          <a:p>
            <a:pPr lvl="2" eaLnBrk="1" hangingPunct="1">
              <a:lnSpc>
                <a:spcPct val="130000"/>
              </a:lnSpc>
            </a:pPr>
            <a:r>
              <a:rPr lang="en-US" altLang="zh-CN" dirty="0" smtClean="0">
                <a:ea typeface="宋体" charset="-122"/>
                <a:cs typeface="宋体" charset="-122"/>
              </a:rPr>
              <a:t>List, Stack, Queue, Graph, Tree, …</a:t>
            </a:r>
          </a:p>
        </p:txBody>
      </p:sp>
      <p:sp>
        <p:nvSpPr>
          <p:cNvPr id="5"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6"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11</a:t>
            </a:fld>
            <a:endParaRPr lang="en-US"/>
          </a:p>
        </p:txBody>
      </p:sp>
      <p:sp>
        <p:nvSpPr>
          <p:cNvPr id="7" name="Rectangle 6"/>
          <p:cNvSpPr/>
          <p:nvPr/>
        </p:nvSpPr>
        <p:spPr>
          <a:xfrm>
            <a:off x="152400" y="1143000"/>
            <a:ext cx="8839200" cy="4953000"/>
          </a:xfrm>
          <a:prstGeom prst="rect">
            <a:avLst/>
          </a:prstGeom>
          <a:noFill/>
          <a:ln w="19050">
            <a:solidFill>
              <a:schemeClr val="accent6">
                <a:alpha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2691">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82691">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82691">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82691">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82691">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8269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dirty="0" smtClean="0">
                <a:latin typeface="+mn-lt"/>
              </a:rPr>
              <a:t>The A&amp;D </a:t>
            </a:r>
            <a:r>
              <a:rPr lang="en-US" dirty="0">
                <a:latin typeface="+mn-lt"/>
              </a:rPr>
              <a:t>course</a:t>
            </a:r>
          </a:p>
        </p:txBody>
      </p:sp>
      <p:sp>
        <p:nvSpPr>
          <p:cNvPr id="882691" name="Rectangle 3"/>
          <p:cNvSpPr>
            <a:spLocks noGrp="1" noChangeArrowheads="1"/>
          </p:cNvSpPr>
          <p:nvPr>
            <p:ph type="body" idx="1"/>
          </p:nvPr>
        </p:nvSpPr>
        <p:spPr/>
        <p:txBody>
          <a:bodyPr/>
          <a:lstStyle/>
          <a:p>
            <a:pPr eaLnBrk="1" hangingPunct="1"/>
            <a:r>
              <a:rPr lang="en-US" dirty="0"/>
              <a:t>Design and analysis of </a:t>
            </a:r>
            <a:r>
              <a:rPr lang="en-US" dirty="0">
                <a:solidFill>
                  <a:srgbClr val="104B7D"/>
                </a:solidFill>
              </a:rPr>
              <a:t>efficient algorithms </a:t>
            </a:r>
            <a:r>
              <a:rPr lang="en-US" dirty="0"/>
              <a:t>for some basic computational problems.</a:t>
            </a:r>
            <a:endParaRPr lang="en-US" dirty="0" smtClean="0"/>
          </a:p>
          <a:p>
            <a:pPr lvl="1" eaLnBrk="1" hangingPunct="1">
              <a:buNone/>
            </a:pPr>
            <a:endParaRPr lang="en-US" sz="1600" dirty="0" smtClean="0">
              <a:ea typeface="ＭＳ Ｐゴシック" pitchFamily="-107" charset="-128"/>
            </a:endParaRPr>
          </a:p>
          <a:p>
            <a:pPr lvl="1"/>
            <a:r>
              <a:rPr lang="en-US" altLang="zh-TW" sz="2400" dirty="0" smtClean="0"/>
              <a:t>this is </a:t>
            </a:r>
            <a:r>
              <a:rPr lang="en-US" altLang="zh-TW" sz="2400" dirty="0" smtClean="0">
                <a:solidFill>
                  <a:srgbClr val="C00000"/>
                </a:solidFill>
              </a:rPr>
              <a:t>not </a:t>
            </a:r>
            <a:r>
              <a:rPr lang="en-US" altLang="zh-TW" sz="2400" dirty="0" smtClean="0"/>
              <a:t>a programming course</a:t>
            </a:r>
          </a:p>
          <a:p>
            <a:pPr lvl="1"/>
            <a:r>
              <a:rPr lang="en-US" altLang="zh-TW" sz="2400" dirty="0" smtClean="0"/>
              <a:t>this course tells you what is a “</a:t>
            </a:r>
            <a:r>
              <a:rPr lang="en-US" altLang="zh-TW" sz="2400" dirty="0" smtClean="0">
                <a:solidFill>
                  <a:schemeClr val="accent1"/>
                </a:solidFill>
              </a:rPr>
              <a:t>good</a:t>
            </a:r>
            <a:r>
              <a:rPr lang="en-US" altLang="zh-TW" sz="2400" dirty="0" smtClean="0"/>
              <a:t>” program</a:t>
            </a:r>
            <a:endParaRPr lang="en-US" altLang="zh-CN" dirty="0" smtClean="0">
              <a:ea typeface="宋体" charset="-122"/>
              <a:cs typeface="宋体" charset="-122"/>
            </a:endParaRPr>
          </a:p>
        </p:txBody>
      </p:sp>
      <p:sp>
        <p:nvSpPr>
          <p:cNvPr id="5"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6"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12</a:t>
            </a:fld>
            <a:endParaRPr lang="en-US"/>
          </a:p>
        </p:txBody>
      </p:sp>
      <p:sp>
        <p:nvSpPr>
          <p:cNvPr id="7" name="Rectangle 6"/>
          <p:cNvSpPr/>
          <p:nvPr/>
        </p:nvSpPr>
        <p:spPr>
          <a:xfrm>
            <a:off x="152400" y="1143000"/>
            <a:ext cx="8839200" cy="4953000"/>
          </a:xfrm>
          <a:prstGeom prst="rect">
            <a:avLst/>
          </a:prstGeom>
          <a:noFill/>
          <a:ln w="19050">
            <a:solidFill>
              <a:schemeClr val="accent6">
                <a:alpha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30725" name="Rectangle 2"/>
          <p:cNvSpPr>
            <a:spLocks noGrp="1" noChangeArrowheads="1"/>
          </p:cNvSpPr>
          <p:nvPr>
            <p:ph type="title"/>
          </p:nvPr>
        </p:nvSpPr>
        <p:spPr/>
        <p:txBody>
          <a:bodyPr/>
          <a:lstStyle/>
          <a:p>
            <a:pPr eaLnBrk="1" hangingPunct="1"/>
            <a:r>
              <a:rPr lang="en-US" altLang="zh-CN" b="1" dirty="0">
                <a:ea typeface="宋体" charset="-122"/>
                <a:cs typeface="宋体" charset="-122"/>
              </a:rPr>
              <a:t>History of</a:t>
            </a:r>
            <a:r>
              <a:rPr lang="en-US" altLang="zh-CN" b="1" dirty="0" smtClean="0">
                <a:ea typeface="宋体" charset="-122"/>
                <a:cs typeface="宋体" charset="-122"/>
              </a:rPr>
              <a:t> algorithms</a:t>
            </a:r>
            <a:endParaRPr lang="en-US" altLang="zh-CN" dirty="0">
              <a:ea typeface="宋体" charset="-122"/>
              <a:cs typeface="宋体" charset="-122"/>
            </a:endParaRPr>
          </a:p>
        </p:txBody>
      </p:sp>
      <p:sp>
        <p:nvSpPr>
          <p:cNvPr id="65539" name="Rectangle 3"/>
          <p:cNvSpPr>
            <a:spLocks noGrp="1" noChangeArrowheads="1"/>
          </p:cNvSpPr>
          <p:nvPr>
            <p:ph type="body" idx="1"/>
          </p:nvPr>
        </p:nvSpPr>
        <p:spPr/>
        <p:txBody>
          <a:bodyPr/>
          <a:lstStyle/>
          <a:p>
            <a:pPr eaLnBrk="1" hangingPunct="1">
              <a:spcBef>
                <a:spcPct val="0"/>
              </a:spcBef>
            </a:pPr>
            <a:r>
              <a:rPr lang="en-US" altLang="zh-CN" dirty="0">
                <a:ea typeface="Arial" charset="0"/>
                <a:cs typeface="Arial" charset="0"/>
              </a:rPr>
              <a:t>The great thinkers of</a:t>
            </a:r>
            <a:r>
              <a:rPr lang="en-US" altLang="zh-CN" dirty="0" smtClean="0">
                <a:ea typeface="Arial" charset="0"/>
                <a:cs typeface="Arial" charset="0"/>
              </a:rPr>
              <a:t> the field</a:t>
            </a:r>
            <a:r>
              <a:rPr lang="en-US" altLang="zh-CN" dirty="0">
                <a:ea typeface="Arial" charset="0"/>
                <a:cs typeface="Arial" charset="0"/>
              </a:rPr>
              <a:t>:</a:t>
            </a:r>
          </a:p>
          <a:p>
            <a:pPr lvl="1" eaLnBrk="1" hangingPunct="1">
              <a:spcBef>
                <a:spcPct val="0"/>
              </a:spcBef>
            </a:pPr>
            <a:r>
              <a:rPr lang="en-US" altLang="zh-CN" sz="2400" dirty="0">
                <a:ea typeface="Arial" charset="0"/>
                <a:cs typeface="Arial" charset="0"/>
              </a:rPr>
              <a:t> </a:t>
            </a:r>
            <a:r>
              <a:rPr lang="en-US" altLang="zh-CN" sz="2400" dirty="0">
                <a:solidFill>
                  <a:schemeClr val="accent3"/>
                </a:solidFill>
                <a:ea typeface="Arial" charset="0"/>
                <a:cs typeface="Arial" charset="0"/>
              </a:rPr>
              <a:t>Euclid</a:t>
            </a:r>
            <a:r>
              <a:rPr lang="en-US" altLang="zh-CN" sz="2400" dirty="0">
                <a:ea typeface="Arial" charset="0"/>
                <a:cs typeface="Arial" charset="0"/>
              </a:rPr>
              <a:t>, 300 BC</a:t>
            </a:r>
          </a:p>
          <a:p>
            <a:pPr lvl="1" eaLnBrk="1" hangingPunct="1">
              <a:spcBef>
                <a:spcPct val="0"/>
              </a:spcBef>
            </a:pPr>
            <a:r>
              <a:rPr lang="en-US" altLang="zh-CN" sz="2400" dirty="0">
                <a:ea typeface="Arial" charset="0"/>
                <a:cs typeface="Arial" charset="0"/>
              </a:rPr>
              <a:t> </a:t>
            </a:r>
            <a:r>
              <a:rPr lang="en-US" altLang="zh-CN" sz="2400" dirty="0" err="1">
                <a:solidFill>
                  <a:srgbClr val="104B7D"/>
                </a:solidFill>
                <a:ea typeface="Arial" charset="0"/>
                <a:cs typeface="Arial" charset="0"/>
              </a:rPr>
              <a:t>Bhaskara</a:t>
            </a:r>
            <a:r>
              <a:rPr lang="en-US" altLang="zh-CN" sz="2400" dirty="0">
                <a:ea typeface="Arial" charset="0"/>
                <a:cs typeface="Arial" charset="0"/>
              </a:rPr>
              <a:t>,</a:t>
            </a:r>
            <a:r>
              <a:rPr lang="en-US" altLang="zh-CN" sz="2400" dirty="0" smtClean="0">
                <a:ea typeface="Arial" charset="0"/>
                <a:cs typeface="Arial" charset="0"/>
              </a:rPr>
              <a:t> 7</a:t>
            </a:r>
            <a:r>
              <a:rPr lang="en-US" altLang="zh-CN" sz="2400" baseline="30000" dirty="0" smtClean="0">
                <a:ea typeface="Arial" charset="0"/>
                <a:cs typeface="Arial" charset="0"/>
              </a:rPr>
              <a:t>th</a:t>
            </a:r>
            <a:r>
              <a:rPr lang="en-US" altLang="zh-CN" sz="2400" dirty="0" smtClean="0">
                <a:ea typeface="Arial" charset="0"/>
                <a:cs typeface="Arial" charset="0"/>
              </a:rPr>
              <a:t> </a:t>
            </a:r>
            <a:r>
              <a:rPr lang="en-US" altLang="zh-CN" sz="2400" dirty="0">
                <a:ea typeface="Arial" charset="0"/>
                <a:cs typeface="Arial" charset="0"/>
              </a:rPr>
              <a:t>century</a:t>
            </a:r>
          </a:p>
          <a:p>
            <a:pPr lvl="1" eaLnBrk="1" hangingPunct="1">
              <a:spcBef>
                <a:spcPct val="0"/>
              </a:spcBef>
            </a:pPr>
            <a:r>
              <a:rPr lang="en-US" altLang="zh-CN" sz="2400" dirty="0">
                <a:ea typeface="Arial" charset="0"/>
                <a:cs typeface="Arial" charset="0"/>
              </a:rPr>
              <a:t> </a:t>
            </a:r>
            <a:r>
              <a:rPr lang="en-US" altLang="zh-CN" sz="2400" dirty="0">
                <a:solidFill>
                  <a:srgbClr val="104B7D"/>
                </a:solidFill>
                <a:ea typeface="Arial" charset="0"/>
                <a:cs typeface="Arial" charset="0"/>
              </a:rPr>
              <a:t>Al Khwarizmi</a:t>
            </a:r>
            <a:r>
              <a:rPr lang="en-US" altLang="zh-CN" sz="2400" dirty="0">
                <a:ea typeface="Arial" charset="0"/>
                <a:cs typeface="Arial" charset="0"/>
              </a:rPr>
              <a:t>, 9th century</a:t>
            </a:r>
          </a:p>
          <a:p>
            <a:pPr lvl="1" eaLnBrk="1" hangingPunct="1">
              <a:spcBef>
                <a:spcPct val="0"/>
              </a:spcBef>
            </a:pPr>
            <a:r>
              <a:rPr lang="en-US" altLang="zh-CN" sz="2400" dirty="0">
                <a:ea typeface="Arial" charset="0"/>
                <a:cs typeface="Arial" charset="0"/>
              </a:rPr>
              <a:t> </a:t>
            </a:r>
            <a:r>
              <a:rPr lang="en-US" altLang="zh-CN" sz="2400" dirty="0">
                <a:solidFill>
                  <a:srgbClr val="C00000"/>
                </a:solidFill>
                <a:ea typeface="Arial" charset="0"/>
                <a:cs typeface="Arial" charset="0"/>
              </a:rPr>
              <a:t>Fibonacci</a:t>
            </a:r>
            <a:r>
              <a:rPr lang="en-US" altLang="zh-CN" sz="2400" dirty="0">
                <a:ea typeface="Arial" charset="0"/>
                <a:cs typeface="Arial" charset="0"/>
              </a:rPr>
              <a:t>, 13</a:t>
            </a:r>
            <a:r>
              <a:rPr lang="en-US" altLang="zh-CN" sz="2400" baseline="30000" dirty="0">
                <a:ea typeface="Arial" charset="0"/>
                <a:cs typeface="Arial" charset="0"/>
              </a:rPr>
              <a:t>th</a:t>
            </a:r>
            <a:r>
              <a:rPr lang="en-US" altLang="zh-CN" sz="2400" dirty="0">
                <a:ea typeface="Arial" charset="0"/>
                <a:cs typeface="Arial" charset="0"/>
              </a:rPr>
              <a:t> century</a:t>
            </a:r>
          </a:p>
          <a:p>
            <a:pPr lvl="1" eaLnBrk="1" hangingPunct="1">
              <a:spcBef>
                <a:spcPct val="0"/>
              </a:spcBef>
            </a:pPr>
            <a:r>
              <a:rPr lang="en-US" altLang="zh-CN" sz="2400" dirty="0">
                <a:ea typeface="Arial" charset="0"/>
                <a:cs typeface="Arial" charset="0"/>
              </a:rPr>
              <a:t> </a:t>
            </a:r>
            <a:r>
              <a:rPr lang="en-US" altLang="zh-CN" sz="2400" dirty="0">
                <a:solidFill>
                  <a:srgbClr val="104B7D"/>
                </a:solidFill>
                <a:ea typeface="Arial" charset="0"/>
                <a:cs typeface="Arial" charset="0"/>
              </a:rPr>
              <a:t>Babbage</a:t>
            </a:r>
            <a:r>
              <a:rPr lang="en-US" altLang="zh-CN" sz="2400" dirty="0">
                <a:ea typeface="Arial" charset="0"/>
                <a:cs typeface="Arial" charset="0"/>
              </a:rPr>
              <a:t>, 19</a:t>
            </a:r>
            <a:r>
              <a:rPr lang="en-US" altLang="zh-CN" sz="2400" baseline="30000" dirty="0">
                <a:ea typeface="Arial" charset="0"/>
                <a:cs typeface="Arial" charset="0"/>
              </a:rPr>
              <a:t>th</a:t>
            </a:r>
            <a:r>
              <a:rPr lang="en-US" altLang="zh-CN" sz="2400" dirty="0">
                <a:ea typeface="Arial" charset="0"/>
                <a:cs typeface="Arial" charset="0"/>
              </a:rPr>
              <a:t> century</a:t>
            </a:r>
          </a:p>
          <a:p>
            <a:pPr lvl="1" eaLnBrk="1" hangingPunct="1">
              <a:spcBef>
                <a:spcPct val="0"/>
              </a:spcBef>
            </a:pPr>
            <a:r>
              <a:rPr lang="en-US" altLang="zh-CN" sz="2400" dirty="0">
                <a:ea typeface="Arial" charset="0"/>
                <a:cs typeface="Arial" charset="0"/>
              </a:rPr>
              <a:t> </a:t>
            </a:r>
            <a:r>
              <a:rPr lang="en-US" altLang="zh-CN" sz="2400" dirty="0">
                <a:solidFill>
                  <a:srgbClr val="104B7D"/>
                </a:solidFill>
                <a:ea typeface="Arial" charset="0"/>
                <a:cs typeface="Arial" charset="0"/>
              </a:rPr>
              <a:t>Turing</a:t>
            </a:r>
            <a:r>
              <a:rPr lang="en-US" altLang="zh-CN" sz="2400" dirty="0">
                <a:ea typeface="Arial" charset="0"/>
                <a:cs typeface="Arial" charset="0"/>
              </a:rPr>
              <a:t>, 20</a:t>
            </a:r>
            <a:r>
              <a:rPr lang="en-US" altLang="zh-CN" sz="2400" baseline="30000" dirty="0">
                <a:ea typeface="Arial" charset="0"/>
                <a:cs typeface="Arial" charset="0"/>
              </a:rPr>
              <a:t>th</a:t>
            </a:r>
            <a:r>
              <a:rPr lang="en-US" altLang="zh-CN" sz="2400" dirty="0">
                <a:ea typeface="Arial" charset="0"/>
                <a:cs typeface="Arial" charset="0"/>
              </a:rPr>
              <a:t> century</a:t>
            </a:r>
          </a:p>
          <a:p>
            <a:pPr lvl="1" eaLnBrk="1" hangingPunct="1">
              <a:spcBef>
                <a:spcPct val="0"/>
              </a:spcBef>
            </a:pPr>
            <a:r>
              <a:rPr lang="en-US" altLang="zh-CN" sz="2400" dirty="0">
                <a:ea typeface="Arial" charset="0"/>
                <a:cs typeface="Arial" charset="0"/>
              </a:rPr>
              <a:t> </a:t>
            </a:r>
            <a:r>
              <a:rPr lang="en-US" altLang="zh-CN" sz="2400" dirty="0">
                <a:solidFill>
                  <a:srgbClr val="C00000"/>
                </a:solidFill>
                <a:ea typeface="Arial" charset="0"/>
                <a:cs typeface="Arial" charset="0"/>
              </a:rPr>
              <a:t>von Neumann</a:t>
            </a:r>
            <a:r>
              <a:rPr lang="en-US" altLang="zh-CN" sz="2400" dirty="0">
                <a:ea typeface="Arial" charset="0"/>
                <a:cs typeface="Arial" charset="0"/>
              </a:rPr>
              <a:t>, </a:t>
            </a:r>
            <a:r>
              <a:rPr lang="en-US" altLang="zh-CN" sz="2400" dirty="0">
                <a:solidFill>
                  <a:srgbClr val="104B7D"/>
                </a:solidFill>
                <a:ea typeface="Arial" charset="0"/>
                <a:cs typeface="Arial" charset="0"/>
              </a:rPr>
              <a:t>Knuth</a:t>
            </a:r>
            <a:r>
              <a:rPr lang="en-US" altLang="zh-CN" sz="2400" dirty="0">
                <a:ea typeface="Arial" charset="0"/>
                <a:cs typeface="Arial" charset="0"/>
              </a:rPr>
              <a:t>, </a:t>
            </a:r>
            <a:r>
              <a:rPr lang="en-US" altLang="zh-CN" sz="2400" dirty="0">
                <a:solidFill>
                  <a:srgbClr val="104B7D"/>
                </a:solidFill>
                <a:ea typeface="Arial" charset="0"/>
                <a:cs typeface="Arial" charset="0"/>
              </a:rPr>
              <a:t>Karp</a:t>
            </a:r>
            <a:r>
              <a:rPr lang="en-US" altLang="zh-CN" sz="2400" dirty="0">
                <a:ea typeface="Arial" charset="0"/>
                <a:cs typeface="Arial" charset="0"/>
              </a:rPr>
              <a:t>, </a:t>
            </a:r>
            <a:r>
              <a:rPr lang="en-US" altLang="zh-CN" sz="2400" dirty="0" err="1">
                <a:solidFill>
                  <a:srgbClr val="104B7D"/>
                </a:solidFill>
                <a:ea typeface="Arial" charset="0"/>
                <a:cs typeface="Arial" charset="0"/>
              </a:rPr>
              <a:t>Tarjan</a:t>
            </a:r>
            <a:r>
              <a:rPr lang="en-US" altLang="zh-CN" sz="2400" dirty="0">
                <a:ea typeface="Arial" charset="0"/>
                <a:cs typeface="Arial" charset="0"/>
              </a:rPr>
              <a:t>, </a:t>
            </a:r>
            <a:r>
              <a:rPr lang="en-US" altLang="zh-CN" sz="2400" dirty="0" smtClean="0">
                <a:ea typeface="Arial" charset="0"/>
                <a:cs typeface="Arial" charset="0"/>
              </a:rPr>
              <a:t>…</a:t>
            </a:r>
          </a:p>
          <a:p>
            <a:pPr lvl="1" eaLnBrk="1" hangingPunct="1">
              <a:spcBef>
                <a:spcPct val="0"/>
              </a:spcBef>
            </a:pPr>
            <a:endParaRPr lang="en-US" altLang="zh-CN" sz="2400" dirty="0">
              <a:ea typeface="Arial" charset="0"/>
              <a:cs typeface="Arial" charset="0"/>
            </a:endParaRPr>
          </a:p>
        </p:txBody>
      </p:sp>
      <p:sp>
        <p:nvSpPr>
          <p:cNvPr id="7"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8"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13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5539">
                                            <p:txEl>
                                              <p:pRg st="1" end="1"/>
                                            </p:txEl>
                                          </p:spTgt>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65539">
                                            <p:txEl>
                                              <p:pRg st="2" end="2"/>
                                            </p:txEl>
                                          </p:spTgt>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65539">
                                            <p:txEl>
                                              <p:pRg st="3" end="3"/>
                                            </p:txEl>
                                          </p:spTgt>
                                        </p:tgtEl>
                                        <p:attrNameLst>
                                          <p:attrName>style.visibility</p:attrName>
                                        </p:attrNameLst>
                                      </p:cBhvr>
                                      <p:to>
                                        <p:strVal val="visible"/>
                                      </p:to>
                                    </p:set>
                                  </p:childTnLst>
                                </p:cTn>
                              </p:par>
                            </p:childTnLst>
                          </p:cTn>
                        </p:par>
                        <p:par>
                          <p:cTn id="13" fill="hold">
                            <p:stCondLst>
                              <p:cond delay="1500"/>
                            </p:stCondLst>
                            <p:childTnLst>
                              <p:par>
                                <p:cTn id="14" presetID="1" presetClass="entr" presetSubtype="0" fill="hold" grpId="0" nodeType="afterEffect">
                                  <p:stCondLst>
                                    <p:cond delay="0"/>
                                  </p:stCondLst>
                                  <p:childTnLst>
                                    <p:set>
                                      <p:cBhvr>
                                        <p:cTn id="15" dur="1" fill="hold">
                                          <p:stCondLst>
                                            <p:cond delay="499"/>
                                          </p:stCondLst>
                                        </p:cTn>
                                        <p:tgtEl>
                                          <p:spTgt spid="65539">
                                            <p:txEl>
                                              <p:pRg st="4" end="4"/>
                                            </p:txEl>
                                          </p:spTgt>
                                        </p:tgtEl>
                                        <p:attrNameLst>
                                          <p:attrName>style.visibility</p:attrName>
                                        </p:attrNameLst>
                                      </p:cBhvr>
                                      <p:to>
                                        <p:strVal val="visible"/>
                                      </p:to>
                                    </p:set>
                                  </p:childTnLst>
                                </p:cTn>
                              </p:par>
                            </p:childTnLst>
                          </p:cTn>
                        </p:par>
                        <p:par>
                          <p:cTn id="16" fill="hold">
                            <p:stCondLst>
                              <p:cond delay="2000"/>
                            </p:stCondLst>
                            <p:childTnLst>
                              <p:par>
                                <p:cTn id="17" presetID="1" presetClass="entr" presetSubtype="0" fill="hold" grpId="0" nodeType="afterEffect">
                                  <p:stCondLst>
                                    <p:cond delay="0"/>
                                  </p:stCondLst>
                                  <p:childTnLst>
                                    <p:set>
                                      <p:cBhvr>
                                        <p:cTn id="18" dur="1" fill="hold">
                                          <p:stCondLst>
                                            <p:cond delay="499"/>
                                          </p:stCondLst>
                                        </p:cTn>
                                        <p:tgtEl>
                                          <p:spTgt spid="65539">
                                            <p:txEl>
                                              <p:pRg st="5" end="5"/>
                                            </p:txEl>
                                          </p:spTgt>
                                        </p:tgtEl>
                                        <p:attrNameLst>
                                          <p:attrName>style.visibility</p:attrName>
                                        </p:attrNameLst>
                                      </p:cBhvr>
                                      <p:to>
                                        <p:strVal val="visible"/>
                                      </p:to>
                                    </p:set>
                                  </p:childTnLst>
                                </p:cTn>
                              </p:par>
                            </p:childTnLst>
                          </p:cTn>
                        </p:par>
                        <p:par>
                          <p:cTn id="19" fill="hold">
                            <p:stCondLst>
                              <p:cond delay="2500"/>
                            </p:stCondLst>
                            <p:childTnLst>
                              <p:par>
                                <p:cTn id="20" presetID="1" presetClass="entr" presetSubtype="0" fill="hold" grpId="0" nodeType="afterEffect">
                                  <p:stCondLst>
                                    <p:cond delay="0"/>
                                  </p:stCondLst>
                                  <p:childTnLst>
                                    <p:set>
                                      <p:cBhvr>
                                        <p:cTn id="21" dur="1" fill="hold">
                                          <p:stCondLst>
                                            <p:cond delay="499"/>
                                          </p:stCondLst>
                                        </p:cTn>
                                        <p:tgtEl>
                                          <p:spTgt spid="65539">
                                            <p:txEl>
                                              <p:pRg st="6" end="6"/>
                                            </p:txEl>
                                          </p:spTgt>
                                        </p:tgtEl>
                                        <p:attrNameLst>
                                          <p:attrName>style.visibility</p:attrName>
                                        </p:attrNameLst>
                                      </p:cBhvr>
                                      <p:to>
                                        <p:strVal val="visible"/>
                                      </p:to>
                                    </p:set>
                                  </p:childTnLst>
                                </p:cTn>
                              </p:par>
                            </p:childTnLst>
                          </p:cTn>
                        </p:par>
                        <p:par>
                          <p:cTn id="22" fill="hold">
                            <p:stCondLst>
                              <p:cond delay="3000"/>
                            </p:stCondLst>
                            <p:childTnLst>
                              <p:par>
                                <p:cTn id="23" presetID="1" presetClass="entr" presetSubtype="0" fill="hold" grpId="0" nodeType="afterEffect">
                                  <p:stCondLst>
                                    <p:cond delay="0"/>
                                  </p:stCondLst>
                                  <p:childTnLst>
                                    <p:set>
                                      <p:cBhvr>
                                        <p:cTn id="24" dur="1" fill="hold">
                                          <p:stCondLst>
                                            <p:cond delay="499"/>
                                          </p:stCondLst>
                                        </p:cTn>
                                        <p:tgtEl>
                                          <p:spTgt spid="6553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9" grpId="0" build="p" bldLvl="2" autoUpdateAnimBg="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31749" name="Rectangle 2"/>
          <p:cNvSpPr>
            <a:spLocks noGrp="1" noChangeArrowheads="1"/>
          </p:cNvSpPr>
          <p:nvPr>
            <p:ph type="title"/>
          </p:nvPr>
        </p:nvSpPr>
        <p:spPr/>
        <p:txBody>
          <a:bodyPr/>
          <a:lstStyle/>
          <a:p>
            <a:pPr eaLnBrk="1" hangingPunct="1"/>
            <a:r>
              <a:rPr lang="en-US" altLang="zh-CN" dirty="0">
                <a:ea typeface="宋体" charset="-122"/>
                <a:cs typeface="宋体" charset="-122"/>
              </a:rPr>
              <a:t>Euclid’s</a:t>
            </a:r>
            <a:r>
              <a:rPr lang="en-US" altLang="zh-CN" dirty="0" smtClean="0">
                <a:ea typeface="宋体" charset="-122"/>
                <a:cs typeface="宋体" charset="-122"/>
              </a:rPr>
              <a:t> algorithm</a:t>
            </a:r>
            <a:endParaRPr lang="en-US" altLang="zh-CN" dirty="0">
              <a:ea typeface="宋体" charset="-122"/>
              <a:cs typeface="宋体" charset="-122"/>
            </a:endParaRPr>
          </a:p>
        </p:txBody>
      </p:sp>
      <p:sp>
        <p:nvSpPr>
          <p:cNvPr id="75779" name="Rectangle 3"/>
          <p:cNvSpPr>
            <a:spLocks noGrp="1" noChangeArrowheads="1"/>
          </p:cNvSpPr>
          <p:nvPr>
            <p:ph type="body" idx="1"/>
          </p:nvPr>
        </p:nvSpPr>
        <p:spPr/>
        <p:txBody>
          <a:bodyPr/>
          <a:lstStyle/>
          <a:p>
            <a:pPr eaLnBrk="1" hangingPunct="1"/>
            <a:r>
              <a:rPr lang="en-US" dirty="0" smtClean="0">
                <a:solidFill>
                  <a:srgbClr val="C00000"/>
                </a:solidFill>
              </a:rPr>
              <a:t>Greatest Common Divisor </a:t>
            </a:r>
            <a:r>
              <a:rPr lang="en-US" dirty="0" smtClean="0"/>
              <a:t>(GCD)</a:t>
            </a:r>
          </a:p>
          <a:p>
            <a:pPr lvl="1" eaLnBrk="1" hangingPunct="1"/>
            <a:r>
              <a:rPr lang="en-US" altLang="zh-CN" dirty="0" smtClean="0">
                <a:ea typeface="宋体" charset="-122"/>
                <a:cs typeface="宋体" charset="-122"/>
              </a:rPr>
              <a:t>GCD( 12, 8 ) </a:t>
            </a:r>
            <a:r>
              <a:rPr lang="en-US" altLang="zh-CN" dirty="0">
                <a:ea typeface="宋体" charset="-122"/>
                <a:cs typeface="宋体" charset="-122"/>
              </a:rPr>
              <a:t>=</a:t>
            </a:r>
            <a:r>
              <a:rPr lang="en-US" altLang="zh-CN" dirty="0" smtClean="0">
                <a:ea typeface="宋体" charset="-122"/>
                <a:cs typeface="宋体" charset="-122"/>
              </a:rPr>
              <a:t> 	</a:t>
            </a:r>
            <a:r>
              <a:rPr lang="en-US" altLang="zh-CN" dirty="0" smtClean="0">
                <a:solidFill>
                  <a:schemeClr val="accent1"/>
                </a:solidFill>
                <a:ea typeface="宋体" charset="-122"/>
                <a:cs typeface="宋体" charset="-122"/>
              </a:rPr>
              <a:t>?</a:t>
            </a:r>
          </a:p>
          <a:p>
            <a:pPr lvl="1" eaLnBrk="1" hangingPunct="1"/>
            <a:r>
              <a:rPr lang="en-US" altLang="zh-CN" dirty="0" smtClean="0">
                <a:ea typeface="宋体" charset="-122"/>
                <a:cs typeface="宋体" charset="-122"/>
              </a:rPr>
              <a:t>GCD( 49, 35 ) </a:t>
            </a:r>
            <a:r>
              <a:rPr lang="en-US" altLang="zh-CN" dirty="0">
                <a:ea typeface="宋体" charset="-122"/>
                <a:cs typeface="宋体" charset="-122"/>
              </a:rPr>
              <a:t>=</a:t>
            </a:r>
            <a:r>
              <a:rPr lang="en-US" altLang="zh-CN" dirty="0" smtClean="0">
                <a:ea typeface="宋体" charset="-122"/>
                <a:cs typeface="宋体" charset="-122"/>
              </a:rPr>
              <a:t> 	</a:t>
            </a:r>
            <a:r>
              <a:rPr lang="en-US" altLang="zh-CN" dirty="0" smtClean="0">
                <a:solidFill>
                  <a:srgbClr val="00CC99"/>
                </a:solidFill>
                <a:ea typeface="宋体" charset="-122"/>
                <a:cs typeface="宋体" charset="-122"/>
              </a:rPr>
              <a:t>?</a:t>
            </a:r>
          </a:p>
          <a:p>
            <a:pPr lvl="1" eaLnBrk="1" hangingPunct="1"/>
            <a:r>
              <a:rPr lang="en-US" altLang="zh-CN" dirty="0" smtClean="0">
                <a:ea typeface="宋体" charset="-122"/>
                <a:cs typeface="宋体" charset="-122"/>
              </a:rPr>
              <a:t>GCD( 210, 588 ) </a:t>
            </a:r>
            <a:r>
              <a:rPr lang="en-US" altLang="zh-CN" dirty="0">
                <a:ea typeface="宋体" charset="-122"/>
                <a:cs typeface="宋体" charset="-122"/>
              </a:rPr>
              <a:t>=</a:t>
            </a:r>
            <a:r>
              <a:rPr lang="en-US" altLang="zh-CN" dirty="0" smtClean="0">
                <a:ea typeface="宋体" charset="-122"/>
                <a:cs typeface="宋体" charset="-122"/>
              </a:rPr>
              <a:t> 	</a:t>
            </a:r>
            <a:r>
              <a:rPr lang="en-US" altLang="zh-CN" dirty="0" smtClean="0">
                <a:solidFill>
                  <a:srgbClr val="00CC99"/>
                </a:solidFill>
                <a:ea typeface="宋体" charset="-122"/>
                <a:cs typeface="宋体" charset="-122"/>
              </a:rPr>
              <a:t>?</a:t>
            </a:r>
          </a:p>
          <a:p>
            <a:pPr lvl="1" eaLnBrk="1" hangingPunct="1"/>
            <a:r>
              <a:rPr lang="en-US" altLang="zh-CN" dirty="0" smtClean="0">
                <a:ea typeface="宋体" charset="-122"/>
                <a:cs typeface="宋体" charset="-122"/>
              </a:rPr>
              <a:t>GCD( a, </a:t>
            </a:r>
            <a:r>
              <a:rPr lang="en-US" altLang="zh-CN" dirty="0" err="1" smtClean="0">
                <a:ea typeface="宋体" charset="-122"/>
                <a:cs typeface="宋体" charset="-122"/>
              </a:rPr>
              <a:t>b</a:t>
            </a:r>
            <a:r>
              <a:rPr lang="en-US" altLang="zh-CN" dirty="0" smtClean="0">
                <a:ea typeface="宋体" charset="-122"/>
                <a:cs typeface="宋体" charset="-122"/>
              </a:rPr>
              <a:t> ) = 	</a:t>
            </a:r>
            <a:r>
              <a:rPr lang="en-US" altLang="zh-CN" dirty="0" smtClean="0">
                <a:solidFill>
                  <a:srgbClr val="00CC99"/>
                </a:solidFill>
                <a:ea typeface="宋体" charset="-122"/>
                <a:cs typeface="宋体" charset="-122"/>
              </a:rPr>
              <a:t>?</a:t>
            </a:r>
          </a:p>
          <a:p>
            <a:pPr lvl="1" eaLnBrk="1" hangingPunct="1"/>
            <a:endParaRPr lang="en-US" altLang="zh-CN" dirty="0" smtClean="0">
              <a:ea typeface="宋体" charset="-122"/>
              <a:cs typeface="宋体" charset="-122"/>
            </a:endParaRPr>
          </a:p>
          <a:p>
            <a:pPr lvl="1" eaLnBrk="1" hangingPunct="1"/>
            <a:endParaRPr lang="en-US" altLang="zh-CN" dirty="0" smtClean="0">
              <a:ea typeface="宋体" charset="-122"/>
              <a:cs typeface="宋体" charset="-122"/>
            </a:endParaRPr>
          </a:p>
          <a:p>
            <a:pPr eaLnBrk="1" hangingPunct="1"/>
            <a:r>
              <a:rPr lang="en-US" altLang="zh-CN" dirty="0" smtClean="0">
                <a:solidFill>
                  <a:schemeClr val="accent6"/>
                </a:solidFill>
                <a:ea typeface="宋体" charset="-122"/>
                <a:cs typeface="宋体" charset="-122"/>
              </a:rPr>
              <a:t>Observation</a:t>
            </a:r>
            <a:r>
              <a:rPr lang="en-US" altLang="zh-CN" dirty="0">
                <a:ea typeface="宋体" charset="-122"/>
                <a:cs typeface="宋体" charset="-122"/>
              </a:rPr>
              <a:t>: </a:t>
            </a:r>
            <a:r>
              <a:rPr lang="en-US" altLang="zh-CN" sz="2000" dirty="0">
                <a:solidFill>
                  <a:schemeClr val="bg2"/>
                </a:solidFill>
                <a:ea typeface="宋体" charset="-122"/>
                <a:cs typeface="宋体" charset="-122"/>
              </a:rPr>
              <a:t>[a and </a:t>
            </a:r>
            <a:r>
              <a:rPr lang="en-US" altLang="zh-CN" sz="2000" dirty="0" err="1">
                <a:solidFill>
                  <a:schemeClr val="bg2"/>
                </a:solidFill>
                <a:ea typeface="宋体" charset="-122"/>
                <a:cs typeface="宋体" charset="-122"/>
              </a:rPr>
              <a:t>b</a:t>
            </a:r>
            <a:r>
              <a:rPr lang="en-US" altLang="zh-CN" sz="2000" dirty="0">
                <a:solidFill>
                  <a:schemeClr val="bg2"/>
                </a:solidFill>
                <a:ea typeface="宋体" charset="-122"/>
                <a:cs typeface="宋体" charset="-122"/>
              </a:rPr>
              <a:t> are integers and a </a:t>
            </a:r>
            <a:r>
              <a:rPr lang="en-US" altLang="zh-CN" sz="2000" dirty="0" err="1">
                <a:solidFill>
                  <a:schemeClr val="bg2"/>
                </a:solidFill>
                <a:ea typeface="宋体" charset="-122"/>
                <a:cs typeface="宋体" charset="-122"/>
                <a:sym typeface="Symbol" charset="2"/>
              </a:rPr>
              <a:t></a:t>
            </a:r>
            <a:r>
              <a:rPr lang="en-US" altLang="zh-CN" sz="2000" dirty="0">
                <a:solidFill>
                  <a:schemeClr val="bg2"/>
                </a:solidFill>
                <a:ea typeface="宋体" charset="-122"/>
                <a:cs typeface="宋体" charset="-122"/>
              </a:rPr>
              <a:t> </a:t>
            </a:r>
            <a:r>
              <a:rPr lang="en-US" altLang="zh-CN" sz="2000" dirty="0" err="1">
                <a:solidFill>
                  <a:schemeClr val="bg2"/>
                </a:solidFill>
                <a:ea typeface="宋体" charset="-122"/>
                <a:cs typeface="宋体" charset="-122"/>
              </a:rPr>
              <a:t>b</a:t>
            </a:r>
            <a:r>
              <a:rPr lang="en-US" altLang="zh-CN" sz="2000" dirty="0">
                <a:solidFill>
                  <a:schemeClr val="bg2"/>
                </a:solidFill>
                <a:ea typeface="宋体" charset="-122"/>
                <a:cs typeface="宋体" charset="-122"/>
              </a:rPr>
              <a:t>]</a:t>
            </a:r>
          </a:p>
          <a:p>
            <a:pPr lvl="1" eaLnBrk="1" hangingPunct="1"/>
            <a:r>
              <a:rPr lang="en-US" altLang="zh-CN" sz="2400" dirty="0">
                <a:solidFill>
                  <a:schemeClr val="accent3"/>
                </a:solidFill>
                <a:ea typeface="宋体" charset="-122"/>
                <a:cs typeface="宋体" charset="-122"/>
              </a:rPr>
              <a:t>GCD</a:t>
            </a:r>
            <a:r>
              <a:rPr lang="en-US" altLang="zh-CN" sz="2400" dirty="0" smtClean="0">
                <a:solidFill>
                  <a:schemeClr val="accent3"/>
                </a:solidFill>
                <a:ea typeface="宋体" charset="-122"/>
                <a:cs typeface="宋体" charset="-122"/>
              </a:rPr>
              <a:t>( a, </a:t>
            </a:r>
            <a:r>
              <a:rPr lang="en-US" altLang="zh-CN" sz="2400" dirty="0" err="1" smtClean="0">
                <a:solidFill>
                  <a:schemeClr val="accent3"/>
                </a:solidFill>
                <a:ea typeface="宋体" charset="-122"/>
                <a:cs typeface="宋体" charset="-122"/>
              </a:rPr>
              <a:t>b</a:t>
            </a:r>
            <a:r>
              <a:rPr lang="en-US" altLang="zh-CN" sz="2400" dirty="0" smtClean="0">
                <a:solidFill>
                  <a:schemeClr val="accent3"/>
                </a:solidFill>
                <a:ea typeface="宋体" charset="-122"/>
                <a:cs typeface="宋体" charset="-122"/>
              </a:rPr>
              <a:t> ) </a:t>
            </a:r>
            <a:r>
              <a:rPr lang="en-US" altLang="zh-CN" sz="2400" dirty="0">
                <a:solidFill>
                  <a:schemeClr val="accent3"/>
                </a:solidFill>
                <a:ea typeface="宋体" charset="-122"/>
                <a:cs typeface="宋体" charset="-122"/>
              </a:rPr>
              <a:t>= GCD</a:t>
            </a:r>
            <a:r>
              <a:rPr lang="en-US" altLang="zh-CN" sz="2400" dirty="0" smtClean="0">
                <a:solidFill>
                  <a:schemeClr val="accent3"/>
                </a:solidFill>
                <a:ea typeface="宋体" charset="-122"/>
                <a:cs typeface="宋体" charset="-122"/>
              </a:rPr>
              <a:t>( a</a:t>
            </a:r>
            <a:r>
              <a:rPr lang="en-US" altLang="zh-CN" sz="2400" dirty="0">
                <a:solidFill>
                  <a:schemeClr val="accent3"/>
                </a:solidFill>
                <a:ea typeface="宋体" charset="-122"/>
                <a:cs typeface="宋体" charset="-122"/>
              </a:rPr>
              <a:t>-</a:t>
            </a:r>
            <a:r>
              <a:rPr lang="en-US" altLang="zh-CN" sz="2400" dirty="0" err="1">
                <a:solidFill>
                  <a:schemeClr val="accent3"/>
                </a:solidFill>
                <a:ea typeface="宋体" charset="-122"/>
                <a:cs typeface="宋体" charset="-122"/>
              </a:rPr>
              <a:t>b</a:t>
            </a:r>
            <a:r>
              <a:rPr lang="en-US" altLang="zh-CN" sz="2400" dirty="0" smtClean="0">
                <a:solidFill>
                  <a:schemeClr val="accent3"/>
                </a:solidFill>
                <a:ea typeface="宋体" charset="-122"/>
                <a:cs typeface="宋体" charset="-122"/>
              </a:rPr>
              <a:t>, </a:t>
            </a:r>
            <a:r>
              <a:rPr lang="en-US" altLang="zh-CN" sz="2400" dirty="0" err="1" smtClean="0">
                <a:solidFill>
                  <a:schemeClr val="accent3"/>
                </a:solidFill>
                <a:ea typeface="宋体" charset="-122"/>
                <a:cs typeface="宋体" charset="-122"/>
              </a:rPr>
              <a:t>b</a:t>
            </a:r>
            <a:r>
              <a:rPr lang="en-US" altLang="zh-CN" sz="2400" dirty="0" smtClean="0">
                <a:solidFill>
                  <a:schemeClr val="accent3"/>
                </a:solidFill>
                <a:ea typeface="宋体" charset="-122"/>
                <a:cs typeface="宋体" charset="-122"/>
              </a:rPr>
              <a:t> )</a:t>
            </a:r>
            <a:endParaRPr lang="en-US" altLang="zh-CN" sz="2400" dirty="0">
              <a:solidFill>
                <a:schemeClr val="accent3"/>
              </a:solidFill>
              <a:ea typeface="宋体" charset="-122"/>
              <a:cs typeface="宋体" charset="-122"/>
            </a:endParaRPr>
          </a:p>
        </p:txBody>
      </p:sp>
      <p:sp>
        <p:nvSpPr>
          <p:cNvPr id="7"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8"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14</a:t>
            </a:fld>
            <a:endParaRPr lang="en-US"/>
          </a:p>
        </p:txBody>
      </p:sp>
      <p:sp>
        <p:nvSpPr>
          <p:cNvPr id="9" name="Rectangle 3"/>
          <p:cNvSpPr txBox="1">
            <a:spLocks noChangeArrowheads="1"/>
          </p:cNvSpPr>
          <p:nvPr/>
        </p:nvSpPr>
        <p:spPr bwMode="auto">
          <a:xfrm>
            <a:off x="2971800" y="1600200"/>
            <a:ext cx="457200" cy="381000"/>
          </a:xfrm>
          <a:prstGeom prst="rect">
            <a:avLst/>
          </a:prstGeom>
          <a:solidFill>
            <a:schemeClr val="bg1"/>
          </a:solidFill>
          <a:ln w="9525">
            <a:noFill/>
            <a:miter lim="800000"/>
            <a:headEnd/>
            <a:tailEnd/>
          </a:ln>
        </p:spPr>
        <p:txBody>
          <a:bodyPr vert="horz" wrap="square" lIns="0" tIns="0" rIns="0" bIns="0" numCol="1" anchor="t" anchorCtr="0" compatLnSpc="1">
            <a:prstTxWarp prst="textNoShape">
              <a:avLst/>
            </a:prstTxWarp>
          </a:bodyPr>
          <a:lstStyle/>
          <a:p>
            <a:pPr marL="228600" marR="0" lvl="0" indent="-228600" algn="l" defTabSz="914400" rtl="0" eaLnBrk="1" fontAlgn="base" latinLnBrk="0" hangingPunct="1">
              <a:lnSpc>
                <a:spcPct val="100000"/>
              </a:lnSpc>
              <a:spcBef>
                <a:spcPct val="20000"/>
              </a:spcBef>
              <a:spcAft>
                <a:spcPct val="0"/>
              </a:spcAft>
              <a:buClr>
                <a:schemeClr val="accent6"/>
              </a:buClr>
              <a:buSzTx/>
              <a:tabLst/>
              <a:defRPr/>
            </a:pPr>
            <a:r>
              <a:rPr kumimoji="0" lang="en-US" altLang="zh-CN" sz="2000" b="0" i="0" u="none" strike="noStrike" kern="0" cap="none" spc="0" normalizeH="0" baseline="0" noProof="0" dirty="0" smtClean="0">
                <a:ln>
                  <a:noFill/>
                </a:ln>
                <a:solidFill>
                  <a:schemeClr val="accent1"/>
                </a:solidFill>
                <a:effectLst/>
                <a:uLnTx/>
                <a:uFillTx/>
                <a:latin typeface="+mn-lt"/>
                <a:ea typeface="宋体" charset="-122"/>
                <a:cs typeface="宋体" charset="-122"/>
              </a:rPr>
              <a:t>  4</a:t>
            </a:r>
          </a:p>
        </p:txBody>
      </p:sp>
      <p:sp>
        <p:nvSpPr>
          <p:cNvPr id="11" name="Rectangle 3"/>
          <p:cNvSpPr txBox="1">
            <a:spLocks noChangeArrowheads="1"/>
          </p:cNvSpPr>
          <p:nvPr/>
        </p:nvSpPr>
        <p:spPr bwMode="auto">
          <a:xfrm>
            <a:off x="2971800" y="1981200"/>
            <a:ext cx="457200" cy="381000"/>
          </a:xfrm>
          <a:prstGeom prst="rect">
            <a:avLst/>
          </a:prstGeom>
          <a:solidFill>
            <a:schemeClr val="bg1"/>
          </a:solidFill>
          <a:ln w="9525">
            <a:noFill/>
            <a:miter lim="800000"/>
            <a:headEnd/>
            <a:tailEnd/>
          </a:ln>
        </p:spPr>
        <p:txBody>
          <a:bodyPr vert="horz" wrap="square" lIns="0" tIns="0" rIns="0" bIns="0" numCol="1" anchor="t" anchorCtr="0" compatLnSpc="1">
            <a:prstTxWarp prst="textNoShape">
              <a:avLst/>
            </a:prstTxWarp>
          </a:bodyPr>
          <a:lstStyle/>
          <a:p>
            <a:pPr marL="228600" marR="0" lvl="0" indent="-228600" algn="l" defTabSz="914400" rtl="0" eaLnBrk="1" fontAlgn="base" latinLnBrk="0" hangingPunct="1">
              <a:lnSpc>
                <a:spcPct val="100000"/>
              </a:lnSpc>
              <a:spcBef>
                <a:spcPct val="20000"/>
              </a:spcBef>
              <a:spcAft>
                <a:spcPct val="0"/>
              </a:spcAft>
              <a:buClr>
                <a:schemeClr val="accent6"/>
              </a:buClr>
              <a:buSzTx/>
              <a:tabLst/>
              <a:defRPr/>
            </a:pPr>
            <a:r>
              <a:rPr kumimoji="0" lang="en-US" altLang="zh-CN" sz="2000" b="0" i="0" u="none" strike="noStrike" kern="0" cap="none" spc="0" normalizeH="0" baseline="0" noProof="0" dirty="0" smtClean="0">
                <a:ln>
                  <a:noFill/>
                </a:ln>
                <a:solidFill>
                  <a:schemeClr val="accent1"/>
                </a:solidFill>
                <a:effectLst/>
                <a:uLnTx/>
                <a:uFillTx/>
                <a:latin typeface="+mn-lt"/>
                <a:ea typeface="宋体" charset="-122"/>
                <a:cs typeface="宋体" charset="-122"/>
              </a:rPr>
              <a:t>  7</a:t>
            </a:r>
          </a:p>
        </p:txBody>
      </p:sp>
      <p:pic>
        <p:nvPicPr>
          <p:cNvPr id="10" name="Picture 9"/>
          <p:cNvPicPr>
            <a:picLocks noChangeAspect="1"/>
          </p:cNvPicPr>
          <p:nvPr/>
        </p:nvPicPr>
        <p:blipFill>
          <a:blip r:embed="rId3"/>
          <a:stretch>
            <a:fillRect/>
          </a:stretch>
        </p:blipFill>
        <p:spPr>
          <a:xfrm>
            <a:off x="7230373" y="228600"/>
            <a:ext cx="1227827" cy="1524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1+#ppt_w/2"/>
                                          </p:val>
                                        </p:tav>
                                        <p:tav tm="100000">
                                          <p:val>
                                            <p:strVal val="#ppt_x"/>
                                          </p:val>
                                        </p:tav>
                                      </p:tavLst>
                                    </p:anim>
                                    <p:anim calcmode="lin" valueType="num">
                                      <p:cBhvr additive="base">
                                        <p:cTn id="14"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5779">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577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9" grpId="0" build="p"/>
      <p:bldP spid="9" grpId="0" animBg="1"/>
      <p:bldP spid="11" grpId="0" animBg="1"/>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31749" name="Rectangle 2"/>
          <p:cNvSpPr>
            <a:spLocks noGrp="1" noChangeArrowheads="1"/>
          </p:cNvSpPr>
          <p:nvPr>
            <p:ph type="title"/>
          </p:nvPr>
        </p:nvSpPr>
        <p:spPr/>
        <p:txBody>
          <a:bodyPr/>
          <a:lstStyle/>
          <a:p>
            <a:pPr eaLnBrk="1" hangingPunct="1"/>
            <a:r>
              <a:rPr lang="en-US" altLang="zh-CN" dirty="0">
                <a:ea typeface="宋体" charset="-122"/>
                <a:cs typeface="宋体" charset="-122"/>
              </a:rPr>
              <a:t>Euclid’s</a:t>
            </a:r>
            <a:r>
              <a:rPr lang="en-US" altLang="zh-CN" dirty="0" smtClean="0">
                <a:ea typeface="宋体" charset="-122"/>
                <a:cs typeface="宋体" charset="-122"/>
              </a:rPr>
              <a:t> algorithm</a:t>
            </a:r>
            <a:endParaRPr lang="en-US" altLang="zh-CN" dirty="0">
              <a:ea typeface="宋体" charset="-122"/>
              <a:cs typeface="宋体" charset="-122"/>
            </a:endParaRPr>
          </a:p>
        </p:txBody>
      </p:sp>
      <p:sp>
        <p:nvSpPr>
          <p:cNvPr id="75779" name="Rectangle 3"/>
          <p:cNvSpPr>
            <a:spLocks noGrp="1" noChangeArrowheads="1"/>
          </p:cNvSpPr>
          <p:nvPr>
            <p:ph type="body" idx="1"/>
          </p:nvPr>
        </p:nvSpPr>
        <p:spPr/>
        <p:txBody>
          <a:bodyPr/>
          <a:lstStyle/>
          <a:p>
            <a:pPr eaLnBrk="1" hangingPunct="1"/>
            <a:r>
              <a:rPr lang="en-US" altLang="zh-CN" dirty="0" smtClean="0">
                <a:solidFill>
                  <a:schemeClr val="accent6"/>
                </a:solidFill>
                <a:ea typeface="宋体" charset="-122"/>
                <a:cs typeface="宋体" charset="-122"/>
              </a:rPr>
              <a:t>Euclid’s </a:t>
            </a:r>
            <a:r>
              <a:rPr lang="en-US" altLang="zh-CN" dirty="0">
                <a:solidFill>
                  <a:schemeClr val="accent6"/>
                </a:solidFill>
                <a:ea typeface="宋体" charset="-122"/>
                <a:cs typeface="宋体" charset="-122"/>
              </a:rPr>
              <a:t>Rule</a:t>
            </a:r>
            <a:r>
              <a:rPr lang="en-US" altLang="zh-CN" dirty="0">
                <a:ea typeface="宋体" charset="-122"/>
                <a:cs typeface="宋体" charset="-122"/>
              </a:rPr>
              <a:t>: </a:t>
            </a:r>
            <a:r>
              <a:rPr lang="en-US" altLang="zh-CN" sz="2000" dirty="0">
                <a:solidFill>
                  <a:srgbClr val="808080"/>
                </a:solidFill>
                <a:ea typeface="宋体" charset="-122"/>
                <a:cs typeface="宋体" charset="-122"/>
              </a:rPr>
              <a:t>[a and </a:t>
            </a:r>
            <a:r>
              <a:rPr lang="en-US" altLang="zh-CN" sz="2000" dirty="0" err="1">
                <a:solidFill>
                  <a:srgbClr val="808080"/>
                </a:solidFill>
                <a:ea typeface="宋体" charset="-122"/>
                <a:cs typeface="宋体" charset="-122"/>
              </a:rPr>
              <a:t>b</a:t>
            </a:r>
            <a:r>
              <a:rPr lang="en-US" altLang="zh-CN" sz="2000" dirty="0">
                <a:solidFill>
                  <a:srgbClr val="808080"/>
                </a:solidFill>
                <a:ea typeface="宋体" charset="-122"/>
                <a:cs typeface="宋体" charset="-122"/>
              </a:rPr>
              <a:t> are integers and a </a:t>
            </a:r>
            <a:r>
              <a:rPr lang="en-US" altLang="zh-CN" sz="2000" dirty="0" err="1">
                <a:solidFill>
                  <a:srgbClr val="808080"/>
                </a:solidFill>
                <a:ea typeface="宋体" charset="-122"/>
                <a:cs typeface="宋体" charset="-122"/>
                <a:sym typeface="Symbol" charset="2"/>
              </a:rPr>
              <a:t></a:t>
            </a:r>
            <a:r>
              <a:rPr lang="en-US" altLang="zh-CN" sz="2000" dirty="0">
                <a:solidFill>
                  <a:srgbClr val="808080"/>
                </a:solidFill>
                <a:ea typeface="宋体" charset="-122"/>
                <a:cs typeface="宋体" charset="-122"/>
              </a:rPr>
              <a:t> </a:t>
            </a:r>
            <a:r>
              <a:rPr lang="en-US" altLang="zh-CN" sz="2000" dirty="0" err="1">
                <a:solidFill>
                  <a:srgbClr val="808080"/>
                </a:solidFill>
                <a:ea typeface="宋体" charset="-122"/>
                <a:cs typeface="宋体" charset="-122"/>
              </a:rPr>
              <a:t>b</a:t>
            </a:r>
            <a:r>
              <a:rPr lang="en-US" altLang="zh-CN" sz="2000" dirty="0">
                <a:solidFill>
                  <a:srgbClr val="808080"/>
                </a:solidFill>
                <a:ea typeface="宋体" charset="-122"/>
                <a:cs typeface="宋体" charset="-122"/>
              </a:rPr>
              <a:t>]</a:t>
            </a:r>
          </a:p>
          <a:p>
            <a:pPr lvl="1" eaLnBrk="1" hangingPunct="1"/>
            <a:r>
              <a:rPr lang="en-US" altLang="zh-CN" sz="2400" dirty="0" smtClean="0">
                <a:solidFill>
                  <a:schemeClr val="accent3"/>
                </a:solidFill>
                <a:ea typeface="宋体" charset="-122"/>
                <a:cs typeface="宋体" charset="-122"/>
              </a:rPr>
              <a:t>GCD( a, </a:t>
            </a:r>
            <a:r>
              <a:rPr lang="en-US" altLang="zh-CN" sz="2400" dirty="0" err="1" smtClean="0">
                <a:solidFill>
                  <a:schemeClr val="accent3"/>
                </a:solidFill>
                <a:ea typeface="宋体" charset="-122"/>
                <a:cs typeface="宋体" charset="-122"/>
              </a:rPr>
              <a:t>b</a:t>
            </a:r>
            <a:r>
              <a:rPr lang="en-US" altLang="zh-CN" sz="2400" dirty="0" smtClean="0">
                <a:solidFill>
                  <a:schemeClr val="accent3"/>
                </a:solidFill>
                <a:ea typeface="宋体" charset="-122"/>
                <a:cs typeface="宋体" charset="-122"/>
              </a:rPr>
              <a:t> ) </a:t>
            </a:r>
            <a:r>
              <a:rPr lang="en-US" altLang="zh-CN" sz="2400" dirty="0">
                <a:solidFill>
                  <a:schemeClr val="accent3"/>
                </a:solidFill>
                <a:ea typeface="宋体" charset="-122"/>
                <a:cs typeface="宋体" charset="-122"/>
              </a:rPr>
              <a:t>= GCD</a:t>
            </a:r>
            <a:r>
              <a:rPr lang="en-US" altLang="zh-CN" sz="2400" dirty="0" smtClean="0">
                <a:solidFill>
                  <a:schemeClr val="accent3"/>
                </a:solidFill>
                <a:ea typeface="宋体" charset="-122"/>
                <a:cs typeface="宋体" charset="-122"/>
              </a:rPr>
              <a:t>( a </a:t>
            </a:r>
            <a:r>
              <a:rPr lang="en-US" altLang="zh-CN" sz="2400" dirty="0">
                <a:solidFill>
                  <a:schemeClr val="accent3"/>
                </a:solidFill>
                <a:ea typeface="宋体" charset="-122"/>
                <a:cs typeface="宋体" charset="-122"/>
              </a:rPr>
              <a:t>mod </a:t>
            </a:r>
            <a:r>
              <a:rPr lang="en-US" altLang="zh-CN" sz="2400" dirty="0" err="1">
                <a:solidFill>
                  <a:schemeClr val="accent3"/>
                </a:solidFill>
                <a:ea typeface="宋体" charset="-122"/>
                <a:cs typeface="宋体" charset="-122"/>
              </a:rPr>
              <a:t>b</a:t>
            </a:r>
            <a:r>
              <a:rPr lang="en-US" altLang="zh-CN" sz="2400" dirty="0">
                <a:solidFill>
                  <a:schemeClr val="accent3"/>
                </a:solidFill>
                <a:ea typeface="宋体" charset="-122"/>
                <a:cs typeface="宋体" charset="-122"/>
              </a:rPr>
              <a:t>, </a:t>
            </a:r>
            <a:r>
              <a:rPr lang="en-US" altLang="zh-CN" sz="2400" dirty="0" err="1" smtClean="0">
                <a:solidFill>
                  <a:schemeClr val="accent3"/>
                </a:solidFill>
                <a:ea typeface="宋体" charset="-122"/>
                <a:cs typeface="宋体" charset="-122"/>
              </a:rPr>
              <a:t>b</a:t>
            </a:r>
            <a:r>
              <a:rPr lang="en-US" altLang="zh-CN" sz="2400" dirty="0" smtClean="0">
                <a:solidFill>
                  <a:schemeClr val="accent3"/>
                </a:solidFill>
                <a:ea typeface="宋体" charset="-122"/>
                <a:cs typeface="宋体" charset="-122"/>
              </a:rPr>
              <a:t> )</a:t>
            </a:r>
          </a:p>
          <a:p>
            <a:pPr lvl="1" eaLnBrk="1" hangingPunct="1"/>
            <a:endParaRPr lang="en-US" altLang="zh-CN" dirty="0" smtClean="0">
              <a:solidFill>
                <a:schemeClr val="accent2"/>
              </a:solidFill>
              <a:ea typeface="宋体" charset="-122"/>
              <a:cs typeface="宋体" charset="-122"/>
            </a:endParaRPr>
          </a:p>
          <a:p>
            <a:pPr eaLnBrk="1" hangingPunct="1"/>
            <a:r>
              <a:rPr lang="en-US" altLang="zh-CN" dirty="0">
                <a:solidFill>
                  <a:srgbClr val="104B7D"/>
                </a:solidFill>
                <a:ea typeface="宋体" charset="-122"/>
                <a:cs typeface="宋体" charset="-122"/>
              </a:rPr>
              <a:t>Euclid’s GCD </a:t>
            </a:r>
            <a:r>
              <a:rPr lang="en-US" altLang="zh-CN" dirty="0" smtClean="0">
                <a:solidFill>
                  <a:srgbClr val="104B7D"/>
                </a:solidFill>
                <a:ea typeface="宋体" charset="-122"/>
                <a:cs typeface="宋体" charset="-122"/>
              </a:rPr>
              <a:t>Algorithm</a:t>
            </a:r>
          </a:p>
          <a:p>
            <a:pPr eaLnBrk="1" hangingPunct="1"/>
            <a:endParaRPr lang="en-US" altLang="zh-CN" sz="800" dirty="0" smtClean="0">
              <a:solidFill>
                <a:srgbClr val="104B7D"/>
              </a:solidFill>
              <a:ea typeface="宋体" charset="-122"/>
              <a:cs typeface="宋体" charset="-122"/>
            </a:endParaRPr>
          </a:p>
          <a:p>
            <a:pPr lvl="1" eaLnBrk="1" hangingPunct="1">
              <a:buNone/>
            </a:pPr>
            <a:r>
              <a:rPr lang="en-US" altLang="zh-CN" dirty="0" smtClean="0">
                <a:latin typeface="Consolas"/>
                <a:ea typeface="宋体" charset="-122"/>
                <a:cs typeface="Consolas"/>
              </a:rPr>
              <a:t>	</a:t>
            </a:r>
            <a:r>
              <a:rPr lang="en-US" altLang="zh-CN" b="1" dirty="0" err="1" smtClean="0">
                <a:solidFill>
                  <a:schemeClr val="accent3"/>
                </a:solidFill>
                <a:latin typeface="Consolas"/>
                <a:ea typeface="宋体" charset="-122"/>
                <a:cs typeface="Consolas"/>
              </a:rPr>
              <a:t>GCD</a:t>
            </a:r>
            <a:r>
              <a:rPr lang="en-US" altLang="zh-CN" dirty="0" err="1">
                <a:latin typeface="Consolas"/>
                <a:ea typeface="宋体" charset="-122"/>
                <a:cs typeface="Consolas"/>
              </a:rPr>
              <a:t>(a,b</a:t>
            </a:r>
            <a:r>
              <a:rPr lang="en-US" altLang="zh-CN" dirty="0">
                <a:latin typeface="Consolas"/>
                <a:ea typeface="宋体" charset="-122"/>
                <a:cs typeface="Consolas"/>
              </a:rPr>
              <a:t>)</a:t>
            </a:r>
          </a:p>
          <a:p>
            <a:pPr lvl="1" eaLnBrk="1" hangingPunct="1">
              <a:buFontTx/>
              <a:buNone/>
            </a:pPr>
            <a:r>
              <a:rPr lang="en-US" altLang="zh-CN" dirty="0">
                <a:latin typeface="Consolas"/>
                <a:ea typeface="宋体" charset="-122"/>
                <a:cs typeface="Consolas"/>
              </a:rPr>
              <a:t>	</a:t>
            </a:r>
            <a:r>
              <a:rPr lang="en-US" altLang="zh-CN" b="1" dirty="0">
                <a:latin typeface="Consolas"/>
                <a:ea typeface="宋体" charset="-122"/>
                <a:cs typeface="Consolas"/>
              </a:rPr>
              <a:t>If </a:t>
            </a:r>
            <a:r>
              <a:rPr lang="en-US" altLang="zh-CN" dirty="0">
                <a:latin typeface="Consolas"/>
                <a:ea typeface="宋体" charset="-122"/>
                <a:cs typeface="Consolas"/>
              </a:rPr>
              <a:t>(</a:t>
            </a:r>
            <a:r>
              <a:rPr lang="en-US" altLang="zh-CN" dirty="0" err="1">
                <a:latin typeface="Consolas"/>
                <a:ea typeface="宋体" charset="-122"/>
                <a:cs typeface="Consolas"/>
              </a:rPr>
              <a:t>b</a:t>
            </a:r>
            <a:r>
              <a:rPr lang="en-US" altLang="zh-CN" dirty="0">
                <a:latin typeface="Consolas"/>
                <a:ea typeface="宋体" charset="-122"/>
                <a:cs typeface="Consolas"/>
              </a:rPr>
              <a:t> = 0) </a:t>
            </a:r>
            <a:r>
              <a:rPr lang="en-US" altLang="zh-CN" b="1" dirty="0">
                <a:latin typeface="Consolas"/>
                <a:ea typeface="宋体" charset="-122"/>
                <a:cs typeface="Consolas"/>
              </a:rPr>
              <a:t>then return </a:t>
            </a:r>
            <a:r>
              <a:rPr lang="en-US" altLang="zh-CN" dirty="0">
                <a:latin typeface="Consolas"/>
                <a:ea typeface="宋体" charset="-122"/>
                <a:cs typeface="Consolas"/>
              </a:rPr>
              <a:t>a;</a:t>
            </a:r>
          </a:p>
          <a:p>
            <a:pPr lvl="1" eaLnBrk="1" hangingPunct="1">
              <a:buFontTx/>
              <a:buNone/>
            </a:pPr>
            <a:r>
              <a:rPr lang="en-US" altLang="zh-CN" dirty="0">
                <a:latin typeface="Consolas"/>
                <a:ea typeface="宋体" charset="-122"/>
                <a:cs typeface="Consolas"/>
              </a:rPr>
              <a:t>	</a:t>
            </a:r>
            <a:r>
              <a:rPr lang="en-US" altLang="zh-CN" b="1" dirty="0">
                <a:latin typeface="Consolas"/>
                <a:ea typeface="宋体" charset="-122"/>
                <a:cs typeface="Consolas"/>
              </a:rPr>
              <a:t>return </a:t>
            </a:r>
            <a:r>
              <a:rPr lang="en-US" altLang="zh-CN" dirty="0">
                <a:latin typeface="Consolas"/>
                <a:ea typeface="宋体" charset="-122"/>
                <a:cs typeface="Consolas"/>
              </a:rPr>
              <a:t>GCD</a:t>
            </a:r>
            <a:r>
              <a:rPr lang="en-US" altLang="zh-CN" dirty="0" smtClean="0">
                <a:latin typeface="Consolas"/>
                <a:ea typeface="宋体" charset="-122"/>
                <a:cs typeface="Consolas"/>
              </a:rPr>
              <a:t>( </a:t>
            </a:r>
            <a:r>
              <a:rPr lang="en-US" altLang="zh-CN" dirty="0" err="1" smtClean="0">
                <a:latin typeface="Consolas"/>
                <a:ea typeface="宋体" charset="-122"/>
                <a:cs typeface="Consolas"/>
              </a:rPr>
              <a:t>b</a:t>
            </a:r>
            <a:r>
              <a:rPr lang="en-US" altLang="zh-CN" dirty="0" smtClean="0">
                <a:latin typeface="Consolas"/>
                <a:ea typeface="宋体" charset="-122"/>
                <a:cs typeface="Consolas"/>
              </a:rPr>
              <a:t>, a </a:t>
            </a:r>
            <a:r>
              <a:rPr lang="en-US" altLang="zh-CN" dirty="0">
                <a:latin typeface="Consolas"/>
                <a:ea typeface="宋体" charset="-122"/>
                <a:cs typeface="Consolas"/>
              </a:rPr>
              <a:t>mod </a:t>
            </a:r>
            <a:r>
              <a:rPr lang="en-US" altLang="zh-CN" dirty="0" err="1" smtClean="0">
                <a:latin typeface="Consolas"/>
                <a:ea typeface="宋体" charset="-122"/>
                <a:cs typeface="Consolas"/>
              </a:rPr>
              <a:t>b</a:t>
            </a:r>
            <a:r>
              <a:rPr lang="en-US" altLang="zh-CN" dirty="0" smtClean="0">
                <a:latin typeface="Consolas"/>
                <a:ea typeface="宋体" charset="-122"/>
                <a:cs typeface="Consolas"/>
              </a:rPr>
              <a:t> )</a:t>
            </a:r>
            <a:endParaRPr lang="en-US" altLang="zh-CN" dirty="0">
              <a:latin typeface="Consolas"/>
              <a:ea typeface="宋体" charset="-122"/>
              <a:cs typeface="Consolas"/>
            </a:endParaRPr>
          </a:p>
        </p:txBody>
      </p:sp>
      <p:sp>
        <p:nvSpPr>
          <p:cNvPr id="7"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8"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15</a:t>
            </a:fld>
            <a:endParaRPr lang="en-US"/>
          </a:p>
        </p:txBody>
      </p:sp>
      <p:sp>
        <p:nvSpPr>
          <p:cNvPr id="6" name="Rectangle 5"/>
          <p:cNvSpPr/>
          <p:nvPr/>
        </p:nvSpPr>
        <p:spPr>
          <a:xfrm>
            <a:off x="685800" y="2895600"/>
            <a:ext cx="4114800" cy="1295400"/>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5779">
                                            <p:txEl>
                                              <p:pRg st="3" end="3"/>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75779">
                                            <p:txEl>
                                              <p:pRg st="5" end="5"/>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75779">
                                            <p:txEl>
                                              <p:pRg st="6" end="6"/>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75779">
                                            <p:txEl>
                                              <p:pRg st="7" end="7"/>
                                            </p:txEl>
                                          </p:spTgt>
                                        </p:tgtEl>
                                        <p:attrNameLst>
                                          <p:attrName>style.visibility</p:attrName>
                                        </p:attrNameLst>
                                      </p:cBhvr>
                                      <p:to>
                                        <p:strVal val="visible"/>
                                      </p:to>
                                    </p:set>
                                  </p:childTnLst>
                                </p:cTn>
                              </p:par>
                            </p:childTnLst>
                          </p:cTn>
                        </p:par>
                        <p:par>
                          <p:cTn id="13" fill="hold">
                            <p:stCondLst>
                              <p:cond delay="500"/>
                            </p:stCondLst>
                            <p:childTnLst>
                              <p:par>
                                <p:cTn id="14" presetID="1"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9" grpId="0" build="p" bldLvl="2" autoUpdateAnimBg="0"/>
      <p:bldP spid="6" grpId="0" animBg="1"/>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2339" name="Rectangle 3"/>
          <p:cNvSpPr>
            <a:spLocks noGrp="1" noChangeArrowheads="1"/>
          </p:cNvSpPr>
          <p:nvPr>
            <p:ph type="body" sz="half" idx="1"/>
          </p:nvPr>
        </p:nvSpPr>
        <p:spPr>
          <a:xfrm>
            <a:off x="250825" y="1176338"/>
            <a:ext cx="8642350" cy="4538662"/>
          </a:xfrm>
        </p:spPr>
        <p:txBody>
          <a:bodyPr/>
          <a:lstStyle/>
          <a:p>
            <a:r>
              <a:rPr lang="en-US" altLang="zh-TW" dirty="0">
                <a:solidFill>
                  <a:schemeClr val="accent3"/>
                </a:solidFill>
              </a:rPr>
              <a:t>Fibonacci numbers </a:t>
            </a:r>
            <a:r>
              <a:rPr lang="en-US" altLang="zh-TW" dirty="0" err="1">
                <a:solidFill>
                  <a:schemeClr val="accent6"/>
                </a:solidFill>
              </a:rPr>
              <a:t>F(</a:t>
            </a:r>
            <a:r>
              <a:rPr lang="en-US" altLang="zh-TW" i="1" dirty="0" err="1">
                <a:solidFill>
                  <a:schemeClr val="accent6"/>
                </a:solidFill>
              </a:rPr>
              <a:t>n</a:t>
            </a:r>
            <a:r>
              <a:rPr lang="en-US" altLang="zh-TW" dirty="0">
                <a:solidFill>
                  <a:schemeClr val="accent6"/>
                </a:solidFill>
              </a:rPr>
              <a:t>)</a:t>
            </a:r>
            <a:r>
              <a:rPr lang="en-US" altLang="zh-TW" dirty="0"/>
              <a:t>, for </a:t>
            </a:r>
            <a:r>
              <a:rPr lang="en-US" altLang="zh-TW" i="1" dirty="0" err="1"/>
              <a:t>n</a:t>
            </a:r>
            <a:r>
              <a:rPr lang="en-US" altLang="zh-TW" dirty="0"/>
              <a:t> = 0, 1, 2, …, </a:t>
            </a:r>
            <a:r>
              <a:rPr lang="en-US" altLang="zh-TW" dirty="0" smtClean="0"/>
              <a:t>are</a:t>
            </a:r>
          </a:p>
          <a:p>
            <a:pPr>
              <a:buNone/>
            </a:pPr>
            <a:r>
              <a:rPr lang="en-US" altLang="zh-TW" dirty="0" smtClean="0">
                <a:solidFill>
                  <a:srgbClr val="104B7D"/>
                </a:solidFill>
              </a:rPr>
              <a:t>		0</a:t>
            </a:r>
            <a:r>
              <a:rPr lang="en-US" altLang="zh-TW" dirty="0">
                <a:solidFill>
                  <a:srgbClr val="104B7D"/>
                </a:solidFill>
              </a:rPr>
              <a:t>, 1, 1, 2, 3, 5, 8, 13, 21, 34, 55, 89, 144, 233, </a:t>
            </a:r>
            <a:r>
              <a:rPr lang="en-US" altLang="zh-TW" dirty="0" smtClean="0">
                <a:solidFill>
                  <a:srgbClr val="104B7D"/>
                </a:solidFill>
              </a:rPr>
              <a:t>…</a:t>
            </a:r>
          </a:p>
        </p:txBody>
      </p:sp>
      <p:pic>
        <p:nvPicPr>
          <p:cNvPr id="142343" name="Picture 7" descr="Image:Helianthus whorl.jpg">
            <a:hlinkClick r:id="rId3"/>
          </p:cNvPr>
          <p:cNvPicPr>
            <a:picLocks noChangeAspect="1" noChangeArrowheads="1"/>
          </p:cNvPicPr>
          <p:nvPr/>
        </p:nvPicPr>
        <p:blipFill>
          <a:blip r:embed="rId4" cstate="print"/>
          <a:srcRect/>
          <a:stretch>
            <a:fillRect/>
          </a:stretch>
        </p:blipFill>
        <p:spPr bwMode="auto">
          <a:xfrm>
            <a:off x="5715000" y="2133600"/>
            <a:ext cx="2438400" cy="1828800"/>
          </a:xfrm>
          <a:prstGeom prst="rect">
            <a:avLst/>
          </a:prstGeom>
          <a:noFill/>
        </p:spPr>
      </p:pic>
      <p:sp>
        <p:nvSpPr>
          <p:cNvPr id="6" name="Rectangle 2"/>
          <p:cNvSpPr txBox="1">
            <a:spLocks noChangeArrowheads="1"/>
          </p:cNvSpPr>
          <p:nvPr/>
        </p:nvSpPr>
        <p:spPr bwMode="auto">
          <a:xfrm>
            <a:off x="357159" y="163495"/>
            <a:ext cx="8572559" cy="836613"/>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200" b="1" i="0" u="none" strike="noStrike" kern="0" cap="none" spc="0" normalizeH="0" baseline="0" noProof="0" dirty="0" smtClean="0">
                <a:ln>
                  <a:noFill/>
                </a:ln>
                <a:solidFill>
                  <a:schemeClr val="accent6"/>
                </a:solidFill>
                <a:effectLst/>
                <a:uLnTx/>
                <a:uFillTx/>
                <a:latin typeface="+mn-lt"/>
                <a:ea typeface="宋体" charset="-122"/>
                <a:cs typeface="宋体" charset="-122"/>
              </a:rPr>
              <a:t>Fibonacci number</a:t>
            </a:r>
            <a:endParaRPr kumimoji="0" lang="en-US" altLang="zh-CN" sz="3200" b="1" i="0" u="none" strike="noStrike" kern="0" cap="none" spc="0" normalizeH="0" baseline="0" noProof="0" dirty="0">
              <a:ln>
                <a:noFill/>
              </a:ln>
              <a:solidFill>
                <a:schemeClr val="accent6"/>
              </a:solidFill>
              <a:effectLst/>
              <a:uLnTx/>
              <a:uFillTx/>
              <a:latin typeface="+mn-lt"/>
              <a:ea typeface="宋体" charset="-122"/>
              <a:cs typeface="宋体" charset="-122"/>
            </a:endParaRPr>
          </a:p>
        </p:txBody>
      </p:sp>
      <p:sp>
        <p:nvSpPr>
          <p:cNvPr id="10"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11"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16</a:t>
            </a:fld>
            <a:endParaRPr lang="en-US"/>
          </a:p>
        </p:txBody>
      </p:sp>
      <p:pic>
        <p:nvPicPr>
          <p:cNvPr id="12" name="Picture 11"/>
          <p:cNvPicPr>
            <a:picLocks noChangeAspect="1"/>
          </p:cNvPicPr>
          <p:nvPr/>
        </p:nvPicPr>
        <p:blipFill>
          <a:blip r:embed="rId5" cstate="print"/>
          <a:stretch>
            <a:fillRect/>
          </a:stretch>
        </p:blipFill>
        <p:spPr>
          <a:xfrm>
            <a:off x="762000" y="2971800"/>
            <a:ext cx="2178424" cy="1371600"/>
          </a:xfrm>
          <a:prstGeom prst="rect">
            <a:avLst/>
          </a:prstGeom>
        </p:spPr>
      </p:pic>
      <p:pic>
        <p:nvPicPr>
          <p:cNvPr id="13" name="Picture 12"/>
          <p:cNvPicPr>
            <a:picLocks noChangeAspect="1"/>
          </p:cNvPicPr>
          <p:nvPr/>
        </p:nvPicPr>
        <p:blipFill>
          <a:blip r:embed="rId6" cstate="print"/>
          <a:stretch>
            <a:fillRect/>
          </a:stretch>
        </p:blipFill>
        <p:spPr>
          <a:xfrm flipH="1" flipV="1">
            <a:off x="761999" y="4419600"/>
            <a:ext cx="2178261" cy="1295400"/>
          </a:xfrm>
          <a:prstGeom prst="rect">
            <a:avLst/>
          </a:prstGeom>
        </p:spPr>
      </p:pic>
      <p:pic>
        <p:nvPicPr>
          <p:cNvPr id="14" name="Picture 13"/>
          <p:cNvPicPr>
            <a:picLocks noChangeAspect="1"/>
          </p:cNvPicPr>
          <p:nvPr/>
        </p:nvPicPr>
        <p:blipFill>
          <a:blip r:embed="rId7" cstate="print"/>
          <a:stretch>
            <a:fillRect/>
          </a:stretch>
        </p:blipFill>
        <p:spPr>
          <a:xfrm>
            <a:off x="3124200" y="2971800"/>
            <a:ext cx="2057400" cy="2743200"/>
          </a:xfrm>
          <a:prstGeom prst="rect">
            <a:avLst/>
          </a:prstGeom>
        </p:spPr>
      </p:pic>
      <p:pic>
        <p:nvPicPr>
          <p:cNvPr id="15" name="Picture 14"/>
          <p:cNvPicPr>
            <a:picLocks noChangeAspect="1"/>
          </p:cNvPicPr>
          <p:nvPr/>
        </p:nvPicPr>
        <p:blipFill>
          <a:blip r:embed="rId8"/>
          <a:stretch>
            <a:fillRect/>
          </a:stretch>
        </p:blipFill>
        <p:spPr>
          <a:xfrm>
            <a:off x="7391400" y="457200"/>
            <a:ext cx="1200656" cy="1460500"/>
          </a:xfrm>
          <a:prstGeom prst="rect">
            <a:avLst/>
          </a:prstGeom>
        </p:spPr>
      </p:pic>
      <p:pic>
        <p:nvPicPr>
          <p:cNvPr id="16" name="Picture 15"/>
          <p:cNvPicPr>
            <a:picLocks noChangeAspect="1"/>
          </p:cNvPicPr>
          <p:nvPr/>
        </p:nvPicPr>
        <p:blipFill>
          <a:blip r:embed="rId9"/>
          <a:stretch>
            <a:fillRect/>
          </a:stretch>
        </p:blipFill>
        <p:spPr>
          <a:xfrm>
            <a:off x="5755105" y="4038600"/>
            <a:ext cx="2322095" cy="232209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1000"/>
                                  </p:stCondLst>
                                  <p:childTnLst>
                                    <p:set>
                                      <p:cBhvr>
                                        <p:cTn id="9" dur="1" fill="hold">
                                          <p:stCondLst>
                                            <p:cond delay="0"/>
                                          </p:stCondLst>
                                        </p:cTn>
                                        <p:tgtEl>
                                          <p:spTgt spid="13"/>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nodeType="afterEffect">
                                  <p:stCondLst>
                                    <p:cond delay="100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2343"/>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144388" name="Object 4"/>
          <p:cNvGraphicFramePr>
            <a:graphicFrameLocks noChangeAspect="1"/>
          </p:cNvGraphicFramePr>
          <p:nvPr>
            <p:ph idx="1"/>
          </p:nvPr>
        </p:nvGraphicFramePr>
        <p:xfrm>
          <a:off x="1524000" y="2133600"/>
          <a:ext cx="4427537" cy="1379538"/>
        </p:xfrm>
        <a:graphic>
          <a:graphicData uri="http://schemas.openxmlformats.org/presentationml/2006/ole">
            <p:oleObj spid="_x0000_s186370" name="Equation" r:id="rId3" imgW="2286000" imgH="711000" progId="Equation.3">
              <p:embed/>
            </p:oleObj>
          </a:graphicData>
        </a:graphic>
      </p:graphicFrame>
      <p:sp>
        <p:nvSpPr>
          <p:cNvPr id="8" name="Rectangle 2"/>
          <p:cNvSpPr txBox="1">
            <a:spLocks noChangeArrowheads="1"/>
          </p:cNvSpPr>
          <p:nvPr/>
        </p:nvSpPr>
        <p:spPr bwMode="auto">
          <a:xfrm>
            <a:off x="357159" y="163495"/>
            <a:ext cx="8572559" cy="836613"/>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200" b="1" i="0" u="none" strike="noStrike" kern="0" cap="none" spc="0" normalizeH="0" baseline="0" noProof="0" dirty="0" smtClean="0">
                <a:ln>
                  <a:noFill/>
                </a:ln>
                <a:solidFill>
                  <a:schemeClr val="accent6"/>
                </a:solidFill>
                <a:effectLst/>
                <a:uLnTx/>
                <a:uFillTx/>
                <a:latin typeface="+mn-lt"/>
                <a:ea typeface="宋体" charset="-122"/>
                <a:cs typeface="宋体" charset="-122"/>
              </a:rPr>
              <a:t>Fibonacci </a:t>
            </a:r>
            <a:r>
              <a:rPr lang="en-US" altLang="zh-CN" sz="3200" b="1" kern="0" dirty="0" smtClean="0">
                <a:solidFill>
                  <a:schemeClr val="accent6"/>
                </a:solidFill>
                <a:latin typeface="+mn-lt"/>
                <a:ea typeface="宋体" charset="-122"/>
                <a:cs typeface="宋体" charset="-122"/>
              </a:rPr>
              <a:t>– algorithm 1 : </a:t>
            </a:r>
            <a:r>
              <a:rPr lang="en-US" altLang="zh-CN" sz="3200" b="1" i="1" kern="0" dirty="0" smtClean="0">
                <a:solidFill>
                  <a:schemeClr val="accent6"/>
                </a:solidFill>
                <a:latin typeface="+mn-lt"/>
                <a:ea typeface="宋体" charset="-122"/>
                <a:cs typeface="宋体" charset="-122"/>
              </a:rPr>
              <a:t>recursion</a:t>
            </a:r>
            <a:endParaRPr kumimoji="0" lang="en-US" altLang="zh-CN" sz="3200" b="1" i="1" u="none" strike="noStrike" kern="0" cap="none" spc="0" normalizeH="0" baseline="0" noProof="0" dirty="0">
              <a:ln>
                <a:noFill/>
              </a:ln>
              <a:solidFill>
                <a:schemeClr val="accent6"/>
              </a:solidFill>
              <a:effectLst/>
              <a:uLnTx/>
              <a:uFillTx/>
              <a:latin typeface="+mn-lt"/>
              <a:ea typeface="宋体" charset="-122"/>
              <a:cs typeface="宋体" charset="-122"/>
            </a:endParaRPr>
          </a:p>
        </p:txBody>
      </p:sp>
      <p:sp>
        <p:nvSpPr>
          <p:cNvPr id="10" name="Rectangle 5"/>
          <p:cNvSpPr>
            <a:spLocks noChangeArrowheads="1"/>
          </p:cNvSpPr>
          <p:nvPr/>
        </p:nvSpPr>
        <p:spPr bwMode="auto">
          <a:xfrm>
            <a:off x="1295400" y="4297740"/>
            <a:ext cx="5975350" cy="1569660"/>
          </a:xfrm>
          <a:prstGeom prst="rect">
            <a:avLst/>
          </a:prstGeom>
          <a:noFill/>
          <a:ln w="9525">
            <a:noFill/>
            <a:miter lim="800000"/>
            <a:headEnd/>
            <a:tailEnd/>
          </a:ln>
          <a:effectLst/>
        </p:spPr>
        <p:txBody>
          <a:bodyPr wrap="square">
            <a:prstTxWarp prst="textNoShape">
              <a:avLst/>
            </a:prstTxWarp>
            <a:spAutoFit/>
          </a:bodyPr>
          <a:lstStyle/>
          <a:p>
            <a:r>
              <a:rPr lang="en-US" altLang="zh-TW" sz="1600" b="1" dirty="0" err="1">
                <a:solidFill>
                  <a:schemeClr val="tx2"/>
                </a:solidFill>
                <a:latin typeface="Consolas"/>
                <a:cs typeface="Consolas"/>
              </a:rPr>
              <a:t>int</a:t>
            </a:r>
            <a:r>
              <a:rPr lang="en-US" altLang="zh-TW" sz="1600" b="1" dirty="0">
                <a:solidFill>
                  <a:schemeClr val="tx2"/>
                </a:solidFill>
                <a:latin typeface="Consolas"/>
                <a:cs typeface="Consolas"/>
              </a:rPr>
              <a:t> fib (</a:t>
            </a:r>
            <a:r>
              <a:rPr lang="en-US" altLang="zh-TW" sz="1600" b="1" dirty="0" err="1">
                <a:solidFill>
                  <a:schemeClr val="tx2"/>
                </a:solidFill>
                <a:latin typeface="Consolas"/>
                <a:cs typeface="Consolas"/>
              </a:rPr>
              <a:t>int</a:t>
            </a:r>
            <a:r>
              <a:rPr lang="en-US" altLang="zh-TW" sz="1600" b="1" dirty="0">
                <a:solidFill>
                  <a:schemeClr val="tx2"/>
                </a:solidFill>
                <a:latin typeface="Consolas"/>
                <a:cs typeface="Consolas"/>
              </a:rPr>
              <a:t> </a:t>
            </a:r>
            <a:r>
              <a:rPr lang="en-US" altLang="zh-TW" sz="1600" b="1" i="1" dirty="0" err="1">
                <a:solidFill>
                  <a:schemeClr val="tx2"/>
                </a:solidFill>
                <a:latin typeface="Consolas"/>
                <a:cs typeface="Consolas"/>
              </a:rPr>
              <a:t>n</a:t>
            </a:r>
            <a:r>
              <a:rPr lang="en-US" altLang="zh-TW" sz="1600" b="1" dirty="0" smtClean="0">
                <a:solidFill>
                  <a:schemeClr val="tx2"/>
                </a:solidFill>
                <a:latin typeface="Consolas"/>
                <a:cs typeface="Consolas"/>
              </a:rPr>
              <a:t>) {</a:t>
            </a:r>
            <a:endParaRPr lang="en-US" altLang="zh-TW" sz="1600" b="1" dirty="0">
              <a:solidFill>
                <a:schemeClr val="tx2"/>
              </a:solidFill>
              <a:latin typeface="Consolas"/>
              <a:cs typeface="Consolas"/>
            </a:endParaRPr>
          </a:p>
          <a:p>
            <a:r>
              <a:rPr lang="en-US" altLang="zh-TW" sz="1600" b="1" dirty="0">
                <a:solidFill>
                  <a:schemeClr val="tx2"/>
                </a:solidFill>
                <a:latin typeface="Consolas"/>
                <a:cs typeface="Consolas"/>
              </a:rPr>
              <a:t>	</a:t>
            </a:r>
            <a:r>
              <a:rPr lang="en-US" altLang="zh-TW" sz="1600" b="1" dirty="0" err="1">
                <a:solidFill>
                  <a:schemeClr val="tx2"/>
                </a:solidFill>
                <a:latin typeface="Consolas"/>
                <a:cs typeface="Consolas"/>
              </a:rPr>
              <a:t>if(</a:t>
            </a:r>
            <a:r>
              <a:rPr lang="en-US" altLang="zh-TW" sz="1600" b="1" i="1" dirty="0" err="1">
                <a:solidFill>
                  <a:schemeClr val="tx2"/>
                </a:solidFill>
                <a:latin typeface="Consolas"/>
                <a:cs typeface="Consolas"/>
              </a:rPr>
              <a:t>n</a:t>
            </a:r>
            <a:r>
              <a:rPr lang="en-US" altLang="zh-TW" sz="1600" b="1" dirty="0">
                <a:solidFill>
                  <a:schemeClr val="tx2"/>
                </a:solidFill>
                <a:latin typeface="Consolas"/>
                <a:cs typeface="Consolas"/>
              </a:rPr>
              <a:t> == 0 || </a:t>
            </a:r>
            <a:r>
              <a:rPr lang="en-US" altLang="zh-TW" sz="1600" b="1" i="1" dirty="0" err="1">
                <a:solidFill>
                  <a:schemeClr val="tx2"/>
                </a:solidFill>
                <a:latin typeface="Consolas"/>
                <a:cs typeface="Consolas"/>
              </a:rPr>
              <a:t>n</a:t>
            </a:r>
            <a:r>
              <a:rPr lang="en-US" altLang="zh-TW" sz="1600" b="1" i="1" dirty="0">
                <a:solidFill>
                  <a:schemeClr val="tx2"/>
                </a:solidFill>
                <a:latin typeface="Consolas"/>
                <a:cs typeface="Consolas"/>
              </a:rPr>
              <a:t> </a:t>
            </a:r>
            <a:r>
              <a:rPr lang="en-US" altLang="zh-TW" sz="1600" b="1" dirty="0">
                <a:solidFill>
                  <a:schemeClr val="tx2"/>
                </a:solidFill>
                <a:latin typeface="Consolas"/>
                <a:cs typeface="Consolas"/>
              </a:rPr>
              <a:t>== 1)</a:t>
            </a:r>
          </a:p>
          <a:p>
            <a:r>
              <a:rPr lang="en-US" altLang="zh-TW" sz="1600" b="1" dirty="0">
                <a:solidFill>
                  <a:schemeClr val="tx2"/>
                </a:solidFill>
                <a:latin typeface="Consolas"/>
                <a:cs typeface="Consolas"/>
              </a:rPr>
              <a:t>		return</a:t>
            </a:r>
            <a:r>
              <a:rPr lang="en-US" altLang="zh-TW" sz="1600" b="1" dirty="0" smtClean="0">
                <a:solidFill>
                  <a:schemeClr val="tx2"/>
                </a:solidFill>
                <a:latin typeface="Consolas"/>
                <a:cs typeface="Consolas"/>
              </a:rPr>
              <a:t> </a:t>
            </a:r>
            <a:r>
              <a:rPr lang="en-US" altLang="zh-TW" b="1" i="1" dirty="0" err="1" smtClean="0">
                <a:solidFill>
                  <a:schemeClr val="tx2"/>
                </a:solidFill>
                <a:latin typeface="Consolas"/>
                <a:cs typeface="Consolas"/>
              </a:rPr>
              <a:t>n</a:t>
            </a:r>
            <a:r>
              <a:rPr lang="en-US" altLang="zh-TW" sz="1600" b="1" dirty="0" smtClean="0">
                <a:solidFill>
                  <a:schemeClr val="tx2"/>
                </a:solidFill>
                <a:latin typeface="Consolas"/>
                <a:cs typeface="Consolas"/>
              </a:rPr>
              <a:t>;</a:t>
            </a:r>
            <a:endParaRPr lang="en-US" altLang="zh-TW" sz="1600" b="1" dirty="0">
              <a:solidFill>
                <a:schemeClr val="tx2"/>
              </a:solidFill>
              <a:latin typeface="Consolas"/>
              <a:cs typeface="Consolas"/>
            </a:endParaRPr>
          </a:p>
          <a:p>
            <a:r>
              <a:rPr lang="en-US" altLang="zh-TW" sz="1600" b="1" dirty="0">
                <a:solidFill>
                  <a:schemeClr val="tx2"/>
                </a:solidFill>
                <a:latin typeface="Consolas"/>
                <a:cs typeface="Consolas"/>
              </a:rPr>
              <a:t>	else</a:t>
            </a:r>
          </a:p>
          <a:p>
            <a:r>
              <a:rPr lang="en-US" altLang="zh-TW" sz="1600" b="1" dirty="0">
                <a:solidFill>
                  <a:schemeClr val="tx2"/>
                </a:solidFill>
                <a:latin typeface="Consolas"/>
                <a:cs typeface="Consolas"/>
              </a:rPr>
              <a:t>		return ( </a:t>
            </a:r>
            <a:r>
              <a:rPr lang="en-US" altLang="zh-TW" sz="1600" b="1" dirty="0">
                <a:solidFill>
                  <a:schemeClr val="accent3"/>
                </a:solidFill>
                <a:latin typeface="Consolas"/>
                <a:cs typeface="Consolas"/>
              </a:rPr>
              <a:t>fib (</a:t>
            </a:r>
            <a:r>
              <a:rPr lang="en-US" altLang="zh-TW" sz="1600" b="1" i="1" dirty="0">
                <a:solidFill>
                  <a:schemeClr val="accent3"/>
                </a:solidFill>
                <a:latin typeface="Consolas"/>
                <a:cs typeface="Consolas"/>
              </a:rPr>
              <a:t>n</a:t>
            </a:r>
            <a:r>
              <a:rPr lang="en-US" altLang="zh-TW" sz="1600" b="1" dirty="0">
                <a:solidFill>
                  <a:schemeClr val="accent3"/>
                </a:solidFill>
                <a:latin typeface="Consolas"/>
                <a:cs typeface="Consolas"/>
              </a:rPr>
              <a:t>-1) + fib (</a:t>
            </a:r>
            <a:r>
              <a:rPr lang="en-US" altLang="zh-TW" sz="1600" b="1" i="1" dirty="0">
                <a:solidFill>
                  <a:schemeClr val="accent3"/>
                </a:solidFill>
                <a:latin typeface="Consolas"/>
                <a:cs typeface="Consolas"/>
              </a:rPr>
              <a:t>n</a:t>
            </a:r>
            <a:r>
              <a:rPr lang="en-US" altLang="zh-TW" sz="1600" b="1" dirty="0">
                <a:solidFill>
                  <a:schemeClr val="accent3"/>
                </a:solidFill>
                <a:latin typeface="Consolas"/>
                <a:cs typeface="Consolas"/>
              </a:rPr>
              <a:t>-2) </a:t>
            </a:r>
            <a:r>
              <a:rPr lang="en-US" altLang="zh-TW" sz="1600" b="1" dirty="0">
                <a:solidFill>
                  <a:schemeClr val="tx2"/>
                </a:solidFill>
                <a:latin typeface="Consolas"/>
                <a:cs typeface="Consolas"/>
              </a:rPr>
              <a:t>);</a:t>
            </a:r>
          </a:p>
          <a:p>
            <a:r>
              <a:rPr lang="en-US" altLang="zh-TW" sz="1600" b="1" dirty="0">
                <a:solidFill>
                  <a:schemeClr val="tx2"/>
                </a:solidFill>
                <a:latin typeface="Consolas"/>
                <a:cs typeface="Consolas"/>
              </a:rPr>
              <a:t>}</a:t>
            </a:r>
          </a:p>
        </p:txBody>
      </p:sp>
      <p:sp>
        <p:nvSpPr>
          <p:cNvPr id="12" name="Rectangle 3"/>
          <p:cNvSpPr txBox="1">
            <a:spLocks noChangeArrowheads="1"/>
          </p:cNvSpPr>
          <p:nvPr/>
        </p:nvSpPr>
        <p:spPr bwMode="auto">
          <a:xfrm>
            <a:off x="250825" y="1176338"/>
            <a:ext cx="8642350" cy="133826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228600" marR="0" lvl="0" indent="-228600" algn="l" defTabSz="914400" rtl="0" eaLnBrk="0" fontAlgn="base" latinLnBrk="0" hangingPunct="0">
              <a:lnSpc>
                <a:spcPct val="100000"/>
              </a:lnSpc>
              <a:spcBef>
                <a:spcPct val="20000"/>
              </a:spcBef>
              <a:spcAft>
                <a:spcPct val="0"/>
              </a:spcAft>
              <a:buClr>
                <a:schemeClr val="accent6"/>
              </a:buClr>
              <a:buSzTx/>
              <a:buFont typeface="Wingdings" pitchFamily="2" charset="2"/>
              <a:buChar char="§"/>
              <a:tabLst/>
              <a:defRPr/>
            </a:pPr>
            <a:r>
              <a:rPr kumimoji="0" lang="en-US" altLang="zh-TW" sz="2400" b="0" i="0" u="none" strike="noStrike" kern="0" cap="none" spc="0" normalizeH="0" baseline="0" noProof="0" dirty="0" smtClean="0">
                <a:ln>
                  <a:noFill/>
                </a:ln>
                <a:solidFill>
                  <a:schemeClr val="accent3"/>
                </a:solidFill>
                <a:effectLst/>
                <a:uLnTx/>
                <a:uFillTx/>
                <a:latin typeface="+mn-lt"/>
                <a:ea typeface="+mn-ea"/>
                <a:cs typeface=""/>
              </a:rPr>
              <a:t>Fibonacci numbers </a:t>
            </a:r>
            <a:r>
              <a:rPr kumimoji="0" lang="en-US" altLang="zh-TW" sz="2400" b="0" i="0" u="none" strike="noStrike" kern="0" cap="none" spc="0" normalizeH="0" baseline="0" noProof="0" dirty="0" err="1" smtClean="0">
                <a:ln>
                  <a:noFill/>
                </a:ln>
                <a:solidFill>
                  <a:schemeClr val="accent6"/>
                </a:solidFill>
                <a:effectLst/>
                <a:uLnTx/>
                <a:uFillTx/>
                <a:latin typeface="+mn-lt"/>
                <a:ea typeface="+mn-ea"/>
                <a:cs typeface=""/>
              </a:rPr>
              <a:t>F(</a:t>
            </a:r>
            <a:r>
              <a:rPr kumimoji="0" lang="en-US" altLang="zh-TW" sz="2400" b="0" i="1" u="none" strike="noStrike" kern="0" cap="none" spc="0" normalizeH="0" baseline="0" noProof="0" dirty="0" err="1" smtClean="0">
                <a:ln>
                  <a:noFill/>
                </a:ln>
                <a:solidFill>
                  <a:schemeClr val="accent6"/>
                </a:solidFill>
                <a:effectLst/>
                <a:uLnTx/>
                <a:uFillTx/>
                <a:latin typeface="+mn-lt"/>
                <a:ea typeface="+mn-ea"/>
                <a:cs typeface=""/>
              </a:rPr>
              <a:t>n</a:t>
            </a:r>
            <a:r>
              <a:rPr kumimoji="0" lang="en-US" altLang="zh-TW" sz="2400" b="0" i="0" u="none" strike="noStrike" kern="0" cap="none" spc="0" normalizeH="0" baseline="0" noProof="0" dirty="0" smtClean="0">
                <a:ln>
                  <a:noFill/>
                </a:ln>
                <a:solidFill>
                  <a:schemeClr val="accent6"/>
                </a:solidFill>
                <a:effectLst/>
                <a:uLnTx/>
                <a:uFillTx/>
                <a:latin typeface="+mn-lt"/>
                <a:ea typeface="+mn-ea"/>
                <a:cs typeface=""/>
              </a:rPr>
              <a:t>)</a:t>
            </a:r>
            <a:r>
              <a:rPr kumimoji="0" lang="en-US" altLang="zh-TW" sz="2400" b="0" i="0" u="none" strike="noStrike" kern="0" cap="none" spc="0" normalizeH="0" baseline="0" noProof="0" dirty="0" smtClean="0">
                <a:ln>
                  <a:noFill/>
                </a:ln>
                <a:solidFill>
                  <a:schemeClr val="tx1"/>
                </a:solidFill>
                <a:effectLst/>
                <a:uLnTx/>
                <a:uFillTx/>
                <a:latin typeface="+mn-lt"/>
                <a:ea typeface="+mn-ea"/>
                <a:cs typeface=""/>
              </a:rPr>
              <a:t>:</a:t>
            </a:r>
            <a:r>
              <a:rPr kumimoji="0" lang="en-US" altLang="zh-TW" sz="2400" b="0" i="0" u="none" strike="noStrike" kern="0" cap="none" spc="0" normalizeH="0" noProof="0" dirty="0" smtClean="0">
                <a:ln>
                  <a:noFill/>
                </a:ln>
                <a:solidFill>
                  <a:schemeClr val="tx1"/>
                </a:solidFill>
                <a:effectLst/>
                <a:uLnTx/>
                <a:uFillTx/>
                <a:latin typeface="+mn-lt"/>
                <a:ea typeface="+mn-ea"/>
                <a:cs typeface=""/>
              </a:rPr>
              <a:t> </a:t>
            </a:r>
            <a:r>
              <a:rPr kumimoji="0" lang="en-US" altLang="zh-TW" sz="2400" b="0" i="0" u="none" strike="noStrike" kern="0" cap="none" spc="0" normalizeH="0" baseline="0" noProof="0" dirty="0" smtClean="0">
                <a:ln>
                  <a:noFill/>
                </a:ln>
                <a:solidFill>
                  <a:srgbClr val="104B7D"/>
                </a:solidFill>
                <a:effectLst/>
                <a:uLnTx/>
                <a:uFillTx/>
                <a:latin typeface="+mn-lt"/>
                <a:ea typeface="+mn-ea"/>
                <a:cs typeface=""/>
              </a:rPr>
              <a:t>0, 1, 1, 2, 3, 5, 8, 13, 21, 34, 55, 89, …</a:t>
            </a:r>
          </a:p>
          <a:p>
            <a:pPr marL="228600" marR="0" lvl="0" indent="-228600" algn="l" defTabSz="914400" rtl="0" eaLnBrk="0" fontAlgn="base" latinLnBrk="0" hangingPunct="0">
              <a:lnSpc>
                <a:spcPct val="100000"/>
              </a:lnSpc>
              <a:spcBef>
                <a:spcPct val="20000"/>
              </a:spcBef>
              <a:spcAft>
                <a:spcPct val="0"/>
              </a:spcAft>
              <a:buClr>
                <a:schemeClr val="accent6"/>
              </a:buClr>
              <a:buSzTx/>
              <a:buFont typeface="Wingdings" pitchFamily="2" charset="2"/>
              <a:buChar char="§"/>
              <a:tabLst/>
              <a:defRPr/>
            </a:pPr>
            <a:r>
              <a:rPr lang="en-US" altLang="zh-TW" sz="2400" kern="0" dirty="0" smtClean="0">
                <a:latin typeface="+mn-lt"/>
                <a:cs typeface=""/>
              </a:rPr>
              <a:t>Formal definition:</a:t>
            </a:r>
          </a:p>
          <a:p>
            <a:pPr marL="228600" marR="0" lvl="0" indent="-228600" algn="l" defTabSz="914400" rtl="0" eaLnBrk="0" fontAlgn="base" latinLnBrk="0" hangingPunct="0">
              <a:lnSpc>
                <a:spcPct val="100000"/>
              </a:lnSpc>
              <a:spcBef>
                <a:spcPct val="20000"/>
              </a:spcBef>
              <a:spcAft>
                <a:spcPct val="0"/>
              </a:spcAft>
              <a:buClr>
                <a:schemeClr val="accent6"/>
              </a:buClr>
              <a:buSzTx/>
              <a:buFont typeface="Wingdings" pitchFamily="2" charset="2"/>
              <a:buChar char="§"/>
              <a:tabLst/>
              <a:defRPr/>
            </a:pPr>
            <a:endParaRPr kumimoji="0" lang="en-US" altLang="zh-TW" sz="2400" b="0" i="1" u="none" strike="noStrike" kern="0" cap="none" spc="0" normalizeH="0" baseline="0" noProof="0" dirty="0" smtClean="0">
              <a:ln>
                <a:noFill/>
              </a:ln>
              <a:solidFill>
                <a:schemeClr val="bg2"/>
              </a:solidFill>
              <a:effectLst/>
              <a:uLnTx/>
              <a:uFillTx/>
              <a:latin typeface="+mn-lt"/>
              <a:ea typeface="+mn-ea"/>
              <a:cs typeface=""/>
            </a:endParaRPr>
          </a:p>
        </p:txBody>
      </p:sp>
      <p:sp>
        <p:nvSpPr>
          <p:cNvPr id="13"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14"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17</a:t>
            </a:fld>
            <a:endParaRPr lang="en-US"/>
          </a:p>
        </p:txBody>
      </p:sp>
      <p:sp>
        <p:nvSpPr>
          <p:cNvPr id="15" name="Rectangle 14"/>
          <p:cNvSpPr/>
          <p:nvPr/>
        </p:nvSpPr>
        <p:spPr>
          <a:xfrm>
            <a:off x="1219200" y="4267200"/>
            <a:ext cx="5791200" cy="1676400"/>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3"/>
          <p:cNvSpPr txBox="1">
            <a:spLocks noChangeArrowheads="1"/>
          </p:cNvSpPr>
          <p:nvPr/>
        </p:nvSpPr>
        <p:spPr bwMode="auto">
          <a:xfrm>
            <a:off x="273050" y="3233738"/>
            <a:ext cx="8642350" cy="133826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228600" marR="0" lvl="0" indent="-228600" algn="l" defTabSz="914400" rtl="0" eaLnBrk="0" fontAlgn="base" latinLnBrk="0" hangingPunct="0">
              <a:lnSpc>
                <a:spcPct val="100000"/>
              </a:lnSpc>
              <a:spcBef>
                <a:spcPct val="20000"/>
              </a:spcBef>
              <a:spcAft>
                <a:spcPct val="0"/>
              </a:spcAft>
              <a:buClr>
                <a:schemeClr val="accent6"/>
              </a:buClr>
              <a:buSzTx/>
              <a:tabLst/>
              <a:defRPr/>
            </a:pPr>
            <a:endParaRPr lang="en-US" altLang="zh-TW" sz="2400" kern="0" dirty="0" smtClean="0">
              <a:latin typeface="+mn-lt"/>
              <a:cs typeface=""/>
            </a:endParaRPr>
          </a:p>
          <a:p>
            <a:pPr marL="228600" marR="0" lvl="0" indent="-228600" algn="l" defTabSz="914400" rtl="0" eaLnBrk="0" fontAlgn="base" latinLnBrk="0" hangingPunct="0">
              <a:lnSpc>
                <a:spcPct val="100000"/>
              </a:lnSpc>
              <a:spcBef>
                <a:spcPct val="20000"/>
              </a:spcBef>
              <a:spcAft>
                <a:spcPct val="0"/>
              </a:spcAft>
              <a:buClr>
                <a:schemeClr val="accent6"/>
              </a:buClr>
              <a:buSzTx/>
              <a:buFont typeface="Wingdings" pitchFamily="2" charset="2"/>
              <a:buChar char="§"/>
              <a:tabLst/>
              <a:defRPr/>
            </a:pPr>
            <a:r>
              <a:rPr kumimoji="0" lang="en-US" altLang="zh-TW" sz="2400" b="0" i="0" u="none" strike="noStrike" kern="0" cap="none" spc="0" normalizeH="0" baseline="0" noProof="0" dirty="0" smtClean="0">
                <a:ln>
                  <a:noFill/>
                </a:ln>
                <a:effectLst/>
                <a:uLnTx/>
                <a:uFillTx/>
                <a:latin typeface="+mn-lt"/>
                <a:ea typeface="+mn-ea"/>
                <a:cs typeface=""/>
              </a:rPr>
              <a:t>Recursion </a:t>
            </a:r>
            <a:r>
              <a:rPr kumimoji="0" lang="en-US" altLang="zh-TW" sz="2400" b="0" i="1" u="none" strike="noStrike" kern="0" cap="none" spc="0" normalizeH="0" baseline="0" noProof="0" dirty="0" smtClean="0">
                <a:ln>
                  <a:noFill/>
                </a:ln>
                <a:solidFill>
                  <a:schemeClr val="bg2"/>
                </a:solidFill>
                <a:effectLst/>
                <a:uLnTx/>
                <a:uFillTx/>
                <a:latin typeface="+mn-lt"/>
                <a:ea typeface="+mn-ea"/>
                <a:cs typeface=""/>
              </a:rPr>
              <a:t>(top-down approach):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animBg="1"/>
      <p:bldP spid="11" grpId="0"/>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6437" name="Rectangle 5"/>
          <p:cNvSpPr>
            <a:spLocks noChangeArrowheads="1"/>
          </p:cNvSpPr>
          <p:nvPr/>
        </p:nvSpPr>
        <p:spPr bwMode="auto">
          <a:xfrm>
            <a:off x="1887539" y="5903913"/>
            <a:ext cx="3923633" cy="369332"/>
          </a:xfrm>
          <a:prstGeom prst="rect">
            <a:avLst/>
          </a:prstGeom>
          <a:noFill/>
          <a:ln w="9525">
            <a:noFill/>
            <a:miter lim="800000"/>
            <a:headEnd/>
            <a:tailEnd/>
          </a:ln>
          <a:effectLst/>
        </p:spPr>
        <p:txBody>
          <a:bodyPr wrap="none">
            <a:prstTxWarp prst="textNoShape">
              <a:avLst/>
            </a:prstTxWarp>
            <a:spAutoFit/>
          </a:bodyPr>
          <a:lstStyle/>
          <a:p>
            <a:r>
              <a:rPr lang="en-US" altLang="zh-TW" sz="1800" dirty="0">
                <a:solidFill>
                  <a:schemeClr val="accent3"/>
                </a:solidFill>
                <a:latin typeface="Calibri"/>
                <a:cs typeface="Calibri"/>
              </a:rPr>
              <a:t>0,  </a:t>
            </a:r>
            <a:r>
              <a:rPr lang="en-US" altLang="zh-TW" sz="1800" dirty="0" smtClean="0">
                <a:solidFill>
                  <a:schemeClr val="accent3"/>
                </a:solidFill>
                <a:latin typeface="Calibri"/>
                <a:cs typeface="Calibri"/>
              </a:rPr>
              <a:t>  1</a:t>
            </a:r>
            <a:r>
              <a:rPr lang="en-US" altLang="zh-TW" sz="1800" dirty="0">
                <a:solidFill>
                  <a:schemeClr val="accent3"/>
                </a:solidFill>
                <a:latin typeface="Calibri"/>
                <a:cs typeface="Calibri"/>
              </a:rPr>
              <a:t>,</a:t>
            </a:r>
            <a:r>
              <a:rPr lang="en-US" altLang="zh-TW" sz="1800" dirty="0" smtClean="0">
                <a:solidFill>
                  <a:schemeClr val="accent3"/>
                </a:solidFill>
                <a:latin typeface="Calibri"/>
                <a:cs typeface="Calibri"/>
              </a:rPr>
              <a:t>    1</a:t>
            </a:r>
            <a:r>
              <a:rPr lang="en-US" altLang="zh-TW" sz="1800" dirty="0">
                <a:solidFill>
                  <a:schemeClr val="accent3"/>
                </a:solidFill>
                <a:latin typeface="Calibri"/>
                <a:cs typeface="Calibri"/>
              </a:rPr>
              <a:t>,</a:t>
            </a:r>
            <a:r>
              <a:rPr lang="en-US" altLang="zh-TW" sz="1800" dirty="0" smtClean="0">
                <a:solidFill>
                  <a:schemeClr val="accent3"/>
                </a:solidFill>
                <a:latin typeface="Calibri"/>
                <a:cs typeface="Calibri"/>
              </a:rPr>
              <a:t>    </a:t>
            </a:r>
            <a:r>
              <a:rPr lang="en-US" altLang="zh-TW" sz="1800" dirty="0">
                <a:solidFill>
                  <a:schemeClr val="accent3"/>
                </a:solidFill>
                <a:latin typeface="Calibri"/>
                <a:cs typeface="Calibri"/>
              </a:rPr>
              <a:t>2, </a:t>
            </a:r>
            <a:r>
              <a:rPr lang="en-US" altLang="zh-TW" sz="1800" dirty="0" smtClean="0">
                <a:solidFill>
                  <a:schemeClr val="accent3"/>
                </a:solidFill>
                <a:latin typeface="Calibri"/>
                <a:cs typeface="Calibri"/>
              </a:rPr>
              <a:t>   </a:t>
            </a:r>
            <a:r>
              <a:rPr lang="en-US" altLang="zh-TW" sz="1800" dirty="0">
                <a:solidFill>
                  <a:schemeClr val="accent3"/>
                </a:solidFill>
                <a:latin typeface="Calibri"/>
                <a:cs typeface="Calibri"/>
              </a:rPr>
              <a:t>3</a:t>
            </a:r>
            <a:r>
              <a:rPr lang="en-US" altLang="zh-TW" sz="1800" dirty="0" smtClean="0">
                <a:solidFill>
                  <a:schemeClr val="accent3"/>
                </a:solidFill>
                <a:latin typeface="Calibri"/>
                <a:cs typeface="Calibri"/>
              </a:rPr>
              <a:t>,    </a:t>
            </a:r>
            <a:r>
              <a:rPr lang="en-US" altLang="zh-TW" sz="1800" dirty="0">
                <a:solidFill>
                  <a:schemeClr val="accent3"/>
                </a:solidFill>
                <a:latin typeface="Calibri"/>
                <a:cs typeface="Calibri"/>
              </a:rPr>
              <a:t>5</a:t>
            </a:r>
            <a:r>
              <a:rPr lang="en-US" altLang="zh-TW" sz="1800" dirty="0" smtClean="0">
                <a:solidFill>
                  <a:schemeClr val="accent3"/>
                </a:solidFill>
                <a:latin typeface="Calibri"/>
                <a:cs typeface="Calibri"/>
              </a:rPr>
              <a:t>,    </a:t>
            </a:r>
            <a:r>
              <a:rPr lang="en-US" altLang="zh-TW" sz="1800" dirty="0">
                <a:solidFill>
                  <a:schemeClr val="accent3"/>
                </a:solidFill>
                <a:latin typeface="Calibri"/>
                <a:cs typeface="Calibri"/>
              </a:rPr>
              <a:t>8,</a:t>
            </a:r>
            <a:r>
              <a:rPr lang="en-US" altLang="zh-TW" sz="1800" dirty="0" smtClean="0">
                <a:solidFill>
                  <a:schemeClr val="accent3"/>
                </a:solidFill>
                <a:latin typeface="Calibri"/>
                <a:cs typeface="Calibri"/>
              </a:rPr>
              <a:t>    </a:t>
            </a:r>
            <a:r>
              <a:rPr lang="en-US" altLang="zh-TW" sz="1800" dirty="0">
                <a:solidFill>
                  <a:schemeClr val="accent3"/>
                </a:solidFill>
                <a:latin typeface="Calibri"/>
                <a:cs typeface="Calibri"/>
              </a:rPr>
              <a:t>13,</a:t>
            </a:r>
            <a:r>
              <a:rPr lang="en-US" altLang="zh-TW" sz="1800" dirty="0" smtClean="0">
                <a:solidFill>
                  <a:schemeClr val="accent3"/>
                </a:solidFill>
                <a:latin typeface="Calibri"/>
                <a:cs typeface="Calibri"/>
              </a:rPr>
              <a:t>    </a:t>
            </a:r>
            <a:r>
              <a:rPr lang="en-US" altLang="zh-TW" sz="1800" dirty="0">
                <a:solidFill>
                  <a:schemeClr val="accent3"/>
                </a:solidFill>
                <a:latin typeface="Calibri"/>
                <a:cs typeface="Calibri"/>
              </a:rPr>
              <a:t>21, …</a:t>
            </a:r>
          </a:p>
        </p:txBody>
      </p:sp>
      <p:grpSp>
        <p:nvGrpSpPr>
          <p:cNvPr id="2" name="Group 12"/>
          <p:cNvGrpSpPr>
            <a:grpSpLocks/>
          </p:cNvGrpSpPr>
          <p:nvPr/>
        </p:nvGrpSpPr>
        <p:grpSpPr bwMode="auto">
          <a:xfrm>
            <a:off x="1600200" y="4953000"/>
            <a:ext cx="1520825" cy="1022350"/>
            <a:chOff x="2472" y="3330"/>
            <a:chExt cx="958" cy="644"/>
          </a:xfrm>
        </p:grpSpPr>
        <p:sp>
          <p:nvSpPr>
            <p:cNvPr id="146438" name="Rectangle 6"/>
            <p:cNvSpPr>
              <a:spLocks noChangeArrowheads="1"/>
            </p:cNvSpPr>
            <p:nvPr/>
          </p:nvSpPr>
          <p:spPr bwMode="auto">
            <a:xfrm>
              <a:off x="2472" y="3612"/>
              <a:ext cx="437" cy="233"/>
            </a:xfrm>
            <a:prstGeom prst="rect">
              <a:avLst/>
            </a:prstGeom>
            <a:noFill/>
            <a:ln w="9525">
              <a:noFill/>
              <a:miter lim="800000"/>
              <a:headEnd/>
              <a:tailEnd/>
            </a:ln>
            <a:effectLst/>
          </p:spPr>
          <p:txBody>
            <a:bodyPr wrap="none">
              <a:prstTxWarp prst="textNoShape">
                <a:avLst/>
              </a:prstTxWarp>
              <a:spAutoFit/>
            </a:bodyPr>
            <a:lstStyle/>
            <a:p>
              <a:r>
                <a:rPr lang="en-US" altLang="zh-TW" sz="1800">
                  <a:solidFill>
                    <a:schemeClr val="tx2"/>
                  </a:solidFill>
                  <a:latin typeface="Calibri"/>
                  <a:cs typeface="Calibri"/>
                </a:rPr>
                <a:t>tmp1</a:t>
              </a:r>
            </a:p>
          </p:txBody>
        </p:sp>
        <p:sp>
          <p:nvSpPr>
            <p:cNvPr id="146439" name="Rectangle 7"/>
            <p:cNvSpPr>
              <a:spLocks noChangeArrowheads="1"/>
            </p:cNvSpPr>
            <p:nvPr/>
          </p:nvSpPr>
          <p:spPr bwMode="auto">
            <a:xfrm>
              <a:off x="2728" y="3474"/>
              <a:ext cx="439" cy="233"/>
            </a:xfrm>
            <a:prstGeom prst="rect">
              <a:avLst/>
            </a:prstGeom>
            <a:noFill/>
            <a:ln w="9525">
              <a:noFill/>
              <a:miter lim="800000"/>
              <a:headEnd/>
              <a:tailEnd/>
            </a:ln>
            <a:effectLst/>
          </p:spPr>
          <p:txBody>
            <a:bodyPr wrap="none">
              <a:prstTxWarp prst="textNoShape">
                <a:avLst/>
              </a:prstTxWarp>
              <a:spAutoFit/>
            </a:bodyPr>
            <a:lstStyle/>
            <a:p>
              <a:r>
                <a:rPr lang="en-US" altLang="zh-TW" sz="1800" dirty="0">
                  <a:solidFill>
                    <a:schemeClr val="tx2"/>
                  </a:solidFill>
                  <a:latin typeface="Calibri"/>
                  <a:cs typeface="Calibri"/>
                </a:rPr>
                <a:t>tmp2</a:t>
              </a:r>
            </a:p>
          </p:txBody>
        </p:sp>
        <p:sp>
          <p:nvSpPr>
            <p:cNvPr id="146440" name="Rectangle 8"/>
            <p:cNvSpPr>
              <a:spLocks noChangeArrowheads="1"/>
            </p:cNvSpPr>
            <p:nvPr/>
          </p:nvSpPr>
          <p:spPr bwMode="auto">
            <a:xfrm>
              <a:off x="2968" y="3330"/>
              <a:ext cx="462" cy="233"/>
            </a:xfrm>
            <a:prstGeom prst="rect">
              <a:avLst/>
            </a:prstGeom>
            <a:noFill/>
            <a:ln w="9525">
              <a:noFill/>
              <a:miter lim="800000"/>
              <a:headEnd/>
              <a:tailEnd/>
            </a:ln>
            <a:effectLst/>
          </p:spPr>
          <p:txBody>
            <a:bodyPr wrap="none">
              <a:prstTxWarp prst="textNoShape">
                <a:avLst/>
              </a:prstTxWarp>
              <a:spAutoFit/>
            </a:bodyPr>
            <a:lstStyle/>
            <a:p>
              <a:r>
                <a:rPr lang="en-US" altLang="zh-TW" sz="1800" dirty="0">
                  <a:solidFill>
                    <a:schemeClr val="tx2"/>
                  </a:solidFill>
                  <a:latin typeface="Calibri"/>
                  <a:cs typeface="Calibri"/>
                </a:rPr>
                <a:t>result</a:t>
              </a:r>
            </a:p>
          </p:txBody>
        </p:sp>
        <p:sp>
          <p:nvSpPr>
            <p:cNvPr id="146441" name="Line 9"/>
            <p:cNvSpPr>
              <a:spLocks noChangeShapeType="1"/>
            </p:cNvSpPr>
            <p:nvPr/>
          </p:nvSpPr>
          <p:spPr bwMode="auto">
            <a:xfrm>
              <a:off x="2744" y="3839"/>
              <a:ext cx="0" cy="135"/>
            </a:xfrm>
            <a:prstGeom prst="line">
              <a:avLst/>
            </a:prstGeom>
            <a:noFill/>
            <a:ln w="28575">
              <a:solidFill>
                <a:schemeClr val="tx1"/>
              </a:solidFill>
              <a:round/>
              <a:headEnd/>
              <a:tailEnd type="triangle" w="med" len="med"/>
            </a:ln>
            <a:effectLst/>
          </p:spPr>
          <p:txBody>
            <a:bodyPr>
              <a:prstTxWarp prst="textNoShape">
                <a:avLst/>
              </a:prstTxWarp>
            </a:bodyPr>
            <a:lstStyle/>
            <a:p>
              <a:endParaRPr lang="en-US" sz="1800">
                <a:latin typeface="Calibri"/>
                <a:cs typeface="Calibri"/>
              </a:endParaRPr>
            </a:p>
          </p:txBody>
        </p:sp>
        <p:sp>
          <p:nvSpPr>
            <p:cNvPr id="146442" name="Line 10"/>
            <p:cNvSpPr>
              <a:spLocks noChangeShapeType="1"/>
            </p:cNvSpPr>
            <p:nvPr/>
          </p:nvSpPr>
          <p:spPr bwMode="auto">
            <a:xfrm>
              <a:off x="2968" y="3714"/>
              <a:ext cx="0" cy="259"/>
            </a:xfrm>
            <a:prstGeom prst="line">
              <a:avLst/>
            </a:prstGeom>
            <a:noFill/>
            <a:ln w="28575">
              <a:solidFill>
                <a:schemeClr val="tx1"/>
              </a:solidFill>
              <a:round/>
              <a:headEnd/>
              <a:tailEnd type="triangle" w="med" len="med"/>
            </a:ln>
            <a:effectLst/>
          </p:spPr>
          <p:txBody>
            <a:bodyPr>
              <a:prstTxWarp prst="textNoShape">
                <a:avLst/>
              </a:prstTxWarp>
            </a:bodyPr>
            <a:lstStyle/>
            <a:p>
              <a:endParaRPr lang="en-US" sz="1800">
                <a:latin typeface="Calibri"/>
                <a:cs typeface="Calibri"/>
              </a:endParaRPr>
            </a:p>
          </p:txBody>
        </p:sp>
        <p:sp>
          <p:nvSpPr>
            <p:cNvPr id="146443" name="Line 11"/>
            <p:cNvSpPr>
              <a:spLocks noChangeShapeType="1"/>
            </p:cNvSpPr>
            <p:nvPr/>
          </p:nvSpPr>
          <p:spPr bwMode="auto">
            <a:xfrm>
              <a:off x="3160" y="3522"/>
              <a:ext cx="0" cy="452"/>
            </a:xfrm>
            <a:prstGeom prst="line">
              <a:avLst/>
            </a:prstGeom>
            <a:noFill/>
            <a:ln w="28575">
              <a:solidFill>
                <a:schemeClr val="tx1"/>
              </a:solidFill>
              <a:round/>
              <a:headEnd/>
              <a:tailEnd type="triangle" w="med" len="med"/>
            </a:ln>
            <a:effectLst/>
          </p:spPr>
          <p:txBody>
            <a:bodyPr>
              <a:prstTxWarp prst="textNoShape">
                <a:avLst/>
              </a:prstTxWarp>
            </a:bodyPr>
            <a:lstStyle/>
            <a:p>
              <a:endParaRPr lang="en-US" sz="1800">
                <a:latin typeface="Calibri"/>
                <a:cs typeface="Calibri"/>
              </a:endParaRPr>
            </a:p>
          </p:txBody>
        </p:sp>
      </p:grpSp>
      <p:sp>
        <p:nvSpPr>
          <p:cNvPr id="16" name="Rectangle 2"/>
          <p:cNvSpPr txBox="1">
            <a:spLocks noChangeArrowheads="1"/>
          </p:cNvSpPr>
          <p:nvPr/>
        </p:nvSpPr>
        <p:spPr bwMode="auto">
          <a:xfrm>
            <a:off x="357159" y="163495"/>
            <a:ext cx="8572559" cy="836613"/>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200" b="1" i="0" u="none" strike="noStrike" kern="0" cap="none" spc="0" normalizeH="0" baseline="0" noProof="0" dirty="0" smtClean="0">
                <a:ln>
                  <a:noFill/>
                </a:ln>
                <a:solidFill>
                  <a:schemeClr val="accent6"/>
                </a:solidFill>
                <a:effectLst/>
                <a:uLnTx/>
                <a:uFillTx/>
                <a:latin typeface="+mn-lt"/>
                <a:ea typeface="宋体" charset="-122"/>
                <a:cs typeface="宋体" charset="-122"/>
              </a:rPr>
              <a:t>Fibonacci </a:t>
            </a:r>
            <a:r>
              <a:rPr lang="en-US" altLang="zh-CN" sz="3200" b="1" kern="0" dirty="0" smtClean="0">
                <a:solidFill>
                  <a:schemeClr val="accent6"/>
                </a:solidFill>
                <a:latin typeface="+mn-lt"/>
                <a:ea typeface="宋体" charset="-122"/>
                <a:cs typeface="宋体" charset="-122"/>
              </a:rPr>
              <a:t>– algorithm 2 : </a:t>
            </a:r>
            <a:r>
              <a:rPr lang="en-US" altLang="zh-CN" sz="3200" b="1" i="1" kern="0" dirty="0" smtClean="0">
                <a:solidFill>
                  <a:schemeClr val="accent6"/>
                </a:solidFill>
                <a:latin typeface="+mn-lt"/>
                <a:ea typeface="宋体" charset="-122"/>
                <a:cs typeface="宋体" charset="-122"/>
              </a:rPr>
              <a:t>loop</a:t>
            </a:r>
            <a:endParaRPr kumimoji="0" lang="en-US" altLang="zh-CN" sz="3200" b="1" i="1" u="none" strike="noStrike" kern="0" cap="none" spc="0" normalizeH="0" baseline="0" noProof="0" dirty="0">
              <a:ln>
                <a:noFill/>
              </a:ln>
              <a:solidFill>
                <a:schemeClr val="accent6"/>
              </a:solidFill>
              <a:effectLst/>
              <a:uLnTx/>
              <a:uFillTx/>
              <a:latin typeface="+mn-lt"/>
              <a:ea typeface="宋体" charset="-122"/>
              <a:cs typeface="宋体" charset="-122"/>
            </a:endParaRPr>
          </a:p>
        </p:txBody>
      </p:sp>
      <p:sp>
        <p:nvSpPr>
          <p:cNvPr id="17" name="Rectangle 3"/>
          <p:cNvSpPr txBox="1">
            <a:spLocks noChangeArrowheads="1"/>
          </p:cNvSpPr>
          <p:nvPr/>
        </p:nvSpPr>
        <p:spPr bwMode="auto">
          <a:xfrm>
            <a:off x="250825" y="1176338"/>
            <a:ext cx="8642350" cy="133826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228600" marR="0" lvl="0" indent="-228600" algn="l" defTabSz="914400" rtl="0" eaLnBrk="0" fontAlgn="base" latinLnBrk="0" hangingPunct="0">
              <a:lnSpc>
                <a:spcPct val="100000"/>
              </a:lnSpc>
              <a:spcBef>
                <a:spcPct val="20000"/>
              </a:spcBef>
              <a:spcAft>
                <a:spcPct val="0"/>
              </a:spcAft>
              <a:buClr>
                <a:schemeClr val="accent6"/>
              </a:buClr>
              <a:buSzTx/>
              <a:buFont typeface="Wingdings" pitchFamily="2" charset="2"/>
              <a:buChar char="§"/>
              <a:tabLst/>
              <a:defRPr/>
            </a:pPr>
            <a:r>
              <a:rPr kumimoji="0" lang="en-US" altLang="zh-TW" sz="2400" b="0" i="0" u="none" strike="noStrike" kern="0" cap="none" spc="0" normalizeH="0" baseline="0" noProof="0" dirty="0" smtClean="0">
                <a:ln>
                  <a:noFill/>
                </a:ln>
                <a:effectLst/>
                <a:uLnTx/>
                <a:uFillTx/>
                <a:latin typeface="+mn-lt"/>
                <a:ea typeface="+mn-ea"/>
                <a:cs typeface=""/>
              </a:rPr>
              <a:t>Loop </a:t>
            </a:r>
            <a:r>
              <a:rPr kumimoji="0" lang="en-US" altLang="zh-TW" sz="2400" b="0" i="1" u="none" strike="noStrike" kern="0" cap="none" spc="0" normalizeH="0" baseline="0" noProof="0" dirty="0" smtClean="0">
                <a:ln>
                  <a:noFill/>
                </a:ln>
                <a:solidFill>
                  <a:srgbClr val="808080"/>
                </a:solidFill>
                <a:effectLst/>
                <a:uLnTx/>
                <a:uFillTx/>
                <a:latin typeface="+mn-lt"/>
                <a:ea typeface="+mn-ea"/>
                <a:cs typeface=""/>
              </a:rPr>
              <a:t>(bottom-up approach):</a:t>
            </a:r>
          </a:p>
        </p:txBody>
      </p:sp>
      <p:sp>
        <p:nvSpPr>
          <p:cNvPr id="18" name="Rectangle 4"/>
          <p:cNvSpPr>
            <a:spLocks noChangeArrowheads="1"/>
          </p:cNvSpPr>
          <p:nvPr/>
        </p:nvSpPr>
        <p:spPr bwMode="auto">
          <a:xfrm>
            <a:off x="1295400" y="1600200"/>
            <a:ext cx="5975350" cy="3279775"/>
          </a:xfrm>
          <a:prstGeom prst="rect">
            <a:avLst/>
          </a:prstGeom>
          <a:noFill/>
          <a:ln w="9525">
            <a:noFill/>
            <a:miter lim="800000"/>
            <a:headEnd/>
            <a:tailEnd/>
          </a:ln>
          <a:effectLst/>
        </p:spPr>
        <p:txBody>
          <a:bodyPr wrap="square">
            <a:prstTxWarp prst="textNoShape">
              <a:avLst/>
            </a:prstTxWarp>
            <a:spAutoFit/>
          </a:bodyPr>
          <a:lstStyle/>
          <a:p>
            <a:r>
              <a:rPr lang="en-US" altLang="zh-TW" sz="1600" b="1" dirty="0" err="1">
                <a:solidFill>
                  <a:schemeClr val="tx2"/>
                </a:solidFill>
                <a:latin typeface="Consolas"/>
                <a:cs typeface="Consolas"/>
              </a:rPr>
              <a:t>int</a:t>
            </a:r>
            <a:r>
              <a:rPr lang="en-US" altLang="zh-TW" sz="1600" b="1" dirty="0">
                <a:solidFill>
                  <a:schemeClr val="tx2"/>
                </a:solidFill>
                <a:latin typeface="Consolas"/>
                <a:cs typeface="Consolas"/>
              </a:rPr>
              <a:t> fib (</a:t>
            </a:r>
            <a:r>
              <a:rPr lang="en-US" altLang="zh-TW" sz="1600" b="1" dirty="0" err="1">
                <a:solidFill>
                  <a:schemeClr val="tx2"/>
                </a:solidFill>
                <a:latin typeface="Consolas"/>
                <a:cs typeface="Consolas"/>
              </a:rPr>
              <a:t>int</a:t>
            </a:r>
            <a:r>
              <a:rPr lang="en-US" altLang="zh-TW" sz="1600" b="1" dirty="0">
                <a:solidFill>
                  <a:schemeClr val="tx2"/>
                </a:solidFill>
                <a:latin typeface="Consolas"/>
                <a:cs typeface="Consolas"/>
              </a:rPr>
              <a:t> </a:t>
            </a:r>
            <a:r>
              <a:rPr lang="en-US" altLang="zh-TW" sz="1600" b="1" i="1" dirty="0" err="1">
                <a:solidFill>
                  <a:schemeClr val="tx2"/>
                </a:solidFill>
                <a:latin typeface="Consolas"/>
                <a:cs typeface="Consolas"/>
              </a:rPr>
              <a:t>n</a:t>
            </a:r>
            <a:r>
              <a:rPr lang="en-US" altLang="zh-TW" sz="1600" b="1" dirty="0" smtClean="0">
                <a:solidFill>
                  <a:schemeClr val="tx2"/>
                </a:solidFill>
                <a:latin typeface="Consolas"/>
                <a:cs typeface="Consolas"/>
              </a:rPr>
              <a:t>) {</a:t>
            </a:r>
            <a:endParaRPr lang="en-US" altLang="zh-TW" sz="1600" b="1" dirty="0">
              <a:solidFill>
                <a:schemeClr val="tx2"/>
              </a:solidFill>
              <a:latin typeface="Consolas"/>
              <a:cs typeface="Consolas"/>
            </a:endParaRPr>
          </a:p>
          <a:p>
            <a:r>
              <a:rPr lang="en-US" altLang="zh-TW" sz="1600" b="1" dirty="0">
                <a:solidFill>
                  <a:schemeClr val="tx2"/>
                </a:solidFill>
                <a:latin typeface="Consolas"/>
                <a:cs typeface="Consolas"/>
              </a:rPr>
              <a:t>	if (</a:t>
            </a:r>
            <a:r>
              <a:rPr lang="en-US" altLang="zh-TW" sz="1600" b="1" i="1" dirty="0" err="1">
                <a:solidFill>
                  <a:schemeClr val="tx2"/>
                </a:solidFill>
                <a:latin typeface="Consolas"/>
                <a:cs typeface="Consolas"/>
              </a:rPr>
              <a:t>n</a:t>
            </a:r>
            <a:r>
              <a:rPr lang="en-US" altLang="zh-TW" sz="1600" b="1" dirty="0">
                <a:solidFill>
                  <a:schemeClr val="tx2"/>
                </a:solidFill>
                <a:latin typeface="Consolas"/>
                <a:cs typeface="Consolas"/>
              </a:rPr>
              <a:t> == 0 || </a:t>
            </a:r>
            <a:r>
              <a:rPr lang="en-US" altLang="zh-TW" sz="1600" b="1" i="1" dirty="0" err="1">
                <a:solidFill>
                  <a:schemeClr val="tx2"/>
                </a:solidFill>
                <a:latin typeface="Consolas"/>
                <a:cs typeface="Consolas"/>
              </a:rPr>
              <a:t>n</a:t>
            </a:r>
            <a:r>
              <a:rPr lang="en-US" altLang="zh-TW" sz="1600" b="1" dirty="0">
                <a:solidFill>
                  <a:schemeClr val="tx2"/>
                </a:solidFill>
                <a:latin typeface="Consolas"/>
                <a:cs typeface="Consolas"/>
              </a:rPr>
              <a:t> == 1){</a:t>
            </a:r>
          </a:p>
          <a:p>
            <a:r>
              <a:rPr lang="en-US" altLang="zh-TW" sz="1600" b="1" dirty="0">
                <a:solidFill>
                  <a:schemeClr val="tx2"/>
                </a:solidFill>
                <a:latin typeface="Consolas"/>
                <a:cs typeface="Consolas"/>
              </a:rPr>
              <a:t>		return</a:t>
            </a:r>
            <a:r>
              <a:rPr lang="en-US" altLang="zh-TW" sz="1600" b="1" dirty="0" smtClean="0">
                <a:solidFill>
                  <a:schemeClr val="tx2"/>
                </a:solidFill>
                <a:latin typeface="Consolas"/>
                <a:cs typeface="Consolas"/>
              </a:rPr>
              <a:t> </a:t>
            </a:r>
            <a:r>
              <a:rPr lang="en-US" altLang="zh-TW" b="1" i="1" dirty="0" err="1" smtClean="0">
                <a:solidFill>
                  <a:schemeClr val="tx2"/>
                </a:solidFill>
                <a:latin typeface="Consolas"/>
                <a:cs typeface="Consolas"/>
              </a:rPr>
              <a:t>n</a:t>
            </a:r>
            <a:r>
              <a:rPr lang="en-US" altLang="zh-TW" sz="1600" b="1" dirty="0" smtClean="0">
                <a:solidFill>
                  <a:schemeClr val="tx2"/>
                </a:solidFill>
                <a:latin typeface="Consolas"/>
                <a:cs typeface="Consolas"/>
              </a:rPr>
              <a:t>;</a:t>
            </a:r>
            <a:endParaRPr lang="en-US" altLang="zh-TW" sz="1600" b="1" dirty="0">
              <a:solidFill>
                <a:schemeClr val="tx2"/>
              </a:solidFill>
              <a:latin typeface="Consolas"/>
              <a:cs typeface="Consolas"/>
            </a:endParaRPr>
          </a:p>
          <a:p>
            <a:r>
              <a:rPr lang="en-US" altLang="zh-TW" sz="1600" b="1" dirty="0">
                <a:solidFill>
                  <a:schemeClr val="tx2"/>
                </a:solidFill>
                <a:latin typeface="Consolas"/>
                <a:cs typeface="Consolas"/>
              </a:rPr>
              <a:t>	</a:t>
            </a:r>
            <a:r>
              <a:rPr lang="en-US" altLang="zh-TW" sz="1600" b="1" dirty="0" smtClean="0">
                <a:solidFill>
                  <a:schemeClr val="tx2"/>
                </a:solidFill>
                <a:latin typeface="Consolas"/>
                <a:cs typeface="Consolas"/>
              </a:rPr>
              <a:t>} else {</a:t>
            </a:r>
            <a:endParaRPr lang="en-US" altLang="zh-TW" sz="1600" b="1" dirty="0">
              <a:solidFill>
                <a:schemeClr val="tx2"/>
              </a:solidFill>
              <a:latin typeface="Consolas"/>
              <a:cs typeface="Consolas"/>
            </a:endParaRPr>
          </a:p>
          <a:p>
            <a:r>
              <a:rPr lang="en-US" altLang="zh-TW" sz="1600" b="1" dirty="0">
                <a:solidFill>
                  <a:schemeClr val="tx2"/>
                </a:solidFill>
                <a:latin typeface="Consolas"/>
                <a:cs typeface="Consolas"/>
              </a:rPr>
              <a:t>		</a:t>
            </a:r>
            <a:r>
              <a:rPr lang="en-US" altLang="zh-TW" sz="1600" b="1" dirty="0" err="1">
                <a:solidFill>
                  <a:schemeClr val="tx2"/>
                </a:solidFill>
                <a:latin typeface="Consolas"/>
                <a:cs typeface="Consolas"/>
              </a:rPr>
              <a:t>int</a:t>
            </a:r>
            <a:r>
              <a:rPr lang="en-US" altLang="zh-TW" sz="1600" b="1" dirty="0">
                <a:solidFill>
                  <a:schemeClr val="tx2"/>
                </a:solidFill>
                <a:latin typeface="Consolas"/>
                <a:cs typeface="Consolas"/>
              </a:rPr>
              <a:t> tmp1 = 0, tmp2 = 1, result;</a:t>
            </a:r>
          </a:p>
          <a:p>
            <a:r>
              <a:rPr lang="en-US" altLang="zh-TW" sz="1600" b="1" dirty="0">
                <a:solidFill>
                  <a:schemeClr val="tx2"/>
                </a:solidFill>
                <a:latin typeface="Consolas"/>
                <a:cs typeface="Consolas"/>
              </a:rPr>
              <a:t>		</a:t>
            </a:r>
            <a:r>
              <a:rPr lang="en-US" altLang="zh-TW" sz="1600" b="1" dirty="0">
                <a:solidFill>
                  <a:srgbClr val="C00000"/>
                </a:solidFill>
                <a:latin typeface="Consolas"/>
                <a:cs typeface="Consolas"/>
              </a:rPr>
              <a:t>for </a:t>
            </a:r>
            <a:r>
              <a:rPr lang="en-US" altLang="zh-TW" sz="1600" b="1" dirty="0" smtClean="0">
                <a:solidFill>
                  <a:srgbClr val="C00000"/>
                </a:solidFill>
                <a:latin typeface="Consolas"/>
                <a:cs typeface="Consolas"/>
              </a:rPr>
              <a:t>(</a:t>
            </a:r>
            <a:r>
              <a:rPr lang="en-US" altLang="zh-TW" sz="1600" b="1" dirty="0" err="1" smtClean="0">
                <a:solidFill>
                  <a:srgbClr val="C00000"/>
                </a:solidFill>
                <a:latin typeface="Consolas"/>
                <a:cs typeface="Consolas"/>
              </a:rPr>
              <a:t>i</a:t>
            </a:r>
            <a:r>
              <a:rPr lang="en-US" altLang="zh-TW" sz="1600" b="1" dirty="0">
                <a:solidFill>
                  <a:srgbClr val="C00000"/>
                </a:solidFill>
                <a:latin typeface="Consolas"/>
                <a:cs typeface="Consolas"/>
              </a:rPr>
              <a:t>=2; </a:t>
            </a:r>
            <a:r>
              <a:rPr lang="en-US" altLang="zh-TW" sz="1600" b="1" dirty="0" err="1">
                <a:solidFill>
                  <a:srgbClr val="C00000"/>
                </a:solidFill>
                <a:latin typeface="Consolas"/>
                <a:cs typeface="Consolas"/>
              </a:rPr>
              <a:t>i</a:t>
            </a:r>
            <a:r>
              <a:rPr lang="en-US" altLang="zh-TW" sz="1600" b="1" dirty="0">
                <a:solidFill>
                  <a:srgbClr val="C00000"/>
                </a:solidFill>
                <a:latin typeface="Consolas"/>
                <a:cs typeface="Consolas"/>
              </a:rPr>
              <a:t>&lt;=</a:t>
            </a:r>
            <a:r>
              <a:rPr lang="en-US" altLang="zh-TW" sz="1600" b="1" i="1" dirty="0" err="1">
                <a:solidFill>
                  <a:srgbClr val="C00000"/>
                </a:solidFill>
                <a:latin typeface="Consolas"/>
                <a:cs typeface="Consolas"/>
              </a:rPr>
              <a:t>n</a:t>
            </a:r>
            <a:r>
              <a:rPr lang="en-US" altLang="zh-TW" sz="1600" b="1" dirty="0">
                <a:solidFill>
                  <a:srgbClr val="C00000"/>
                </a:solidFill>
                <a:latin typeface="Consolas"/>
                <a:cs typeface="Consolas"/>
              </a:rPr>
              <a:t>; </a:t>
            </a:r>
            <a:r>
              <a:rPr lang="en-US" altLang="zh-TW" sz="1600" b="1" dirty="0" err="1">
                <a:solidFill>
                  <a:srgbClr val="C00000"/>
                </a:solidFill>
                <a:latin typeface="Consolas"/>
                <a:cs typeface="Consolas"/>
              </a:rPr>
              <a:t>i</a:t>
            </a:r>
            <a:r>
              <a:rPr lang="en-US" altLang="zh-TW" sz="1600" b="1" dirty="0">
                <a:solidFill>
                  <a:srgbClr val="C00000"/>
                </a:solidFill>
                <a:latin typeface="Consolas"/>
                <a:cs typeface="Consolas"/>
              </a:rPr>
              <a:t>++</a:t>
            </a:r>
            <a:r>
              <a:rPr lang="en-US" altLang="zh-TW" sz="1600" b="1" dirty="0" smtClean="0">
                <a:solidFill>
                  <a:srgbClr val="C00000"/>
                </a:solidFill>
                <a:latin typeface="Consolas"/>
                <a:cs typeface="Consolas"/>
              </a:rPr>
              <a:t>) {</a:t>
            </a:r>
            <a:endParaRPr lang="en-US" altLang="zh-TW" sz="1600" b="1" dirty="0">
              <a:solidFill>
                <a:srgbClr val="C00000"/>
              </a:solidFill>
              <a:latin typeface="Consolas"/>
              <a:cs typeface="Consolas"/>
            </a:endParaRPr>
          </a:p>
          <a:p>
            <a:r>
              <a:rPr lang="en-US" altLang="zh-TW" sz="1600" b="1" dirty="0">
                <a:solidFill>
                  <a:srgbClr val="C00000"/>
                </a:solidFill>
                <a:latin typeface="Consolas"/>
                <a:cs typeface="Consolas"/>
              </a:rPr>
              <a:t>			result = tmp1 + tmp2;</a:t>
            </a:r>
          </a:p>
          <a:p>
            <a:r>
              <a:rPr lang="en-US" altLang="zh-TW" sz="1600" b="1" dirty="0">
                <a:solidFill>
                  <a:srgbClr val="C00000"/>
                </a:solidFill>
                <a:latin typeface="Consolas"/>
                <a:cs typeface="Consolas"/>
              </a:rPr>
              <a:t>			tmp1 = tmp2;</a:t>
            </a:r>
          </a:p>
          <a:p>
            <a:r>
              <a:rPr lang="en-US" altLang="zh-TW" sz="1600" b="1" dirty="0">
                <a:solidFill>
                  <a:srgbClr val="C00000"/>
                </a:solidFill>
                <a:latin typeface="Consolas"/>
                <a:cs typeface="Consolas"/>
              </a:rPr>
              <a:t>			tmp2 = result;</a:t>
            </a:r>
          </a:p>
          <a:p>
            <a:r>
              <a:rPr lang="en-US" altLang="zh-TW" sz="1600" b="1" dirty="0">
                <a:solidFill>
                  <a:srgbClr val="C00000"/>
                </a:solidFill>
                <a:latin typeface="Consolas"/>
                <a:cs typeface="Consolas"/>
              </a:rPr>
              <a:t>		}</a:t>
            </a:r>
          </a:p>
          <a:p>
            <a:r>
              <a:rPr lang="en-US" altLang="zh-TW" sz="1600" b="1" dirty="0">
                <a:solidFill>
                  <a:schemeClr val="tx2"/>
                </a:solidFill>
                <a:latin typeface="Consolas"/>
                <a:cs typeface="Consolas"/>
              </a:rPr>
              <a:t>		return result;</a:t>
            </a:r>
          </a:p>
          <a:p>
            <a:r>
              <a:rPr lang="en-US" altLang="zh-TW" sz="1600" b="1" dirty="0">
                <a:solidFill>
                  <a:schemeClr val="tx2"/>
                </a:solidFill>
                <a:latin typeface="Consolas"/>
                <a:cs typeface="Consolas"/>
              </a:rPr>
              <a:t>	}</a:t>
            </a:r>
          </a:p>
          <a:p>
            <a:r>
              <a:rPr lang="en-US" altLang="zh-TW" sz="1600" b="1" dirty="0">
                <a:solidFill>
                  <a:schemeClr val="tx2"/>
                </a:solidFill>
                <a:latin typeface="Consolas"/>
                <a:cs typeface="Consolas"/>
              </a:rPr>
              <a:t>}</a:t>
            </a:r>
          </a:p>
        </p:txBody>
      </p:sp>
      <p:sp>
        <p:nvSpPr>
          <p:cNvPr id="19"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20"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18</a:t>
            </a:fld>
            <a:endParaRPr lang="en-US"/>
          </a:p>
        </p:txBody>
      </p:sp>
      <p:sp>
        <p:nvSpPr>
          <p:cNvPr id="21" name="Rectangle 20"/>
          <p:cNvSpPr/>
          <p:nvPr/>
        </p:nvSpPr>
        <p:spPr>
          <a:xfrm>
            <a:off x="1295400" y="1600200"/>
            <a:ext cx="5791200" cy="3352800"/>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2" name="Picture 21"/>
          <p:cNvPicPr>
            <a:picLocks noChangeAspect="1"/>
          </p:cNvPicPr>
          <p:nvPr/>
        </p:nvPicPr>
        <p:blipFill>
          <a:blip r:embed="rId3"/>
          <a:stretch>
            <a:fillRect/>
          </a:stretch>
        </p:blipFill>
        <p:spPr>
          <a:xfrm>
            <a:off x="228600" y="5410200"/>
            <a:ext cx="496957" cy="381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146437"/>
                                        </p:tgtEl>
                                        <p:attrNameLst>
                                          <p:attrName>style.visibility</p:attrName>
                                        </p:attrNameLst>
                                      </p:cBhvr>
                                      <p:to>
                                        <p:strVal val="visible"/>
                                      </p:to>
                                    </p:set>
                                    <p:animEffect transition="in" filter="blinds(horizontal)">
                                      <p:cBhvr>
                                        <p:cTn id="13" dur="500"/>
                                        <p:tgtEl>
                                          <p:spTgt spid="146437"/>
                                        </p:tgtEl>
                                      </p:cBhvr>
                                    </p:animEffect>
                                  </p:childTnLst>
                                </p:cTn>
                              </p:par>
                              <p:par>
                                <p:cTn id="14" presetID="1" presetClass="entr" presetSubtype="0"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nodeType="clickEffect">
                                  <p:stCondLst>
                                    <p:cond delay="0"/>
                                  </p:stCondLst>
                                  <p:childTnLst>
                                    <p:set>
                                      <p:cBhvr>
                                        <p:cTn id="19" dur="1" fill="hold">
                                          <p:stCondLst>
                                            <p:cond delay="0"/>
                                          </p:stCondLst>
                                        </p:cTn>
                                        <p:tgtEl>
                                          <p:spTgt spid="22"/>
                                        </p:tgtEl>
                                        <p:attrNameLst>
                                          <p:attrName>style.visibility</p:attrName>
                                        </p:attrNameLst>
                                      </p:cBhvr>
                                      <p:to>
                                        <p:strVal val="hidden"/>
                                      </p:to>
                                    </p:set>
                                  </p:childTnLst>
                                </p:cTn>
                              </p:par>
                              <p:par>
                                <p:cTn id="20" presetID="3" presetClass="entr" presetSubtype="10" fill="hold"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blinds(horizontal)">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63" presetClass="path" presetSubtype="0" accel="50000" decel="50000" fill="hold" nodeType="clickEffect">
                                  <p:stCondLst>
                                    <p:cond delay="0"/>
                                  </p:stCondLst>
                                  <p:childTnLst>
                                    <p:animMotion origin="layout" path="M 3.61111E-6 2.42887E-7 L 0.05399 2.42887E-7 " pathEditMode="relative" rAng="0" ptsTypes="AA">
                                      <p:cBhvr>
                                        <p:cTn id="26" dur="1000" fill="hold"/>
                                        <p:tgtEl>
                                          <p:spTgt spid="2"/>
                                        </p:tgtEl>
                                        <p:attrNameLst>
                                          <p:attrName>ppt_x</p:attrName>
                                          <p:attrName>ppt_y</p:attrName>
                                        </p:attrNameLst>
                                      </p:cBhvr>
                                      <p:rCtr x="27" y="0"/>
                                    </p:animMotion>
                                  </p:childTnLst>
                                </p:cTn>
                              </p:par>
                            </p:childTnLst>
                          </p:cTn>
                        </p:par>
                      </p:childTnLst>
                    </p:cTn>
                  </p:par>
                  <p:par>
                    <p:cTn id="27" fill="hold">
                      <p:stCondLst>
                        <p:cond delay="indefinite"/>
                      </p:stCondLst>
                      <p:childTnLst>
                        <p:par>
                          <p:cTn id="28" fill="hold">
                            <p:stCondLst>
                              <p:cond delay="0"/>
                            </p:stCondLst>
                            <p:childTnLst>
                              <p:par>
                                <p:cTn id="29" presetID="63" presetClass="path" presetSubtype="0" accel="50000" decel="50000" fill="hold" nodeType="clickEffect">
                                  <p:stCondLst>
                                    <p:cond delay="0"/>
                                  </p:stCondLst>
                                  <p:childTnLst>
                                    <p:animMotion origin="layout" path="M 0.05399 2.42887E-7 L 0.10121 2.42887E-7 " pathEditMode="relative" rAng="0" ptsTypes="AA">
                                      <p:cBhvr>
                                        <p:cTn id="30" dur="1000" fill="hold"/>
                                        <p:tgtEl>
                                          <p:spTgt spid="2"/>
                                        </p:tgtEl>
                                        <p:attrNameLst>
                                          <p:attrName>ppt_x</p:attrName>
                                          <p:attrName>ppt_y</p:attrName>
                                        </p:attrNameLst>
                                      </p:cBhvr>
                                      <p:rCtr x="2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7" grpId="0"/>
      <p:bldP spid="18" grpId="0"/>
      <p:bldP spid="21" grpId="0" animBg="1"/>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8484" name="Rectangle 4"/>
          <p:cNvSpPr>
            <a:spLocks noChangeArrowheads="1"/>
          </p:cNvSpPr>
          <p:nvPr/>
        </p:nvSpPr>
        <p:spPr bwMode="auto">
          <a:xfrm>
            <a:off x="2482850" y="2989263"/>
            <a:ext cx="5975350" cy="3279775"/>
          </a:xfrm>
          <a:prstGeom prst="rect">
            <a:avLst/>
          </a:prstGeom>
          <a:noFill/>
          <a:ln w="9525">
            <a:noFill/>
            <a:miter lim="800000"/>
            <a:headEnd/>
            <a:tailEnd/>
          </a:ln>
          <a:effectLst/>
        </p:spPr>
        <p:txBody>
          <a:bodyPr wrap="square">
            <a:prstTxWarp prst="textNoShape">
              <a:avLst/>
            </a:prstTxWarp>
            <a:spAutoFit/>
          </a:bodyPr>
          <a:lstStyle/>
          <a:p>
            <a:r>
              <a:rPr lang="en-US" altLang="zh-TW" sz="1600" b="1" dirty="0" err="1">
                <a:solidFill>
                  <a:schemeClr val="tx2"/>
                </a:solidFill>
                <a:latin typeface="Consolas"/>
                <a:cs typeface="Consolas"/>
              </a:rPr>
              <a:t>int</a:t>
            </a:r>
            <a:r>
              <a:rPr lang="en-US" altLang="zh-TW" sz="1600" b="1" dirty="0">
                <a:solidFill>
                  <a:schemeClr val="tx2"/>
                </a:solidFill>
                <a:latin typeface="Consolas"/>
                <a:cs typeface="Consolas"/>
              </a:rPr>
              <a:t> fib (</a:t>
            </a:r>
            <a:r>
              <a:rPr lang="en-US" altLang="zh-TW" sz="1600" b="1" dirty="0" err="1">
                <a:solidFill>
                  <a:schemeClr val="tx2"/>
                </a:solidFill>
                <a:latin typeface="Consolas"/>
                <a:cs typeface="Consolas"/>
              </a:rPr>
              <a:t>int</a:t>
            </a:r>
            <a:r>
              <a:rPr lang="en-US" altLang="zh-TW" sz="1600" b="1" dirty="0">
                <a:solidFill>
                  <a:schemeClr val="tx2"/>
                </a:solidFill>
                <a:latin typeface="Consolas"/>
                <a:cs typeface="Consolas"/>
              </a:rPr>
              <a:t> </a:t>
            </a:r>
            <a:r>
              <a:rPr lang="en-US" altLang="zh-TW" sz="1600" b="1" i="1" dirty="0" err="1">
                <a:solidFill>
                  <a:schemeClr val="tx2"/>
                </a:solidFill>
                <a:latin typeface="Consolas"/>
                <a:cs typeface="Consolas"/>
              </a:rPr>
              <a:t>n</a:t>
            </a:r>
            <a:r>
              <a:rPr lang="en-US" altLang="zh-TW" sz="1600" b="1" dirty="0" smtClean="0">
                <a:solidFill>
                  <a:schemeClr val="tx2"/>
                </a:solidFill>
                <a:latin typeface="Consolas"/>
                <a:cs typeface="Consolas"/>
              </a:rPr>
              <a:t>) {</a:t>
            </a:r>
            <a:endParaRPr lang="en-US" altLang="zh-TW" sz="1600" b="1" dirty="0">
              <a:solidFill>
                <a:schemeClr val="tx2"/>
              </a:solidFill>
              <a:latin typeface="Consolas"/>
              <a:cs typeface="Consolas"/>
            </a:endParaRPr>
          </a:p>
          <a:p>
            <a:r>
              <a:rPr lang="en-US" altLang="zh-TW" sz="1600" b="1" dirty="0">
                <a:solidFill>
                  <a:schemeClr val="tx2"/>
                </a:solidFill>
                <a:latin typeface="Consolas"/>
                <a:cs typeface="Consolas"/>
              </a:rPr>
              <a:t>	if (</a:t>
            </a:r>
            <a:r>
              <a:rPr lang="en-US" altLang="zh-TW" sz="1600" b="1" i="1" dirty="0" err="1">
                <a:solidFill>
                  <a:schemeClr val="tx2"/>
                </a:solidFill>
                <a:latin typeface="Consolas"/>
                <a:cs typeface="Consolas"/>
              </a:rPr>
              <a:t>n</a:t>
            </a:r>
            <a:r>
              <a:rPr lang="en-US" altLang="zh-TW" sz="1600" b="1" dirty="0">
                <a:solidFill>
                  <a:schemeClr val="tx2"/>
                </a:solidFill>
                <a:latin typeface="Consolas"/>
                <a:cs typeface="Consolas"/>
              </a:rPr>
              <a:t> == 0 || </a:t>
            </a:r>
            <a:r>
              <a:rPr lang="en-US" altLang="zh-TW" sz="1600" b="1" i="1" dirty="0" err="1">
                <a:solidFill>
                  <a:schemeClr val="tx2"/>
                </a:solidFill>
                <a:latin typeface="Consolas"/>
                <a:cs typeface="Consolas"/>
              </a:rPr>
              <a:t>n</a:t>
            </a:r>
            <a:r>
              <a:rPr lang="en-US" altLang="zh-TW" sz="1600" b="1" dirty="0">
                <a:solidFill>
                  <a:schemeClr val="tx2"/>
                </a:solidFill>
                <a:latin typeface="Consolas"/>
                <a:cs typeface="Consolas"/>
              </a:rPr>
              <a:t> == 1){</a:t>
            </a:r>
          </a:p>
          <a:p>
            <a:r>
              <a:rPr lang="en-US" altLang="zh-TW" sz="1600" b="1" dirty="0">
                <a:solidFill>
                  <a:schemeClr val="tx2"/>
                </a:solidFill>
                <a:latin typeface="Consolas"/>
                <a:cs typeface="Consolas"/>
              </a:rPr>
              <a:t>		return</a:t>
            </a:r>
            <a:r>
              <a:rPr lang="en-US" altLang="zh-TW" sz="1600" b="1" dirty="0" smtClean="0">
                <a:solidFill>
                  <a:schemeClr val="tx2"/>
                </a:solidFill>
                <a:latin typeface="Consolas"/>
                <a:cs typeface="Consolas"/>
              </a:rPr>
              <a:t> </a:t>
            </a:r>
            <a:r>
              <a:rPr lang="en-US" altLang="zh-TW" b="1" i="1" dirty="0" err="1" smtClean="0">
                <a:solidFill>
                  <a:schemeClr val="tx2"/>
                </a:solidFill>
                <a:latin typeface="Consolas"/>
                <a:cs typeface="Consolas"/>
              </a:rPr>
              <a:t>n</a:t>
            </a:r>
            <a:r>
              <a:rPr lang="en-US" altLang="zh-TW" sz="1600" b="1" dirty="0" smtClean="0">
                <a:solidFill>
                  <a:schemeClr val="tx2"/>
                </a:solidFill>
                <a:latin typeface="Consolas"/>
                <a:cs typeface="Consolas"/>
              </a:rPr>
              <a:t>;</a:t>
            </a:r>
            <a:endParaRPr lang="en-US" altLang="zh-TW" sz="1600" b="1" dirty="0">
              <a:solidFill>
                <a:schemeClr val="tx2"/>
              </a:solidFill>
              <a:latin typeface="Consolas"/>
              <a:cs typeface="Consolas"/>
            </a:endParaRPr>
          </a:p>
          <a:p>
            <a:r>
              <a:rPr lang="en-US" altLang="zh-TW" sz="1600" b="1" dirty="0">
                <a:solidFill>
                  <a:schemeClr val="tx2"/>
                </a:solidFill>
                <a:latin typeface="Consolas"/>
                <a:cs typeface="Consolas"/>
              </a:rPr>
              <a:t>	</a:t>
            </a:r>
            <a:r>
              <a:rPr lang="en-US" altLang="zh-TW" sz="1600" b="1" dirty="0" smtClean="0">
                <a:solidFill>
                  <a:schemeClr val="tx2"/>
                </a:solidFill>
                <a:latin typeface="Consolas"/>
                <a:cs typeface="Consolas"/>
              </a:rPr>
              <a:t>} else {</a:t>
            </a:r>
            <a:endParaRPr lang="en-US" altLang="zh-TW" sz="1600" b="1" dirty="0">
              <a:solidFill>
                <a:schemeClr val="tx2"/>
              </a:solidFill>
              <a:latin typeface="Consolas"/>
              <a:cs typeface="Consolas"/>
            </a:endParaRPr>
          </a:p>
          <a:p>
            <a:r>
              <a:rPr lang="en-US" altLang="zh-TW" sz="1600" b="1" dirty="0">
                <a:solidFill>
                  <a:schemeClr val="tx2"/>
                </a:solidFill>
                <a:latin typeface="Consolas"/>
                <a:cs typeface="Consolas"/>
              </a:rPr>
              <a:t>		</a:t>
            </a:r>
            <a:r>
              <a:rPr lang="en-US" altLang="zh-TW" sz="1600" b="1" dirty="0" err="1">
                <a:solidFill>
                  <a:schemeClr val="tx2"/>
                </a:solidFill>
                <a:latin typeface="Consolas"/>
                <a:cs typeface="Consolas"/>
              </a:rPr>
              <a:t>int</a:t>
            </a:r>
            <a:r>
              <a:rPr lang="en-US" altLang="zh-TW" sz="1600" b="1" dirty="0">
                <a:solidFill>
                  <a:schemeClr val="tx2"/>
                </a:solidFill>
                <a:latin typeface="Consolas"/>
                <a:cs typeface="Consolas"/>
              </a:rPr>
              <a:t> tmp1 = 0, tmp2 = 1, result;</a:t>
            </a:r>
          </a:p>
          <a:p>
            <a:r>
              <a:rPr lang="en-US" altLang="zh-TW" sz="1600" b="1" dirty="0">
                <a:solidFill>
                  <a:schemeClr val="tx2"/>
                </a:solidFill>
                <a:latin typeface="Consolas"/>
                <a:cs typeface="Consolas"/>
              </a:rPr>
              <a:t>		</a:t>
            </a:r>
            <a:r>
              <a:rPr lang="en-US" altLang="zh-TW" sz="1600" b="1" dirty="0">
                <a:solidFill>
                  <a:srgbClr val="C00000"/>
                </a:solidFill>
                <a:latin typeface="Consolas"/>
                <a:cs typeface="Consolas"/>
              </a:rPr>
              <a:t>for </a:t>
            </a:r>
            <a:r>
              <a:rPr lang="en-US" altLang="zh-TW" sz="1600" b="1" dirty="0" smtClean="0">
                <a:solidFill>
                  <a:srgbClr val="C00000"/>
                </a:solidFill>
                <a:latin typeface="Consolas"/>
                <a:cs typeface="Consolas"/>
              </a:rPr>
              <a:t>(</a:t>
            </a:r>
            <a:r>
              <a:rPr lang="en-US" altLang="zh-TW" sz="1600" b="1" dirty="0" err="1" smtClean="0">
                <a:solidFill>
                  <a:srgbClr val="C00000"/>
                </a:solidFill>
                <a:latin typeface="Consolas"/>
                <a:cs typeface="Consolas"/>
              </a:rPr>
              <a:t>i</a:t>
            </a:r>
            <a:r>
              <a:rPr lang="en-US" altLang="zh-TW" sz="1600" b="1" dirty="0">
                <a:solidFill>
                  <a:srgbClr val="C00000"/>
                </a:solidFill>
                <a:latin typeface="Consolas"/>
                <a:cs typeface="Consolas"/>
              </a:rPr>
              <a:t>=2; </a:t>
            </a:r>
            <a:r>
              <a:rPr lang="en-US" altLang="zh-TW" sz="1600" b="1" dirty="0" err="1">
                <a:solidFill>
                  <a:srgbClr val="C00000"/>
                </a:solidFill>
                <a:latin typeface="Consolas"/>
                <a:cs typeface="Consolas"/>
              </a:rPr>
              <a:t>i</a:t>
            </a:r>
            <a:r>
              <a:rPr lang="en-US" altLang="zh-TW" sz="1600" b="1" dirty="0">
                <a:solidFill>
                  <a:srgbClr val="C00000"/>
                </a:solidFill>
                <a:latin typeface="Consolas"/>
                <a:cs typeface="Consolas"/>
              </a:rPr>
              <a:t>&lt;=</a:t>
            </a:r>
            <a:r>
              <a:rPr lang="en-US" altLang="zh-TW" sz="1600" b="1" i="1" dirty="0" err="1">
                <a:solidFill>
                  <a:srgbClr val="C00000"/>
                </a:solidFill>
                <a:latin typeface="Consolas"/>
                <a:cs typeface="Consolas"/>
              </a:rPr>
              <a:t>n</a:t>
            </a:r>
            <a:r>
              <a:rPr lang="en-US" altLang="zh-TW" sz="1600" b="1" dirty="0">
                <a:solidFill>
                  <a:srgbClr val="C00000"/>
                </a:solidFill>
                <a:latin typeface="Consolas"/>
                <a:cs typeface="Consolas"/>
              </a:rPr>
              <a:t>; </a:t>
            </a:r>
            <a:r>
              <a:rPr lang="en-US" altLang="zh-TW" sz="1600" b="1" dirty="0" err="1">
                <a:solidFill>
                  <a:srgbClr val="C00000"/>
                </a:solidFill>
                <a:latin typeface="Consolas"/>
                <a:cs typeface="Consolas"/>
              </a:rPr>
              <a:t>i</a:t>
            </a:r>
            <a:r>
              <a:rPr lang="en-US" altLang="zh-TW" sz="1600" b="1" dirty="0">
                <a:solidFill>
                  <a:srgbClr val="C00000"/>
                </a:solidFill>
                <a:latin typeface="Consolas"/>
                <a:cs typeface="Consolas"/>
              </a:rPr>
              <a:t>++</a:t>
            </a:r>
            <a:r>
              <a:rPr lang="en-US" altLang="zh-TW" sz="1600" b="1" dirty="0" smtClean="0">
                <a:solidFill>
                  <a:srgbClr val="C00000"/>
                </a:solidFill>
                <a:latin typeface="Consolas"/>
                <a:cs typeface="Consolas"/>
              </a:rPr>
              <a:t>) {</a:t>
            </a:r>
            <a:endParaRPr lang="en-US" altLang="zh-TW" sz="1600" b="1" dirty="0">
              <a:solidFill>
                <a:srgbClr val="C00000"/>
              </a:solidFill>
              <a:latin typeface="Consolas"/>
              <a:cs typeface="Consolas"/>
            </a:endParaRPr>
          </a:p>
          <a:p>
            <a:r>
              <a:rPr lang="en-US" altLang="zh-TW" sz="1600" b="1" dirty="0">
                <a:solidFill>
                  <a:srgbClr val="C00000"/>
                </a:solidFill>
                <a:latin typeface="Consolas"/>
                <a:cs typeface="Consolas"/>
              </a:rPr>
              <a:t>			result = tmp1 + tmp2;</a:t>
            </a:r>
          </a:p>
          <a:p>
            <a:r>
              <a:rPr lang="en-US" altLang="zh-TW" sz="1600" b="1" dirty="0">
                <a:solidFill>
                  <a:srgbClr val="C00000"/>
                </a:solidFill>
                <a:latin typeface="Consolas"/>
                <a:cs typeface="Consolas"/>
              </a:rPr>
              <a:t>			tmp1 = tmp2;</a:t>
            </a:r>
          </a:p>
          <a:p>
            <a:r>
              <a:rPr lang="en-US" altLang="zh-TW" sz="1600" b="1" dirty="0">
                <a:solidFill>
                  <a:srgbClr val="C00000"/>
                </a:solidFill>
                <a:latin typeface="Consolas"/>
                <a:cs typeface="Consolas"/>
              </a:rPr>
              <a:t>			tmp2 = result;</a:t>
            </a:r>
          </a:p>
          <a:p>
            <a:r>
              <a:rPr lang="en-US" altLang="zh-TW" sz="1600" b="1" dirty="0">
                <a:solidFill>
                  <a:srgbClr val="C00000"/>
                </a:solidFill>
                <a:latin typeface="Consolas"/>
                <a:cs typeface="Consolas"/>
              </a:rPr>
              <a:t>		}</a:t>
            </a:r>
          </a:p>
          <a:p>
            <a:r>
              <a:rPr lang="en-US" altLang="zh-TW" sz="1600" b="1" dirty="0">
                <a:solidFill>
                  <a:schemeClr val="tx2"/>
                </a:solidFill>
                <a:latin typeface="Consolas"/>
                <a:cs typeface="Consolas"/>
              </a:rPr>
              <a:t>		return result;</a:t>
            </a:r>
          </a:p>
          <a:p>
            <a:r>
              <a:rPr lang="en-US" altLang="zh-TW" sz="1600" b="1" dirty="0">
                <a:solidFill>
                  <a:schemeClr val="tx2"/>
                </a:solidFill>
                <a:latin typeface="Consolas"/>
                <a:cs typeface="Consolas"/>
              </a:rPr>
              <a:t>	}</a:t>
            </a:r>
          </a:p>
          <a:p>
            <a:r>
              <a:rPr lang="en-US" altLang="zh-TW" sz="1600" b="1" dirty="0">
                <a:solidFill>
                  <a:schemeClr val="tx2"/>
                </a:solidFill>
                <a:latin typeface="Consolas"/>
                <a:cs typeface="Consolas"/>
              </a:rPr>
              <a:t>}</a:t>
            </a:r>
          </a:p>
        </p:txBody>
      </p:sp>
      <p:sp>
        <p:nvSpPr>
          <p:cNvPr id="148485" name="Rectangle 5"/>
          <p:cNvSpPr>
            <a:spLocks noChangeArrowheads="1"/>
          </p:cNvSpPr>
          <p:nvPr/>
        </p:nvSpPr>
        <p:spPr bwMode="auto">
          <a:xfrm>
            <a:off x="2482850" y="1219200"/>
            <a:ext cx="5975350" cy="1569660"/>
          </a:xfrm>
          <a:prstGeom prst="rect">
            <a:avLst/>
          </a:prstGeom>
          <a:noFill/>
          <a:ln w="9525">
            <a:noFill/>
            <a:miter lim="800000"/>
            <a:headEnd/>
            <a:tailEnd/>
          </a:ln>
          <a:effectLst/>
        </p:spPr>
        <p:txBody>
          <a:bodyPr wrap="square">
            <a:prstTxWarp prst="textNoShape">
              <a:avLst/>
            </a:prstTxWarp>
            <a:spAutoFit/>
          </a:bodyPr>
          <a:lstStyle/>
          <a:p>
            <a:r>
              <a:rPr lang="en-US" altLang="zh-TW" sz="1600" b="1" dirty="0" err="1">
                <a:solidFill>
                  <a:schemeClr val="tx2"/>
                </a:solidFill>
                <a:latin typeface="Consolas"/>
                <a:cs typeface="Consolas"/>
              </a:rPr>
              <a:t>int</a:t>
            </a:r>
            <a:r>
              <a:rPr lang="en-US" altLang="zh-TW" sz="1600" b="1" dirty="0">
                <a:solidFill>
                  <a:schemeClr val="tx2"/>
                </a:solidFill>
                <a:latin typeface="Consolas"/>
                <a:cs typeface="Consolas"/>
              </a:rPr>
              <a:t> fib (</a:t>
            </a:r>
            <a:r>
              <a:rPr lang="en-US" altLang="zh-TW" sz="1600" b="1" dirty="0" err="1">
                <a:solidFill>
                  <a:schemeClr val="tx2"/>
                </a:solidFill>
                <a:latin typeface="Consolas"/>
                <a:cs typeface="Consolas"/>
              </a:rPr>
              <a:t>int</a:t>
            </a:r>
            <a:r>
              <a:rPr lang="en-US" altLang="zh-TW" sz="1600" b="1" dirty="0">
                <a:solidFill>
                  <a:schemeClr val="tx2"/>
                </a:solidFill>
                <a:latin typeface="Consolas"/>
                <a:cs typeface="Consolas"/>
              </a:rPr>
              <a:t> </a:t>
            </a:r>
            <a:r>
              <a:rPr lang="en-US" altLang="zh-TW" sz="1600" b="1" i="1" dirty="0" err="1">
                <a:solidFill>
                  <a:schemeClr val="tx2"/>
                </a:solidFill>
                <a:latin typeface="Consolas"/>
                <a:cs typeface="Consolas"/>
              </a:rPr>
              <a:t>n</a:t>
            </a:r>
            <a:r>
              <a:rPr lang="en-US" altLang="zh-TW" sz="1600" b="1" dirty="0" smtClean="0">
                <a:solidFill>
                  <a:schemeClr val="tx2"/>
                </a:solidFill>
                <a:latin typeface="Consolas"/>
                <a:cs typeface="Consolas"/>
              </a:rPr>
              <a:t>) {</a:t>
            </a:r>
            <a:endParaRPr lang="en-US" altLang="zh-TW" sz="1600" b="1" dirty="0">
              <a:solidFill>
                <a:schemeClr val="tx2"/>
              </a:solidFill>
              <a:latin typeface="Consolas"/>
              <a:cs typeface="Consolas"/>
            </a:endParaRPr>
          </a:p>
          <a:p>
            <a:r>
              <a:rPr lang="en-US" altLang="zh-TW" sz="1600" b="1" dirty="0">
                <a:solidFill>
                  <a:schemeClr val="tx2"/>
                </a:solidFill>
                <a:latin typeface="Consolas"/>
                <a:cs typeface="Consolas"/>
              </a:rPr>
              <a:t>	</a:t>
            </a:r>
            <a:r>
              <a:rPr lang="en-US" altLang="zh-TW" sz="1600" b="1" dirty="0" err="1">
                <a:solidFill>
                  <a:schemeClr val="tx2"/>
                </a:solidFill>
                <a:latin typeface="Consolas"/>
                <a:cs typeface="Consolas"/>
              </a:rPr>
              <a:t>if(</a:t>
            </a:r>
            <a:r>
              <a:rPr lang="en-US" altLang="zh-TW" sz="1600" b="1" i="1" dirty="0" err="1">
                <a:solidFill>
                  <a:schemeClr val="tx2"/>
                </a:solidFill>
                <a:latin typeface="Consolas"/>
                <a:cs typeface="Consolas"/>
              </a:rPr>
              <a:t>n</a:t>
            </a:r>
            <a:r>
              <a:rPr lang="en-US" altLang="zh-TW" sz="1600" b="1" dirty="0">
                <a:solidFill>
                  <a:schemeClr val="tx2"/>
                </a:solidFill>
                <a:latin typeface="Consolas"/>
                <a:cs typeface="Consolas"/>
              </a:rPr>
              <a:t> == 0 || </a:t>
            </a:r>
            <a:r>
              <a:rPr lang="en-US" altLang="zh-TW" sz="1600" b="1" i="1" dirty="0" err="1">
                <a:solidFill>
                  <a:schemeClr val="tx2"/>
                </a:solidFill>
                <a:latin typeface="Consolas"/>
                <a:cs typeface="Consolas"/>
              </a:rPr>
              <a:t>n</a:t>
            </a:r>
            <a:r>
              <a:rPr lang="en-US" altLang="zh-TW" sz="1600" b="1" i="1" dirty="0">
                <a:solidFill>
                  <a:schemeClr val="tx2"/>
                </a:solidFill>
                <a:latin typeface="Consolas"/>
                <a:cs typeface="Consolas"/>
              </a:rPr>
              <a:t> </a:t>
            </a:r>
            <a:r>
              <a:rPr lang="en-US" altLang="zh-TW" sz="1600" b="1" dirty="0">
                <a:solidFill>
                  <a:schemeClr val="tx2"/>
                </a:solidFill>
                <a:latin typeface="Consolas"/>
                <a:cs typeface="Consolas"/>
              </a:rPr>
              <a:t>== 1)</a:t>
            </a:r>
          </a:p>
          <a:p>
            <a:r>
              <a:rPr lang="en-US" altLang="zh-TW" sz="1600" b="1" dirty="0">
                <a:solidFill>
                  <a:schemeClr val="tx2"/>
                </a:solidFill>
                <a:latin typeface="Consolas"/>
                <a:cs typeface="Consolas"/>
              </a:rPr>
              <a:t>		return</a:t>
            </a:r>
            <a:r>
              <a:rPr lang="en-US" altLang="zh-TW" sz="1600" b="1" dirty="0" smtClean="0">
                <a:solidFill>
                  <a:schemeClr val="tx2"/>
                </a:solidFill>
                <a:latin typeface="Consolas"/>
                <a:cs typeface="Consolas"/>
              </a:rPr>
              <a:t> </a:t>
            </a:r>
            <a:r>
              <a:rPr lang="en-US" altLang="zh-TW" b="1" i="1" dirty="0" err="1" smtClean="0">
                <a:solidFill>
                  <a:schemeClr val="tx2"/>
                </a:solidFill>
                <a:latin typeface="Consolas"/>
                <a:cs typeface="Consolas"/>
              </a:rPr>
              <a:t>n</a:t>
            </a:r>
            <a:r>
              <a:rPr lang="en-US" altLang="zh-TW" sz="1600" b="1" dirty="0" smtClean="0">
                <a:solidFill>
                  <a:schemeClr val="tx2"/>
                </a:solidFill>
                <a:latin typeface="Consolas"/>
                <a:cs typeface="Consolas"/>
              </a:rPr>
              <a:t>;</a:t>
            </a:r>
            <a:endParaRPr lang="en-US" altLang="zh-TW" sz="1600" b="1" dirty="0">
              <a:solidFill>
                <a:schemeClr val="tx2"/>
              </a:solidFill>
              <a:latin typeface="Consolas"/>
              <a:cs typeface="Consolas"/>
            </a:endParaRPr>
          </a:p>
          <a:p>
            <a:r>
              <a:rPr lang="en-US" altLang="zh-TW" sz="1600" b="1" dirty="0">
                <a:solidFill>
                  <a:schemeClr val="tx2"/>
                </a:solidFill>
                <a:latin typeface="Consolas"/>
                <a:cs typeface="Consolas"/>
              </a:rPr>
              <a:t>	else</a:t>
            </a:r>
          </a:p>
          <a:p>
            <a:r>
              <a:rPr lang="en-US" altLang="zh-TW" sz="1600" b="1" dirty="0">
                <a:solidFill>
                  <a:schemeClr val="tx2"/>
                </a:solidFill>
                <a:latin typeface="Consolas"/>
                <a:cs typeface="Consolas"/>
              </a:rPr>
              <a:t>		return ( </a:t>
            </a:r>
            <a:r>
              <a:rPr lang="en-US" altLang="zh-TW" sz="1600" b="1" dirty="0">
                <a:solidFill>
                  <a:schemeClr val="accent3"/>
                </a:solidFill>
                <a:latin typeface="Consolas"/>
                <a:cs typeface="Consolas"/>
              </a:rPr>
              <a:t>fib (</a:t>
            </a:r>
            <a:r>
              <a:rPr lang="en-US" altLang="zh-TW" sz="1600" b="1" i="1" dirty="0">
                <a:solidFill>
                  <a:schemeClr val="accent3"/>
                </a:solidFill>
                <a:latin typeface="Consolas"/>
                <a:cs typeface="Consolas"/>
              </a:rPr>
              <a:t>n</a:t>
            </a:r>
            <a:r>
              <a:rPr lang="en-US" altLang="zh-TW" sz="1600" b="1" dirty="0">
                <a:solidFill>
                  <a:schemeClr val="accent3"/>
                </a:solidFill>
                <a:latin typeface="Consolas"/>
                <a:cs typeface="Consolas"/>
              </a:rPr>
              <a:t>-1) + fib (</a:t>
            </a:r>
            <a:r>
              <a:rPr lang="en-US" altLang="zh-TW" sz="1600" b="1" i="1" dirty="0">
                <a:solidFill>
                  <a:schemeClr val="accent3"/>
                </a:solidFill>
                <a:latin typeface="Consolas"/>
                <a:cs typeface="Consolas"/>
              </a:rPr>
              <a:t>n</a:t>
            </a:r>
            <a:r>
              <a:rPr lang="en-US" altLang="zh-TW" sz="1600" b="1" dirty="0">
                <a:solidFill>
                  <a:schemeClr val="accent3"/>
                </a:solidFill>
                <a:latin typeface="Consolas"/>
                <a:cs typeface="Consolas"/>
              </a:rPr>
              <a:t>-2) </a:t>
            </a:r>
            <a:r>
              <a:rPr lang="en-US" altLang="zh-TW" sz="1600" b="1" dirty="0">
                <a:solidFill>
                  <a:schemeClr val="tx2"/>
                </a:solidFill>
                <a:latin typeface="Consolas"/>
                <a:cs typeface="Consolas"/>
              </a:rPr>
              <a:t>);</a:t>
            </a:r>
          </a:p>
          <a:p>
            <a:r>
              <a:rPr lang="en-US" altLang="zh-TW" sz="1600" b="1" dirty="0">
                <a:solidFill>
                  <a:schemeClr val="tx2"/>
                </a:solidFill>
                <a:latin typeface="Consolas"/>
                <a:cs typeface="Consolas"/>
              </a:rPr>
              <a:t>}</a:t>
            </a:r>
          </a:p>
        </p:txBody>
      </p:sp>
      <p:sp>
        <p:nvSpPr>
          <p:cNvPr id="148486" name="Rectangle 6"/>
          <p:cNvSpPr>
            <a:spLocks noChangeArrowheads="1"/>
          </p:cNvSpPr>
          <p:nvPr/>
        </p:nvSpPr>
        <p:spPr bwMode="auto">
          <a:xfrm>
            <a:off x="395288" y="4314825"/>
            <a:ext cx="1687932" cy="461665"/>
          </a:xfrm>
          <a:prstGeom prst="rect">
            <a:avLst/>
          </a:prstGeom>
          <a:noFill/>
          <a:ln w="9525">
            <a:noFill/>
            <a:miter lim="800000"/>
            <a:headEnd/>
            <a:tailEnd/>
          </a:ln>
          <a:effectLst/>
        </p:spPr>
        <p:txBody>
          <a:bodyPr wrap="none">
            <a:prstTxWarp prst="textNoShape">
              <a:avLst/>
            </a:prstTxWarp>
            <a:spAutoFit/>
          </a:bodyPr>
          <a:lstStyle/>
          <a:p>
            <a:r>
              <a:rPr lang="en-US" altLang="zh-TW" sz="2400">
                <a:solidFill>
                  <a:schemeClr val="tx2"/>
                </a:solidFill>
                <a:latin typeface="Calibri"/>
                <a:cs typeface="Calibri"/>
              </a:rPr>
              <a:t>Algorithm 2</a:t>
            </a:r>
          </a:p>
        </p:txBody>
      </p:sp>
      <p:sp>
        <p:nvSpPr>
          <p:cNvPr id="148487" name="Rectangle 7"/>
          <p:cNvSpPr>
            <a:spLocks noChangeArrowheads="1"/>
          </p:cNvSpPr>
          <p:nvPr/>
        </p:nvSpPr>
        <p:spPr bwMode="auto">
          <a:xfrm>
            <a:off x="395288" y="1795463"/>
            <a:ext cx="1687932" cy="461665"/>
          </a:xfrm>
          <a:prstGeom prst="rect">
            <a:avLst/>
          </a:prstGeom>
          <a:noFill/>
          <a:ln w="9525">
            <a:noFill/>
            <a:miter lim="800000"/>
            <a:headEnd/>
            <a:tailEnd/>
          </a:ln>
          <a:effectLst/>
        </p:spPr>
        <p:txBody>
          <a:bodyPr wrap="none">
            <a:prstTxWarp prst="textNoShape">
              <a:avLst/>
            </a:prstTxWarp>
            <a:spAutoFit/>
          </a:bodyPr>
          <a:lstStyle/>
          <a:p>
            <a:r>
              <a:rPr lang="en-US" altLang="zh-TW" sz="2400" dirty="0">
                <a:solidFill>
                  <a:schemeClr val="tx2"/>
                </a:solidFill>
                <a:latin typeface="Calibri"/>
                <a:cs typeface="Calibri"/>
              </a:rPr>
              <a:t>Algorithm 1</a:t>
            </a:r>
          </a:p>
        </p:txBody>
      </p:sp>
      <p:sp>
        <p:nvSpPr>
          <p:cNvPr id="8" name="Rectangle 2"/>
          <p:cNvSpPr txBox="1">
            <a:spLocks noChangeArrowheads="1"/>
          </p:cNvSpPr>
          <p:nvPr/>
        </p:nvSpPr>
        <p:spPr bwMode="auto">
          <a:xfrm>
            <a:off x="357159" y="163495"/>
            <a:ext cx="8572559" cy="836613"/>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200" b="1" i="0" u="none" strike="noStrike" kern="0" cap="none" spc="0" normalizeH="0" baseline="0" noProof="0" dirty="0" smtClean="0">
                <a:ln>
                  <a:noFill/>
                </a:ln>
                <a:solidFill>
                  <a:schemeClr val="accent6"/>
                </a:solidFill>
                <a:effectLst/>
                <a:uLnTx/>
                <a:uFillTx/>
                <a:latin typeface="+mn-lt"/>
                <a:ea typeface="宋体" charset="-122"/>
                <a:cs typeface="宋体" charset="-122"/>
              </a:rPr>
              <a:t>Fibonacci </a:t>
            </a:r>
            <a:r>
              <a:rPr lang="en-US" altLang="zh-CN" sz="3200" b="1" kern="0" dirty="0" smtClean="0">
                <a:solidFill>
                  <a:schemeClr val="accent6"/>
                </a:solidFill>
                <a:latin typeface="+mn-lt"/>
                <a:ea typeface="宋体" charset="-122"/>
                <a:cs typeface="宋体" charset="-122"/>
              </a:rPr>
              <a:t>– which algorithm is better?</a:t>
            </a:r>
            <a:endParaRPr kumimoji="0" lang="en-US" altLang="zh-CN" sz="3200" b="1" i="1" u="none" strike="noStrike" kern="0" cap="none" spc="0" normalizeH="0" baseline="0" noProof="0" dirty="0">
              <a:ln>
                <a:noFill/>
              </a:ln>
              <a:solidFill>
                <a:schemeClr val="accent6"/>
              </a:solidFill>
              <a:effectLst/>
              <a:uLnTx/>
              <a:uFillTx/>
              <a:latin typeface="+mn-lt"/>
              <a:ea typeface="宋体" charset="-122"/>
              <a:cs typeface="宋体" charset="-122"/>
            </a:endParaRPr>
          </a:p>
        </p:txBody>
      </p:sp>
      <p:sp>
        <p:nvSpPr>
          <p:cNvPr id="10"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11"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19</a:t>
            </a:fld>
            <a:endParaRPr lang="en-US"/>
          </a:p>
        </p:txBody>
      </p:sp>
      <p:sp>
        <p:nvSpPr>
          <p:cNvPr id="12" name="Rectangle 11"/>
          <p:cNvSpPr/>
          <p:nvPr/>
        </p:nvSpPr>
        <p:spPr>
          <a:xfrm>
            <a:off x="2438400" y="2971800"/>
            <a:ext cx="5791200" cy="3352800"/>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2438400" y="1143000"/>
            <a:ext cx="5791200" cy="1676400"/>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3" name="Rectangle 2"/>
          <p:cNvSpPr>
            <a:spLocks noGrp="1" noChangeArrowheads="1"/>
          </p:cNvSpPr>
          <p:nvPr>
            <p:ph type="title"/>
          </p:nvPr>
        </p:nvSpPr>
        <p:spPr/>
        <p:txBody>
          <a:bodyPr/>
          <a:lstStyle/>
          <a:p>
            <a:pPr eaLnBrk="1" hangingPunct="1"/>
            <a:r>
              <a:rPr lang="en-US" altLang="zh-CN" dirty="0">
                <a:ea typeface="宋体" charset="-122"/>
                <a:cs typeface="宋体" charset="-122"/>
              </a:rPr>
              <a:t>Self-</a:t>
            </a:r>
            <a:r>
              <a:rPr lang="en-US" altLang="zh-CN" dirty="0" smtClean="0">
                <a:ea typeface="宋体" charset="-122"/>
                <a:cs typeface="宋体" charset="-122"/>
              </a:rPr>
              <a:t>Introduction – Tom </a:t>
            </a:r>
            <a:r>
              <a:rPr lang="en-US" altLang="zh-CN" dirty="0" err="1" smtClean="0">
                <a:ea typeface="宋体" charset="-122"/>
                <a:cs typeface="宋体" charset="-122"/>
              </a:rPr>
              <a:t>Dhaene</a:t>
            </a:r>
            <a:endParaRPr lang="en-US" altLang="zh-CN" dirty="0">
              <a:ea typeface="宋体" charset="-122"/>
              <a:cs typeface="宋体" charset="-122"/>
            </a:endParaRPr>
          </a:p>
        </p:txBody>
      </p:sp>
      <p:sp>
        <p:nvSpPr>
          <p:cNvPr id="22534" name="Rectangle 3"/>
          <p:cNvSpPr>
            <a:spLocks noGrp="1" noChangeArrowheads="1"/>
          </p:cNvSpPr>
          <p:nvPr>
            <p:ph type="body" idx="1"/>
          </p:nvPr>
        </p:nvSpPr>
        <p:spPr>
          <a:xfrm>
            <a:off x="457200" y="1447800"/>
            <a:ext cx="8458200" cy="4525963"/>
          </a:xfrm>
        </p:spPr>
        <p:txBody>
          <a:bodyPr/>
          <a:lstStyle/>
          <a:p>
            <a:pPr eaLnBrk="1" hangingPunct="1"/>
            <a:r>
              <a:rPr lang="en-US" altLang="zh-CN" dirty="0">
                <a:ea typeface="宋体" charset="-122"/>
                <a:cs typeface="宋体" charset="-122"/>
              </a:rPr>
              <a:t>Ph.D. in</a:t>
            </a:r>
            <a:r>
              <a:rPr lang="en-US" altLang="zh-CN" dirty="0" smtClean="0">
                <a:ea typeface="宋体" charset="-122"/>
                <a:cs typeface="宋体" charset="-122"/>
              </a:rPr>
              <a:t> electrical engineering from Ghent University, 1993</a:t>
            </a:r>
          </a:p>
          <a:p>
            <a:pPr lvl="1" eaLnBrk="1" hangingPunct="1"/>
            <a:r>
              <a:rPr lang="en-US" altLang="zh-CN" i="1" dirty="0">
                <a:solidFill>
                  <a:schemeClr val="accent6"/>
                </a:solidFill>
                <a:ea typeface="宋体" charset="-122"/>
                <a:cs typeface="宋体" charset="-122"/>
              </a:rPr>
              <a:t>Research Interests</a:t>
            </a:r>
            <a:r>
              <a:rPr lang="en-US" altLang="zh-CN" dirty="0">
                <a:ea typeface="宋体" charset="-122"/>
                <a:cs typeface="宋体" charset="-122"/>
              </a:rPr>
              <a:t>:</a:t>
            </a:r>
            <a:r>
              <a:rPr lang="en-US" altLang="zh-CN" dirty="0" smtClean="0">
                <a:ea typeface="宋体" charset="-122"/>
                <a:cs typeface="宋体" charset="-122"/>
              </a:rPr>
              <a:t> </a:t>
            </a:r>
            <a:r>
              <a:rPr lang="en-US" dirty="0" smtClean="0"/>
              <a:t>distributed scientific computing, machine learning, numerical techniques, modeling of electronic components, bioinformatics</a:t>
            </a:r>
          </a:p>
          <a:p>
            <a:pPr lvl="1" eaLnBrk="1" hangingPunct="1"/>
            <a:endParaRPr lang="en-US" altLang="zh-CN" dirty="0" smtClean="0">
              <a:ea typeface="宋体" charset="-122"/>
              <a:cs typeface="宋体" charset="-122"/>
            </a:endParaRPr>
          </a:p>
          <a:p>
            <a:pPr eaLnBrk="1" hangingPunct="1"/>
            <a:r>
              <a:rPr lang="en-US" altLang="zh-CN" dirty="0" smtClean="0">
                <a:ea typeface="宋体" charset="-122"/>
                <a:cs typeface="宋体" charset="-122"/>
              </a:rPr>
              <a:t>Full professor at </a:t>
            </a:r>
            <a:r>
              <a:rPr lang="en-US" altLang="zh-CN" dirty="0" smtClean="0">
                <a:solidFill>
                  <a:schemeClr val="accent6"/>
                </a:solidFill>
                <a:ea typeface="宋体" charset="-122"/>
                <a:cs typeface="宋体" charset="-122"/>
              </a:rPr>
              <a:t>Ghent University </a:t>
            </a:r>
            <a:r>
              <a:rPr lang="en-US" altLang="zh-CN" dirty="0" smtClean="0">
                <a:ea typeface="宋体" charset="-122"/>
                <a:cs typeface="宋体" charset="-122"/>
              </a:rPr>
              <a:t>&amp; </a:t>
            </a:r>
            <a:r>
              <a:rPr lang="en-US" altLang="zh-CN" dirty="0" smtClean="0">
                <a:solidFill>
                  <a:srgbClr val="104B7D"/>
                </a:solidFill>
                <a:ea typeface="宋体" charset="-122"/>
                <a:cs typeface="宋体" charset="-122"/>
              </a:rPr>
              <a:t>University of Antwerp</a:t>
            </a:r>
          </a:p>
          <a:p>
            <a:pPr lvl="1" eaLnBrk="1" hangingPunct="1"/>
            <a:endParaRPr lang="en-US" altLang="zh-CN" dirty="0" smtClean="0">
              <a:ea typeface="宋体" charset="-122"/>
              <a:cs typeface="宋体" charset="-122"/>
            </a:endParaRPr>
          </a:p>
          <a:p>
            <a:pPr eaLnBrk="1" hangingPunct="1"/>
            <a:r>
              <a:rPr lang="en-US" altLang="zh-CN" dirty="0" smtClean="0">
                <a:ea typeface="宋体" charset="-122"/>
                <a:cs typeface="宋体" charset="-122"/>
              </a:rPr>
              <a:t>Industry </a:t>
            </a:r>
            <a:r>
              <a:rPr lang="en-US" altLang="zh-CN" dirty="0">
                <a:ea typeface="宋体" charset="-122"/>
                <a:cs typeface="宋体" charset="-122"/>
              </a:rPr>
              <a:t>Experience</a:t>
            </a:r>
            <a:r>
              <a:rPr lang="en-US" altLang="zh-CN" dirty="0" smtClean="0">
                <a:ea typeface="宋体" charset="-122"/>
                <a:cs typeface="宋体" charset="-122"/>
              </a:rPr>
              <a:t>: electromagnetic </a:t>
            </a:r>
            <a:r>
              <a:rPr lang="en-US" altLang="zh-CN" dirty="0" smtClean="0">
                <a:solidFill>
                  <a:srgbClr val="104B7D"/>
                </a:solidFill>
                <a:ea typeface="宋体" charset="-122"/>
                <a:cs typeface="宋体" charset="-122"/>
              </a:rPr>
              <a:t>simulation tools </a:t>
            </a:r>
            <a:r>
              <a:rPr lang="en-US" altLang="zh-CN" dirty="0" smtClean="0">
                <a:ea typeface="宋体" charset="-122"/>
                <a:cs typeface="宋体" charset="-122"/>
              </a:rPr>
              <a:t>(CAD/EDA)</a:t>
            </a:r>
          </a:p>
          <a:p>
            <a:pPr lvl="1" eaLnBrk="1" hangingPunct="1"/>
            <a:r>
              <a:rPr lang="en-US" altLang="zh-CN" dirty="0" err="1" smtClean="0">
                <a:ea typeface="宋体" charset="-122"/>
                <a:cs typeface="宋体" charset="-122"/>
              </a:rPr>
              <a:t>Alphabit</a:t>
            </a:r>
            <a:r>
              <a:rPr lang="en-US" altLang="zh-CN" dirty="0" smtClean="0">
                <a:ea typeface="宋体" charset="-122"/>
                <a:cs typeface="宋体" charset="-122"/>
              </a:rPr>
              <a:t>, Hewlett-Packard, Agilent Technologies</a:t>
            </a:r>
          </a:p>
          <a:p>
            <a:pPr lvl="1" eaLnBrk="1" hangingPunct="1"/>
            <a:endParaRPr lang="en-US" altLang="zh-CN" dirty="0" smtClean="0">
              <a:ea typeface="宋体" charset="-122"/>
              <a:cs typeface="宋体" charset="-122"/>
            </a:endParaRPr>
          </a:p>
          <a:p>
            <a:pPr eaLnBrk="1" hangingPunct="1"/>
            <a:r>
              <a:rPr lang="en-US" altLang="zh-CN" dirty="0" smtClean="0">
                <a:ea typeface="宋体" charset="-122"/>
                <a:cs typeface="宋体" charset="-122"/>
              </a:rPr>
              <a:t>Web: </a:t>
            </a:r>
          </a:p>
          <a:p>
            <a:pPr lvl="1" eaLnBrk="1" hangingPunct="1"/>
            <a:r>
              <a:rPr lang="en-US" altLang="zh-CN" dirty="0" smtClean="0">
                <a:ea typeface="宋体" charset="-122"/>
                <a:cs typeface="宋体" charset="-122"/>
                <a:hlinkClick r:id="rId2"/>
              </a:rPr>
              <a:t>http://ibcn.intec.ugent.be/?q=members_tomdhaene</a:t>
            </a:r>
            <a:endParaRPr lang="en-US" altLang="zh-CN" dirty="0" smtClean="0">
              <a:ea typeface="宋体" charset="-122"/>
              <a:cs typeface="宋体" charset="-122"/>
            </a:endParaRPr>
          </a:p>
          <a:p>
            <a:pPr lvl="1" eaLnBrk="1" hangingPunct="1"/>
            <a:r>
              <a:rPr lang="en-US" altLang="zh-CN" dirty="0" smtClean="0">
                <a:ea typeface="宋体" charset="-122"/>
                <a:cs typeface="宋体" charset="-122"/>
                <a:hlinkClick r:id="rId3"/>
              </a:rPr>
              <a:t>http://sumo.intec.ugent.be/?q=tomd</a:t>
            </a:r>
            <a:endParaRPr lang="en-US" altLang="zh-CN" dirty="0" smtClean="0">
              <a:ea typeface="宋体" charset="-122"/>
              <a:cs typeface="宋体" charset="-122"/>
            </a:endParaRPr>
          </a:p>
          <a:p>
            <a:pPr lvl="1" eaLnBrk="1" hangingPunct="1"/>
            <a:endParaRPr lang="en-US" altLang="zh-CN" sz="2400" dirty="0" smtClean="0">
              <a:ea typeface="宋体" charset="-122"/>
              <a:cs typeface="宋体" charset="-122"/>
            </a:endParaRPr>
          </a:p>
          <a:p>
            <a:pPr eaLnBrk="1" hangingPunct="1"/>
            <a:endParaRPr lang="en-US" altLang="zh-CN" dirty="0" smtClean="0">
              <a:ea typeface="宋体" charset="-122"/>
              <a:cs typeface="宋体" charset="-122"/>
            </a:endParaRPr>
          </a:p>
          <a:p>
            <a:pPr lvl="1" eaLnBrk="1" hangingPunct="1"/>
            <a:endParaRPr lang="en-US" altLang="zh-CN" sz="2400" dirty="0" smtClean="0">
              <a:ea typeface="宋体" charset="-122"/>
              <a:cs typeface="宋体" charset="-122"/>
            </a:endParaRPr>
          </a:p>
          <a:p>
            <a:pPr lvl="1" eaLnBrk="1" hangingPunct="1">
              <a:buFontTx/>
              <a:buNone/>
            </a:pPr>
            <a:endParaRPr lang="en-US" altLang="zh-CN" sz="2400" dirty="0">
              <a:ea typeface="宋体" charset="-122"/>
              <a:cs typeface="宋体" charset="-122"/>
            </a:endParaRPr>
          </a:p>
          <a:p>
            <a:pPr eaLnBrk="1" hangingPunct="1"/>
            <a:endParaRPr lang="en-US" altLang="zh-CN" dirty="0">
              <a:ea typeface="宋体" charset="-122"/>
              <a:cs typeface="宋体" charset="-122"/>
            </a:endParaRPr>
          </a:p>
        </p:txBody>
      </p:sp>
      <p:sp>
        <p:nvSpPr>
          <p:cNvPr id="7"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8"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2</a:t>
            </a:fld>
            <a:endParaRPr lang="en-US"/>
          </a:p>
        </p:txBody>
      </p:sp>
      <p:pic>
        <p:nvPicPr>
          <p:cNvPr id="10" name="Picture 9" descr="IBBT.jpg"/>
          <p:cNvPicPr>
            <a:picLocks noChangeAspect="1"/>
          </p:cNvPicPr>
          <p:nvPr/>
        </p:nvPicPr>
        <p:blipFill>
          <a:blip r:embed="rId4" cstate="print"/>
          <a:stretch>
            <a:fillRect/>
          </a:stretch>
        </p:blipFill>
        <p:spPr>
          <a:xfrm>
            <a:off x="838200" y="6400800"/>
            <a:ext cx="805065" cy="381000"/>
          </a:xfrm>
          <a:prstGeom prst="rect">
            <a:avLst/>
          </a:prstGeom>
        </p:spPr>
      </p:pic>
      <p:pic>
        <p:nvPicPr>
          <p:cNvPr id="19458" name="Picture 2"/>
          <p:cNvPicPr>
            <a:picLocks noChangeAspect="1" noChangeArrowheads="1"/>
          </p:cNvPicPr>
          <p:nvPr/>
        </p:nvPicPr>
        <p:blipFill>
          <a:blip r:embed="rId5"/>
          <a:srcRect/>
          <a:stretch>
            <a:fillRect/>
          </a:stretch>
        </p:blipFill>
        <p:spPr bwMode="auto">
          <a:xfrm>
            <a:off x="7772400" y="265091"/>
            <a:ext cx="685800" cy="1030309"/>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 name="Rectangle 2"/>
          <p:cNvSpPr txBox="1">
            <a:spLocks noChangeArrowheads="1"/>
          </p:cNvSpPr>
          <p:nvPr/>
        </p:nvSpPr>
        <p:spPr bwMode="auto">
          <a:xfrm>
            <a:off x="357159" y="163495"/>
            <a:ext cx="8572559" cy="836613"/>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200" b="1" i="0" u="none" strike="noStrike" kern="0" cap="none" spc="0" normalizeH="0" baseline="0" noProof="0" dirty="0" smtClean="0">
                <a:ln>
                  <a:noFill/>
                </a:ln>
                <a:solidFill>
                  <a:schemeClr val="accent6"/>
                </a:solidFill>
                <a:effectLst/>
                <a:uLnTx/>
                <a:uFillTx/>
                <a:latin typeface="+mn-lt"/>
                <a:ea typeface="宋体" charset="-122"/>
                <a:cs typeface="宋体" charset="-122"/>
              </a:rPr>
              <a:t>Fibonacci </a:t>
            </a:r>
            <a:r>
              <a:rPr lang="en-US" altLang="zh-CN" sz="3200" b="1" kern="0" dirty="0" smtClean="0">
                <a:solidFill>
                  <a:schemeClr val="accent6"/>
                </a:solidFill>
                <a:latin typeface="+mn-lt"/>
                <a:ea typeface="宋体" charset="-122"/>
                <a:cs typeface="宋体" charset="-122"/>
              </a:rPr>
              <a:t>– algorithm 1 : analysis</a:t>
            </a:r>
            <a:endParaRPr kumimoji="0" lang="en-US" altLang="zh-CN" sz="3200" b="1" u="none" strike="noStrike" kern="0" cap="none" spc="0" normalizeH="0" baseline="0" noProof="0" dirty="0">
              <a:ln>
                <a:noFill/>
              </a:ln>
              <a:solidFill>
                <a:schemeClr val="accent6"/>
              </a:solidFill>
              <a:effectLst/>
              <a:uLnTx/>
              <a:uFillTx/>
              <a:latin typeface="+mn-lt"/>
              <a:ea typeface="宋体" charset="-122"/>
              <a:cs typeface="宋体" charset="-122"/>
            </a:endParaRPr>
          </a:p>
        </p:txBody>
      </p:sp>
      <p:sp>
        <p:nvSpPr>
          <p:cNvPr id="35" name="Rectangle 5"/>
          <p:cNvSpPr>
            <a:spLocks noChangeArrowheads="1"/>
          </p:cNvSpPr>
          <p:nvPr/>
        </p:nvSpPr>
        <p:spPr bwMode="auto">
          <a:xfrm>
            <a:off x="2482850" y="1219200"/>
            <a:ext cx="5975350" cy="1569660"/>
          </a:xfrm>
          <a:prstGeom prst="rect">
            <a:avLst/>
          </a:prstGeom>
          <a:noFill/>
          <a:ln w="9525">
            <a:noFill/>
            <a:miter lim="800000"/>
            <a:headEnd/>
            <a:tailEnd/>
          </a:ln>
          <a:effectLst/>
        </p:spPr>
        <p:txBody>
          <a:bodyPr wrap="square">
            <a:prstTxWarp prst="textNoShape">
              <a:avLst/>
            </a:prstTxWarp>
            <a:spAutoFit/>
          </a:bodyPr>
          <a:lstStyle/>
          <a:p>
            <a:r>
              <a:rPr lang="en-US" altLang="zh-TW" sz="1600" b="1" dirty="0" err="1">
                <a:solidFill>
                  <a:schemeClr val="tx2"/>
                </a:solidFill>
                <a:latin typeface="Consolas"/>
                <a:cs typeface="Consolas"/>
              </a:rPr>
              <a:t>int</a:t>
            </a:r>
            <a:r>
              <a:rPr lang="en-US" altLang="zh-TW" sz="1600" b="1" dirty="0">
                <a:solidFill>
                  <a:schemeClr val="tx2"/>
                </a:solidFill>
                <a:latin typeface="Consolas"/>
                <a:cs typeface="Consolas"/>
              </a:rPr>
              <a:t> fib (</a:t>
            </a:r>
            <a:r>
              <a:rPr lang="en-US" altLang="zh-TW" sz="1600" b="1" dirty="0" err="1">
                <a:solidFill>
                  <a:schemeClr val="tx2"/>
                </a:solidFill>
                <a:latin typeface="Consolas"/>
                <a:cs typeface="Consolas"/>
              </a:rPr>
              <a:t>int</a:t>
            </a:r>
            <a:r>
              <a:rPr lang="en-US" altLang="zh-TW" sz="1600" b="1" dirty="0">
                <a:solidFill>
                  <a:schemeClr val="tx2"/>
                </a:solidFill>
                <a:latin typeface="Consolas"/>
                <a:cs typeface="Consolas"/>
              </a:rPr>
              <a:t> </a:t>
            </a:r>
            <a:r>
              <a:rPr lang="en-US" altLang="zh-TW" sz="1600" b="1" i="1" dirty="0" err="1">
                <a:solidFill>
                  <a:schemeClr val="tx2"/>
                </a:solidFill>
                <a:latin typeface="Consolas"/>
                <a:cs typeface="Consolas"/>
              </a:rPr>
              <a:t>n</a:t>
            </a:r>
            <a:r>
              <a:rPr lang="en-US" altLang="zh-TW" sz="1600" b="1" dirty="0" smtClean="0">
                <a:solidFill>
                  <a:schemeClr val="tx2"/>
                </a:solidFill>
                <a:latin typeface="Consolas"/>
                <a:cs typeface="Consolas"/>
              </a:rPr>
              <a:t>) {</a:t>
            </a:r>
            <a:endParaRPr lang="en-US" altLang="zh-TW" sz="1600" b="1" dirty="0">
              <a:solidFill>
                <a:schemeClr val="tx2"/>
              </a:solidFill>
              <a:latin typeface="Consolas"/>
              <a:cs typeface="Consolas"/>
            </a:endParaRPr>
          </a:p>
          <a:p>
            <a:r>
              <a:rPr lang="en-US" altLang="zh-TW" sz="1600" b="1" dirty="0">
                <a:solidFill>
                  <a:schemeClr val="tx2"/>
                </a:solidFill>
                <a:latin typeface="Consolas"/>
                <a:cs typeface="Consolas"/>
              </a:rPr>
              <a:t>	</a:t>
            </a:r>
            <a:r>
              <a:rPr lang="en-US" altLang="zh-TW" sz="1600" b="1" dirty="0" err="1">
                <a:solidFill>
                  <a:schemeClr val="tx2"/>
                </a:solidFill>
                <a:latin typeface="Consolas"/>
                <a:cs typeface="Consolas"/>
              </a:rPr>
              <a:t>if(</a:t>
            </a:r>
            <a:r>
              <a:rPr lang="en-US" altLang="zh-TW" sz="1600" b="1" i="1" dirty="0" err="1">
                <a:solidFill>
                  <a:schemeClr val="tx2"/>
                </a:solidFill>
                <a:latin typeface="Consolas"/>
                <a:cs typeface="Consolas"/>
              </a:rPr>
              <a:t>n</a:t>
            </a:r>
            <a:r>
              <a:rPr lang="en-US" altLang="zh-TW" sz="1600" b="1" dirty="0">
                <a:solidFill>
                  <a:schemeClr val="tx2"/>
                </a:solidFill>
                <a:latin typeface="Consolas"/>
                <a:cs typeface="Consolas"/>
              </a:rPr>
              <a:t> == 0 || </a:t>
            </a:r>
            <a:r>
              <a:rPr lang="en-US" altLang="zh-TW" sz="1600" b="1" i="1" dirty="0" err="1">
                <a:solidFill>
                  <a:schemeClr val="tx2"/>
                </a:solidFill>
                <a:latin typeface="Consolas"/>
                <a:cs typeface="Consolas"/>
              </a:rPr>
              <a:t>n</a:t>
            </a:r>
            <a:r>
              <a:rPr lang="en-US" altLang="zh-TW" sz="1600" b="1" i="1" dirty="0">
                <a:solidFill>
                  <a:schemeClr val="tx2"/>
                </a:solidFill>
                <a:latin typeface="Consolas"/>
                <a:cs typeface="Consolas"/>
              </a:rPr>
              <a:t> </a:t>
            </a:r>
            <a:r>
              <a:rPr lang="en-US" altLang="zh-TW" sz="1600" b="1" dirty="0">
                <a:solidFill>
                  <a:schemeClr val="tx2"/>
                </a:solidFill>
                <a:latin typeface="Consolas"/>
                <a:cs typeface="Consolas"/>
              </a:rPr>
              <a:t>== 1)</a:t>
            </a:r>
          </a:p>
          <a:p>
            <a:r>
              <a:rPr lang="en-US" altLang="zh-TW" sz="1600" b="1" dirty="0">
                <a:solidFill>
                  <a:schemeClr val="tx2"/>
                </a:solidFill>
                <a:latin typeface="Consolas"/>
                <a:cs typeface="Consolas"/>
              </a:rPr>
              <a:t>		return</a:t>
            </a:r>
            <a:r>
              <a:rPr lang="en-US" altLang="zh-TW" sz="1600" b="1" dirty="0" smtClean="0">
                <a:solidFill>
                  <a:schemeClr val="tx2"/>
                </a:solidFill>
                <a:latin typeface="Consolas"/>
                <a:cs typeface="Consolas"/>
              </a:rPr>
              <a:t> </a:t>
            </a:r>
            <a:r>
              <a:rPr lang="en-US" altLang="zh-TW" b="1" i="1" dirty="0" err="1" smtClean="0">
                <a:solidFill>
                  <a:schemeClr val="tx2"/>
                </a:solidFill>
                <a:latin typeface="Consolas"/>
                <a:cs typeface="Consolas"/>
              </a:rPr>
              <a:t>n</a:t>
            </a:r>
            <a:r>
              <a:rPr lang="en-US" altLang="zh-TW" sz="1600" b="1" dirty="0" smtClean="0">
                <a:solidFill>
                  <a:schemeClr val="tx2"/>
                </a:solidFill>
                <a:latin typeface="Consolas"/>
                <a:cs typeface="Consolas"/>
              </a:rPr>
              <a:t>;</a:t>
            </a:r>
            <a:endParaRPr lang="en-US" altLang="zh-TW" sz="1600" b="1" dirty="0">
              <a:solidFill>
                <a:schemeClr val="tx2"/>
              </a:solidFill>
              <a:latin typeface="Consolas"/>
              <a:cs typeface="Consolas"/>
            </a:endParaRPr>
          </a:p>
          <a:p>
            <a:r>
              <a:rPr lang="en-US" altLang="zh-TW" sz="1600" b="1" dirty="0">
                <a:solidFill>
                  <a:schemeClr val="tx2"/>
                </a:solidFill>
                <a:latin typeface="Consolas"/>
                <a:cs typeface="Consolas"/>
              </a:rPr>
              <a:t>	else</a:t>
            </a:r>
          </a:p>
          <a:p>
            <a:r>
              <a:rPr lang="en-US" altLang="zh-TW" sz="1600" b="1" dirty="0">
                <a:solidFill>
                  <a:schemeClr val="tx2"/>
                </a:solidFill>
                <a:latin typeface="Consolas"/>
                <a:cs typeface="Consolas"/>
              </a:rPr>
              <a:t>		return ( </a:t>
            </a:r>
            <a:r>
              <a:rPr lang="en-US" altLang="zh-TW" sz="1600" b="1" dirty="0">
                <a:solidFill>
                  <a:schemeClr val="accent3"/>
                </a:solidFill>
                <a:latin typeface="Consolas"/>
                <a:cs typeface="Consolas"/>
              </a:rPr>
              <a:t>fib (</a:t>
            </a:r>
            <a:r>
              <a:rPr lang="en-US" altLang="zh-TW" sz="1600" b="1" i="1" dirty="0">
                <a:solidFill>
                  <a:schemeClr val="accent3"/>
                </a:solidFill>
                <a:latin typeface="Consolas"/>
                <a:cs typeface="Consolas"/>
              </a:rPr>
              <a:t>n</a:t>
            </a:r>
            <a:r>
              <a:rPr lang="en-US" altLang="zh-TW" sz="1600" b="1" dirty="0">
                <a:solidFill>
                  <a:schemeClr val="accent3"/>
                </a:solidFill>
                <a:latin typeface="Consolas"/>
                <a:cs typeface="Consolas"/>
              </a:rPr>
              <a:t>-1) + fib (</a:t>
            </a:r>
            <a:r>
              <a:rPr lang="en-US" altLang="zh-TW" sz="1600" b="1" i="1" dirty="0">
                <a:solidFill>
                  <a:schemeClr val="accent3"/>
                </a:solidFill>
                <a:latin typeface="Consolas"/>
                <a:cs typeface="Consolas"/>
              </a:rPr>
              <a:t>n</a:t>
            </a:r>
            <a:r>
              <a:rPr lang="en-US" altLang="zh-TW" sz="1600" b="1" dirty="0">
                <a:solidFill>
                  <a:schemeClr val="accent3"/>
                </a:solidFill>
                <a:latin typeface="Consolas"/>
                <a:cs typeface="Consolas"/>
              </a:rPr>
              <a:t>-2) </a:t>
            </a:r>
            <a:r>
              <a:rPr lang="en-US" altLang="zh-TW" sz="1600" b="1" dirty="0">
                <a:solidFill>
                  <a:schemeClr val="tx2"/>
                </a:solidFill>
                <a:latin typeface="Consolas"/>
                <a:cs typeface="Consolas"/>
              </a:rPr>
              <a:t>);</a:t>
            </a:r>
          </a:p>
          <a:p>
            <a:r>
              <a:rPr lang="en-US" altLang="zh-TW" sz="1600" b="1" dirty="0">
                <a:solidFill>
                  <a:schemeClr val="tx2"/>
                </a:solidFill>
                <a:latin typeface="Consolas"/>
                <a:cs typeface="Consolas"/>
              </a:rPr>
              <a:t>}</a:t>
            </a:r>
          </a:p>
        </p:txBody>
      </p:sp>
      <p:sp>
        <p:nvSpPr>
          <p:cNvPr id="36" name="Rectangle 7"/>
          <p:cNvSpPr>
            <a:spLocks noChangeArrowheads="1"/>
          </p:cNvSpPr>
          <p:nvPr/>
        </p:nvSpPr>
        <p:spPr bwMode="auto">
          <a:xfrm>
            <a:off x="395288" y="1795463"/>
            <a:ext cx="1687932" cy="461665"/>
          </a:xfrm>
          <a:prstGeom prst="rect">
            <a:avLst/>
          </a:prstGeom>
          <a:noFill/>
          <a:ln w="9525">
            <a:noFill/>
            <a:miter lim="800000"/>
            <a:headEnd/>
            <a:tailEnd/>
          </a:ln>
          <a:effectLst/>
        </p:spPr>
        <p:txBody>
          <a:bodyPr wrap="none">
            <a:prstTxWarp prst="textNoShape">
              <a:avLst/>
            </a:prstTxWarp>
            <a:spAutoFit/>
          </a:bodyPr>
          <a:lstStyle/>
          <a:p>
            <a:r>
              <a:rPr lang="en-US" altLang="zh-TW" sz="2400" dirty="0">
                <a:solidFill>
                  <a:schemeClr val="tx2"/>
                </a:solidFill>
                <a:latin typeface="Calibri"/>
                <a:cs typeface="Calibri"/>
              </a:rPr>
              <a:t>Algorithm 1</a:t>
            </a:r>
          </a:p>
        </p:txBody>
      </p:sp>
      <p:sp>
        <p:nvSpPr>
          <p:cNvPr id="37" name="Rectangle 36"/>
          <p:cNvSpPr/>
          <p:nvPr/>
        </p:nvSpPr>
        <p:spPr>
          <a:xfrm>
            <a:off x="2438400" y="1143000"/>
            <a:ext cx="5791200" cy="1676400"/>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39"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20</a:t>
            </a:fld>
            <a:endParaRPr lang="en-US"/>
          </a:p>
        </p:txBody>
      </p:sp>
      <p:grpSp>
        <p:nvGrpSpPr>
          <p:cNvPr id="48" name="Group 47"/>
          <p:cNvGrpSpPr/>
          <p:nvPr/>
        </p:nvGrpSpPr>
        <p:grpSpPr>
          <a:xfrm>
            <a:off x="84138" y="3048000"/>
            <a:ext cx="8635999" cy="3095625"/>
            <a:chOff x="84138" y="3048000"/>
            <a:chExt cx="8635999" cy="3095625"/>
          </a:xfrm>
        </p:grpSpPr>
        <p:sp>
          <p:nvSpPr>
            <p:cNvPr id="153606" name="Rectangle 6"/>
            <p:cNvSpPr>
              <a:spLocks noChangeArrowheads="1"/>
            </p:cNvSpPr>
            <p:nvPr/>
          </p:nvSpPr>
          <p:spPr bwMode="auto">
            <a:xfrm>
              <a:off x="3397250" y="3119438"/>
              <a:ext cx="971550" cy="338554"/>
            </a:xfrm>
            <a:prstGeom prst="rect">
              <a:avLst/>
            </a:prstGeom>
            <a:noFill/>
            <a:ln w="9525">
              <a:noFill/>
              <a:miter lim="800000"/>
              <a:headEnd/>
              <a:tailEnd/>
            </a:ln>
            <a:effectLst/>
          </p:spPr>
          <p:txBody>
            <a:bodyPr>
              <a:prstTxWarp prst="textNoShape">
                <a:avLst/>
              </a:prstTxWarp>
              <a:spAutoFit/>
            </a:bodyPr>
            <a:lstStyle/>
            <a:p>
              <a:r>
                <a:rPr lang="en-US" altLang="zh-TW">
                  <a:solidFill>
                    <a:schemeClr val="tx2"/>
                  </a:solidFill>
                  <a:latin typeface="Calibri"/>
                  <a:cs typeface="Calibri"/>
                </a:rPr>
                <a:t>fib(100)</a:t>
              </a:r>
              <a:endParaRPr lang="en-US" altLang="zh-TW" sz="2400">
                <a:solidFill>
                  <a:schemeClr val="tx2"/>
                </a:solidFill>
                <a:latin typeface="Calibri"/>
                <a:cs typeface="Calibri"/>
              </a:endParaRPr>
            </a:p>
          </p:txBody>
        </p:sp>
        <p:grpSp>
          <p:nvGrpSpPr>
            <p:cNvPr id="2" name="Group 23"/>
            <p:cNvGrpSpPr>
              <a:grpSpLocks/>
            </p:cNvGrpSpPr>
            <p:nvPr/>
          </p:nvGrpSpPr>
          <p:grpSpPr bwMode="auto">
            <a:xfrm>
              <a:off x="2316163" y="3479800"/>
              <a:ext cx="3024187" cy="338138"/>
              <a:chOff x="1383" y="2296"/>
              <a:chExt cx="1905" cy="213"/>
            </a:xfrm>
          </p:grpSpPr>
          <p:sp>
            <p:nvSpPr>
              <p:cNvPr id="153607" name="Rectangle 7"/>
              <p:cNvSpPr>
                <a:spLocks noChangeArrowheads="1"/>
              </p:cNvSpPr>
              <p:nvPr/>
            </p:nvSpPr>
            <p:spPr bwMode="auto">
              <a:xfrm>
                <a:off x="1383" y="2296"/>
                <a:ext cx="499" cy="213"/>
              </a:xfrm>
              <a:prstGeom prst="rect">
                <a:avLst/>
              </a:prstGeom>
              <a:noFill/>
              <a:ln w="9525">
                <a:noFill/>
                <a:miter lim="800000"/>
                <a:headEnd/>
                <a:tailEnd/>
              </a:ln>
              <a:effectLst/>
            </p:spPr>
            <p:txBody>
              <a:bodyPr>
                <a:prstTxWarp prst="textNoShape">
                  <a:avLst/>
                </a:prstTxWarp>
                <a:spAutoFit/>
              </a:bodyPr>
              <a:lstStyle/>
              <a:p>
                <a:r>
                  <a:rPr lang="en-US" altLang="zh-TW">
                    <a:solidFill>
                      <a:schemeClr val="tx2"/>
                    </a:solidFill>
                    <a:latin typeface="Calibri"/>
                    <a:cs typeface="Calibri"/>
                  </a:rPr>
                  <a:t>fib(99)</a:t>
                </a:r>
                <a:endParaRPr lang="en-US" altLang="zh-TW" sz="2400">
                  <a:solidFill>
                    <a:schemeClr val="tx2"/>
                  </a:solidFill>
                  <a:latin typeface="Calibri"/>
                  <a:cs typeface="Calibri"/>
                </a:endParaRPr>
              </a:p>
            </p:txBody>
          </p:sp>
          <p:sp>
            <p:nvSpPr>
              <p:cNvPr id="153608" name="Rectangle 8"/>
              <p:cNvSpPr>
                <a:spLocks noChangeArrowheads="1"/>
              </p:cNvSpPr>
              <p:nvPr/>
            </p:nvSpPr>
            <p:spPr bwMode="auto">
              <a:xfrm>
                <a:off x="2744" y="2296"/>
                <a:ext cx="544" cy="213"/>
              </a:xfrm>
              <a:prstGeom prst="rect">
                <a:avLst/>
              </a:prstGeom>
              <a:noFill/>
              <a:ln w="9525">
                <a:noFill/>
                <a:miter lim="800000"/>
                <a:headEnd/>
                <a:tailEnd/>
              </a:ln>
              <a:effectLst/>
            </p:spPr>
            <p:txBody>
              <a:bodyPr>
                <a:prstTxWarp prst="textNoShape">
                  <a:avLst/>
                </a:prstTxWarp>
                <a:spAutoFit/>
              </a:bodyPr>
              <a:lstStyle/>
              <a:p>
                <a:r>
                  <a:rPr lang="en-US" altLang="zh-TW">
                    <a:solidFill>
                      <a:schemeClr val="tx2"/>
                    </a:solidFill>
                    <a:latin typeface="Calibri"/>
                    <a:cs typeface="Calibri"/>
                  </a:rPr>
                  <a:t>fib(98)</a:t>
                </a:r>
              </a:p>
            </p:txBody>
          </p:sp>
        </p:grpSp>
        <p:grpSp>
          <p:nvGrpSpPr>
            <p:cNvPr id="3" name="Group 24"/>
            <p:cNvGrpSpPr>
              <a:grpSpLocks/>
            </p:cNvGrpSpPr>
            <p:nvPr/>
          </p:nvGrpSpPr>
          <p:grpSpPr bwMode="auto">
            <a:xfrm>
              <a:off x="1812925" y="3976688"/>
              <a:ext cx="4032250" cy="338137"/>
              <a:chOff x="1066" y="2609"/>
              <a:chExt cx="2540" cy="213"/>
            </a:xfrm>
          </p:grpSpPr>
          <p:sp>
            <p:nvSpPr>
              <p:cNvPr id="153609" name="Rectangle 9"/>
              <p:cNvSpPr>
                <a:spLocks noChangeArrowheads="1"/>
              </p:cNvSpPr>
              <p:nvPr/>
            </p:nvSpPr>
            <p:spPr bwMode="auto">
              <a:xfrm>
                <a:off x="1066" y="2609"/>
                <a:ext cx="499" cy="213"/>
              </a:xfrm>
              <a:prstGeom prst="rect">
                <a:avLst/>
              </a:prstGeom>
              <a:noFill/>
              <a:ln w="9525">
                <a:noFill/>
                <a:miter lim="800000"/>
                <a:headEnd/>
                <a:tailEnd/>
              </a:ln>
              <a:effectLst/>
            </p:spPr>
            <p:txBody>
              <a:bodyPr>
                <a:prstTxWarp prst="textNoShape">
                  <a:avLst/>
                </a:prstTxWarp>
                <a:spAutoFit/>
              </a:bodyPr>
              <a:lstStyle/>
              <a:p>
                <a:r>
                  <a:rPr lang="en-US" altLang="zh-TW">
                    <a:solidFill>
                      <a:schemeClr val="tx2"/>
                    </a:solidFill>
                    <a:latin typeface="Calibri"/>
                    <a:cs typeface="Calibri"/>
                  </a:rPr>
                  <a:t>fib(98)</a:t>
                </a:r>
                <a:endParaRPr lang="en-US" altLang="zh-TW" sz="2400">
                  <a:solidFill>
                    <a:schemeClr val="tx2"/>
                  </a:solidFill>
                  <a:latin typeface="Calibri"/>
                  <a:cs typeface="Calibri"/>
                </a:endParaRPr>
              </a:p>
            </p:txBody>
          </p:sp>
          <p:sp>
            <p:nvSpPr>
              <p:cNvPr id="153610" name="Rectangle 10"/>
              <p:cNvSpPr>
                <a:spLocks noChangeArrowheads="1"/>
              </p:cNvSpPr>
              <p:nvPr/>
            </p:nvSpPr>
            <p:spPr bwMode="auto">
              <a:xfrm>
                <a:off x="1656" y="2609"/>
                <a:ext cx="499" cy="213"/>
              </a:xfrm>
              <a:prstGeom prst="rect">
                <a:avLst/>
              </a:prstGeom>
              <a:noFill/>
              <a:ln w="9525">
                <a:noFill/>
                <a:miter lim="800000"/>
                <a:headEnd/>
                <a:tailEnd/>
              </a:ln>
              <a:effectLst/>
            </p:spPr>
            <p:txBody>
              <a:bodyPr>
                <a:prstTxWarp prst="textNoShape">
                  <a:avLst/>
                </a:prstTxWarp>
                <a:spAutoFit/>
              </a:bodyPr>
              <a:lstStyle/>
              <a:p>
                <a:r>
                  <a:rPr lang="en-US" altLang="zh-TW">
                    <a:solidFill>
                      <a:schemeClr val="tx2"/>
                    </a:solidFill>
                    <a:latin typeface="Calibri"/>
                    <a:cs typeface="Calibri"/>
                  </a:rPr>
                  <a:t>fib(97)</a:t>
                </a:r>
                <a:endParaRPr lang="en-US" altLang="zh-TW" sz="2400">
                  <a:solidFill>
                    <a:schemeClr val="tx2"/>
                  </a:solidFill>
                  <a:latin typeface="Calibri"/>
                  <a:cs typeface="Calibri"/>
                </a:endParaRPr>
              </a:p>
            </p:txBody>
          </p:sp>
          <p:sp>
            <p:nvSpPr>
              <p:cNvPr id="153611" name="Rectangle 11"/>
              <p:cNvSpPr>
                <a:spLocks noChangeArrowheads="1"/>
              </p:cNvSpPr>
              <p:nvPr/>
            </p:nvSpPr>
            <p:spPr bwMode="auto">
              <a:xfrm>
                <a:off x="2517" y="2609"/>
                <a:ext cx="499" cy="213"/>
              </a:xfrm>
              <a:prstGeom prst="rect">
                <a:avLst/>
              </a:prstGeom>
              <a:noFill/>
              <a:ln w="9525">
                <a:noFill/>
                <a:miter lim="800000"/>
                <a:headEnd/>
                <a:tailEnd/>
              </a:ln>
              <a:effectLst/>
            </p:spPr>
            <p:txBody>
              <a:bodyPr>
                <a:prstTxWarp prst="textNoShape">
                  <a:avLst/>
                </a:prstTxWarp>
                <a:spAutoFit/>
              </a:bodyPr>
              <a:lstStyle/>
              <a:p>
                <a:r>
                  <a:rPr lang="en-US" altLang="zh-TW">
                    <a:solidFill>
                      <a:schemeClr val="tx2"/>
                    </a:solidFill>
                    <a:latin typeface="Calibri"/>
                    <a:cs typeface="Calibri"/>
                  </a:rPr>
                  <a:t>fib(97)</a:t>
                </a:r>
                <a:endParaRPr lang="en-US" altLang="zh-TW" sz="2400">
                  <a:solidFill>
                    <a:schemeClr val="tx2"/>
                  </a:solidFill>
                  <a:latin typeface="Calibri"/>
                  <a:cs typeface="Calibri"/>
                </a:endParaRPr>
              </a:p>
            </p:txBody>
          </p:sp>
          <p:sp>
            <p:nvSpPr>
              <p:cNvPr id="153612" name="Rectangle 12"/>
              <p:cNvSpPr>
                <a:spLocks noChangeArrowheads="1"/>
              </p:cNvSpPr>
              <p:nvPr/>
            </p:nvSpPr>
            <p:spPr bwMode="auto">
              <a:xfrm>
                <a:off x="3107" y="2609"/>
                <a:ext cx="499" cy="213"/>
              </a:xfrm>
              <a:prstGeom prst="rect">
                <a:avLst/>
              </a:prstGeom>
              <a:noFill/>
              <a:ln w="9525">
                <a:noFill/>
                <a:miter lim="800000"/>
                <a:headEnd/>
                <a:tailEnd/>
              </a:ln>
              <a:effectLst/>
            </p:spPr>
            <p:txBody>
              <a:bodyPr>
                <a:prstTxWarp prst="textNoShape">
                  <a:avLst/>
                </a:prstTxWarp>
                <a:spAutoFit/>
              </a:bodyPr>
              <a:lstStyle/>
              <a:p>
                <a:r>
                  <a:rPr lang="en-US" altLang="zh-TW">
                    <a:solidFill>
                      <a:schemeClr val="tx2"/>
                    </a:solidFill>
                    <a:latin typeface="Calibri"/>
                    <a:cs typeface="Calibri"/>
                  </a:rPr>
                  <a:t>fib(96)</a:t>
                </a:r>
                <a:endParaRPr lang="en-US" altLang="zh-TW" sz="2400">
                  <a:solidFill>
                    <a:schemeClr val="tx2"/>
                  </a:solidFill>
                  <a:latin typeface="Calibri"/>
                  <a:cs typeface="Calibri"/>
                </a:endParaRPr>
              </a:p>
            </p:txBody>
          </p:sp>
        </p:grpSp>
        <p:sp>
          <p:nvSpPr>
            <p:cNvPr id="153619" name="AutoShape 19"/>
            <p:cNvSpPr>
              <a:spLocks/>
            </p:cNvSpPr>
            <p:nvPr/>
          </p:nvSpPr>
          <p:spPr bwMode="auto">
            <a:xfrm>
              <a:off x="731838" y="3263900"/>
              <a:ext cx="73025" cy="2879725"/>
            </a:xfrm>
            <a:prstGeom prst="leftBrace">
              <a:avLst>
                <a:gd name="adj1" fmla="val 328623"/>
                <a:gd name="adj2" fmla="val 50000"/>
              </a:avLst>
            </a:prstGeom>
            <a:noFill/>
            <a:ln w="28575">
              <a:solidFill>
                <a:schemeClr val="tx2"/>
              </a:solidFill>
              <a:round/>
              <a:headEnd/>
              <a:tailEnd/>
            </a:ln>
            <a:effectLst/>
          </p:spPr>
          <p:txBody>
            <a:bodyPr wrap="none" anchor="ctr">
              <a:prstTxWarp prst="textNoShape">
                <a:avLst/>
              </a:prstTxWarp>
            </a:bodyPr>
            <a:lstStyle/>
            <a:p>
              <a:pPr algn="ctr"/>
              <a:endParaRPr lang="en-US">
                <a:latin typeface="Calibri"/>
                <a:cs typeface="Calibri"/>
              </a:endParaRPr>
            </a:p>
          </p:txBody>
        </p:sp>
        <p:grpSp>
          <p:nvGrpSpPr>
            <p:cNvPr id="4" name="Group 26"/>
            <p:cNvGrpSpPr>
              <a:grpSpLocks/>
            </p:cNvGrpSpPr>
            <p:nvPr/>
          </p:nvGrpSpPr>
          <p:grpSpPr bwMode="auto">
            <a:xfrm>
              <a:off x="804863" y="4416425"/>
              <a:ext cx="5329237" cy="1633538"/>
              <a:chOff x="431" y="2886"/>
              <a:chExt cx="3357" cy="1029"/>
            </a:xfrm>
          </p:grpSpPr>
          <p:grpSp>
            <p:nvGrpSpPr>
              <p:cNvPr id="5" name="Group 25"/>
              <p:cNvGrpSpPr>
                <a:grpSpLocks/>
              </p:cNvGrpSpPr>
              <p:nvPr/>
            </p:nvGrpSpPr>
            <p:grpSpPr bwMode="auto">
              <a:xfrm>
                <a:off x="612" y="2886"/>
                <a:ext cx="3176" cy="635"/>
                <a:chOff x="612" y="2886"/>
                <a:chExt cx="3176" cy="635"/>
              </a:xfrm>
            </p:grpSpPr>
            <p:sp>
              <p:nvSpPr>
                <p:cNvPr id="153613" name="Rectangle 13"/>
                <p:cNvSpPr>
                  <a:spLocks noChangeArrowheads="1"/>
                </p:cNvSpPr>
                <p:nvPr/>
              </p:nvSpPr>
              <p:spPr bwMode="auto">
                <a:xfrm>
                  <a:off x="612" y="2927"/>
                  <a:ext cx="499" cy="213"/>
                </a:xfrm>
                <a:prstGeom prst="rect">
                  <a:avLst/>
                </a:prstGeom>
                <a:noFill/>
                <a:ln w="9525">
                  <a:noFill/>
                  <a:miter lim="800000"/>
                  <a:headEnd/>
                  <a:tailEnd/>
                </a:ln>
                <a:effectLst/>
              </p:spPr>
              <p:txBody>
                <a:bodyPr>
                  <a:prstTxWarp prst="textNoShape">
                    <a:avLst/>
                  </a:prstTxWarp>
                  <a:spAutoFit/>
                </a:bodyPr>
                <a:lstStyle/>
                <a:p>
                  <a:r>
                    <a:rPr lang="en-US" altLang="zh-TW">
                      <a:solidFill>
                        <a:schemeClr val="tx2"/>
                      </a:solidFill>
                      <a:latin typeface="Calibri"/>
                      <a:cs typeface="Calibri"/>
                    </a:rPr>
                    <a:t>fib(97)</a:t>
                  </a:r>
                  <a:endParaRPr lang="en-US" altLang="zh-TW" sz="2400">
                    <a:solidFill>
                      <a:schemeClr val="tx2"/>
                    </a:solidFill>
                    <a:latin typeface="Calibri"/>
                    <a:cs typeface="Calibri"/>
                  </a:endParaRPr>
                </a:p>
              </p:txBody>
            </p:sp>
            <p:sp>
              <p:nvSpPr>
                <p:cNvPr id="153614" name="Rectangle 14"/>
                <p:cNvSpPr>
                  <a:spLocks noChangeArrowheads="1"/>
                </p:cNvSpPr>
                <p:nvPr/>
              </p:nvSpPr>
              <p:spPr bwMode="auto">
                <a:xfrm>
                  <a:off x="1202" y="2927"/>
                  <a:ext cx="499" cy="213"/>
                </a:xfrm>
                <a:prstGeom prst="rect">
                  <a:avLst/>
                </a:prstGeom>
                <a:noFill/>
                <a:ln w="9525">
                  <a:noFill/>
                  <a:miter lim="800000"/>
                  <a:headEnd/>
                  <a:tailEnd/>
                </a:ln>
                <a:effectLst/>
              </p:spPr>
              <p:txBody>
                <a:bodyPr>
                  <a:prstTxWarp prst="textNoShape">
                    <a:avLst/>
                  </a:prstTxWarp>
                  <a:spAutoFit/>
                </a:bodyPr>
                <a:lstStyle/>
                <a:p>
                  <a:r>
                    <a:rPr lang="en-US" altLang="zh-TW">
                      <a:solidFill>
                        <a:schemeClr val="tx2"/>
                      </a:solidFill>
                      <a:latin typeface="Calibri"/>
                      <a:cs typeface="Calibri"/>
                    </a:rPr>
                    <a:t>fib(96)</a:t>
                  </a:r>
                  <a:endParaRPr lang="en-US" altLang="zh-TW" sz="2400">
                    <a:solidFill>
                      <a:schemeClr val="tx2"/>
                    </a:solidFill>
                    <a:latin typeface="Calibri"/>
                    <a:cs typeface="Calibri"/>
                  </a:endParaRPr>
                </a:p>
              </p:txBody>
            </p:sp>
            <p:sp>
              <p:nvSpPr>
                <p:cNvPr id="153615" name="Rectangle 15"/>
                <p:cNvSpPr>
                  <a:spLocks noChangeArrowheads="1"/>
                </p:cNvSpPr>
                <p:nvPr/>
              </p:nvSpPr>
              <p:spPr bwMode="auto">
                <a:xfrm>
                  <a:off x="2245" y="2931"/>
                  <a:ext cx="499" cy="213"/>
                </a:xfrm>
                <a:prstGeom prst="rect">
                  <a:avLst/>
                </a:prstGeom>
                <a:noFill/>
                <a:ln w="9525">
                  <a:noFill/>
                  <a:miter lim="800000"/>
                  <a:headEnd/>
                  <a:tailEnd/>
                </a:ln>
                <a:effectLst/>
              </p:spPr>
              <p:txBody>
                <a:bodyPr>
                  <a:prstTxWarp prst="textNoShape">
                    <a:avLst/>
                  </a:prstTxWarp>
                  <a:spAutoFit/>
                </a:bodyPr>
                <a:lstStyle/>
                <a:p>
                  <a:r>
                    <a:rPr lang="en-US" altLang="zh-TW">
                      <a:solidFill>
                        <a:schemeClr val="tx2"/>
                      </a:solidFill>
                      <a:latin typeface="Calibri"/>
                      <a:cs typeface="Calibri"/>
                    </a:rPr>
                    <a:t>fib(96)</a:t>
                  </a:r>
                  <a:endParaRPr lang="en-US" altLang="zh-TW" sz="2400">
                    <a:solidFill>
                      <a:schemeClr val="tx2"/>
                    </a:solidFill>
                    <a:latin typeface="Calibri"/>
                    <a:cs typeface="Calibri"/>
                  </a:endParaRPr>
                </a:p>
              </p:txBody>
            </p:sp>
            <p:sp>
              <p:nvSpPr>
                <p:cNvPr id="153616" name="Rectangle 16"/>
                <p:cNvSpPr>
                  <a:spLocks noChangeArrowheads="1"/>
                </p:cNvSpPr>
                <p:nvPr/>
              </p:nvSpPr>
              <p:spPr bwMode="auto">
                <a:xfrm>
                  <a:off x="2835" y="2931"/>
                  <a:ext cx="499" cy="213"/>
                </a:xfrm>
                <a:prstGeom prst="rect">
                  <a:avLst/>
                </a:prstGeom>
                <a:noFill/>
                <a:ln w="9525">
                  <a:noFill/>
                  <a:miter lim="800000"/>
                  <a:headEnd/>
                  <a:tailEnd/>
                </a:ln>
                <a:effectLst/>
              </p:spPr>
              <p:txBody>
                <a:bodyPr>
                  <a:prstTxWarp prst="textNoShape">
                    <a:avLst/>
                  </a:prstTxWarp>
                  <a:spAutoFit/>
                </a:bodyPr>
                <a:lstStyle/>
                <a:p>
                  <a:r>
                    <a:rPr lang="en-US" altLang="zh-TW">
                      <a:solidFill>
                        <a:schemeClr val="tx2"/>
                      </a:solidFill>
                      <a:latin typeface="Calibri"/>
                      <a:cs typeface="Calibri"/>
                    </a:rPr>
                    <a:t>fib(95)</a:t>
                  </a:r>
                  <a:endParaRPr lang="en-US" altLang="zh-TW" sz="2400">
                    <a:solidFill>
                      <a:schemeClr val="tx2"/>
                    </a:solidFill>
                    <a:latin typeface="Calibri"/>
                    <a:cs typeface="Calibri"/>
                  </a:endParaRPr>
                </a:p>
              </p:txBody>
            </p:sp>
            <p:sp>
              <p:nvSpPr>
                <p:cNvPr id="153617" name="Rectangle 17"/>
                <p:cNvSpPr>
                  <a:spLocks noChangeArrowheads="1"/>
                </p:cNvSpPr>
                <p:nvPr/>
              </p:nvSpPr>
              <p:spPr bwMode="auto">
                <a:xfrm>
                  <a:off x="1837" y="2931"/>
                  <a:ext cx="272" cy="213"/>
                </a:xfrm>
                <a:prstGeom prst="rect">
                  <a:avLst/>
                </a:prstGeom>
                <a:noFill/>
                <a:ln w="9525">
                  <a:noFill/>
                  <a:miter lim="800000"/>
                  <a:headEnd/>
                  <a:tailEnd/>
                </a:ln>
                <a:effectLst/>
              </p:spPr>
              <p:txBody>
                <a:bodyPr>
                  <a:prstTxWarp prst="textNoShape">
                    <a:avLst/>
                  </a:prstTxWarp>
                  <a:spAutoFit/>
                </a:bodyPr>
                <a:lstStyle/>
                <a:p>
                  <a:r>
                    <a:rPr lang="en-US" altLang="zh-TW">
                      <a:solidFill>
                        <a:schemeClr val="tx2"/>
                      </a:solidFill>
                      <a:latin typeface="Calibri"/>
                      <a:cs typeface="Calibri"/>
                    </a:rPr>
                    <a:t>…</a:t>
                  </a:r>
                  <a:endParaRPr lang="en-US" altLang="zh-TW" sz="2400">
                    <a:solidFill>
                      <a:schemeClr val="tx2"/>
                    </a:solidFill>
                    <a:latin typeface="Calibri"/>
                    <a:cs typeface="Calibri"/>
                  </a:endParaRPr>
                </a:p>
              </p:txBody>
            </p:sp>
            <p:sp>
              <p:nvSpPr>
                <p:cNvPr id="153618" name="Rectangle 18"/>
                <p:cNvSpPr>
                  <a:spLocks noChangeArrowheads="1"/>
                </p:cNvSpPr>
                <p:nvPr/>
              </p:nvSpPr>
              <p:spPr bwMode="auto">
                <a:xfrm>
                  <a:off x="3515" y="2886"/>
                  <a:ext cx="273" cy="213"/>
                </a:xfrm>
                <a:prstGeom prst="rect">
                  <a:avLst/>
                </a:prstGeom>
                <a:noFill/>
                <a:ln w="9525">
                  <a:noFill/>
                  <a:miter lim="800000"/>
                  <a:headEnd/>
                  <a:tailEnd/>
                </a:ln>
                <a:effectLst/>
              </p:spPr>
              <p:txBody>
                <a:bodyPr>
                  <a:prstTxWarp prst="textNoShape">
                    <a:avLst/>
                  </a:prstTxWarp>
                  <a:spAutoFit/>
                </a:bodyPr>
                <a:lstStyle/>
                <a:p>
                  <a:r>
                    <a:rPr lang="en-US" altLang="zh-TW">
                      <a:solidFill>
                        <a:schemeClr val="tx2"/>
                      </a:solidFill>
                      <a:latin typeface="Calibri"/>
                      <a:cs typeface="Calibri"/>
                    </a:rPr>
                    <a:t>…</a:t>
                  </a:r>
                  <a:endParaRPr lang="en-US" altLang="zh-TW" sz="2400">
                    <a:solidFill>
                      <a:schemeClr val="tx2"/>
                    </a:solidFill>
                    <a:latin typeface="Calibri"/>
                    <a:cs typeface="Calibri"/>
                  </a:endParaRPr>
                </a:p>
              </p:txBody>
            </p:sp>
            <p:sp>
              <p:nvSpPr>
                <p:cNvPr id="153620" name="Rectangle 20"/>
                <p:cNvSpPr>
                  <a:spLocks noChangeArrowheads="1"/>
                </p:cNvSpPr>
                <p:nvPr/>
              </p:nvSpPr>
              <p:spPr bwMode="auto">
                <a:xfrm rot="5400000">
                  <a:off x="2270" y="3278"/>
                  <a:ext cx="272" cy="213"/>
                </a:xfrm>
                <a:prstGeom prst="rect">
                  <a:avLst/>
                </a:prstGeom>
                <a:noFill/>
                <a:ln w="9525">
                  <a:noFill/>
                  <a:miter lim="800000"/>
                  <a:headEnd/>
                  <a:tailEnd/>
                </a:ln>
                <a:effectLst/>
              </p:spPr>
              <p:txBody>
                <a:bodyPr>
                  <a:prstTxWarp prst="textNoShape">
                    <a:avLst/>
                  </a:prstTxWarp>
                  <a:spAutoFit/>
                </a:bodyPr>
                <a:lstStyle/>
                <a:p>
                  <a:r>
                    <a:rPr lang="en-US" altLang="zh-TW">
                      <a:solidFill>
                        <a:schemeClr val="tx2"/>
                      </a:solidFill>
                      <a:latin typeface="Calibri"/>
                      <a:cs typeface="Calibri"/>
                    </a:rPr>
                    <a:t>…</a:t>
                  </a:r>
                  <a:endParaRPr lang="en-US" altLang="zh-TW" sz="2400">
                    <a:solidFill>
                      <a:schemeClr val="tx2"/>
                    </a:solidFill>
                    <a:latin typeface="Calibri"/>
                    <a:cs typeface="Calibri"/>
                  </a:endParaRPr>
                </a:p>
              </p:txBody>
            </p:sp>
          </p:grpSp>
          <p:sp>
            <p:nvSpPr>
              <p:cNvPr id="153621" name="Rectangle 21"/>
              <p:cNvSpPr>
                <a:spLocks noChangeArrowheads="1"/>
              </p:cNvSpPr>
              <p:nvPr/>
            </p:nvSpPr>
            <p:spPr bwMode="auto">
              <a:xfrm>
                <a:off x="431" y="3702"/>
                <a:ext cx="408" cy="213"/>
              </a:xfrm>
              <a:prstGeom prst="rect">
                <a:avLst/>
              </a:prstGeom>
              <a:noFill/>
              <a:ln w="9525">
                <a:noFill/>
                <a:miter lim="800000"/>
                <a:headEnd/>
                <a:tailEnd/>
              </a:ln>
              <a:effectLst/>
            </p:spPr>
            <p:txBody>
              <a:bodyPr>
                <a:prstTxWarp prst="textNoShape">
                  <a:avLst/>
                </a:prstTxWarp>
                <a:spAutoFit/>
              </a:bodyPr>
              <a:lstStyle/>
              <a:p>
                <a:r>
                  <a:rPr lang="en-US" altLang="zh-TW">
                    <a:solidFill>
                      <a:schemeClr val="tx2"/>
                    </a:solidFill>
                    <a:latin typeface="Calibri"/>
                    <a:cs typeface="Calibri"/>
                  </a:rPr>
                  <a:t>fib(1)</a:t>
                </a:r>
                <a:endParaRPr lang="en-US" altLang="zh-TW" sz="2400">
                  <a:solidFill>
                    <a:schemeClr val="tx2"/>
                  </a:solidFill>
                  <a:latin typeface="Calibri"/>
                  <a:cs typeface="Calibri"/>
                </a:endParaRPr>
              </a:p>
            </p:txBody>
          </p:sp>
          <p:sp>
            <p:nvSpPr>
              <p:cNvPr id="153622" name="Rectangle 22"/>
              <p:cNvSpPr>
                <a:spLocks noChangeArrowheads="1"/>
              </p:cNvSpPr>
              <p:nvPr/>
            </p:nvSpPr>
            <p:spPr bwMode="auto">
              <a:xfrm>
                <a:off x="932" y="3702"/>
                <a:ext cx="432" cy="213"/>
              </a:xfrm>
              <a:prstGeom prst="rect">
                <a:avLst/>
              </a:prstGeom>
              <a:noFill/>
              <a:ln w="9525">
                <a:noFill/>
                <a:miter lim="800000"/>
                <a:headEnd/>
                <a:tailEnd/>
              </a:ln>
              <a:effectLst/>
            </p:spPr>
            <p:txBody>
              <a:bodyPr wrap="square">
                <a:prstTxWarp prst="textNoShape">
                  <a:avLst/>
                </a:prstTxWarp>
                <a:spAutoFit/>
              </a:bodyPr>
              <a:lstStyle/>
              <a:p>
                <a:r>
                  <a:rPr lang="en-US" altLang="zh-TW" dirty="0">
                    <a:solidFill>
                      <a:schemeClr val="tx2"/>
                    </a:solidFill>
                    <a:latin typeface="Calibri"/>
                    <a:cs typeface="Calibri"/>
                  </a:rPr>
                  <a:t>fib(0)</a:t>
                </a:r>
                <a:endParaRPr lang="en-US" altLang="zh-TW" sz="2400" dirty="0">
                  <a:solidFill>
                    <a:schemeClr val="tx2"/>
                  </a:solidFill>
                  <a:latin typeface="Calibri"/>
                  <a:cs typeface="Calibri"/>
                </a:endParaRPr>
              </a:p>
            </p:txBody>
          </p:sp>
        </p:grpSp>
        <p:sp>
          <p:nvSpPr>
            <p:cNvPr id="153627" name="Rectangle 27"/>
            <p:cNvSpPr>
              <a:spLocks noChangeArrowheads="1"/>
            </p:cNvSpPr>
            <p:nvPr/>
          </p:nvSpPr>
          <p:spPr bwMode="auto">
            <a:xfrm>
              <a:off x="7140575" y="3048000"/>
              <a:ext cx="936625" cy="338554"/>
            </a:xfrm>
            <a:prstGeom prst="rect">
              <a:avLst/>
            </a:prstGeom>
            <a:noFill/>
            <a:ln w="9525">
              <a:noFill/>
              <a:miter lim="800000"/>
              <a:headEnd/>
              <a:tailEnd/>
            </a:ln>
            <a:effectLst/>
          </p:spPr>
          <p:txBody>
            <a:bodyPr>
              <a:prstTxWarp prst="textNoShape">
                <a:avLst/>
              </a:prstTxWarp>
              <a:spAutoFit/>
            </a:bodyPr>
            <a:lstStyle/>
            <a:p>
              <a:r>
                <a:rPr lang="en-US" altLang="zh-TW">
                  <a:solidFill>
                    <a:schemeClr val="tx2"/>
                  </a:solidFill>
                  <a:latin typeface="Calibri"/>
                  <a:cs typeface="Calibri"/>
                </a:rPr>
                <a:t>1 = 2</a:t>
              </a:r>
              <a:r>
                <a:rPr lang="en-US" altLang="zh-TW" baseline="30000">
                  <a:solidFill>
                    <a:schemeClr val="tx2"/>
                  </a:solidFill>
                  <a:latin typeface="Calibri"/>
                  <a:cs typeface="Calibri"/>
                </a:rPr>
                <a:t>0</a:t>
              </a:r>
            </a:p>
          </p:txBody>
        </p:sp>
        <p:sp>
          <p:nvSpPr>
            <p:cNvPr id="153632" name="Rectangle 32"/>
            <p:cNvSpPr>
              <a:spLocks noChangeArrowheads="1"/>
            </p:cNvSpPr>
            <p:nvPr/>
          </p:nvSpPr>
          <p:spPr bwMode="auto">
            <a:xfrm>
              <a:off x="84138" y="4652963"/>
              <a:ext cx="496650" cy="338554"/>
            </a:xfrm>
            <a:prstGeom prst="rect">
              <a:avLst/>
            </a:prstGeom>
            <a:noFill/>
            <a:ln w="9525">
              <a:noFill/>
              <a:miter lim="800000"/>
              <a:headEnd/>
              <a:tailEnd/>
            </a:ln>
            <a:effectLst/>
          </p:spPr>
          <p:txBody>
            <a:bodyPr wrap="none">
              <a:prstTxWarp prst="textNoShape">
                <a:avLst/>
              </a:prstTxWarp>
              <a:spAutoFit/>
            </a:bodyPr>
            <a:lstStyle/>
            <a:p>
              <a:r>
                <a:rPr lang="en-US" altLang="zh-TW" dirty="0">
                  <a:solidFill>
                    <a:schemeClr val="tx2"/>
                  </a:solidFill>
                  <a:latin typeface="Calibri"/>
                  <a:cs typeface="Calibri"/>
                </a:rPr>
                <a:t>100</a:t>
              </a:r>
            </a:p>
          </p:txBody>
        </p:sp>
        <p:sp>
          <p:nvSpPr>
            <p:cNvPr id="153633" name="Text Box 33"/>
            <p:cNvSpPr txBox="1">
              <a:spLocks noChangeArrowheads="1"/>
            </p:cNvSpPr>
            <p:nvPr/>
          </p:nvSpPr>
          <p:spPr bwMode="auto">
            <a:xfrm>
              <a:off x="6324600" y="5486400"/>
              <a:ext cx="2395537" cy="461665"/>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altLang="zh-TW" sz="2400" dirty="0">
                  <a:solidFill>
                    <a:srgbClr val="00CC99"/>
                  </a:solidFill>
                  <a:latin typeface="Calibri"/>
                  <a:cs typeface="Calibri"/>
                </a:rPr>
                <a:t>Exponential</a:t>
              </a:r>
              <a:r>
                <a:rPr lang="en-US" altLang="zh-TW" sz="2400" dirty="0" smtClean="0">
                  <a:solidFill>
                    <a:srgbClr val="00CC99"/>
                  </a:solidFill>
                  <a:latin typeface="Calibri"/>
                  <a:cs typeface="Calibri"/>
                </a:rPr>
                <a:t> i</a:t>
              </a:r>
              <a:r>
                <a:rPr lang="en-US" altLang="zh-TW" sz="2400" i="1" dirty="0" smtClean="0">
                  <a:solidFill>
                    <a:srgbClr val="00CC99"/>
                  </a:solidFill>
                  <a:latin typeface="Calibri"/>
                  <a:cs typeface="Calibri"/>
                </a:rPr>
                <a:t>n </a:t>
              </a:r>
              <a:r>
                <a:rPr lang="en-US" altLang="zh-TW" sz="2400" dirty="0" err="1" smtClean="0">
                  <a:solidFill>
                    <a:srgbClr val="00CC99"/>
                  </a:solidFill>
                  <a:latin typeface="Calibri"/>
                  <a:cs typeface="Calibri"/>
                </a:rPr>
                <a:t>n</a:t>
              </a:r>
              <a:endParaRPr lang="en-US" altLang="zh-TW" sz="2400" i="1" dirty="0">
                <a:solidFill>
                  <a:srgbClr val="00CC99"/>
                </a:solidFill>
                <a:latin typeface="Calibri"/>
                <a:cs typeface="Calibri"/>
              </a:endParaRPr>
            </a:p>
          </p:txBody>
        </p:sp>
        <p:sp>
          <p:nvSpPr>
            <p:cNvPr id="153634" name="Rectangle 34"/>
            <p:cNvSpPr>
              <a:spLocks noChangeArrowheads="1"/>
            </p:cNvSpPr>
            <p:nvPr/>
          </p:nvSpPr>
          <p:spPr bwMode="auto">
            <a:xfrm>
              <a:off x="7140575" y="3473450"/>
              <a:ext cx="936625" cy="338554"/>
            </a:xfrm>
            <a:prstGeom prst="rect">
              <a:avLst/>
            </a:prstGeom>
            <a:noFill/>
            <a:ln w="9525">
              <a:noFill/>
              <a:miter lim="800000"/>
              <a:headEnd/>
              <a:tailEnd/>
            </a:ln>
            <a:effectLst/>
          </p:spPr>
          <p:txBody>
            <a:bodyPr>
              <a:prstTxWarp prst="textNoShape">
                <a:avLst/>
              </a:prstTxWarp>
              <a:spAutoFit/>
            </a:bodyPr>
            <a:lstStyle/>
            <a:p>
              <a:r>
                <a:rPr lang="en-US" altLang="zh-TW">
                  <a:solidFill>
                    <a:schemeClr val="tx2"/>
                  </a:solidFill>
                  <a:latin typeface="Calibri"/>
                  <a:cs typeface="Calibri"/>
                </a:rPr>
                <a:t>2 = 2</a:t>
              </a:r>
              <a:r>
                <a:rPr lang="en-US" altLang="zh-TW" baseline="30000">
                  <a:solidFill>
                    <a:schemeClr val="tx2"/>
                  </a:solidFill>
                  <a:latin typeface="Calibri"/>
                  <a:cs typeface="Calibri"/>
                </a:rPr>
                <a:t>1</a:t>
              </a:r>
            </a:p>
          </p:txBody>
        </p:sp>
        <p:sp>
          <p:nvSpPr>
            <p:cNvPr id="153635" name="Rectangle 35"/>
            <p:cNvSpPr>
              <a:spLocks noChangeArrowheads="1"/>
            </p:cNvSpPr>
            <p:nvPr/>
          </p:nvSpPr>
          <p:spPr bwMode="auto">
            <a:xfrm>
              <a:off x="7140575" y="3976688"/>
              <a:ext cx="936625" cy="338554"/>
            </a:xfrm>
            <a:prstGeom prst="rect">
              <a:avLst/>
            </a:prstGeom>
            <a:noFill/>
            <a:ln w="9525">
              <a:noFill/>
              <a:miter lim="800000"/>
              <a:headEnd/>
              <a:tailEnd/>
            </a:ln>
            <a:effectLst/>
          </p:spPr>
          <p:txBody>
            <a:bodyPr>
              <a:prstTxWarp prst="textNoShape">
                <a:avLst/>
              </a:prstTxWarp>
              <a:spAutoFit/>
            </a:bodyPr>
            <a:lstStyle/>
            <a:p>
              <a:r>
                <a:rPr lang="en-US" altLang="zh-TW">
                  <a:solidFill>
                    <a:schemeClr val="tx2"/>
                  </a:solidFill>
                  <a:latin typeface="Calibri"/>
                  <a:cs typeface="Calibri"/>
                </a:rPr>
                <a:t>4 = 2</a:t>
              </a:r>
              <a:r>
                <a:rPr lang="en-US" altLang="zh-TW" baseline="30000">
                  <a:solidFill>
                    <a:schemeClr val="tx2"/>
                  </a:solidFill>
                  <a:latin typeface="Calibri"/>
                  <a:cs typeface="Calibri"/>
                </a:rPr>
                <a:t>2</a:t>
              </a:r>
            </a:p>
          </p:txBody>
        </p:sp>
        <p:sp>
          <p:nvSpPr>
            <p:cNvPr id="153636" name="Rectangle 36"/>
            <p:cNvSpPr>
              <a:spLocks noChangeArrowheads="1"/>
            </p:cNvSpPr>
            <p:nvPr/>
          </p:nvSpPr>
          <p:spPr bwMode="auto">
            <a:xfrm>
              <a:off x="7140575" y="4481513"/>
              <a:ext cx="936625" cy="338554"/>
            </a:xfrm>
            <a:prstGeom prst="rect">
              <a:avLst/>
            </a:prstGeom>
            <a:noFill/>
            <a:ln w="9525">
              <a:noFill/>
              <a:miter lim="800000"/>
              <a:headEnd/>
              <a:tailEnd/>
            </a:ln>
            <a:effectLst/>
          </p:spPr>
          <p:txBody>
            <a:bodyPr>
              <a:prstTxWarp prst="textNoShape">
                <a:avLst/>
              </a:prstTxWarp>
              <a:spAutoFit/>
            </a:bodyPr>
            <a:lstStyle/>
            <a:p>
              <a:r>
                <a:rPr lang="en-US" altLang="zh-TW">
                  <a:solidFill>
                    <a:schemeClr val="tx2"/>
                  </a:solidFill>
                  <a:latin typeface="Calibri"/>
                  <a:cs typeface="Calibri"/>
                </a:rPr>
                <a:t>8 = 2</a:t>
              </a:r>
              <a:r>
                <a:rPr lang="en-US" altLang="zh-TW" baseline="30000">
                  <a:solidFill>
                    <a:schemeClr val="tx2"/>
                  </a:solidFill>
                  <a:latin typeface="Calibri"/>
                  <a:cs typeface="Calibri"/>
                </a:rPr>
                <a:t>3</a:t>
              </a:r>
            </a:p>
          </p:txBody>
        </p:sp>
        <p:cxnSp>
          <p:nvCxnSpPr>
            <p:cNvPr id="41" name="Straight Connector 40"/>
            <p:cNvCxnSpPr>
              <a:endCxn id="153606" idx="1"/>
            </p:cNvCxnSpPr>
            <p:nvPr/>
          </p:nvCxnSpPr>
          <p:spPr>
            <a:xfrm flipV="1">
              <a:off x="2971800" y="3288715"/>
              <a:ext cx="425450" cy="216485"/>
            </a:xfrm>
            <a:prstGeom prst="line">
              <a:avLst/>
            </a:prstGeom>
            <a:ln w="12700">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flipV="1">
              <a:off x="2133600" y="3810000"/>
              <a:ext cx="425450" cy="216485"/>
            </a:xfrm>
            <a:prstGeom prst="line">
              <a:avLst/>
            </a:prstGeom>
            <a:ln w="12700">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flipV="1">
              <a:off x="4267200" y="3810000"/>
              <a:ext cx="425450" cy="216485"/>
            </a:xfrm>
            <a:prstGeom prst="line">
              <a:avLst/>
            </a:prstGeom>
            <a:ln w="12700">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flipV="1">
              <a:off x="1600200" y="4267200"/>
              <a:ext cx="425450" cy="216485"/>
            </a:xfrm>
            <a:prstGeom prst="line">
              <a:avLst/>
            </a:prstGeom>
            <a:ln w="12700">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flipV="1">
              <a:off x="3886200" y="4343400"/>
              <a:ext cx="425450" cy="216485"/>
            </a:xfrm>
            <a:prstGeom prst="line">
              <a:avLst/>
            </a:prstGeom>
            <a:ln w="12700">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flipV="1">
              <a:off x="990600" y="5562600"/>
              <a:ext cx="425450" cy="216485"/>
            </a:xfrm>
            <a:prstGeom prst="line">
              <a:avLst/>
            </a:prstGeom>
            <a:ln w="12700">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rot="10800000">
              <a:off x="2667000" y="3810000"/>
              <a:ext cx="381000" cy="216486"/>
            </a:xfrm>
            <a:prstGeom prst="line">
              <a:avLst/>
            </a:prstGeom>
            <a:ln w="12700">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rot="10800000">
              <a:off x="5105400" y="3810000"/>
              <a:ext cx="381000" cy="216486"/>
            </a:xfrm>
            <a:prstGeom prst="line">
              <a:avLst/>
            </a:prstGeom>
            <a:ln w="12700">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rot="10800000">
              <a:off x="4191000" y="3276600"/>
              <a:ext cx="381000" cy="216486"/>
            </a:xfrm>
            <a:prstGeom prst="line">
              <a:avLst/>
            </a:prstGeom>
            <a:ln w="12700">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rot="10800000">
              <a:off x="2133600" y="4267200"/>
              <a:ext cx="381000" cy="216486"/>
            </a:xfrm>
            <a:prstGeom prst="line">
              <a:avLst/>
            </a:prstGeom>
            <a:ln w="12700">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rot="10800000">
              <a:off x="4572000" y="4343400"/>
              <a:ext cx="381000" cy="216486"/>
            </a:xfrm>
            <a:prstGeom prst="line">
              <a:avLst/>
            </a:prstGeom>
            <a:ln w="12700">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rot="10800000">
              <a:off x="1524000" y="5562600"/>
              <a:ext cx="381000" cy="216486"/>
            </a:xfrm>
            <a:prstGeom prst="line">
              <a:avLst/>
            </a:prstGeom>
            <a:ln w="12700">
              <a:solidFill>
                <a:schemeClr val="accent6"/>
              </a:solidFill>
            </a:ln>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10" name="Group 9"/>
          <p:cNvGrpSpPr/>
          <p:nvPr/>
        </p:nvGrpSpPr>
        <p:grpSpPr>
          <a:xfrm>
            <a:off x="6378575" y="3113087"/>
            <a:ext cx="2046288" cy="1325265"/>
            <a:chOff x="6378575" y="3113087"/>
            <a:chExt cx="2046288" cy="1325265"/>
          </a:xfrm>
        </p:grpSpPr>
        <p:sp>
          <p:nvSpPr>
            <p:cNvPr id="154638" name="AutoShape 14"/>
            <p:cNvSpPr>
              <a:spLocks/>
            </p:cNvSpPr>
            <p:nvPr/>
          </p:nvSpPr>
          <p:spPr bwMode="auto">
            <a:xfrm>
              <a:off x="6378575" y="3113087"/>
              <a:ext cx="73025" cy="720725"/>
            </a:xfrm>
            <a:prstGeom prst="rightBrace">
              <a:avLst>
                <a:gd name="adj1" fmla="val 82246"/>
                <a:gd name="adj2" fmla="val 50000"/>
              </a:avLst>
            </a:prstGeom>
            <a:noFill/>
            <a:ln w="28575">
              <a:solidFill>
                <a:schemeClr val="tx2"/>
              </a:solidFill>
              <a:round/>
              <a:headEnd/>
              <a:tailEnd/>
            </a:ln>
            <a:effectLst/>
          </p:spPr>
          <p:txBody>
            <a:bodyPr wrap="none" anchor="ctr">
              <a:prstTxWarp prst="textNoShape">
                <a:avLst/>
              </a:prstTxWarp>
            </a:bodyPr>
            <a:lstStyle/>
            <a:p>
              <a:endParaRPr lang="en-US" sz="2400">
                <a:latin typeface="Calibri"/>
                <a:cs typeface="Calibri"/>
              </a:endParaRPr>
            </a:p>
          </p:txBody>
        </p:sp>
        <p:sp>
          <p:nvSpPr>
            <p:cNvPr id="154639" name="Text Box 15"/>
            <p:cNvSpPr txBox="1">
              <a:spLocks noChangeArrowheads="1"/>
            </p:cNvSpPr>
            <p:nvPr/>
          </p:nvSpPr>
          <p:spPr bwMode="auto">
            <a:xfrm>
              <a:off x="6553200" y="3200400"/>
              <a:ext cx="1871663" cy="461665"/>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ltLang="zh-TW" sz="2400" dirty="0">
                  <a:solidFill>
                    <a:schemeClr val="tx2"/>
                  </a:solidFill>
                  <a:latin typeface="Calibri"/>
                  <a:cs typeface="Calibri"/>
                </a:rPr>
                <a:t>3*(</a:t>
              </a:r>
              <a:r>
                <a:rPr lang="en-US" altLang="zh-TW" sz="2400" i="1" dirty="0">
                  <a:solidFill>
                    <a:schemeClr val="tx2"/>
                  </a:solidFill>
                  <a:latin typeface="Calibri"/>
                  <a:cs typeface="Calibri"/>
                </a:rPr>
                <a:t>n</a:t>
              </a:r>
              <a:r>
                <a:rPr lang="en-US" altLang="zh-TW" sz="2400" dirty="0">
                  <a:solidFill>
                    <a:schemeClr val="tx2"/>
                  </a:solidFill>
                  <a:latin typeface="Calibri"/>
                  <a:cs typeface="Calibri"/>
                </a:rPr>
                <a:t>-1)=3</a:t>
              </a:r>
              <a:r>
                <a:rPr lang="en-US" altLang="zh-TW" sz="2400" i="1" dirty="0">
                  <a:solidFill>
                    <a:schemeClr val="tx2"/>
                  </a:solidFill>
                  <a:latin typeface="Calibri"/>
                  <a:cs typeface="Calibri"/>
                </a:rPr>
                <a:t>n</a:t>
              </a:r>
              <a:r>
                <a:rPr lang="en-US" altLang="zh-TW" sz="2400" dirty="0">
                  <a:solidFill>
                    <a:schemeClr val="tx2"/>
                  </a:solidFill>
                  <a:latin typeface="Calibri"/>
                  <a:cs typeface="Calibri"/>
                </a:rPr>
                <a:t>-3</a:t>
              </a:r>
            </a:p>
          </p:txBody>
        </p:sp>
        <p:sp>
          <p:nvSpPr>
            <p:cNvPr id="154640" name="Text Box 16"/>
            <p:cNvSpPr txBox="1">
              <a:spLocks noChangeArrowheads="1"/>
            </p:cNvSpPr>
            <p:nvPr/>
          </p:nvSpPr>
          <p:spPr bwMode="auto">
            <a:xfrm>
              <a:off x="6523037" y="3976687"/>
              <a:ext cx="1871663" cy="461665"/>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altLang="zh-TW" sz="2400" dirty="0">
                  <a:solidFill>
                    <a:schemeClr val="accent1"/>
                  </a:solidFill>
                  <a:latin typeface="Calibri"/>
                  <a:cs typeface="Calibri"/>
                </a:rPr>
                <a:t>Linear</a:t>
              </a:r>
              <a:r>
                <a:rPr lang="en-US" altLang="zh-TW" sz="2400" dirty="0" smtClean="0">
                  <a:solidFill>
                    <a:schemeClr val="accent1"/>
                  </a:solidFill>
                  <a:latin typeface="Calibri"/>
                  <a:cs typeface="Calibri"/>
                </a:rPr>
                <a:t> in </a:t>
              </a:r>
              <a:r>
                <a:rPr lang="en-US" altLang="zh-TW" sz="2400" i="1" dirty="0" err="1" smtClean="0">
                  <a:solidFill>
                    <a:schemeClr val="accent1"/>
                  </a:solidFill>
                  <a:latin typeface="Calibri"/>
                  <a:cs typeface="Calibri"/>
                </a:rPr>
                <a:t>n</a:t>
              </a:r>
              <a:endParaRPr lang="en-US" altLang="zh-TW" sz="2400" i="1" dirty="0">
                <a:solidFill>
                  <a:schemeClr val="accent1"/>
                </a:solidFill>
                <a:latin typeface="Calibri"/>
                <a:cs typeface="Calibri"/>
              </a:endParaRPr>
            </a:p>
          </p:txBody>
        </p:sp>
      </p:grpSp>
      <p:sp>
        <p:nvSpPr>
          <p:cNvPr id="17" name="Rectangle 2"/>
          <p:cNvSpPr txBox="1">
            <a:spLocks noChangeArrowheads="1"/>
          </p:cNvSpPr>
          <p:nvPr/>
        </p:nvSpPr>
        <p:spPr bwMode="auto">
          <a:xfrm>
            <a:off x="357159" y="163495"/>
            <a:ext cx="8572559" cy="836613"/>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200" b="1" i="0" u="none" strike="noStrike" kern="0" cap="none" spc="0" normalizeH="0" baseline="0" noProof="0" dirty="0" smtClean="0">
                <a:ln>
                  <a:noFill/>
                </a:ln>
                <a:solidFill>
                  <a:schemeClr val="accent6"/>
                </a:solidFill>
                <a:effectLst/>
                <a:uLnTx/>
                <a:uFillTx/>
                <a:latin typeface="+mn-lt"/>
                <a:ea typeface="宋体" charset="-122"/>
                <a:cs typeface="宋体" charset="-122"/>
              </a:rPr>
              <a:t>Fibonacci </a:t>
            </a:r>
            <a:r>
              <a:rPr lang="en-US" altLang="zh-CN" sz="3200" b="1" kern="0" dirty="0" smtClean="0">
                <a:solidFill>
                  <a:schemeClr val="accent6"/>
                </a:solidFill>
                <a:latin typeface="+mn-lt"/>
                <a:ea typeface="宋体" charset="-122"/>
                <a:cs typeface="宋体" charset="-122"/>
              </a:rPr>
              <a:t>– algorithm 2 : analysis</a:t>
            </a:r>
            <a:endParaRPr kumimoji="0" lang="en-US" altLang="zh-CN" sz="3200" b="1" u="none" strike="noStrike" kern="0" cap="none" spc="0" normalizeH="0" baseline="0" noProof="0" dirty="0">
              <a:ln>
                <a:noFill/>
              </a:ln>
              <a:solidFill>
                <a:schemeClr val="accent6"/>
              </a:solidFill>
              <a:effectLst/>
              <a:uLnTx/>
              <a:uFillTx/>
              <a:latin typeface="+mn-lt"/>
              <a:ea typeface="宋体" charset="-122"/>
              <a:cs typeface="宋体" charset="-122"/>
            </a:endParaRPr>
          </a:p>
        </p:txBody>
      </p:sp>
      <p:sp>
        <p:nvSpPr>
          <p:cNvPr id="21" name="Rectangle 4"/>
          <p:cNvSpPr>
            <a:spLocks noChangeArrowheads="1"/>
          </p:cNvSpPr>
          <p:nvPr/>
        </p:nvSpPr>
        <p:spPr bwMode="auto">
          <a:xfrm>
            <a:off x="501650" y="1617663"/>
            <a:ext cx="5975350" cy="3279775"/>
          </a:xfrm>
          <a:prstGeom prst="rect">
            <a:avLst/>
          </a:prstGeom>
          <a:noFill/>
          <a:ln w="9525">
            <a:noFill/>
            <a:miter lim="800000"/>
            <a:headEnd/>
            <a:tailEnd/>
          </a:ln>
          <a:effectLst/>
        </p:spPr>
        <p:txBody>
          <a:bodyPr wrap="square">
            <a:prstTxWarp prst="textNoShape">
              <a:avLst/>
            </a:prstTxWarp>
            <a:spAutoFit/>
          </a:bodyPr>
          <a:lstStyle/>
          <a:p>
            <a:r>
              <a:rPr lang="en-US" altLang="zh-TW" sz="1600" b="1" dirty="0" err="1">
                <a:solidFill>
                  <a:schemeClr val="tx2"/>
                </a:solidFill>
                <a:latin typeface="Consolas"/>
                <a:cs typeface="Consolas"/>
              </a:rPr>
              <a:t>int</a:t>
            </a:r>
            <a:r>
              <a:rPr lang="en-US" altLang="zh-TW" sz="1600" b="1" dirty="0">
                <a:solidFill>
                  <a:schemeClr val="tx2"/>
                </a:solidFill>
                <a:latin typeface="Consolas"/>
                <a:cs typeface="Consolas"/>
              </a:rPr>
              <a:t> fib (</a:t>
            </a:r>
            <a:r>
              <a:rPr lang="en-US" altLang="zh-TW" sz="1600" b="1" dirty="0" err="1">
                <a:solidFill>
                  <a:schemeClr val="tx2"/>
                </a:solidFill>
                <a:latin typeface="Consolas"/>
                <a:cs typeface="Consolas"/>
              </a:rPr>
              <a:t>int</a:t>
            </a:r>
            <a:r>
              <a:rPr lang="en-US" altLang="zh-TW" sz="1600" b="1" dirty="0">
                <a:solidFill>
                  <a:schemeClr val="tx2"/>
                </a:solidFill>
                <a:latin typeface="Consolas"/>
                <a:cs typeface="Consolas"/>
              </a:rPr>
              <a:t> </a:t>
            </a:r>
            <a:r>
              <a:rPr lang="en-US" altLang="zh-TW" sz="1600" b="1" i="1" dirty="0" err="1">
                <a:solidFill>
                  <a:schemeClr val="tx2"/>
                </a:solidFill>
                <a:latin typeface="Consolas"/>
                <a:cs typeface="Consolas"/>
              </a:rPr>
              <a:t>n</a:t>
            </a:r>
            <a:r>
              <a:rPr lang="en-US" altLang="zh-TW" sz="1600" b="1" dirty="0" smtClean="0">
                <a:solidFill>
                  <a:schemeClr val="tx2"/>
                </a:solidFill>
                <a:latin typeface="Consolas"/>
                <a:cs typeface="Consolas"/>
              </a:rPr>
              <a:t>) {</a:t>
            </a:r>
            <a:endParaRPr lang="en-US" altLang="zh-TW" sz="1600" b="1" dirty="0">
              <a:solidFill>
                <a:schemeClr val="tx2"/>
              </a:solidFill>
              <a:latin typeface="Consolas"/>
              <a:cs typeface="Consolas"/>
            </a:endParaRPr>
          </a:p>
          <a:p>
            <a:r>
              <a:rPr lang="en-US" altLang="zh-TW" sz="1600" b="1" dirty="0">
                <a:solidFill>
                  <a:schemeClr val="tx2"/>
                </a:solidFill>
                <a:latin typeface="Consolas"/>
                <a:cs typeface="Consolas"/>
              </a:rPr>
              <a:t>	if (</a:t>
            </a:r>
            <a:r>
              <a:rPr lang="en-US" altLang="zh-TW" sz="1600" b="1" i="1" dirty="0" err="1">
                <a:solidFill>
                  <a:schemeClr val="tx2"/>
                </a:solidFill>
                <a:latin typeface="Consolas"/>
                <a:cs typeface="Consolas"/>
              </a:rPr>
              <a:t>n</a:t>
            </a:r>
            <a:r>
              <a:rPr lang="en-US" altLang="zh-TW" sz="1600" b="1" dirty="0">
                <a:solidFill>
                  <a:schemeClr val="tx2"/>
                </a:solidFill>
                <a:latin typeface="Consolas"/>
                <a:cs typeface="Consolas"/>
              </a:rPr>
              <a:t> == 0 || </a:t>
            </a:r>
            <a:r>
              <a:rPr lang="en-US" altLang="zh-TW" sz="1600" b="1" i="1" dirty="0" err="1">
                <a:solidFill>
                  <a:schemeClr val="tx2"/>
                </a:solidFill>
                <a:latin typeface="Consolas"/>
                <a:cs typeface="Consolas"/>
              </a:rPr>
              <a:t>n</a:t>
            </a:r>
            <a:r>
              <a:rPr lang="en-US" altLang="zh-TW" sz="1600" b="1" dirty="0">
                <a:solidFill>
                  <a:schemeClr val="tx2"/>
                </a:solidFill>
                <a:latin typeface="Consolas"/>
                <a:cs typeface="Consolas"/>
              </a:rPr>
              <a:t> == 1){</a:t>
            </a:r>
          </a:p>
          <a:p>
            <a:r>
              <a:rPr lang="en-US" altLang="zh-TW" sz="1600" b="1" dirty="0">
                <a:solidFill>
                  <a:schemeClr val="tx2"/>
                </a:solidFill>
                <a:latin typeface="Consolas"/>
                <a:cs typeface="Consolas"/>
              </a:rPr>
              <a:t>		return</a:t>
            </a:r>
            <a:r>
              <a:rPr lang="en-US" altLang="zh-TW" sz="1600" b="1" dirty="0" smtClean="0">
                <a:solidFill>
                  <a:schemeClr val="tx2"/>
                </a:solidFill>
                <a:latin typeface="Consolas"/>
                <a:cs typeface="Consolas"/>
              </a:rPr>
              <a:t> </a:t>
            </a:r>
            <a:r>
              <a:rPr lang="en-US" altLang="zh-TW" b="1" i="1" dirty="0" err="1" smtClean="0">
                <a:solidFill>
                  <a:schemeClr val="tx2"/>
                </a:solidFill>
                <a:latin typeface="Consolas"/>
                <a:cs typeface="Consolas"/>
              </a:rPr>
              <a:t>n</a:t>
            </a:r>
            <a:r>
              <a:rPr lang="en-US" altLang="zh-TW" sz="1600" b="1" dirty="0" smtClean="0">
                <a:solidFill>
                  <a:schemeClr val="tx2"/>
                </a:solidFill>
                <a:latin typeface="Consolas"/>
                <a:cs typeface="Consolas"/>
              </a:rPr>
              <a:t>;</a:t>
            </a:r>
            <a:endParaRPr lang="en-US" altLang="zh-TW" sz="1600" b="1" dirty="0">
              <a:solidFill>
                <a:schemeClr val="tx2"/>
              </a:solidFill>
              <a:latin typeface="Consolas"/>
              <a:cs typeface="Consolas"/>
            </a:endParaRPr>
          </a:p>
          <a:p>
            <a:r>
              <a:rPr lang="en-US" altLang="zh-TW" sz="1600" b="1" dirty="0">
                <a:solidFill>
                  <a:schemeClr val="tx2"/>
                </a:solidFill>
                <a:latin typeface="Consolas"/>
                <a:cs typeface="Consolas"/>
              </a:rPr>
              <a:t>	</a:t>
            </a:r>
            <a:r>
              <a:rPr lang="en-US" altLang="zh-TW" sz="1600" b="1" dirty="0" smtClean="0">
                <a:solidFill>
                  <a:schemeClr val="tx2"/>
                </a:solidFill>
                <a:latin typeface="Consolas"/>
                <a:cs typeface="Consolas"/>
              </a:rPr>
              <a:t>} else {</a:t>
            </a:r>
            <a:endParaRPr lang="en-US" altLang="zh-TW" sz="1600" b="1" dirty="0">
              <a:solidFill>
                <a:schemeClr val="tx2"/>
              </a:solidFill>
              <a:latin typeface="Consolas"/>
              <a:cs typeface="Consolas"/>
            </a:endParaRPr>
          </a:p>
          <a:p>
            <a:r>
              <a:rPr lang="en-US" altLang="zh-TW" sz="1600" b="1" dirty="0">
                <a:solidFill>
                  <a:schemeClr val="tx2"/>
                </a:solidFill>
                <a:latin typeface="Consolas"/>
                <a:cs typeface="Consolas"/>
              </a:rPr>
              <a:t>		</a:t>
            </a:r>
            <a:r>
              <a:rPr lang="en-US" altLang="zh-TW" sz="1600" b="1" dirty="0" err="1">
                <a:solidFill>
                  <a:schemeClr val="tx2"/>
                </a:solidFill>
                <a:latin typeface="Consolas"/>
                <a:cs typeface="Consolas"/>
              </a:rPr>
              <a:t>int</a:t>
            </a:r>
            <a:r>
              <a:rPr lang="en-US" altLang="zh-TW" sz="1600" b="1" dirty="0">
                <a:solidFill>
                  <a:schemeClr val="tx2"/>
                </a:solidFill>
                <a:latin typeface="Consolas"/>
                <a:cs typeface="Consolas"/>
              </a:rPr>
              <a:t> tmp1 = 0, tmp2 = 1, result;</a:t>
            </a:r>
          </a:p>
          <a:p>
            <a:r>
              <a:rPr lang="en-US" altLang="zh-TW" sz="1600" b="1" dirty="0">
                <a:solidFill>
                  <a:schemeClr val="tx2"/>
                </a:solidFill>
                <a:latin typeface="Consolas"/>
                <a:cs typeface="Consolas"/>
              </a:rPr>
              <a:t>		</a:t>
            </a:r>
            <a:r>
              <a:rPr lang="en-US" altLang="zh-TW" sz="1600" b="1" dirty="0">
                <a:solidFill>
                  <a:srgbClr val="C00000"/>
                </a:solidFill>
                <a:latin typeface="Consolas"/>
                <a:cs typeface="Consolas"/>
              </a:rPr>
              <a:t>for </a:t>
            </a:r>
            <a:r>
              <a:rPr lang="en-US" altLang="zh-TW" sz="1600" b="1" dirty="0" smtClean="0">
                <a:solidFill>
                  <a:srgbClr val="C00000"/>
                </a:solidFill>
                <a:latin typeface="Consolas"/>
                <a:cs typeface="Consolas"/>
              </a:rPr>
              <a:t>(</a:t>
            </a:r>
            <a:r>
              <a:rPr lang="en-US" altLang="zh-TW" sz="1600" b="1" dirty="0" err="1" smtClean="0">
                <a:solidFill>
                  <a:srgbClr val="C00000"/>
                </a:solidFill>
                <a:latin typeface="Consolas"/>
                <a:cs typeface="Consolas"/>
              </a:rPr>
              <a:t>i</a:t>
            </a:r>
            <a:r>
              <a:rPr lang="en-US" altLang="zh-TW" sz="1600" b="1" dirty="0">
                <a:solidFill>
                  <a:srgbClr val="C00000"/>
                </a:solidFill>
                <a:latin typeface="Consolas"/>
                <a:cs typeface="Consolas"/>
              </a:rPr>
              <a:t>=2; </a:t>
            </a:r>
            <a:r>
              <a:rPr lang="en-US" altLang="zh-TW" sz="1600" b="1" dirty="0" err="1">
                <a:solidFill>
                  <a:srgbClr val="C00000"/>
                </a:solidFill>
                <a:latin typeface="Consolas"/>
                <a:cs typeface="Consolas"/>
              </a:rPr>
              <a:t>i</a:t>
            </a:r>
            <a:r>
              <a:rPr lang="en-US" altLang="zh-TW" sz="1600" b="1" dirty="0">
                <a:solidFill>
                  <a:srgbClr val="C00000"/>
                </a:solidFill>
                <a:latin typeface="Consolas"/>
                <a:cs typeface="Consolas"/>
              </a:rPr>
              <a:t>&lt;=</a:t>
            </a:r>
            <a:r>
              <a:rPr lang="en-US" altLang="zh-TW" sz="1600" b="1" i="1" dirty="0" err="1">
                <a:solidFill>
                  <a:srgbClr val="C00000"/>
                </a:solidFill>
                <a:latin typeface="Consolas"/>
                <a:cs typeface="Consolas"/>
              </a:rPr>
              <a:t>n</a:t>
            </a:r>
            <a:r>
              <a:rPr lang="en-US" altLang="zh-TW" sz="1600" b="1" dirty="0">
                <a:solidFill>
                  <a:srgbClr val="C00000"/>
                </a:solidFill>
                <a:latin typeface="Consolas"/>
                <a:cs typeface="Consolas"/>
              </a:rPr>
              <a:t>; </a:t>
            </a:r>
            <a:r>
              <a:rPr lang="en-US" altLang="zh-TW" sz="1600" b="1" dirty="0" err="1">
                <a:solidFill>
                  <a:srgbClr val="C00000"/>
                </a:solidFill>
                <a:latin typeface="Consolas"/>
                <a:cs typeface="Consolas"/>
              </a:rPr>
              <a:t>i</a:t>
            </a:r>
            <a:r>
              <a:rPr lang="en-US" altLang="zh-TW" sz="1600" b="1" dirty="0">
                <a:solidFill>
                  <a:srgbClr val="C00000"/>
                </a:solidFill>
                <a:latin typeface="Consolas"/>
                <a:cs typeface="Consolas"/>
              </a:rPr>
              <a:t>++</a:t>
            </a:r>
            <a:r>
              <a:rPr lang="en-US" altLang="zh-TW" sz="1600" b="1" dirty="0" smtClean="0">
                <a:solidFill>
                  <a:srgbClr val="C00000"/>
                </a:solidFill>
                <a:latin typeface="Consolas"/>
                <a:cs typeface="Consolas"/>
              </a:rPr>
              <a:t>) {</a:t>
            </a:r>
            <a:endParaRPr lang="en-US" altLang="zh-TW" sz="1600" b="1" dirty="0">
              <a:solidFill>
                <a:srgbClr val="C00000"/>
              </a:solidFill>
              <a:latin typeface="Consolas"/>
              <a:cs typeface="Consolas"/>
            </a:endParaRPr>
          </a:p>
          <a:p>
            <a:r>
              <a:rPr lang="en-US" altLang="zh-TW" sz="1600" b="1" dirty="0">
                <a:solidFill>
                  <a:srgbClr val="C00000"/>
                </a:solidFill>
                <a:latin typeface="Consolas"/>
                <a:cs typeface="Consolas"/>
              </a:rPr>
              <a:t>			result = tmp1 + tmp2;</a:t>
            </a:r>
          </a:p>
          <a:p>
            <a:r>
              <a:rPr lang="en-US" altLang="zh-TW" sz="1600" b="1" dirty="0">
                <a:solidFill>
                  <a:srgbClr val="C00000"/>
                </a:solidFill>
                <a:latin typeface="Consolas"/>
                <a:cs typeface="Consolas"/>
              </a:rPr>
              <a:t>			tmp1 = tmp2;</a:t>
            </a:r>
          </a:p>
          <a:p>
            <a:r>
              <a:rPr lang="en-US" altLang="zh-TW" sz="1600" b="1" dirty="0">
                <a:solidFill>
                  <a:srgbClr val="C00000"/>
                </a:solidFill>
                <a:latin typeface="Consolas"/>
                <a:cs typeface="Consolas"/>
              </a:rPr>
              <a:t>			tmp2 = result;</a:t>
            </a:r>
          </a:p>
          <a:p>
            <a:r>
              <a:rPr lang="en-US" altLang="zh-TW" sz="1600" b="1" dirty="0">
                <a:solidFill>
                  <a:srgbClr val="C00000"/>
                </a:solidFill>
                <a:latin typeface="Consolas"/>
                <a:cs typeface="Consolas"/>
              </a:rPr>
              <a:t>		}</a:t>
            </a:r>
          </a:p>
          <a:p>
            <a:r>
              <a:rPr lang="en-US" altLang="zh-TW" sz="1600" b="1" dirty="0">
                <a:solidFill>
                  <a:schemeClr val="tx2"/>
                </a:solidFill>
                <a:latin typeface="Consolas"/>
                <a:cs typeface="Consolas"/>
              </a:rPr>
              <a:t>		return result;</a:t>
            </a:r>
          </a:p>
          <a:p>
            <a:r>
              <a:rPr lang="en-US" altLang="zh-TW" sz="1600" b="1" dirty="0">
                <a:solidFill>
                  <a:schemeClr val="tx2"/>
                </a:solidFill>
                <a:latin typeface="Consolas"/>
                <a:cs typeface="Consolas"/>
              </a:rPr>
              <a:t>	}</a:t>
            </a:r>
          </a:p>
          <a:p>
            <a:r>
              <a:rPr lang="en-US" altLang="zh-TW" sz="1600" b="1" dirty="0">
                <a:solidFill>
                  <a:schemeClr val="tx2"/>
                </a:solidFill>
                <a:latin typeface="Consolas"/>
                <a:cs typeface="Consolas"/>
              </a:rPr>
              <a:t>}</a:t>
            </a:r>
          </a:p>
        </p:txBody>
      </p:sp>
      <p:sp>
        <p:nvSpPr>
          <p:cNvPr id="23"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24"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21</a:t>
            </a:fld>
            <a:endParaRPr lang="en-US"/>
          </a:p>
        </p:txBody>
      </p:sp>
      <p:sp>
        <p:nvSpPr>
          <p:cNvPr id="25" name="Rectangle 24"/>
          <p:cNvSpPr/>
          <p:nvPr/>
        </p:nvSpPr>
        <p:spPr>
          <a:xfrm>
            <a:off x="457200" y="1600200"/>
            <a:ext cx="5791200" cy="3352800"/>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9507" name="Rectangle 3"/>
          <p:cNvSpPr>
            <a:spLocks noGrp="1" noChangeArrowheads="1"/>
          </p:cNvSpPr>
          <p:nvPr>
            <p:ph type="body" idx="1"/>
          </p:nvPr>
        </p:nvSpPr>
        <p:spPr>
          <a:xfrm>
            <a:off x="357159" y="1196975"/>
            <a:ext cx="7872441" cy="5089545"/>
          </a:xfrm>
        </p:spPr>
        <p:txBody>
          <a:bodyPr/>
          <a:lstStyle/>
          <a:p>
            <a:r>
              <a:rPr lang="en-US" altLang="zh-TW" dirty="0">
                <a:solidFill>
                  <a:srgbClr val="00CC99"/>
                </a:solidFill>
              </a:rPr>
              <a:t>Algorithm 2 </a:t>
            </a:r>
            <a:r>
              <a:rPr lang="en-US" altLang="zh-TW" dirty="0"/>
              <a:t>runs faster in average</a:t>
            </a:r>
            <a:r>
              <a:rPr lang="en-US" altLang="zh-TW" dirty="0" smtClean="0"/>
              <a:t> case and </a:t>
            </a:r>
            <a:r>
              <a:rPr lang="en-US" altLang="zh-TW" dirty="0"/>
              <a:t>worst </a:t>
            </a:r>
            <a:r>
              <a:rPr lang="en-US" altLang="zh-TW" dirty="0" smtClean="0"/>
              <a:t>case</a:t>
            </a:r>
          </a:p>
          <a:p>
            <a:pPr lvl="1"/>
            <a:r>
              <a:rPr lang="en-US" altLang="zh-TW" dirty="0"/>
              <a:t>i</a:t>
            </a:r>
            <a:r>
              <a:rPr lang="en-US" altLang="zh-TW" dirty="0" smtClean="0"/>
              <a:t>f </a:t>
            </a:r>
            <a:r>
              <a:rPr lang="en-US" altLang="zh-TW" dirty="0"/>
              <a:t>the Fibonacci number is quite small, </a:t>
            </a:r>
            <a:r>
              <a:rPr lang="en-US" altLang="zh-TW" dirty="0">
                <a:solidFill>
                  <a:srgbClr val="C00000"/>
                </a:solidFill>
              </a:rPr>
              <a:t>Algorithm 1 </a:t>
            </a:r>
            <a:r>
              <a:rPr lang="en-US" altLang="zh-TW" dirty="0"/>
              <a:t>can be taken (</a:t>
            </a:r>
            <a:r>
              <a:rPr lang="en-US" altLang="zh-TW" i="1" dirty="0"/>
              <a:t>more intuitively</a:t>
            </a:r>
            <a:r>
              <a:rPr lang="en-US" altLang="zh-TW" dirty="0" smtClean="0"/>
              <a:t>)</a:t>
            </a:r>
          </a:p>
          <a:p>
            <a:pPr lvl="1"/>
            <a:r>
              <a:rPr lang="en-US" altLang="zh-TW" dirty="0">
                <a:solidFill>
                  <a:schemeClr val="accent1"/>
                </a:solidFill>
              </a:rPr>
              <a:t>Algorithm 2</a:t>
            </a:r>
            <a:r>
              <a:rPr lang="en-US" altLang="zh-TW" dirty="0"/>
              <a:t> is more suitable for obtaining arbitrary Fibonacci number (</a:t>
            </a:r>
            <a:r>
              <a:rPr lang="en-US" altLang="zh-TW" i="1" dirty="0"/>
              <a:t>better time complexity</a:t>
            </a:r>
            <a:r>
              <a:rPr lang="en-US" altLang="zh-TW" dirty="0" smtClean="0"/>
              <a:t>)</a:t>
            </a:r>
          </a:p>
          <a:p>
            <a:pPr lvl="1"/>
            <a:endParaRPr lang="en-US" altLang="zh-TW" dirty="0" smtClean="0"/>
          </a:p>
          <a:p>
            <a:pPr lvl="1"/>
            <a:endParaRPr lang="en-US" altLang="zh-TW" dirty="0" smtClean="0"/>
          </a:p>
          <a:p>
            <a:pPr lvl="1"/>
            <a:endParaRPr lang="en-US" altLang="zh-TW" dirty="0" smtClean="0"/>
          </a:p>
          <a:p>
            <a:pPr lvl="1"/>
            <a:endParaRPr lang="en-US" altLang="zh-TW" dirty="0" smtClean="0"/>
          </a:p>
          <a:p>
            <a:pPr lvl="1"/>
            <a:endParaRPr lang="en-US" altLang="zh-TW" dirty="0" smtClean="0"/>
          </a:p>
          <a:p>
            <a:pPr lvl="1"/>
            <a:endParaRPr lang="en-US" altLang="zh-TW" dirty="0" smtClean="0"/>
          </a:p>
          <a:p>
            <a:r>
              <a:rPr lang="en-US" altLang="zh-TW" dirty="0" smtClean="0"/>
              <a:t>we are more interested in how an algorithm behaves as the problem size goes large</a:t>
            </a:r>
          </a:p>
          <a:p>
            <a:pPr lvl="1"/>
            <a:r>
              <a:rPr lang="en-US" altLang="zh-TW" dirty="0" smtClean="0"/>
              <a:t>all algorithms behave similar under a small problem size</a:t>
            </a:r>
          </a:p>
          <a:p>
            <a:pPr lvl="1"/>
            <a:endParaRPr lang="en-US" altLang="zh-TW" dirty="0"/>
          </a:p>
        </p:txBody>
      </p:sp>
      <p:grpSp>
        <p:nvGrpSpPr>
          <p:cNvPr id="16" name="Group 15"/>
          <p:cNvGrpSpPr/>
          <p:nvPr/>
        </p:nvGrpSpPr>
        <p:grpSpPr>
          <a:xfrm>
            <a:off x="2916238" y="3986212"/>
            <a:ext cx="3135158" cy="649288"/>
            <a:chOff x="2916238" y="3986212"/>
            <a:chExt cx="3135158" cy="649288"/>
          </a:xfrm>
        </p:grpSpPr>
        <p:sp>
          <p:nvSpPr>
            <p:cNvPr id="149511" name="Line 7"/>
            <p:cNvSpPr>
              <a:spLocks noChangeShapeType="1"/>
            </p:cNvSpPr>
            <p:nvPr/>
          </p:nvSpPr>
          <p:spPr bwMode="auto">
            <a:xfrm flipV="1">
              <a:off x="2916238" y="4275137"/>
              <a:ext cx="1655762" cy="360363"/>
            </a:xfrm>
            <a:prstGeom prst="line">
              <a:avLst/>
            </a:prstGeom>
            <a:noFill/>
            <a:ln w="28575">
              <a:solidFill>
                <a:schemeClr val="accent1"/>
              </a:solidFill>
              <a:round/>
              <a:headEnd/>
              <a:tailEnd type="none" w="lg" len="lg"/>
            </a:ln>
            <a:effectLst/>
          </p:spPr>
          <p:txBody>
            <a:bodyPr>
              <a:prstTxWarp prst="textNoShape">
                <a:avLst/>
              </a:prstTxWarp>
            </a:bodyPr>
            <a:lstStyle/>
            <a:p>
              <a:endParaRPr lang="en-US" sz="2000">
                <a:latin typeface="Calibri"/>
                <a:cs typeface="Calibri"/>
              </a:endParaRPr>
            </a:p>
          </p:txBody>
        </p:sp>
        <p:sp>
          <p:nvSpPr>
            <p:cNvPr id="149517" name="Rectangle 13"/>
            <p:cNvSpPr>
              <a:spLocks noChangeArrowheads="1"/>
            </p:cNvSpPr>
            <p:nvPr/>
          </p:nvSpPr>
          <p:spPr bwMode="auto">
            <a:xfrm>
              <a:off x="4643438" y="3986212"/>
              <a:ext cx="1407958" cy="400110"/>
            </a:xfrm>
            <a:prstGeom prst="rect">
              <a:avLst/>
            </a:prstGeom>
            <a:noFill/>
            <a:ln w="9525">
              <a:noFill/>
              <a:miter lim="800000"/>
              <a:headEnd/>
              <a:tailEnd/>
            </a:ln>
            <a:effectLst/>
          </p:spPr>
          <p:txBody>
            <a:bodyPr wrap="none">
              <a:prstTxWarp prst="textNoShape">
                <a:avLst/>
              </a:prstTxWarp>
              <a:spAutoFit/>
            </a:bodyPr>
            <a:lstStyle/>
            <a:p>
              <a:r>
                <a:rPr lang="en-US" altLang="zh-TW" sz="2000" dirty="0">
                  <a:solidFill>
                    <a:srgbClr val="00CC99"/>
                  </a:solidFill>
                  <a:latin typeface="Calibri"/>
                  <a:cs typeface="Calibri"/>
                </a:rPr>
                <a:t>Algorithm 2</a:t>
              </a:r>
            </a:p>
          </p:txBody>
        </p:sp>
      </p:grpSp>
      <p:grpSp>
        <p:nvGrpSpPr>
          <p:cNvPr id="18" name="Group 17"/>
          <p:cNvGrpSpPr/>
          <p:nvPr/>
        </p:nvGrpSpPr>
        <p:grpSpPr>
          <a:xfrm>
            <a:off x="2124075" y="2971800"/>
            <a:ext cx="3135158" cy="1924110"/>
            <a:chOff x="2124075" y="2971800"/>
            <a:chExt cx="3135158" cy="1924110"/>
          </a:xfrm>
        </p:grpSpPr>
        <p:sp>
          <p:nvSpPr>
            <p:cNvPr id="149509" name="Line 5"/>
            <p:cNvSpPr>
              <a:spLocks noChangeShapeType="1"/>
            </p:cNvSpPr>
            <p:nvPr/>
          </p:nvSpPr>
          <p:spPr bwMode="auto">
            <a:xfrm flipV="1">
              <a:off x="2916238" y="3482975"/>
              <a:ext cx="0" cy="1223962"/>
            </a:xfrm>
            <a:prstGeom prst="line">
              <a:avLst/>
            </a:prstGeom>
            <a:noFill/>
            <a:ln w="28575">
              <a:solidFill>
                <a:schemeClr val="tx2"/>
              </a:solidFill>
              <a:round/>
              <a:headEnd/>
              <a:tailEnd type="triangle" w="lg" len="lg"/>
            </a:ln>
            <a:effectLst/>
          </p:spPr>
          <p:txBody>
            <a:bodyPr>
              <a:prstTxWarp prst="textNoShape">
                <a:avLst/>
              </a:prstTxWarp>
            </a:bodyPr>
            <a:lstStyle/>
            <a:p>
              <a:endParaRPr lang="en-US" sz="2000">
                <a:latin typeface="Calibri"/>
                <a:cs typeface="Calibri"/>
              </a:endParaRPr>
            </a:p>
          </p:txBody>
        </p:sp>
        <p:sp>
          <p:nvSpPr>
            <p:cNvPr id="149510" name="Line 6"/>
            <p:cNvSpPr>
              <a:spLocks noChangeShapeType="1"/>
            </p:cNvSpPr>
            <p:nvPr/>
          </p:nvSpPr>
          <p:spPr bwMode="auto">
            <a:xfrm>
              <a:off x="2916238" y="4706937"/>
              <a:ext cx="1871662" cy="0"/>
            </a:xfrm>
            <a:prstGeom prst="line">
              <a:avLst/>
            </a:prstGeom>
            <a:noFill/>
            <a:ln w="28575">
              <a:solidFill>
                <a:schemeClr val="tx2"/>
              </a:solidFill>
              <a:round/>
              <a:headEnd/>
              <a:tailEnd type="triangle" w="lg" len="lg"/>
            </a:ln>
            <a:effectLst/>
          </p:spPr>
          <p:txBody>
            <a:bodyPr>
              <a:prstTxWarp prst="textNoShape">
                <a:avLst/>
              </a:prstTxWarp>
            </a:bodyPr>
            <a:lstStyle/>
            <a:p>
              <a:endParaRPr lang="en-US" sz="2000">
                <a:latin typeface="Calibri"/>
                <a:cs typeface="Calibri"/>
              </a:endParaRPr>
            </a:p>
          </p:txBody>
        </p:sp>
        <p:sp>
          <p:nvSpPr>
            <p:cNvPr id="149512" name="Line 8"/>
            <p:cNvSpPr>
              <a:spLocks noChangeShapeType="1"/>
            </p:cNvSpPr>
            <p:nvPr/>
          </p:nvSpPr>
          <p:spPr bwMode="auto">
            <a:xfrm>
              <a:off x="2916238" y="4633912"/>
              <a:ext cx="935037" cy="0"/>
            </a:xfrm>
            <a:prstGeom prst="line">
              <a:avLst/>
            </a:prstGeom>
            <a:noFill/>
            <a:ln w="28575">
              <a:solidFill>
                <a:schemeClr val="accent3"/>
              </a:solidFill>
              <a:round/>
              <a:headEnd/>
              <a:tailEnd/>
            </a:ln>
            <a:effectLst/>
          </p:spPr>
          <p:txBody>
            <a:bodyPr>
              <a:prstTxWarp prst="textNoShape">
                <a:avLst/>
              </a:prstTxWarp>
            </a:bodyPr>
            <a:lstStyle/>
            <a:p>
              <a:endParaRPr lang="en-US" sz="2000">
                <a:latin typeface="Calibri"/>
                <a:cs typeface="Calibri"/>
              </a:endParaRPr>
            </a:p>
          </p:txBody>
        </p:sp>
        <p:sp>
          <p:nvSpPr>
            <p:cNvPr id="149515" name="Freeform 11"/>
            <p:cNvSpPr>
              <a:spLocks/>
            </p:cNvSpPr>
            <p:nvPr/>
          </p:nvSpPr>
          <p:spPr bwMode="auto">
            <a:xfrm>
              <a:off x="3851275" y="3409950"/>
              <a:ext cx="720725" cy="1249362"/>
            </a:xfrm>
            <a:custGeom>
              <a:avLst/>
              <a:gdLst/>
              <a:ahLst/>
              <a:cxnLst>
                <a:cxn ang="0">
                  <a:pos x="0" y="635"/>
                </a:cxn>
                <a:cxn ang="0">
                  <a:pos x="227" y="545"/>
                </a:cxn>
                <a:cxn ang="0">
                  <a:pos x="454" y="0"/>
                </a:cxn>
              </a:cxnLst>
              <a:rect l="0" t="0" r="r" b="b"/>
              <a:pathLst>
                <a:path w="454" h="651">
                  <a:moveTo>
                    <a:pt x="0" y="635"/>
                  </a:moveTo>
                  <a:cubicBezTo>
                    <a:pt x="75" y="643"/>
                    <a:pt x="151" y="651"/>
                    <a:pt x="227" y="545"/>
                  </a:cubicBezTo>
                  <a:cubicBezTo>
                    <a:pt x="303" y="439"/>
                    <a:pt x="394" y="60"/>
                    <a:pt x="454" y="0"/>
                  </a:cubicBezTo>
                </a:path>
              </a:pathLst>
            </a:custGeom>
            <a:noFill/>
            <a:ln w="28575" cmpd="sng">
              <a:solidFill>
                <a:schemeClr val="accent3"/>
              </a:solidFill>
              <a:round/>
              <a:headEnd/>
              <a:tailEnd/>
            </a:ln>
            <a:effectLst/>
          </p:spPr>
          <p:txBody>
            <a:bodyPr>
              <a:prstTxWarp prst="textNoShape">
                <a:avLst/>
              </a:prstTxWarp>
            </a:bodyPr>
            <a:lstStyle/>
            <a:p>
              <a:endParaRPr lang="en-US" sz="2000">
                <a:latin typeface="Calibri"/>
                <a:cs typeface="Calibri"/>
              </a:endParaRPr>
            </a:p>
          </p:txBody>
        </p:sp>
        <p:sp>
          <p:nvSpPr>
            <p:cNvPr id="149516" name="Rectangle 12"/>
            <p:cNvSpPr>
              <a:spLocks noChangeArrowheads="1"/>
            </p:cNvSpPr>
            <p:nvPr/>
          </p:nvSpPr>
          <p:spPr bwMode="auto">
            <a:xfrm>
              <a:off x="3851275" y="2971800"/>
              <a:ext cx="1407958" cy="400110"/>
            </a:xfrm>
            <a:prstGeom prst="rect">
              <a:avLst/>
            </a:prstGeom>
            <a:noFill/>
            <a:ln w="9525">
              <a:noFill/>
              <a:miter lim="800000"/>
              <a:headEnd/>
              <a:tailEnd/>
            </a:ln>
            <a:effectLst/>
          </p:spPr>
          <p:txBody>
            <a:bodyPr wrap="none">
              <a:prstTxWarp prst="textNoShape">
                <a:avLst/>
              </a:prstTxWarp>
              <a:spAutoFit/>
            </a:bodyPr>
            <a:lstStyle/>
            <a:p>
              <a:r>
                <a:rPr lang="en-US" altLang="zh-TW" sz="2000" dirty="0">
                  <a:solidFill>
                    <a:schemeClr val="accent3"/>
                  </a:solidFill>
                  <a:latin typeface="Calibri"/>
                  <a:cs typeface="Calibri"/>
                </a:rPr>
                <a:t>Algorithm 1</a:t>
              </a:r>
            </a:p>
          </p:txBody>
        </p:sp>
        <p:sp>
          <p:nvSpPr>
            <p:cNvPr id="149518" name="Text Box 14"/>
            <p:cNvSpPr txBox="1">
              <a:spLocks noChangeArrowheads="1"/>
            </p:cNvSpPr>
            <p:nvPr/>
          </p:nvSpPr>
          <p:spPr bwMode="auto">
            <a:xfrm>
              <a:off x="4800600" y="4495800"/>
              <a:ext cx="360363" cy="40011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ltLang="zh-TW" sz="2000" i="1" dirty="0" err="1">
                  <a:solidFill>
                    <a:schemeClr val="tx2"/>
                  </a:solidFill>
                  <a:latin typeface="Calibri"/>
                  <a:cs typeface="Calibri"/>
                </a:rPr>
                <a:t>n</a:t>
              </a:r>
              <a:endParaRPr lang="en-US" altLang="zh-TW" sz="2000" i="1" dirty="0">
                <a:solidFill>
                  <a:schemeClr val="tx2"/>
                </a:solidFill>
                <a:latin typeface="Calibri"/>
                <a:cs typeface="Calibri"/>
              </a:endParaRPr>
            </a:p>
          </p:txBody>
        </p:sp>
        <p:sp>
          <p:nvSpPr>
            <p:cNvPr id="149519" name="Text Box 15"/>
            <p:cNvSpPr txBox="1">
              <a:spLocks noChangeArrowheads="1"/>
            </p:cNvSpPr>
            <p:nvPr/>
          </p:nvSpPr>
          <p:spPr bwMode="auto">
            <a:xfrm>
              <a:off x="2124075" y="3979862"/>
              <a:ext cx="719138" cy="400110"/>
            </a:xfrm>
            <a:prstGeom prst="rect">
              <a:avLst/>
            </a:prstGeom>
            <a:noFill/>
            <a:ln w="9525">
              <a:noFill/>
              <a:miter lim="800000"/>
              <a:headEnd/>
              <a:tailEnd/>
            </a:ln>
            <a:effectLst/>
          </p:spPr>
          <p:txBody>
            <a:bodyPr>
              <a:prstTxWarp prst="textNoShape">
                <a:avLst/>
              </a:prstTxWarp>
              <a:spAutoFit/>
            </a:bodyPr>
            <a:lstStyle/>
            <a:p>
              <a:pPr algn="r">
                <a:spcBef>
                  <a:spcPct val="50000"/>
                </a:spcBef>
              </a:pPr>
              <a:r>
                <a:rPr lang="en-US" altLang="zh-TW" sz="2000">
                  <a:solidFill>
                    <a:schemeClr val="tx2"/>
                  </a:solidFill>
                  <a:latin typeface="Calibri"/>
                  <a:cs typeface="Calibri"/>
                </a:rPr>
                <a:t>Time</a:t>
              </a:r>
            </a:p>
          </p:txBody>
        </p:sp>
      </p:grpSp>
      <p:sp>
        <p:nvSpPr>
          <p:cNvPr id="14"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15"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22</a:t>
            </a:fld>
            <a:endParaRPr lang="en-US"/>
          </a:p>
        </p:txBody>
      </p:sp>
      <p:sp>
        <p:nvSpPr>
          <p:cNvPr id="17" name="Rectangle 2"/>
          <p:cNvSpPr txBox="1">
            <a:spLocks noChangeArrowheads="1"/>
          </p:cNvSpPr>
          <p:nvPr/>
        </p:nvSpPr>
        <p:spPr bwMode="auto">
          <a:xfrm>
            <a:off x="357159" y="163495"/>
            <a:ext cx="8572559" cy="836613"/>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200" b="1" i="0" u="none" strike="noStrike" kern="0" cap="none" spc="0" normalizeH="0" baseline="0" noProof="0" dirty="0" smtClean="0">
                <a:ln>
                  <a:noFill/>
                </a:ln>
                <a:solidFill>
                  <a:schemeClr val="accent6"/>
                </a:solidFill>
                <a:effectLst/>
                <a:uLnTx/>
                <a:uFillTx/>
                <a:latin typeface="+mn-lt"/>
                <a:ea typeface="宋体" charset="-122"/>
                <a:cs typeface="宋体" charset="-122"/>
              </a:rPr>
              <a:t>Fibonacci </a:t>
            </a:r>
            <a:r>
              <a:rPr lang="en-US" altLang="zh-CN" sz="3200" b="1" kern="0" dirty="0" smtClean="0">
                <a:solidFill>
                  <a:schemeClr val="accent6"/>
                </a:solidFill>
                <a:latin typeface="+mn-lt"/>
                <a:ea typeface="宋体" charset="-122"/>
                <a:cs typeface="宋体" charset="-122"/>
              </a:rPr>
              <a:t>– which algorithm is better?</a:t>
            </a:r>
            <a:endParaRPr kumimoji="0" lang="en-US" altLang="zh-CN" sz="3200" b="1" i="1" u="none" strike="noStrike" kern="0" cap="none" spc="0" normalizeH="0" baseline="0" noProof="0" dirty="0">
              <a:ln>
                <a:noFill/>
              </a:ln>
              <a:solidFill>
                <a:schemeClr val="accent6"/>
              </a:solidFill>
              <a:effectLst/>
              <a:uLnTx/>
              <a:uFillTx/>
              <a:latin typeface="+mn-lt"/>
              <a:ea typeface="宋体" charset="-122"/>
              <a:cs typeface="宋体"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950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95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9507">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9507">
                                            <p:txEl>
                                              <p:pRg st="9" end="9"/>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950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507" grpId="0" build="p"/>
    </p:bld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Rectangle 5"/>
          <p:cNvSpPr/>
          <p:nvPr/>
        </p:nvSpPr>
        <p:spPr>
          <a:xfrm>
            <a:off x="214282" y="2012714"/>
            <a:ext cx="8429684" cy="806686"/>
          </a:xfrm>
          <a:prstGeom prst="rect">
            <a:avLst/>
          </a:prstGeom>
          <a:solidFill>
            <a:schemeClr val="accent2">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 name="Title 1"/>
          <p:cNvSpPr>
            <a:spLocks noGrp="1"/>
          </p:cNvSpPr>
          <p:nvPr>
            <p:ph type="title"/>
          </p:nvPr>
        </p:nvSpPr>
        <p:spPr/>
        <p:txBody>
          <a:bodyPr/>
          <a:lstStyle/>
          <a:p>
            <a:r>
              <a:rPr lang="en-US" dirty="0" smtClean="0"/>
              <a:t>Contents</a:t>
            </a:r>
            <a:endParaRPr lang="nl-BE" dirty="0"/>
          </a:p>
        </p:txBody>
      </p:sp>
      <p:sp>
        <p:nvSpPr>
          <p:cNvPr id="3" name="Content Placeholder 2"/>
          <p:cNvSpPr>
            <a:spLocks noGrp="1"/>
          </p:cNvSpPr>
          <p:nvPr>
            <p:ph idx="1"/>
          </p:nvPr>
        </p:nvSpPr>
        <p:spPr/>
        <p:txBody>
          <a:bodyPr/>
          <a:lstStyle/>
          <a:p>
            <a:pPr marL="457200" indent="-457200">
              <a:buFont typeface="+mj-lt"/>
              <a:buAutoNum type="arabicPeriod"/>
            </a:pPr>
            <a:r>
              <a:rPr lang="nl-BE" dirty="0" smtClean="0"/>
              <a:t>Introduction</a:t>
            </a:r>
          </a:p>
          <a:p>
            <a:pPr marL="914400" lvl="1" indent="-457200"/>
            <a:r>
              <a:rPr lang="nl-BE" dirty="0" smtClean="0"/>
              <a:t>Definitions</a:t>
            </a:r>
          </a:p>
          <a:p>
            <a:pPr marL="457200" indent="-457200">
              <a:buFont typeface="+mj-lt"/>
              <a:buAutoNum type="arabicPeriod"/>
            </a:pPr>
            <a:r>
              <a:rPr lang="nl-BE" dirty="0" smtClean="0"/>
              <a:t>Administration</a:t>
            </a:r>
          </a:p>
          <a:p>
            <a:pPr marL="914400" lvl="1" indent="-457200"/>
            <a:r>
              <a:rPr lang="nl-BE" dirty="0" smtClean="0"/>
              <a:t>Course info</a:t>
            </a:r>
          </a:p>
          <a:p>
            <a:pPr marL="457200" indent="-457200">
              <a:buFont typeface="+mj-lt"/>
              <a:buAutoNum type="arabicPeriod"/>
            </a:pPr>
            <a:r>
              <a:rPr lang="nl-BE" dirty="0" smtClean="0"/>
              <a:t>Sorting - </a:t>
            </a:r>
            <a:r>
              <a:rPr lang="nl-BE" i="1" dirty="0" smtClean="0"/>
              <a:t>intro</a:t>
            </a:r>
          </a:p>
          <a:p>
            <a:pPr marL="914400" lvl="1" indent="-457200"/>
            <a:r>
              <a:rPr lang="nl-BE" dirty="0" smtClean="0"/>
              <a:t>InsertionSort 	- </a:t>
            </a:r>
            <a:r>
              <a:rPr lang="en-US" dirty="0" smtClean="0">
                <a:solidFill>
                  <a:schemeClr val="accent3"/>
                </a:solidFill>
              </a:rPr>
              <a:t>incremental algorithm</a:t>
            </a:r>
            <a:endParaRPr lang="nl-BE" dirty="0" smtClean="0">
              <a:solidFill>
                <a:schemeClr val="accent3"/>
              </a:solidFill>
            </a:endParaRPr>
          </a:p>
          <a:p>
            <a:pPr marL="914400" lvl="1" indent="-457200"/>
            <a:r>
              <a:rPr lang="nl-BE" dirty="0" smtClean="0"/>
              <a:t>MergeSort 	- </a:t>
            </a:r>
            <a:r>
              <a:rPr lang="en-US" dirty="0" smtClean="0">
                <a:solidFill>
                  <a:srgbClr val="C00000"/>
                </a:solidFill>
              </a:rPr>
              <a:t>divide-and-conquer algorithm</a:t>
            </a:r>
            <a:endParaRPr lang="nl-BE" dirty="0" smtClean="0">
              <a:solidFill>
                <a:srgbClr val="C00000"/>
              </a:solidFill>
            </a:endParaRPr>
          </a:p>
          <a:p>
            <a:pPr marL="914400" lvl="1" indent="-457200"/>
            <a:r>
              <a:rPr lang="en-US" dirty="0" err="1" smtClean="0">
                <a:ea typeface="Arial" pitchFamily="-107" charset="0"/>
                <a:cs typeface="Arial" pitchFamily="-107" charset="0"/>
              </a:rPr>
              <a:t>QuickSort</a:t>
            </a:r>
            <a:r>
              <a:rPr lang="en-US" dirty="0" smtClean="0">
                <a:ea typeface="Arial" pitchFamily="-107" charset="0"/>
                <a:cs typeface="Arial" pitchFamily="-107" charset="0"/>
              </a:rPr>
              <a:t> 	</a:t>
            </a:r>
            <a:r>
              <a:rPr lang="nl-BE" dirty="0" smtClean="0"/>
              <a:t>- </a:t>
            </a:r>
            <a:r>
              <a:rPr lang="en-US" dirty="0" smtClean="0">
                <a:solidFill>
                  <a:srgbClr val="C00000"/>
                </a:solidFill>
              </a:rPr>
              <a:t>divide-and-conquer algorithm</a:t>
            </a:r>
          </a:p>
          <a:p>
            <a:pPr marL="457200" indent="-457200">
              <a:buFont typeface="+mj-lt"/>
              <a:buAutoNum type="arabicPeriod"/>
            </a:pPr>
            <a:r>
              <a:rPr lang="en-US" dirty="0" smtClean="0">
                <a:ea typeface="Arial" pitchFamily="-107" charset="0"/>
                <a:cs typeface="Arial" pitchFamily="-107" charset="0"/>
              </a:rPr>
              <a:t>Analysis of algorithms </a:t>
            </a:r>
            <a:r>
              <a:rPr lang="nl-BE" dirty="0" smtClean="0"/>
              <a:t>– </a:t>
            </a:r>
            <a:r>
              <a:rPr lang="nl-BE" i="1" dirty="0" smtClean="0"/>
              <a:t>intro</a:t>
            </a:r>
          </a:p>
          <a:p>
            <a:pPr marL="914400" lvl="1" indent="-457200"/>
            <a:r>
              <a:rPr lang="nl-BE" dirty="0" smtClean="0"/>
              <a:t>Running time</a:t>
            </a:r>
          </a:p>
          <a:p>
            <a:pPr marL="457200" indent="-457200">
              <a:buNone/>
            </a:pPr>
            <a:endParaRPr lang="nl-BE" dirty="0"/>
          </a:p>
        </p:txBody>
      </p:sp>
      <p:sp>
        <p:nvSpPr>
          <p:cNvPr id="8"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9"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23</a:t>
            </a:fld>
            <a:endParaRPr lang="en-US"/>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3" name="Rectangle 3"/>
          <p:cNvSpPr>
            <a:spLocks noChangeArrowheads="1"/>
          </p:cNvSpPr>
          <p:nvPr/>
        </p:nvSpPr>
        <p:spPr bwMode="auto">
          <a:xfrm>
            <a:off x="420688" y="816264"/>
            <a:ext cx="181758" cy="340735"/>
          </a:xfrm>
          <a:prstGeom prst="rect">
            <a:avLst/>
          </a:prstGeom>
          <a:solidFill>
            <a:schemeClr val="bg1"/>
          </a:solidFill>
          <a:ln w="38100">
            <a:noFill/>
            <a:miter lim="800000"/>
            <a:headEnd/>
            <a:tailEnd/>
          </a:ln>
        </p:spPr>
        <p:txBody>
          <a:bodyPr wrap="none" lIns="90000" tIns="46800" rIns="90000" bIns="46800" anchor="ctr">
            <a:prstTxWarp prst="textNoShape">
              <a:avLst/>
            </a:prstTxWarp>
            <a:spAutoFit/>
          </a:bodyPr>
          <a:lstStyle/>
          <a:p>
            <a:endParaRPr lang="en-US">
              <a:latin typeface="+mn-lt"/>
            </a:endParaRPr>
          </a:p>
        </p:txBody>
      </p:sp>
      <p:sp>
        <p:nvSpPr>
          <p:cNvPr id="20486" name="Rectangle 6"/>
          <p:cNvSpPr>
            <a:spLocks noChangeArrowheads="1"/>
          </p:cNvSpPr>
          <p:nvPr/>
        </p:nvSpPr>
        <p:spPr bwMode="auto">
          <a:xfrm>
            <a:off x="1066800" y="5715000"/>
            <a:ext cx="7778750" cy="574675"/>
          </a:xfrm>
          <a:prstGeom prst="rect">
            <a:avLst/>
          </a:prstGeom>
          <a:noFill/>
          <a:ln w="9525">
            <a:noFill/>
            <a:miter lim="800000"/>
            <a:headEnd/>
            <a:tailEnd/>
          </a:ln>
        </p:spPr>
        <p:txBody>
          <a:bodyPr anchor="b">
            <a:prstTxWarp prst="textNoShape">
              <a:avLst/>
            </a:prstTxWarp>
          </a:bodyPr>
          <a:lstStyle/>
          <a:p>
            <a:pPr algn="ctr" eaLnBrk="1" hangingPunct="1">
              <a:spcBef>
                <a:spcPct val="0"/>
              </a:spcBef>
            </a:pPr>
            <a:endParaRPr lang="el-GR" sz="2400" i="1" dirty="0">
              <a:solidFill>
                <a:schemeClr val="accent1"/>
              </a:solidFill>
              <a:latin typeface="+mn-lt"/>
              <a:ea typeface="Arial" pitchFamily="-107" charset="0"/>
              <a:cs typeface="Arial" pitchFamily="-107" charset="0"/>
            </a:endParaRPr>
          </a:p>
        </p:txBody>
      </p:sp>
      <p:sp>
        <p:nvSpPr>
          <p:cNvPr id="7"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8"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24</a:t>
            </a:fld>
            <a:endParaRPr lang="en-US"/>
          </a:p>
        </p:txBody>
      </p:sp>
      <p:sp>
        <p:nvSpPr>
          <p:cNvPr id="9" name="Title 3"/>
          <p:cNvSpPr txBox="1">
            <a:spLocks/>
          </p:cNvSpPr>
          <p:nvPr/>
        </p:nvSpPr>
        <p:spPr bwMode="auto">
          <a:xfrm>
            <a:off x="714348" y="2214554"/>
            <a:ext cx="7772400" cy="13620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000" b="1" i="0" u="none" strike="noStrike" kern="0" cap="none" spc="0" normalizeH="0" baseline="0" noProof="0" dirty="0" smtClean="0">
                <a:ln>
                  <a:noFill/>
                </a:ln>
                <a:solidFill>
                  <a:schemeClr val="accent6"/>
                </a:solidFill>
                <a:effectLst/>
                <a:uLnTx/>
                <a:uFillTx/>
                <a:latin typeface="+mn-lt"/>
                <a:ea typeface="+mj-ea"/>
                <a:cs typeface=""/>
              </a:rPr>
              <a:t>Administration</a:t>
            </a:r>
            <a:endParaRPr kumimoji="0" lang="en-US" sz="4000" b="1" i="0" u="none" strike="noStrike" kern="0" cap="none" spc="0" normalizeH="0" baseline="0" noProof="0" dirty="0">
              <a:ln>
                <a:noFill/>
              </a:ln>
              <a:solidFill>
                <a:schemeClr val="accent6"/>
              </a:solidFill>
              <a:effectLst/>
              <a:uLnTx/>
              <a:uFillTx/>
              <a:latin typeface="+mn-lt"/>
              <a:ea typeface="+mj-ea"/>
              <a:cs typeface=""/>
            </a:endParaRPr>
          </a:p>
        </p:txBody>
      </p:sp>
      <p:sp>
        <p:nvSpPr>
          <p:cNvPr id="10" name="Text Placeholder 4"/>
          <p:cNvSpPr txBox="1">
            <a:spLocks/>
          </p:cNvSpPr>
          <p:nvPr/>
        </p:nvSpPr>
        <p:spPr bwMode="auto">
          <a:xfrm>
            <a:off x="714348" y="3571876"/>
            <a:ext cx="7772400" cy="1263652"/>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algn="ctr"/>
            <a:r>
              <a:rPr lang="en-US" sz="2400" i="1" dirty="0" smtClean="0">
                <a:solidFill>
                  <a:schemeClr val="accent3"/>
                </a:solidFill>
                <a:latin typeface="+mn-lt"/>
                <a:ea typeface="Arial" pitchFamily="-107" charset="0"/>
                <a:cs typeface="Arial" pitchFamily="-107" charset="0"/>
              </a:rPr>
              <a:t>before we really get started …</a:t>
            </a:r>
            <a:endParaRPr lang="el-GR" sz="2400" i="1" dirty="0">
              <a:solidFill>
                <a:schemeClr val="accent3"/>
              </a:solidFill>
              <a:latin typeface="+mn-lt"/>
              <a:ea typeface="Arial" pitchFamily="-107" charset="0"/>
              <a:cs typeface="Arial" pitchFamily="-107"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t>Prerequisites</a:t>
            </a:r>
          </a:p>
        </p:txBody>
      </p:sp>
      <p:sp>
        <p:nvSpPr>
          <p:cNvPr id="902147" name="Rectangle 3"/>
          <p:cNvSpPr>
            <a:spLocks noGrp="1" noChangeArrowheads="1"/>
          </p:cNvSpPr>
          <p:nvPr>
            <p:ph type="body" idx="1"/>
          </p:nvPr>
        </p:nvSpPr>
        <p:spPr>
          <a:xfrm>
            <a:off x="357158" y="990600"/>
            <a:ext cx="8550305" cy="5089545"/>
          </a:xfrm>
        </p:spPr>
        <p:txBody>
          <a:bodyPr/>
          <a:lstStyle/>
          <a:p>
            <a:pPr eaLnBrk="1" hangingPunct="1">
              <a:buNone/>
            </a:pPr>
            <a:r>
              <a:rPr lang="en-US" dirty="0" smtClean="0">
                <a:solidFill>
                  <a:srgbClr val="C00000"/>
                </a:solidFill>
              </a:rPr>
              <a:t>Starting competences </a:t>
            </a:r>
          </a:p>
          <a:p>
            <a:pPr eaLnBrk="1" hangingPunct="1"/>
            <a:r>
              <a:rPr lang="en-US" dirty="0" smtClean="0"/>
              <a:t>basic programming skills (especially Java and C + +)</a:t>
            </a:r>
          </a:p>
          <a:p>
            <a:pPr lvl="1" eaLnBrk="1" hangingPunct="1"/>
            <a:r>
              <a:rPr lang="en-US" dirty="0" smtClean="0"/>
              <a:t>being able to work with basic programming constructs such as linked lists, arrays, loops …</a:t>
            </a:r>
          </a:p>
          <a:p>
            <a:pPr eaLnBrk="1" hangingPunct="1"/>
            <a:r>
              <a:rPr lang="en-US" dirty="0" smtClean="0"/>
              <a:t>basic knowledge of algorithms and data structures as acquired in the courses '</a:t>
            </a:r>
            <a:r>
              <a:rPr lang="en-US" dirty="0" smtClean="0">
                <a:solidFill>
                  <a:srgbClr val="104B7D"/>
                </a:solidFill>
              </a:rPr>
              <a:t>Discrete Mathematics</a:t>
            </a:r>
            <a:r>
              <a:rPr lang="en-US" dirty="0" smtClean="0"/>
              <a:t>' and '</a:t>
            </a:r>
            <a:r>
              <a:rPr lang="en-US" dirty="0" smtClean="0">
                <a:solidFill>
                  <a:srgbClr val="104B7D"/>
                </a:solidFill>
              </a:rPr>
              <a:t>Informatics</a:t>
            </a:r>
            <a:r>
              <a:rPr lang="en-US" dirty="0" smtClean="0"/>
              <a:t>', and '</a:t>
            </a:r>
            <a:r>
              <a:rPr lang="en-US" dirty="0" smtClean="0">
                <a:solidFill>
                  <a:srgbClr val="104B7D"/>
                </a:solidFill>
              </a:rPr>
              <a:t>Programming</a:t>
            </a:r>
            <a:r>
              <a:rPr lang="en-US" dirty="0" smtClean="0"/>
              <a:t>' (studied before or in parallel with this course)</a:t>
            </a:r>
          </a:p>
          <a:p>
            <a:pPr lvl="1" eaLnBrk="1" hangingPunct="1"/>
            <a:r>
              <a:rPr lang="en-US" dirty="0" smtClean="0"/>
              <a:t>being able to apply standard proving techniques such as proof by induction, proof by contradiction, ... </a:t>
            </a:r>
          </a:p>
          <a:p>
            <a:pPr lvl="1" eaLnBrk="1" hangingPunct="1"/>
            <a:r>
              <a:rPr lang="en-US" dirty="0" smtClean="0"/>
              <a:t>being familiar with sums and logarithms such as discussed in Chapter 3 and Appendix A of the textbook</a:t>
            </a:r>
          </a:p>
          <a:p>
            <a:pPr eaLnBrk="1" hangingPunct="1">
              <a:buNone/>
            </a:pPr>
            <a:endParaRPr lang="en-US" dirty="0" smtClean="0"/>
          </a:p>
          <a:p>
            <a:pPr eaLnBrk="1" hangingPunct="1"/>
            <a:endParaRPr lang="en-US" dirty="0" smtClean="0"/>
          </a:p>
          <a:p>
            <a:pPr eaLnBrk="1" hangingPunct="1"/>
            <a:endParaRPr lang="en-US" dirty="0"/>
          </a:p>
        </p:txBody>
      </p:sp>
      <p:sp>
        <p:nvSpPr>
          <p:cNvPr id="4"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5"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25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0214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02147">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02147">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02147">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0214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dirty="0" smtClean="0">
                <a:latin typeface="+mn-lt"/>
              </a:rPr>
              <a:t>Objectives</a:t>
            </a:r>
            <a:endParaRPr lang="en-US" dirty="0">
              <a:latin typeface="+mn-lt"/>
            </a:endParaRPr>
          </a:p>
        </p:txBody>
      </p:sp>
      <p:sp>
        <p:nvSpPr>
          <p:cNvPr id="902147" name="Rectangle 3"/>
          <p:cNvSpPr>
            <a:spLocks noGrp="1" noChangeArrowheads="1"/>
          </p:cNvSpPr>
          <p:nvPr>
            <p:ph type="body" idx="1"/>
          </p:nvPr>
        </p:nvSpPr>
        <p:spPr>
          <a:xfrm>
            <a:off x="357158" y="990600"/>
            <a:ext cx="8550305" cy="5089545"/>
          </a:xfrm>
        </p:spPr>
        <p:txBody>
          <a:bodyPr/>
          <a:lstStyle/>
          <a:p>
            <a:pPr eaLnBrk="1" hangingPunct="1">
              <a:buNone/>
            </a:pPr>
            <a:r>
              <a:rPr lang="en-US" dirty="0" smtClean="0">
                <a:solidFill>
                  <a:srgbClr val="C00000"/>
                </a:solidFill>
              </a:rPr>
              <a:t>Final competences </a:t>
            </a:r>
          </a:p>
          <a:p>
            <a:pPr eaLnBrk="1" hangingPunct="1"/>
            <a:r>
              <a:rPr lang="en-US" dirty="0" smtClean="0"/>
              <a:t>know the </a:t>
            </a:r>
            <a:r>
              <a:rPr lang="en-US" dirty="0" smtClean="0">
                <a:solidFill>
                  <a:schemeClr val="accent1"/>
                </a:solidFill>
              </a:rPr>
              <a:t>key data structures</a:t>
            </a:r>
          </a:p>
          <a:p>
            <a:pPr eaLnBrk="1" hangingPunct="1"/>
            <a:r>
              <a:rPr lang="en-US" dirty="0" smtClean="0"/>
              <a:t>can list the most important </a:t>
            </a:r>
            <a:r>
              <a:rPr lang="en-US" dirty="0" smtClean="0">
                <a:solidFill>
                  <a:srgbClr val="00CC99"/>
                </a:solidFill>
              </a:rPr>
              <a:t>basic algorithms </a:t>
            </a:r>
            <a:r>
              <a:rPr lang="en-US" dirty="0" smtClean="0"/>
              <a:t>for engineering applications and understand the philosophy behind them</a:t>
            </a:r>
          </a:p>
          <a:p>
            <a:pPr eaLnBrk="1" hangingPunct="1"/>
            <a:r>
              <a:rPr lang="en-US" dirty="0" smtClean="0"/>
              <a:t>can apply the main Java / C + + libraries for algorithms and data structures</a:t>
            </a:r>
          </a:p>
          <a:p>
            <a:pPr eaLnBrk="1" hangingPunct="1"/>
            <a:r>
              <a:rPr lang="en-US" dirty="0" smtClean="0"/>
              <a:t>are able to determine the complexity of algorithms</a:t>
            </a:r>
          </a:p>
          <a:p>
            <a:pPr eaLnBrk="1" hangingPunct="1"/>
            <a:r>
              <a:rPr lang="en-US" dirty="0" smtClean="0"/>
              <a:t>can select the most appropriate data structures and algorithms for a given problem, and can motivate their decision</a:t>
            </a:r>
          </a:p>
          <a:p>
            <a:pPr eaLnBrk="1" hangingPunct="1"/>
            <a:r>
              <a:rPr lang="en-US" dirty="0" smtClean="0"/>
              <a:t>can apply and implement data structures and algorithms, possibly using existing libraries</a:t>
            </a:r>
          </a:p>
          <a:p>
            <a:pPr eaLnBrk="1" hangingPunct="1"/>
            <a:r>
              <a:rPr lang="en-US" dirty="0" smtClean="0"/>
              <a:t>can critically assess new and existing software implementations to scalability and complexity</a:t>
            </a:r>
          </a:p>
          <a:p>
            <a:pPr eaLnBrk="1" hangingPunct="1"/>
            <a:endParaRPr lang="en-US" dirty="0" smtClean="0"/>
          </a:p>
          <a:p>
            <a:pPr eaLnBrk="1" hangingPunct="1"/>
            <a:endParaRPr lang="en-US" dirty="0"/>
          </a:p>
        </p:txBody>
      </p:sp>
      <p:sp>
        <p:nvSpPr>
          <p:cNvPr id="5"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6"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26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0214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0214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0214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0214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0214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02147">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0214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dirty="0">
                <a:latin typeface="+mn-lt"/>
              </a:rPr>
              <a:t>Organization</a:t>
            </a:r>
          </a:p>
        </p:txBody>
      </p:sp>
      <p:sp>
        <p:nvSpPr>
          <p:cNvPr id="887811" name="Rectangle 3"/>
          <p:cNvSpPr>
            <a:spLocks noGrp="1" noChangeArrowheads="1"/>
          </p:cNvSpPr>
          <p:nvPr>
            <p:ph type="body" idx="1"/>
          </p:nvPr>
        </p:nvSpPr>
        <p:spPr>
          <a:xfrm>
            <a:off x="457200" y="1268413"/>
            <a:ext cx="8348663" cy="5040312"/>
          </a:xfrm>
        </p:spPr>
        <p:txBody>
          <a:bodyPr/>
          <a:lstStyle/>
          <a:p>
            <a:pPr eaLnBrk="1" hangingPunct="1">
              <a:buFont typeface="Wingdings" pitchFamily="-107" charset="2"/>
              <a:buNone/>
            </a:pPr>
            <a:r>
              <a:rPr lang="en-US" dirty="0" smtClean="0">
                <a:solidFill>
                  <a:srgbClr val="C00000"/>
                </a:solidFill>
              </a:rPr>
              <a:t>Lecturers</a:t>
            </a:r>
          </a:p>
          <a:p>
            <a:pPr eaLnBrk="1" hangingPunct="1">
              <a:buFont typeface="Wingdings" pitchFamily="-107" charset="2"/>
              <a:buNone/>
            </a:pPr>
            <a:r>
              <a:rPr lang="en-US" dirty="0" smtClean="0">
                <a:solidFill>
                  <a:srgbClr val="C00000"/>
                </a:solidFill>
              </a:rPr>
              <a:t>		 </a:t>
            </a:r>
            <a:r>
              <a:rPr lang="en-US" dirty="0" smtClean="0"/>
              <a:t>	</a:t>
            </a:r>
            <a:r>
              <a:rPr lang="en-US" sz="2000" dirty="0" smtClean="0"/>
              <a:t>Prof. dr. </a:t>
            </a:r>
            <a:r>
              <a:rPr lang="en-US" sz="2000" dirty="0" err="1" smtClean="0"/>
              <a:t>ir</a:t>
            </a:r>
            <a:r>
              <a:rPr lang="en-US" sz="2000" dirty="0" smtClean="0"/>
              <a:t>. Tom </a:t>
            </a:r>
            <a:r>
              <a:rPr lang="en-US" sz="2000" dirty="0" err="1" smtClean="0"/>
              <a:t>Dhaene</a:t>
            </a:r>
            <a:endParaRPr lang="en-US" sz="2000" dirty="0" smtClean="0"/>
          </a:p>
          <a:p>
            <a:pPr eaLnBrk="1" hangingPunct="1">
              <a:buFont typeface="Wingdings" pitchFamily="-107" charset="2"/>
              <a:buNone/>
            </a:pPr>
            <a:r>
              <a:rPr lang="en-US" sz="2000" dirty="0" smtClean="0"/>
              <a:t>			Prof. dr. </a:t>
            </a:r>
            <a:r>
              <a:rPr lang="en-US" sz="2000" dirty="0" err="1" smtClean="0"/>
              <a:t>ir</a:t>
            </a:r>
            <a:r>
              <a:rPr lang="en-US" sz="2000" dirty="0" smtClean="0"/>
              <a:t>. Chris </a:t>
            </a:r>
            <a:r>
              <a:rPr lang="en-US" sz="2000" dirty="0" err="1" smtClean="0"/>
              <a:t>Develder</a:t>
            </a:r>
            <a:r>
              <a:rPr lang="en-US" dirty="0" smtClean="0"/>
              <a:t/>
            </a:r>
            <a:br>
              <a:rPr lang="en-US" dirty="0" smtClean="0"/>
            </a:br>
            <a:r>
              <a:rPr lang="en-US" sz="1600" dirty="0"/>
              <a:t>	</a:t>
            </a:r>
            <a:r>
              <a:rPr lang="en-US" sz="1600" dirty="0" smtClean="0"/>
              <a:t>	</a:t>
            </a:r>
            <a:r>
              <a:rPr lang="en-US" sz="1600" dirty="0" smtClean="0">
                <a:solidFill>
                  <a:schemeClr val="bg2"/>
                </a:solidFill>
              </a:rPr>
              <a:t>{ </a:t>
            </a:r>
            <a:r>
              <a:rPr lang="en-US" sz="1600" dirty="0" err="1" smtClean="0">
                <a:solidFill>
                  <a:schemeClr val="bg2"/>
                </a:solidFill>
              </a:rPr>
              <a:t>Tom.Dhaene</a:t>
            </a:r>
            <a:r>
              <a:rPr lang="en-US" sz="1600" dirty="0" smtClean="0">
                <a:solidFill>
                  <a:schemeClr val="bg2"/>
                </a:solidFill>
              </a:rPr>
              <a:t>, </a:t>
            </a:r>
            <a:r>
              <a:rPr lang="en-US" sz="1600" dirty="0" err="1" smtClean="0">
                <a:solidFill>
                  <a:schemeClr val="bg2"/>
                </a:solidFill>
              </a:rPr>
              <a:t>Chris.Develder</a:t>
            </a:r>
            <a:r>
              <a:rPr lang="en-US" sz="1600" dirty="0" smtClean="0">
                <a:solidFill>
                  <a:schemeClr val="bg2"/>
                </a:solidFill>
              </a:rPr>
              <a:t> } @ </a:t>
            </a:r>
            <a:r>
              <a:rPr lang="en-US" sz="1600" dirty="0" err="1" smtClean="0">
                <a:solidFill>
                  <a:schemeClr val="bg2"/>
                </a:solidFill>
              </a:rPr>
              <a:t>ugent.be</a:t>
            </a:r>
            <a:endParaRPr lang="en-US" sz="1600" dirty="0" smtClean="0">
              <a:solidFill>
                <a:schemeClr val="bg2"/>
              </a:solidFill>
            </a:endParaRPr>
          </a:p>
          <a:p>
            <a:pPr eaLnBrk="1" hangingPunct="1">
              <a:buFont typeface="Wingdings" pitchFamily="-107" charset="2"/>
              <a:buNone/>
            </a:pPr>
            <a:endParaRPr lang="en-US" dirty="0" smtClean="0"/>
          </a:p>
          <a:p>
            <a:pPr eaLnBrk="1" hangingPunct="1">
              <a:buFont typeface="Wingdings" pitchFamily="-107" charset="2"/>
              <a:buNone/>
            </a:pPr>
            <a:r>
              <a:rPr lang="en-US" dirty="0" smtClean="0">
                <a:solidFill>
                  <a:srgbClr val="C00000"/>
                </a:solidFill>
              </a:rPr>
              <a:t>Teaching assistants</a:t>
            </a:r>
            <a:r>
              <a:rPr lang="en-US" dirty="0" smtClean="0">
                <a:solidFill>
                  <a:schemeClr val="accent1"/>
                </a:solidFill>
              </a:rPr>
              <a:t>	</a:t>
            </a:r>
            <a:r>
              <a:rPr lang="en-US" dirty="0" smtClean="0"/>
              <a:t>	</a:t>
            </a:r>
            <a:r>
              <a:rPr lang="en-US" sz="2000" dirty="0" smtClean="0"/>
              <a:t>			</a:t>
            </a:r>
          </a:p>
          <a:p>
            <a:pPr eaLnBrk="1" hangingPunct="1">
              <a:buFont typeface="Wingdings" pitchFamily="-107" charset="2"/>
              <a:buNone/>
            </a:pPr>
            <a:r>
              <a:rPr lang="en-US" sz="2000" dirty="0" smtClean="0"/>
              <a:t>			dr. Dirk </a:t>
            </a:r>
            <a:r>
              <a:rPr lang="en-US" sz="2000" dirty="0" err="1" smtClean="0"/>
              <a:t>Deschrijver</a:t>
            </a:r>
            <a:endParaRPr lang="en-US" sz="2000" dirty="0" smtClean="0"/>
          </a:p>
          <a:p>
            <a:pPr eaLnBrk="1" hangingPunct="1">
              <a:buFont typeface="Wingdings" pitchFamily="-107" charset="2"/>
              <a:buNone/>
            </a:pPr>
            <a:r>
              <a:rPr lang="en-US" sz="2000" dirty="0" smtClean="0"/>
              <a:t>			</a:t>
            </a:r>
            <a:r>
              <a:rPr lang="en-US" sz="2000" dirty="0" err="1" smtClean="0"/>
              <a:t>Joeri</a:t>
            </a:r>
            <a:r>
              <a:rPr lang="en-US" sz="2000" dirty="0" smtClean="0"/>
              <a:t> </a:t>
            </a:r>
            <a:r>
              <a:rPr lang="en-US" sz="2000" dirty="0" err="1" smtClean="0"/>
              <a:t>Ruyssinck</a:t>
            </a:r>
            <a:endParaRPr lang="en-US" sz="2000" dirty="0" smtClean="0"/>
          </a:p>
          <a:p>
            <a:pPr eaLnBrk="1" hangingPunct="1">
              <a:buFont typeface="Wingdings" pitchFamily="-107" charset="2"/>
              <a:buNone/>
            </a:pPr>
            <a:r>
              <a:rPr lang="en-US" sz="2000" dirty="0" smtClean="0"/>
              <a:t>			Jens </a:t>
            </a:r>
            <a:r>
              <a:rPr lang="en-US" sz="2000" dirty="0" err="1" smtClean="0"/>
              <a:t>Buysse</a:t>
            </a:r>
            <a:r>
              <a:rPr lang="en-US" sz="2000" dirty="0" smtClean="0"/>
              <a:t/>
            </a:r>
            <a:br>
              <a:rPr lang="en-US" sz="2000" dirty="0" smtClean="0"/>
            </a:br>
            <a:r>
              <a:rPr lang="en-US" sz="1600" dirty="0" smtClean="0"/>
              <a:t>		</a:t>
            </a:r>
            <a:r>
              <a:rPr lang="en-US" sz="1600" dirty="0" smtClean="0">
                <a:solidFill>
                  <a:schemeClr val="bg2"/>
                </a:solidFill>
              </a:rPr>
              <a:t>{ </a:t>
            </a:r>
            <a:r>
              <a:rPr lang="en-US" sz="1600" dirty="0" err="1" smtClean="0">
                <a:solidFill>
                  <a:schemeClr val="bg2"/>
                </a:solidFill>
              </a:rPr>
              <a:t>Dirk.Deschrijver</a:t>
            </a:r>
            <a:r>
              <a:rPr lang="en-US" sz="1600" dirty="0" smtClean="0">
                <a:solidFill>
                  <a:schemeClr val="bg2"/>
                </a:solidFill>
              </a:rPr>
              <a:t>, </a:t>
            </a:r>
            <a:r>
              <a:rPr lang="en-US" sz="1600" dirty="0" err="1" smtClean="0">
                <a:solidFill>
                  <a:schemeClr val="bg2"/>
                </a:solidFill>
              </a:rPr>
              <a:t>Joeri.Ruyssinck</a:t>
            </a:r>
            <a:r>
              <a:rPr lang="en-US" sz="1600" dirty="0" smtClean="0">
                <a:solidFill>
                  <a:schemeClr val="bg2"/>
                </a:solidFill>
              </a:rPr>
              <a:t>,</a:t>
            </a:r>
            <a:r>
              <a:rPr lang="en-US" sz="1600" dirty="0" smtClean="0"/>
              <a:t> </a:t>
            </a:r>
            <a:r>
              <a:rPr lang="en-US" sz="1600" dirty="0" err="1" smtClean="0">
                <a:solidFill>
                  <a:schemeClr val="bg2"/>
                </a:solidFill>
              </a:rPr>
              <a:t>Jens.Buysse</a:t>
            </a:r>
            <a:r>
              <a:rPr lang="en-US" sz="1600" dirty="0" smtClean="0">
                <a:solidFill>
                  <a:schemeClr val="bg2"/>
                </a:solidFill>
              </a:rPr>
              <a:t> } @ </a:t>
            </a:r>
            <a:r>
              <a:rPr lang="en-US" sz="1600" dirty="0" err="1" smtClean="0">
                <a:solidFill>
                  <a:schemeClr val="bg2"/>
                </a:solidFill>
              </a:rPr>
              <a:t>ugent.be</a:t>
            </a:r>
            <a:endParaRPr lang="en-US" sz="1600" dirty="0" smtClean="0">
              <a:solidFill>
                <a:schemeClr val="bg2"/>
              </a:solidFill>
            </a:endParaRPr>
          </a:p>
          <a:p>
            <a:pPr eaLnBrk="1" hangingPunct="1">
              <a:buFont typeface="Wingdings" pitchFamily="-107" charset="2"/>
              <a:buNone/>
            </a:pPr>
            <a:endParaRPr lang="en-GB" dirty="0" smtClean="0">
              <a:solidFill>
                <a:srgbClr val="C00000"/>
              </a:solidFill>
            </a:endParaRPr>
          </a:p>
          <a:p>
            <a:pPr eaLnBrk="1" hangingPunct="1">
              <a:buFont typeface="Wingdings" pitchFamily="-107" charset="2"/>
              <a:buNone/>
            </a:pPr>
            <a:r>
              <a:rPr lang="en-GB" dirty="0" smtClean="0"/>
              <a:t/>
            </a:r>
            <a:br>
              <a:rPr lang="en-GB" dirty="0" smtClean="0"/>
            </a:br>
            <a:r>
              <a:rPr lang="en-GB" sz="700" dirty="0" smtClean="0"/>
              <a:t/>
            </a:r>
            <a:br>
              <a:rPr lang="en-GB" sz="700" dirty="0" smtClean="0"/>
            </a:br>
            <a:endParaRPr lang="en-US" dirty="0"/>
          </a:p>
        </p:txBody>
      </p:sp>
      <p:sp>
        <p:nvSpPr>
          <p:cNvPr id="6"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7"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27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7811">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87811">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87811">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8781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dirty="0">
                <a:latin typeface="+mn-lt"/>
              </a:rPr>
              <a:t>Organization</a:t>
            </a:r>
          </a:p>
        </p:txBody>
      </p:sp>
      <p:sp>
        <p:nvSpPr>
          <p:cNvPr id="887811" name="Rectangle 3"/>
          <p:cNvSpPr>
            <a:spLocks noGrp="1" noChangeArrowheads="1"/>
          </p:cNvSpPr>
          <p:nvPr>
            <p:ph type="body" idx="1"/>
          </p:nvPr>
        </p:nvSpPr>
        <p:spPr>
          <a:xfrm>
            <a:off x="457200" y="1268413"/>
            <a:ext cx="8348663" cy="5040312"/>
          </a:xfrm>
        </p:spPr>
        <p:txBody>
          <a:bodyPr/>
          <a:lstStyle/>
          <a:p>
            <a:pPr eaLnBrk="1" hangingPunct="1">
              <a:buFont typeface="Wingdings" pitchFamily="-107" charset="2"/>
              <a:buNone/>
            </a:pPr>
            <a:r>
              <a:rPr lang="en-US" dirty="0" smtClean="0">
                <a:solidFill>
                  <a:srgbClr val="C00000"/>
                </a:solidFill>
              </a:rPr>
              <a:t>Book</a:t>
            </a:r>
          </a:p>
          <a:p>
            <a:pPr eaLnBrk="1" hangingPunct="1">
              <a:buFont typeface="Wingdings" pitchFamily="-107" charset="2"/>
              <a:buNone/>
            </a:pPr>
            <a:r>
              <a:rPr lang="en-US" sz="2000" dirty="0" smtClean="0"/>
              <a:t>		T</a:t>
            </a:r>
            <a:r>
              <a:rPr lang="en-US" sz="2000" dirty="0"/>
              <a:t>.H. </a:t>
            </a:r>
            <a:r>
              <a:rPr lang="en-US" sz="2000" dirty="0" err="1"/>
              <a:t>Cormen</a:t>
            </a:r>
            <a:r>
              <a:rPr lang="en-US" sz="2000" dirty="0"/>
              <a:t>, C.E. </a:t>
            </a:r>
            <a:r>
              <a:rPr lang="en-US" sz="2000" dirty="0" err="1"/>
              <a:t>Leiserson</a:t>
            </a:r>
            <a:r>
              <a:rPr lang="en-US" sz="2000" dirty="0"/>
              <a:t>, R.L. </a:t>
            </a:r>
            <a:r>
              <a:rPr lang="en-US" sz="2000" dirty="0" err="1"/>
              <a:t>Rivest</a:t>
            </a:r>
            <a:r>
              <a:rPr lang="en-US" sz="2000" dirty="0"/>
              <a:t> and C. </a:t>
            </a:r>
            <a:r>
              <a:rPr lang="en-US" sz="2000" dirty="0" smtClean="0"/>
              <a:t>Stein</a:t>
            </a:r>
            <a:br>
              <a:rPr lang="en-US" sz="2000" dirty="0" smtClean="0"/>
            </a:br>
            <a:r>
              <a:rPr lang="en-US" sz="2000" dirty="0" smtClean="0"/>
              <a:t>	</a:t>
            </a:r>
            <a:r>
              <a:rPr lang="en-GB" sz="2000" b="1" dirty="0" smtClean="0"/>
              <a:t>Introduction </a:t>
            </a:r>
            <a:r>
              <a:rPr lang="en-GB" sz="2000" b="1" dirty="0"/>
              <a:t>to Algorithms</a:t>
            </a:r>
            <a:r>
              <a:rPr lang="en-GB" sz="2000" dirty="0"/>
              <a:t> </a:t>
            </a:r>
            <a:r>
              <a:rPr lang="en-GB" sz="2000" dirty="0" smtClean="0"/>
              <a:t>(3rd </a:t>
            </a:r>
            <a:r>
              <a:rPr lang="en-GB" sz="2000" dirty="0"/>
              <a:t>edition</a:t>
            </a:r>
            <a:r>
              <a:rPr lang="en-GB" sz="2000" dirty="0" smtClean="0"/>
              <a:t>)</a:t>
            </a:r>
          </a:p>
          <a:p>
            <a:pPr eaLnBrk="1" hangingPunct="1">
              <a:buFont typeface="Wingdings" pitchFamily="-107" charset="2"/>
              <a:buNone/>
            </a:pPr>
            <a:r>
              <a:rPr lang="en-US" sz="2000" dirty="0" smtClean="0"/>
              <a:t>		ISBN-10: 0-262-53305-7</a:t>
            </a:r>
          </a:p>
          <a:p>
            <a:pPr eaLnBrk="1" hangingPunct="1">
              <a:buFont typeface="Wingdings" pitchFamily="-107" charset="2"/>
              <a:buNone/>
            </a:pPr>
            <a:endParaRPr lang="en-US" sz="2000" dirty="0" smtClean="0"/>
          </a:p>
          <a:p>
            <a:pPr eaLnBrk="1" hangingPunct="1">
              <a:buFont typeface="Wingdings" pitchFamily="-107" charset="2"/>
              <a:buNone/>
            </a:pPr>
            <a:r>
              <a:rPr lang="en-US" dirty="0" smtClean="0">
                <a:solidFill>
                  <a:srgbClr val="C00000"/>
                </a:solidFill>
              </a:rPr>
              <a:t>Lecture slides</a:t>
            </a:r>
          </a:p>
          <a:p>
            <a:pPr eaLnBrk="1" hangingPunct="1">
              <a:buFont typeface="Wingdings" pitchFamily="-107" charset="2"/>
              <a:buNone/>
            </a:pPr>
            <a:endParaRPr lang="en-US" dirty="0" smtClean="0">
              <a:solidFill>
                <a:srgbClr val="C00000"/>
              </a:solidFill>
            </a:endParaRPr>
          </a:p>
          <a:p>
            <a:pPr eaLnBrk="1" hangingPunct="1">
              <a:buFont typeface="Wingdings" pitchFamily="-107" charset="2"/>
              <a:buNone/>
            </a:pPr>
            <a:r>
              <a:rPr lang="en-US" dirty="0" smtClean="0">
                <a:solidFill>
                  <a:srgbClr val="C00000"/>
                </a:solidFill>
              </a:rPr>
              <a:t>Web </a:t>
            </a:r>
            <a:r>
              <a:rPr lang="en-US" dirty="0" smtClean="0">
                <a:solidFill>
                  <a:schemeClr val="accent1"/>
                </a:solidFill>
              </a:rPr>
              <a:t>	</a:t>
            </a:r>
            <a:r>
              <a:rPr lang="en-US" dirty="0" smtClean="0"/>
              <a:t>	</a:t>
            </a:r>
          </a:p>
          <a:p>
            <a:pPr eaLnBrk="1" hangingPunct="1">
              <a:buFont typeface="Wingdings" pitchFamily="-107" charset="2"/>
              <a:buNone/>
            </a:pPr>
            <a:r>
              <a:rPr lang="en-US" sz="2000" dirty="0" smtClean="0"/>
              <a:t>		Minerva </a:t>
            </a:r>
          </a:p>
          <a:p>
            <a:pPr eaLnBrk="1" hangingPunct="1">
              <a:buFont typeface="Wingdings" pitchFamily="-107" charset="2"/>
              <a:buNone/>
            </a:pPr>
            <a:r>
              <a:rPr lang="en-US" sz="1600" dirty="0" smtClean="0">
                <a:solidFill>
                  <a:schemeClr val="bg2"/>
                </a:solidFill>
              </a:rPr>
              <a:t>		</a:t>
            </a:r>
            <a:r>
              <a:rPr lang="en-US" sz="1600" dirty="0" smtClean="0">
                <a:solidFill>
                  <a:schemeClr val="bg2"/>
                </a:solidFill>
                <a:hlinkClick r:id="rId3"/>
              </a:rPr>
              <a:t>http://minerva.ugent.be/main/course_home/course_home.php?cidReq=E0183100_2011</a:t>
            </a:r>
            <a:endParaRPr lang="en-GB" dirty="0" smtClean="0">
              <a:solidFill>
                <a:srgbClr val="C00000"/>
              </a:solidFill>
            </a:endParaRPr>
          </a:p>
          <a:p>
            <a:pPr eaLnBrk="1" hangingPunct="1">
              <a:buFont typeface="Wingdings" pitchFamily="-107" charset="2"/>
              <a:buNone/>
            </a:pPr>
            <a:r>
              <a:rPr lang="en-GB" dirty="0" smtClean="0"/>
              <a:t/>
            </a:r>
            <a:br>
              <a:rPr lang="en-GB" dirty="0" smtClean="0"/>
            </a:br>
            <a:r>
              <a:rPr lang="en-GB" sz="700" dirty="0" smtClean="0"/>
              <a:t/>
            </a:r>
            <a:br>
              <a:rPr lang="en-GB" sz="700" dirty="0" smtClean="0"/>
            </a:br>
            <a:endParaRPr lang="en-US" dirty="0"/>
          </a:p>
        </p:txBody>
      </p:sp>
      <p:pic>
        <p:nvPicPr>
          <p:cNvPr id="5" name="Picture 4"/>
          <p:cNvPicPr>
            <a:picLocks noChangeAspect="1"/>
          </p:cNvPicPr>
          <p:nvPr/>
        </p:nvPicPr>
        <p:blipFill>
          <a:blip r:embed="rId4" cstate="print"/>
          <a:stretch>
            <a:fillRect/>
          </a:stretch>
        </p:blipFill>
        <p:spPr>
          <a:xfrm>
            <a:off x="6989545" y="914400"/>
            <a:ext cx="1925855" cy="2178050"/>
          </a:xfrm>
          <a:prstGeom prst="rect">
            <a:avLst/>
          </a:prstGeom>
        </p:spPr>
      </p:pic>
      <p:sp>
        <p:nvSpPr>
          <p:cNvPr id="6"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7"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dirty="0" smtClean="0"/>
              <a:t>Organization</a:t>
            </a:r>
            <a:endParaRPr lang="en-US" dirty="0"/>
          </a:p>
        </p:txBody>
      </p:sp>
      <p:sp>
        <p:nvSpPr>
          <p:cNvPr id="889859" name="Rectangle 3"/>
          <p:cNvSpPr>
            <a:spLocks noGrp="1" noChangeArrowheads="1"/>
          </p:cNvSpPr>
          <p:nvPr>
            <p:ph type="body" idx="1"/>
          </p:nvPr>
        </p:nvSpPr>
        <p:spPr/>
        <p:txBody>
          <a:bodyPr/>
          <a:lstStyle/>
          <a:p>
            <a:pPr marL="381000" indent="-381000" eaLnBrk="1" hangingPunct="1">
              <a:lnSpc>
                <a:spcPct val="80000"/>
              </a:lnSpc>
              <a:buNone/>
            </a:pPr>
            <a:r>
              <a:rPr lang="en-US" dirty="0" smtClean="0">
                <a:solidFill>
                  <a:srgbClr val="C00000"/>
                </a:solidFill>
              </a:rPr>
              <a:t>Teaching methods</a:t>
            </a:r>
          </a:p>
          <a:p>
            <a:pPr marL="381000" indent="-381000" eaLnBrk="1" hangingPunct="1">
              <a:lnSpc>
                <a:spcPct val="80000"/>
              </a:lnSpc>
            </a:pPr>
            <a:r>
              <a:rPr lang="en-US" sz="2000" dirty="0" smtClean="0"/>
              <a:t>classroom lectures</a:t>
            </a:r>
          </a:p>
          <a:p>
            <a:pPr marL="381000" indent="-381000" eaLnBrk="1" hangingPunct="1">
              <a:lnSpc>
                <a:spcPct val="80000"/>
              </a:lnSpc>
            </a:pPr>
            <a:r>
              <a:rPr lang="en-US" sz="2000" dirty="0" smtClean="0"/>
              <a:t>(classroom / computer-assisted) problem solving</a:t>
            </a:r>
          </a:p>
          <a:p>
            <a:pPr marL="381000" indent="-381000" eaLnBrk="1" hangingPunct="1">
              <a:lnSpc>
                <a:spcPct val="80000"/>
              </a:lnSpc>
            </a:pPr>
            <a:r>
              <a:rPr lang="en-US" sz="2000" dirty="0" smtClean="0"/>
              <a:t>team work</a:t>
            </a:r>
            <a:r>
              <a:rPr lang="en-US" sz="2000" dirty="0" smtClean="0">
                <a:solidFill>
                  <a:srgbClr val="808080"/>
                </a:solidFill>
              </a:rPr>
              <a:t>: mini project</a:t>
            </a:r>
          </a:p>
          <a:p>
            <a:pPr marL="381000" indent="-381000" eaLnBrk="1" hangingPunct="1">
              <a:lnSpc>
                <a:spcPct val="80000"/>
              </a:lnSpc>
            </a:pPr>
            <a:endParaRPr lang="en-US" sz="2000" dirty="0" smtClean="0"/>
          </a:p>
          <a:p>
            <a:pPr marL="381000" indent="-381000" eaLnBrk="1" hangingPunct="1">
              <a:lnSpc>
                <a:spcPct val="80000"/>
              </a:lnSpc>
              <a:buNone/>
            </a:pPr>
            <a:r>
              <a:rPr lang="en-US" dirty="0" smtClean="0">
                <a:solidFill>
                  <a:srgbClr val="C00000"/>
                </a:solidFill>
              </a:rPr>
              <a:t>Evaluation methods</a:t>
            </a:r>
          </a:p>
          <a:p>
            <a:pPr marL="381000" indent="-381000" eaLnBrk="1" hangingPunct="1">
              <a:lnSpc>
                <a:spcPct val="80000"/>
              </a:lnSpc>
            </a:pPr>
            <a:r>
              <a:rPr lang="en-US" sz="2000" dirty="0" smtClean="0"/>
              <a:t>evaluation throughout semester as well as during examination period</a:t>
            </a:r>
          </a:p>
          <a:p>
            <a:pPr marL="838200" lvl="1" indent="-381000" eaLnBrk="1" hangingPunct="1">
              <a:lnSpc>
                <a:spcPct val="80000"/>
              </a:lnSpc>
            </a:pPr>
            <a:r>
              <a:rPr lang="en-US" dirty="0" smtClean="0"/>
              <a:t>evaluation during examination period: 80%</a:t>
            </a:r>
          </a:p>
          <a:p>
            <a:pPr marL="838200" lvl="1" indent="-381000" eaLnBrk="1" hangingPunct="1">
              <a:lnSpc>
                <a:spcPct val="80000"/>
              </a:lnSpc>
            </a:pPr>
            <a:r>
              <a:rPr lang="en-US" dirty="0" smtClean="0"/>
              <a:t>evaluation throughout semester: 20% </a:t>
            </a:r>
            <a:r>
              <a:rPr lang="en-US" dirty="0" smtClean="0">
                <a:solidFill>
                  <a:srgbClr val="808080"/>
                </a:solidFill>
              </a:rPr>
              <a:t>(assignments + project Java)</a:t>
            </a:r>
          </a:p>
          <a:p>
            <a:pPr marL="838200" lvl="1" indent="-381000" eaLnBrk="1" hangingPunct="1">
              <a:lnSpc>
                <a:spcPct val="80000"/>
              </a:lnSpc>
            </a:pPr>
            <a:endParaRPr lang="en-US" dirty="0" smtClean="0"/>
          </a:p>
          <a:p>
            <a:pPr marL="381000" indent="-381000" eaLnBrk="1" hangingPunct="1">
              <a:lnSpc>
                <a:spcPct val="80000"/>
              </a:lnSpc>
              <a:buNone/>
            </a:pPr>
            <a:r>
              <a:rPr lang="en-US" dirty="0" smtClean="0">
                <a:solidFill>
                  <a:srgbClr val="C00000"/>
                </a:solidFill>
              </a:rPr>
              <a:t>Examination methods</a:t>
            </a:r>
          </a:p>
          <a:p>
            <a:pPr marL="381000" indent="-381000" eaLnBrk="1" hangingPunct="1">
              <a:lnSpc>
                <a:spcPct val="80000"/>
              </a:lnSpc>
            </a:pPr>
            <a:r>
              <a:rPr lang="en-US" sz="2000" dirty="0" smtClean="0"/>
              <a:t>during examination period: written closed-book exam </a:t>
            </a:r>
            <a:r>
              <a:rPr lang="en-US" sz="2000" dirty="0" smtClean="0">
                <a:solidFill>
                  <a:srgbClr val="808080"/>
                </a:solidFill>
              </a:rPr>
              <a:t>(theory/exercises)</a:t>
            </a:r>
            <a:r>
              <a:rPr lang="en-US" sz="2000" dirty="0" smtClean="0"/>
              <a:t>, complemented with oral examination </a:t>
            </a:r>
            <a:r>
              <a:rPr lang="en-US" sz="2000" dirty="0" smtClean="0">
                <a:solidFill>
                  <a:schemeClr val="bg2"/>
                </a:solidFill>
              </a:rPr>
              <a:t>(theory)</a:t>
            </a:r>
          </a:p>
          <a:p>
            <a:pPr marL="381000" indent="-381000" eaLnBrk="1" hangingPunct="1">
              <a:lnSpc>
                <a:spcPct val="80000"/>
              </a:lnSpc>
            </a:pPr>
            <a:r>
              <a:rPr lang="en-US" sz="2000" dirty="0" smtClean="0"/>
              <a:t>during semester: assignments + graded team work</a:t>
            </a:r>
          </a:p>
          <a:p>
            <a:pPr marL="381000" indent="-381000" eaLnBrk="1" hangingPunct="1">
              <a:lnSpc>
                <a:spcPct val="80000"/>
              </a:lnSpc>
            </a:pPr>
            <a:r>
              <a:rPr lang="en-US" sz="2000" dirty="0" smtClean="0"/>
              <a:t>second chance: possible in adapted form</a:t>
            </a:r>
          </a:p>
          <a:p>
            <a:pPr marL="381000" lvl="1" indent="-381000" eaLnBrk="1" hangingPunct="1">
              <a:lnSpc>
                <a:spcPct val="80000"/>
              </a:lnSpc>
              <a:buClr>
                <a:schemeClr val="accent6"/>
              </a:buClr>
              <a:buSzTx/>
              <a:buFont typeface="Wingdings" pitchFamily="2" charset="2"/>
              <a:buChar char="§"/>
            </a:pPr>
            <a:r>
              <a:rPr lang="en-US" dirty="0" smtClean="0">
                <a:solidFill>
                  <a:srgbClr val="FF0000"/>
                </a:solidFill>
              </a:rPr>
              <a:t>weights can be modified: all subparts must be passed with a 50%</a:t>
            </a:r>
          </a:p>
          <a:p>
            <a:pPr marL="381000" indent="-381000" eaLnBrk="1" hangingPunct="1">
              <a:lnSpc>
                <a:spcPct val="80000"/>
              </a:lnSpc>
            </a:pPr>
            <a:endParaRPr lang="en-US" sz="2000" dirty="0"/>
          </a:p>
        </p:txBody>
      </p:sp>
      <p:sp>
        <p:nvSpPr>
          <p:cNvPr id="5"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6"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29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9859">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89859">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89859">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89859">
                                            <p:txEl>
                                              <p:pRg st="8" end="8"/>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89859">
                                            <p:txEl>
                                              <p:pRg st="10" end="1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89859">
                                            <p:txEl>
                                              <p:pRg st="11" end="1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89859">
                                            <p:txEl>
                                              <p:pRg st="12" end="1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89859">
                                            <p:txEl>
                                              <p:pRg st="13" end="1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89859">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nchor="b"/>
          <a:lstStyle/>
          <a:p>
            <a:pPr eaLnBrk="1" hangingPunct="1"/>
            <a:r>
              <a:rPr lang="en-US" dirty="0" smtClean="0">
                <a:latin typeface="+mn-lt"/>
              </a:rPr>
              <a:t>	Algorithms and Data Structures </a:t>
            </a:r>
            <a:br>
              <a:rPr lang="en-US" dirty="0" smtClean="0">
                <a:latin typeface="+mn-lt"/>
              </a:rPr>
            </a:br>
            <a:r>
              <a:rPr lang="en-US" dirty="0" smtClean="0">
                <a:latin typeface="+mn-lt"/>
              </a:rPr>
              <a:t>	</a:t>
            </a:r>
            <a:r>
              <a:rPr lang="en-US" sz="2000" b="0" dirty="0" smtClean="0">
                <a:latin typeface="+mn-lt"/>
              </a:rPr>
              <a:t>Spring 2011</a:t>
            </a:r>
            <a:endParaRPr lang="nl-BE" dirty="0" smtClean="0">
              <a:latin typeface="+mn-lt"/>
            </a:endParaRPr>
          </a:p>
        </p:txBody>
      </p:sp>
      <p:sp>
        <p:nvSpPr>
          <p:cNvPr id="4" name="Subtitle 3"/>
          <p:cNvSpPr>
            <a:spLocks noGrp="1"/>
          </p:cNvSpPr>
          <p:nvPr>
            <p:ph type="subTitle" idx="1"/>
          </p:nvPr>
        </p:nvSpPr>
        <p:spPr/>
        <p:txBody>
          <a:bodyPr/>
          <a:lstStyle/>
          <a:p>
            <a:r>
              <a:rPr lang="en-US" dirty="0" smtClean="0"/>
              <a:t>	Introduction</a:t>
            </a:r>
          </a:p>
          <a:p>
            <a:r>
              <a:rPr lang="en-US" sz="1800" i="1" dirty="0" smtClean="0"/>
              <a:t>	Chapter 1, 2</a:t>
            </a:r>
          </a:p>
        </p:txBody>
      </p:sp>
      <p:sp>
        <p:nvSpPr>
          <p:cNvPr id="6" name="TextBox 5"/>
          <p:cNvSpPr txBox="1"/>
          <p:nvPr/>
        </p:nvSpPr>
        <p:spPr>
          <a:xfrm>
            <a:off x="317402" y="6382099"/>
            <a:ext cx="4756731" cy="246221"/>
          </a:xfrm>
          <a:prstGeom prst="rect">
            <a:avLst/>
          </a:prstGeom>
          <a:noFill/>
        </p:spPr>
        <p:txBody>
          <a:bodyPr wrap="none" rtlCol="0" anchor="ctr">
            <a:spAutoFit/>
          </a:bodyPr>
          <a:lstStyle/>
          <a:p>
            <a:r>
              <a:rPr lang="nl-BE" sz="1000" i="1" dirty="0" smtClean="0">
                <a:solidFill>
                  <a:schemeClr val="accent6"/>
                </a:solidFill>
                <a:latin typeface="+mn-lt"/>
              </a:rPr>
              <a:t>T. Dhaene, C. Develder, Vakgroep Informatietechnologie (INTEC), Onderzoeksgroep IBCN</a:t>
            </a:r>
            <a:endParaRPr lang="nl-BE" sz="1000" i="1" dirty="0">
              <a:solidFill>
                <a:schemeClr val="accent6"/>
              </a:solidFill>
              <a:latin typeface="+mn-l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dirty="0"/>
              <a:t>Homework Assignments	</a:t>
            </a:r>
          </a:p>
        </p:txBody>
      </p:sp>
      <p:sp>
        <p:nvSpPr>
          <p:cNvPr id="891907" name="Rectangle 3"/>
          <p:cNvSpPr>
            <a:spLocks noGrp="1" noChangeArrowheads="1"/>
          </p:cNvSpPr>
          <p:nvPr>
            <p:ph type="body" idx="1"/>
          </p:nvPr>
        </p:nvSpPr>
        <p:spPr/>
        <p:txBody>
          <a:bodyPr/>
          <a:lstStyle/>
          <a:p>
            <a:pPr eaLnBrk="1" hangingPunct="1"/>
            <a:r>
              <a:rPr lang="en-US" dirty="0"/>
              <a:t>Posted on</a:t>
            </a:r>
            <a:r>
              <a:rPr lang="en-US" dirty="0" smtClean="0"/>
              <a:t> </a:t>
            </a:r>
            <a:r>
              <a:rPr lang="en-US" dirty="0" smtClean="0">
                <a:solidFill>
                  <a:schemeClr val="accent6"/>
                </a:solidFill>
              </a:rPr>
              <a:t>Minerva </a:t>
            </a:r>
            <a:r>
              <a:rPr lang="en-US" dirty="0" smtClean="0"/>
              <a:t>after lecture/practicum.</a:t>
            </a:r>
          </a:p>
          <a:p>
            <a:pPr eaLnBrk="1" hangingPunct="1">
              <a:buNone/>
            </a:pPr>
            <a:endParaRPr lang="en-US" sz="1200" dirty="0" smtClean="0"/>
          </a:p>
          <a:p>
            <a:pPr eaLnBrk="1" hangingPunct="1"/>
            <a:r>
              <a:rPr lang="en-US" dirty="0">
                <a:solidFill>
                  <a:schemeClr val="hlink"/>
                </a:solidFill>
              </a:rPr>
              <a:t>Late assignments will not be accepted</a:t>
            </a:r>
            <a:r>
              <a:rPr lang="en-US" dirty="0"/>
              <a:t>. </a:t>
            </a:r>
            <a:br>
              <a:rPr lang="en-US" dirty="0"/>
            </a:br>
            <a:endParaRPr lang="en-US" dirty="0" smtClean="0"/>
          </a:p>
          <a:p>
            <a:pPr eaLnBrk="1" hangingPunct="1"/>
            <a:r>
              <a:rPr lang="en-US" i="1" dirty="0" smtClean="0"/>
              <a:t>Only 2 </a:t>
            </a:r>
            <a:r>
              <a:rPr lang="en-US" i="1" dirty="0">
                <a:solidFill>
                  <a:schemeClr val="bg2"/>
                </a:solidFill>
              </a:rPr>
              <a:t>out of</a:t>
            </a:r>
            <a:r>
              <a:rPr lang="en-US" i="1" dirty="0" smtClean="0">
                <a:solidFill>
                  <a:schemeClr val="bg2"/>
                </a:solidFill>
              </a:rPr>
              <a:t> ~4 </a:t>
            </a:r>
            <a:r>
              <a:rPr lang="en-US" i="1" dirty="0"/>
              <a:t>assignments</a:t>
            </a:r>
            <a:r>
              <a:rPr lang="en-US" i="1" dirty="0" smtClean="0"/>
              <a:t> rated.</a:t>
            </a:r>
            <a:r>
              <a:rPr lang="en-US" dirty="0" smtClean="0"/>
              <a:t> </a:t>
            </a:r>
            <a:endParaRPr lang="en-US" dirty="0"/>
          </a:p>
          <a:p>
            <a:pPr eaLnBrk="1" hangingPunct="1"/>
            <a:endParaRPr lang="en-US" sz="1200" dirty="0" smtClean="0"/>
          </a:p>
          <a:p>
            <a:pPr eaLnBrk="1" hangingPunct="1">
              <a:buNone/>
            </a:pPr>
            <a:endParaRPr lang="en-US" dirty="0" smtClean="0"/>
          </a:p>
          <a:p>
            <a:pPr eaLnBrk="1" hangingPunct="1">
              <a:buFont typeface="Wingdings" pitchFamily="-107" charset="2"/>
              <a:buNone/>
            </a:pPr>
            <a:r>
              <a:rPr lang="en-US" dirty="0" smtClean="0">
                <a:solidFill>
                  <a:srgbClr val="C00000"/>
                </a:solidFill>
              </a:rPr>
              <a:t>Questions?</a:t>
            </a:r>
            <a:endParaRPr lang="en-US" dirty="0" smtClean="0"/>
          </a:p>
          <a:p>
            <a:pPr eaLnBrk="1" hangingPunct="1">
              <a:buFont typeface="Wingdings" pitchFamily="-107" charset="2"/>
              <a:buNone/>
            </a:pPr>
            <a:r>
              <a:rPr lang="en-US" dirty="0" smtClean="0"/>
              <a:t>	contact teaching assistants/lecturers</a:t>
            </a:r>
          </a:p>
          <a:p>
            <a:pPr eaLnBrk="1" hangingPunct="1">
              <a:buFont typeface="Wingdings" pitchFamily="-107" charset="2"/>
              <a:buNone/>
            </a:pPr>
            <a:r>
              <a:rPr lang="en-US" dirty="0" smtClean="0"/>
              <a:t>			</a:t>
            </a:r>
            <a:endParaRPr lang="en-US" sz="1800" dirty="0" smtClean="0">
              <a:solidFill>
                <a:schemeClr val="bg2"/>
              </a:solidFill>
            </a:endParaRPr>
          </a:p>
        </p:txBody>
      </p:sp>
      <p:sp>
        <p:nvSpPr>
          <p:cNvPr id="5"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6"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30</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9190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9190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91907">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9190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b="1" dirty="0"/>
              <a:t>Academic</a:t>
            </a:r>
            <a:r>
              <a:rPr lang="en-US" b="1" dirty="0" smtClean="0"/>
              <a:t> dishonesty</a:t>
            </a:r>
            <a:endParaRPr lang="en-US" b="1" dirty="0"/>
          </a:p>
        </p:txBody>
      </p:sp>
      <p:sp>
        <p:nvSpPr>
          <p:cNvPr id="28675" name="Rectangle 3"/>
          <p:cNvSpPr>
            <a:spLocks noGrp="1" noChangeArrowheads="1"/>
          </p:cNvSpPr>
          <p:nvPr>
            <p:ph type="body" idx="1"/>
          </p:nvPr>
        </p:nvSpPr>
        <p:spPr/>
        <p:txBody>
          <a:bodyPr/>
          <a:lstStyle/>
          <a:p>
            <a:pPr eaLnBrk="1" hangingPunct="1">
              <a:buFont typeface="Wingdings" pitchFamily="-107" charset="2"/>
              <a:buNone/>
            </a:pPr>
            <a:r>
              <a:rPr lang="en-US" dirty="0">
                <a:solidFill>
                  <a:srgbClr val="C00000"/>
                </a:solidFill>
              </a:rPr>
              <a:t>Academic</a:t>
            </a:r>
            <a:r>
              <a:rPr lang="en-US" dirty="0" smtClean="0">
                <a:solidFill>
                  <a:srgbClr val="C00000"/>
                </a:solidFill>
              </a:rPr>
              <a:t> dishonesty</a:t>
            </a:r>
            <a:r>
              <a:rPr lang="en-US" dirty="0">
                <a:solidFill>
                  <a:schemeClr val="accent1"/>
                </a:solidFill>
              </a:rPr>
              <a:t/>
            </a:r>
            <a:br>
              <a:rPr lang="en-US" dirty="0">
                <a:solidFill>
                  <a:schemeClr val="accent1"/>
                </a:solidFill>
              </a:rPr>
            </a:br>
            <a:r>
              <a:rPr lang="en-US" sz="800" dirty="0"/>
              <a:t> </a:t>
            </a:r>
            <a:br>
              <a:rPr lang="en-US" sz="800" dirty="0"/>
            </a:br>
            <a:r>
              <a:rPr lang="en-US" dirty="0"/>
              <a:t>All class work has to be done </a:t>
            </a:r>
            <a:r>
              <a:rPr lang="en-US" b="1" dirty="0">
                <a:solidFill>
                  <a:schemeClr val="accent6"/>
                </a:solidFill>
              </a:rPr>
              <a:t>independently</a:t>
            </a:r>
            <a:r>
              <a:rPr lang="en-US" dirty="0"/>
              <a:t>.</a:t>
            </a:r>
            <a:r>
              <a:rPr lang="en-US" dirty="0" smtClean="0"/>
              <a:t> </a:t>
            </a:r>
          </a:p>
          <a:p>
            <a:pPr eaLnBrk="1" hangingPunct="1">
              <a:buFont typeface="Wingdings" pitchFamily="-107" charset="2"/>
              <a:buNone/>
            </a:pPr>
            <a:r>
              <a:rPr lang="en-US" dirty="0" smtClean="0"/>
              <a:t>	You </a:t>
            </a:r>
            <a:r>
              <a:rPr lang="en-US" dirty="0"/>
              <a:t>are of course allowed to discuss the material presented in class, homework assignments, or general solution strategies with me or your classmates, but </a:t>
            </a:r>
            <a:r>
              <a:rPr lang="en-US" b="1" dirty="0"/>
              <a:t>you have to formulate and write up your solutions by yourself</a:t>
            </a:r>
            <a:r>
              <a:rPr lang="en-US" dirty="0"/>
              <a:t>. You must not copy from the internet, your friends, or other textbooks.</a:t>
            </a:r>
            <a:r>
              <a:rPr lang="en-US" dirty="0" smtClean="0"/>
              <a:t> </a:t>
            </a:r>
          </a:p>
          <a:p>
            <a:pPr eaLnBrk="1" hangingPunct="1">
              <a:buFont typeface="Wingdings" pitchFamily="-107" charset="2"/>
              <a:buNone/>
            </a:pPr>
            <a:r>
              <a:rPr lang="en-US" dirty="0" smtClean="0"/>
              <a:t>	</a:t>
            </a:r>
            <a:r>
              <a:rPr lang="en-US" dirty="0" smtClean="0">
                <a:solidFill>
                  <a:srgbClr val="104B7D"/>
                </a:solidFill>
              </a:rPr>
              <a:t>Problem </a:t>
            </a:r>
            <a:r>
              <a:rPr lang="en-US" dirty="0">
                <a:solidFill>
                  <a:srgbClr val="104B7D"/>
                </a:solidFill>
              </a:rPr>
              <a:t>solving is an important component of this course </a:t>
            </a:r>
            <a:r>
              <a:rPr lang="en-US" dirty="0"/>
              <a:t>so it is really in your best interest to try and solve all problems by yourself. If you represent other people's work as your own then that constitutes </a:t>
            </a:r>
            <a:r>
              <a:rPr lang="en-US" b="1" dirty="0"/>
              <a:t>fraud </a:t>
            </a:r>
            <a:r>
              <a:rPr lang="en-US" dirty="0"/>
              <a:t>and will be dealt with accordingly. </a:t>
            </a:r>
          </a:p>
        </p:txBody>
      </p:sp>
      <p:sp>
        <p:nvSpPr>
          <p:cNvPr id="5"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6"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31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67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p:bld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dirty="0" smtClean="0"/>
              <a:t>Classroom Etiquette</a:t>
            </a:r>
            <a:endParaRPr lang="en-US" b="1" dirty="0"/>
          </a:p>
        </p:txBody>
      </p:sp>
      <p:sp>
        <p:nvSpPr>
          <p:cNvPr id="28675" name="Rectangle 3"/>
          <p:cNvSpPr>
            <a:spLocks noGrp="1" noChangeArrowheads="1"/>
          </p:cNvSpPr>
          <p:nvPr>
            <p:ph type="body" idx="1"/>
          </p:nvPr>
        </p:nvSpPr>
        <p:spPr/>
        <p:txBody>
          <a:bodyPr/>
          <a:lstStyle/>
          <a:p>
            <a:pPr eaLnBrk="1" hangingPunct="1">
              <a:buNone/>
            </a:pPr>
            <a:r>
              <a:rPr lang="en-US" dirty="0" smtClean="0"/>
              <a:t>We want complete </a:t>
            </a:r>
            <a:r>
              <a:rPr lang="en-US" b="1" dirty="0" smtClean="0"/>
              <a:t>silence </a:t>
            </a:r>
            <a:r>
              <a:rPr lang="en-US" dirty="0" smtClean="0"/>
              <a:t>while the instructor is delivering the lecture  (obvious exceptions when the lecture is interactive, or when I ask questions to the audience, etc.)</a:t>
            </a:r>
          </a:p>
          <a:p>
            <a:pPr eaLnBrk="1" hangingPunct="1">
              <a:buFont typeface="Wingdings" pitchFamily="-107" charset="2"/>
              <a:buNone/>
            </a:pPr>
            <a:endParaRPr lang="en-US" dirty="0" smtClean="0">
              <a:solidFill>
                <a:srgbClr val="C00000"/>
              </a:solidFill>
            </a:endParaRPr>
          </a:p>
          <a:p>
            <a:pPr eaLnBrk="1" hangingPunct="1">
              <a:buNone/>
            </a:pPr>
            <a:r>
              <a:rPr lang="en-US" dirty="0" smtClean="0">
                <a:solidFill>
                  <a:srgbClr val="C00000"/>
                </a:solidFill>
              </a:rPr>
              <a:t>Laptops/</a:t>
            </a:r>
            <a:r>
              <a:rPr lang="en-US" dirty="0" err="1" smtClean="0">
                <a:solidFill>
                  <a:srgbClr val="C00000"/>
                </a:solidFill>
              </a:rPr>
              <a:t>Netbooks</a:t>
            </a:r>
            <a:r>
              <a:rPr lang="en-US" dirty="0" smtClean="0">
                <a:solidFill>
                  <a:srgbClr val="C00000"/>
                </a:solidFill>
              </a:rPr>
              <a:t>/Tablets and </a:t>
            </a:r>
            <a:r>
              <a:rPr lang="en-US" dirty="0" err="1" smtClean="0">
                <a:solidFill>
                  <a:srgbClr val="C00000"/>
                </a:solidFill>
              </a:rPr>
              <a:t>smartphones</a:t>
            </a:r>
            <a:r>
              <a:rPr lang="en-US" dirty="0" smtClean="0">
                <a:solidFill>
                  <a:srgbClr val="C00000"/>
                </a:solidFill>
              </a:rPr>
              <a:t>:</a:t>
            </a:r>
          </a:p>
          <a:p>
            <a:pPr eaLnBrk="1" hangingPunct="1">
              <a:buFont typeface="Wingdings" pitchFamily="-107" charset="2"/>
              <a:buNone/>
            </a:pPr>
            <a:r>
              <a:rPr lang="en-US" dirty="0" smtClean="0"/>
              <a:t>The use of any of these </a:t>
            </a:r>
            <a:r>
              <a:rPr lang="en-US" b="1" dirty="0" smtClean="0"/>
              <a:t>Internet-connected devices </a:t>
            </a:r>
            <a:r>
              <a:rPr lang="en-US" dirty="0" smtClean="0"/>
              <a:t>is strictly prohibited for anything other than taking notes in class...  But then, this practice is discouraged anyway, since it distracts you from the flow of the lecture and the material being discussed</a:t>
            </a:r>
          </a:p>
          <a:p>
            <a:pPr eaLnBrk="1" hangingPunct="1">
              <a:buFont typeface="Wingdings" pitchFamily="-107" charset="2"/>
              <a:buNone/>
            </a:pPr>
            <a:r>
              <a:rPr lang="en-US" dirty="0" smtClean="0"/>
              <a:t>The use of </a:t>
            </a:r>
            <a:r>
              <a:rPr lang="en-US" b="1" dirty="0" err="1" smtClean="0"/>
              <a:t>smartphones</a:t>
            </a:r>
            <a:r>
              <a:rPr lang="en-US" b="1" dirty="0" smtClean="0"/>
              <a:t> </a:t>
            </a:r>
            <a:r>
              <a:rPr lang="en-US" dirty="0" smtClean="0"/>
              <a:t>(or any cell phones) is strictly prohibited — you are allowed to keep yours ON but in silence/vibrate mode, to receive any emergency calls or texts</a:t>
            </a:r>
          </a:p>
          <a:p>
            <a:pPr eaLnBrk="1" hangingPunct="1">
              <a:buFont typeface="Wingdings" pitchFamily="-107" charset="2"/>
              <a:buNone/>
            </a:pPr>
            <a:endParaRPr lang="en-US" dirty="0" smtClean="0"/>
          </a:p>
        </p:txBody>
      </p:sp>
      <p:sp>
        <p:nvSpPr>
          <p:cNvPr id="5"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6"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32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5">
                                            <p:txEl>
                                              <p:pRg st="4" end="4"/>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28675">
                                            <p:txEl>
                                              <p:pRg st="2" end="2"/>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2867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p:bld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dirty="0"/>
              <a:t>Organization</a:t>
            </a:r>
          </a:p>
        </p:txBody>
      </p:sp>
      <p:sp>
        <p:nvSpPr>
          <p:cNvPr id="949251" name="Rectangle 3"/>
          <p:cNvSpPr>
            <a:spLocks noGrp="1" noChangeArrowheads="1"/>
          </p:cNvSpPr>
          <p:nvPr>
            <p:ph type="body" idx="1"/>
          </p:nvPr>
        </p:nvSpPr>
        <p:spPr/>
        <p:txBody>
          <a:bodyPr/>
          <a:lstStyle/>
          <a:p>
            <a:pPr marL="381000" indent="-381000" eaLnBrk="1" hangingPunct="1">
              <a:buFont typeface="Wingdings" pitchFamily="-107" charset="2"/>
              <a:buNone/>
            </a:pPr>
            <a:r>
              <a:rPr lang="en-US" dirty="0" smtClean="0">
                <a:solidFill>
                  <a:srgbClr val="C00000"/>
                </a:solidFill>
              </a:rPr>
              <a:t>Components</a:t>
            </a:r>
            <a:r>
              <a:rPr lang="en-US" dirty="0" smtClean="0"/>
              <a:t/>
            </a:r>
            <a:br>
              <a:rPr lang="en-US" dirty="0" smtClean="0"/>
            </a:br>
            <a:endParaRPr lang="en-US" sz="1200" dirty="0"/>
          </a:p>
          <a:p>
            <a:pPr marL="838200" lvl="1" indent="-381000" eaLnBrk="1" hangingPunct="1">
              <a:buFont typeface="Wingdings" pitchFamily="-107" charset="2"/>
              <a:buAutoNum type="arabicPeriod"/>
            </a:pPr>
            <a:r>
              <a:rPr lang="en-US" sz="2400" dirty="0">
                <a:ea typeface="ＭＳ Ｐゴシック" pitchFamily="-107" charset="-128"/>
              </a:rPr>
              <a:t>Lecture </a:t>
            </a:r>
            <a:r>
              <a:rPr lang="en-US" dirty="0" smtClean="0">
                <a:ea typeface="ＭＳ Ｐゴシック" pitchFamily="-107" charset="-128"/>
              </a:rPr>
              <a:t>	Thursday 	10.00-12.45u 	</a:t>
            </a:r>
            <a:r>
              <a:rPr lang="en-US" dirty="0" smtClean="0">
                <a:solidFill>
                  <a:srgbClr val="FF0000"/>
                </a:solidFill>
                <a:ea typeface="ＭＳ Ｐゴシック" pitchFamily="-107" charset="-128"/>
              </a:rPr>
              <a:t>AUD J</a:t>
            </a:r>
          </a:p>
          <a:p>
            <a:pPr marL="838200" lvl="1" indent="-381000" eaLnBrk="1" hangingPunct="1">
              <a:buFont typeface="Wingdings" pitchFamily="-107" charset="2"/>
              <a:buAutoNum type="arabicPeriod"/>
            </a:pPr>
            <a:endParaRPr lang="en-US" sz="1200" dirty="0" smtClean="0">
              <a:ea typeface="ＭＳ Ｐゴシック" pitchFamily="-107" charset="-128"/>
            </a:endParaRPr>
          </a:p>
          <a:p>
            <a:pPr marL="838200" lvl="1" indent="-381000" eaLnBrk="1" hangingPunct="1">
              <a:buFont typeface="Wingdings" pitchFamily="-107" charset="2"/>
              <a:buAutoNum type="arabicPeriod"/>
            </a:pPr>
            <a:r>
              <a:rPr lang="en-US" sz="2400" dirty="0" smtClean="0">
                <a:ea typeface="ＭＳ Ｐゴシック" pitchFamily="-107" charset="-128"/>
              </a:rPr>
              <a:t>Practicum</a:t>
            </a:r>
            <a:r>
              <a:rPr lang="en-US" dirty="0" smtClean="0">
                <a:ea typeface="ＭＳ Ｐゴシック" pitchFamily="-107" charset="-128"/>
              </a:rPr>
              <a:t>	Monday		14.30-17.15u  	</a:t>
            </a:r>
            <a:r>
              <a:rPr lang="en-US" dirty="0" smtClean="0">
                <a:solidFill>
                  <a:srgbClr val="FF0000"/>
                </a:solidFill>
                <a:ea typeface="ＭＳ Ｐゴシック" pitchFamily="-107" charset="-128"/>
              </a:rPr>
              <a:t>AUD C</a:t>
            </a:r>
            <a:r>
              <a:rPr lang="en-US" dirty="0" smtClean="0">
                <a:ea typeface="ＭＳ Ｐゴシック" pitchFamily="-107" charset="-128"/>
              </a:rPr>
              <a:t/>
            </a:r>
            <a:br>
              <a:rPr lang="en-US" dirty="0" smtClean="0">
                <a:ea typeface="ＭＳ Ｐゴシック" pitchFamily="-107" charset="-128"/>
              </a:rPr>
            </a:br>
            <a:r>
              <a:rPr lang="en-US" sz="800" dirty="0" smtClean="0">
                <a:ea typeface="ＭＳ Ｐゴシック" pitchFamily="-107" charset="-128"/>
              </a:rPr>
              <a:t/>
            </a:r>
            <a:br>
              <a:rPr lang="en-US" sz="800" dirty="0" smtClean="0">
                <a:ea typeface="ＭＳ Ｐゴシック" pitchFamily="-107" charset="-128"/>
              </a:rPr>
            </a:br>
            <a:r>
              <a:rPr lang="en-US" i="1" dirty="0" smtClean="0">
                <a:ea typeface="ＭＳ Ｐゴシック" pitchFamily="-107" charset="-128"/>
              </a:rPr>
              <a:t>					</a:t>
            </a:r>
            <a:r>
              <a:rPr lang="en-US" dirty="0" smtClean="0">
                <a:ea typeface="ＭＳ Ｐゴシック" pitchFamily="-107" charset="-128"/>
              </a:rPr>
              <a:t>(4* PC class)</a:t>
            </a:r>
            <a:r>
              <a:rPr lang="en-US" dirty="0" smtClean="0"/>
              <a:t> 	</a:t>
            </a:r>
            <a:r>
              <a:rPr lang="en-US" dirty="0" smtClean="0">
                <a:solidFill>
                  <a:srgbClr val="FF0000"/>
                </a:solidFill>
              </a:rPr>
              <a:t>PC-E + PC-F</a:t>
            </a:r>
            <a:endParaRPr lang="en-US" dirty="0" smtClean="0">
              <a:solidFill>
                <a:srgbClr val="FF0000"/>
              </a:solidFill>
              <a:ea typeface="ＭＳ Ｐゴシック" pitchFamily="-107" charset="-128"/>
            </a:endParaRPr>
          </a:p>
          <a:p>
            <a:pPr marL="838200" lvl="1" indent="-381000" eaLnBrk="1" hangingPunct="1">
              <a:buFont typeface="Wingdings" pitchFamily="-107" charset="2"/>
              <a:buAutoNum type="arabicPeriod"/>
            </a:pPr>
            <a:endParaRPr lang="en-US" i="1" dirty="0" smtClean="0">
              <a:ea typeface="ＭＳ Ｐゴシック" pitchFamily="-107" charset="-128"/>
            </a:endParaRPr>
          </a:p>
          <a:p>
            <a:pPr marL="838200" lvl="1" indent="-381000" eaLnBrk="1" hangingPunct="1">
              <a:buNone/>
            </a:pPr>
            <a:r>
              <a:rPr lang="en-US" i="1" dirty="0" smtClean="0">
                <a:ea typeface="ＭＳ Ｐゴシック" pitchFamily="-107" charset="-128"/>
              </a:rPr>
              <a:t>	The instructor </a:t>
            </a:r>
            <a:r>
              <a:rPr lang="en-US" i="1" dirty="0">
                <a:ea typeface="ＭＳ Ｐゴシック" pitchFamily="-107" charset="-128"/>
              </a:rPr>
              <a:t>will explain the solutions to the</a:t>
            </a:r>
            <a:r>
              <a:rPr lang="en-US" i="1" dirty="0" smtClean="0">
                <a:ea typeface="ＭＳ Ｐゴシック" pitchFamily="-107" charset="-128"/>
              </a:rPr>
              <a:t> assignments </a:t>
            </a:r>
          </a:p>
          <a:p>
            <a:pPr marL="838200" lvl="1" indent="-381000" eaLnBrk="1" hangingPunct="1">
              <a:buNone/>
            </a:pPr>
            <a:r>
              <a:rPr lang="en-US" i="1" dirty="0" smtClean="0">
                <a:ea typeface="ＭＳ Ｐゴシック" pitchFamily="-107" charset="-128"/>
              </a:rPr>
              <a:t>	and </a:t>
            </a:r>
            <a:r>
              <a:rPr lang="en-US" i="1" dirty="0">
                <a:ea typeface="ＭＳ Ｐゴシック" pitchFamily="-107" charset="-128"/>
              </a:rPr>
              <a:t>answer any questions that arise.</a:t>
            </a:r>
            <a:r>
              <a:rPr lang="en-US" dirty="0" smtClean="0">
                <a:ea typeface="ＭＳ Ｐゴシック" pitchFamily="-107" charset="-128"/>
              </a:rPr>
              <a:t> </a:t>
            </a:r>
          </a:p>
          <a:p>
            <a:pPr marL="838200" lvl="1" indent="-381000" eaLnBrk="1" hangingPunct="1">
              <a:buNone/>
            </a:pPr>
            <a:endParaRPr lang="en-US" dirty="0" smtClean="0">
              <a:ea typeface="ＭＳ Ｐゴシック" pitchFamily="-107" charset="-128"/>
            </a:endParaRPr>
          </a:p>
          <a:p>
            <a:pPr marL="838200" lvl="1" indent="-381000" eaLnBrk="1" hangingPunct="1">
              <a:buFont typeface="Wingdings" pitchFamily="-107" charset="2"/>
              <a:buAutoNum type="arabicPeriod"/>
            </a:pPr>
            <a:endParaRPr lang="en-US" sz="1200" dirty="0">
              <a:ea typeface="ＭＳ Ｐゴシック" pitchFamily="-107" charset="-128"/>
            </a:endParaRPr>
          </a:p>
          <a:p>
            <a:pPr marL="381000" indent="-381000" eaLnBrk="1" hangingPunct="1"/>
            <a:r>
              <a:rPr lang="en-US" sz="2000" dirty="0"/>
              <a:t>Check</a:t>
            </a:r>
            <a:r>
              <a:rPr lang="en-US" sz="2000" dirty="0" smtClean="0"/>
              <a:t> </a:t>
            </a:r>
            <a:r>
              <a:rPr lang="en-US" sz="2000" dirty="0" smtClean="0">
                <a:solidFill>
                  <a:schemeClr val="accent6"/>
                </a:solidFill>
              </a:rPr>
              <a:t>Minerva </a:t>
            </a:r>
            <a:r>
              <a:rPr lang="en-US" sz="2000" dirty="0" smtClean="0"/>
              <a:t>for </a:t>
            </a:r>
            <a:r>
              <a:rPr lang="en-US" sz="2000" dirty="0"/>
              <a:t>details</a:t>
            </a:r>
          </a:p>
        </p:txBody>
      </p:sp>
      <p:sp>
        <p:nvSpPr>
          <p:cNvPr id="5"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6"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33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49251">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 name="Rectangle 15"/>
          <p:cNvSpPr/>
          <p:nvPr/>
        </p:nvSpPr>
        <p:spPr>
          <a:xfrm>
            <a:off x="5334000" y="5486400"/>
            <a:ext cx="3810000" cy="533400"/>
          </a:xfrm>
          <a:prstGeom prst="rect">
            <a:avLst/>
          </a:prstGeom>
          <a:solidFill>
            <a:schemeClr val="accent3">
              <a:alpha val="10000"/>
            </a:schemeClr>
          </a:solidFill>
          <a:ln>
            <a:noFill/>
          </a:ln>
          <a:effectLst>
            <a:outerShdw blurRad="40000" dist="23000" dir="5400000" rotWithShape="0">
              <a:schemeClr val="accent3">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334000" y="3581400"/>
            <a:ext cx="3810000" cy="1143000"/>
          </a:xfrm>
          <a:prstGeom prst="rect">
            <a:avLst/>
          </a:prstGeom>
          <a:solidFill>
            <a:schemeClr val="accent3">
              <a:alpha val="10000"/>
            </a:schemeClr>
          </a:solidFill>
          <a:ln>
            <a:noFill/>
          </a:ln>
          <a:effectLst>
            <a:outerShdw blurRad="40000" dist="23000" dir="5400000" rotWithShape="0">
              <a:schemeClr val="accent3">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5334000" y="2819400"/>
            <a:ext cx="3810000" cy="762000"/>
          </a:xfrm>
          <a:prstGeom prst="rect">
            <a:avLst/>
          </a:prstGeom>
          <a:solidFill>
            <a:schemeClr val="accent4">
              <a:alpha val="10000"/>
            </a:schemeClr>
          </a:solidFill>
          <a:ln>
            <a:noFill/>
          </a:ln>
          <a:effectLst>
            <a:outerShdw blurRad="40000" dist="23000" dir="5400000" rotWithShape="0">
              <a:schemeClr val="accent3">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5334000" y="4724400"/>
            <a:ext cx="3810000" cy="762000"/>
          </a:xfrm>
          <a:prstGeom prst="rect">
            <a:avLst/>
          </a:prstGeom>
          <a:solidFill>
            <a:schemeClr val="accent4">
              <a:alpha val="10000"/>
            </a:schemeClr>
          </a:solidFill>
          <a:ln>
            <a:noFill/>
          </a:ln>
          <a:effectLst>
            <a:outerShdw blurRad="40000" dist="23000" dir="5400000" rotWithShape="0">
              <a:schemeClr val="accent3">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5334000" y="1371600"/>
            <a:ext cx="3810000" cy="1447800"/>
          </a:xfrm>
          <a:prstGeom prst="rect">
            <a:avLst/>
          </a:prstGeom>
          <a:solidFill>
            <a:schemeClr val="accent3">
              <a:alpha val="10000"/>
            </a:schemeClr>
          </a:solidFill>
          <a:ln>
            <a:noFill/>
          </a:ln>
          <a:effectLst>
            <a:outerShdw blurRad="40000" dist="23000" dir="5400000" rotWithShape="0">
              <a:schemeClr val="accent3">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6248400" y="304800"/>
            <a:ext cx="2612254" cy="400110"/>
          </a:xfrm>
          <a:prstGeom prst="rect">
            <a:avLst/>
          </a:prstGeom>
          <a:noFill/>
        </p:spPr>
        <p:txBody>
          <a:bodyPr wrap="none" rtlCol="0">
            <a:spAutoFit/>
          </a:bodyPr>
          <a:lstStyle/>
          <a:p>
            <a:r>
              <a:rPr lang="en-US" sz="2000" dirty="0" smtClean="0">
                <a:solidFill>
                  <a:schemeClr val="accent3"/>
                </a:solidFill>
              </a:rPr>
              <a:t>Check on MINERVA !</a:t>
            </a:r>
            <a:endParaRPr lang="en-US" sz="2000" dirty="0">
              <a:solidFill>
                <a:schemeClr val="accent3"/>
              </a:solidFill>
            </a:endParaRPr>
          </a:p>
        </p:txBody>
      </p:sp>
      <p:sp>
        <p:nvSpPr>
          <p:cNvPr id="4"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5"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34</a:t>
            </a:fld>
            <a:endParaRPr lang="en-US"/>
          </a:p>
        </p:txBody>
      </p:sp>
      <p:sp>
        <p:nvSpPr>
          <p:cNvPr id="6" name="Rectangle 2"/>
          <p:cNvSpPr>
            <a:spLocks noGrp="1" noChangeArrowheads="1"/>
          </p:cNvSpPr>
          <p:nvPr>
            <p:ph type="title"/>
          </p:nvPr>
        </p:nvSpPr>
        <p:spPr>
          <a:xfrm>
            <a:off x="357159" y="163495"/>
            <a:ext cx="8572559" cy="836613"/>
          </a:xfrm>
        </p:spPr>
        <p:txBody>
          <a:bodyPr/>
          <a:lstStyle/>
          <a:p>
            <a:pPr eaLnBrk="1" hangingPunct="1"/>
            <a:r>
              <a:rPr lang="en-US" b="0" dirty="0" smtClean="0">
                <a:solidFill>
                  <a:schemeClr val="bg2"/>
                </a:solidFill>
              </a:rPr>
              <a:t>(Approximate) </a:t>
            </a:r>
            <a:r>
              <a:rPr lang="en-US" dirty="0" smtClean="0"/>
              <a:t>Schedule</a:t>
            </a:r>
            <a:endParaRPr lang="en-US" dirty="0"/>
          </a:p>
        </p:txBody>
      </p:sp>
      <p:graphicFrame>
        <p:nvGraphicFramePr>
          <p:cNvPr id="7" name="Table 6"/>
          <p:cNvGraphicFramePr>
            <a:graphicFrameLocks noGrp="1"/>
          </p:cNvGraphicFramePr>
          <p:nvPr/>
        </p:nvGraphicFramePr>
        <p:xfrm>
          <a:off x="228601" y="990600"/>
          <a:ext cx="6934200" cy="5394959"/>
        </p:xfrm>
        <a:graphic>
          <a:graphicData uri="http://schemas.openxmlformats.org/drawingml/2006/table">
            <a:tbl>
              <a:tblPr firstRow="1" bandRow="1">
                <a:tableStyleId>{793D81CF-94F2-401A-BA57-92F5A7B2D0C5}</a:tableStyleId>
              </a:tblPr>
              <a:tblGrid>
                <a:gridCol w="685799"/>
                <a:gridCol w="914400"/>
                <a:gridCol w="4267200"/>
                <a:gridCol w="1066801"/>
              </a:tblGrid>
              <a:tr h="365759">
                <a:tc>
                  <a:txBody>
                    <a:bodyPr/>
                    <a:lstStyle/>
                    <a:p>
                      <a:r>
                        <a:rPr lang="en-US" sz="1600" dirty="0" smtClean="0"/>
                        <a:t>Week</a:t>
                      </a:r>
                      <a:endParaRPr lang="en-US" sz="1600" dirty="0"/>
                    </a:p>
                  </a:txBody>
                  <a:tcPr/>
                </a:tc>
                <a:tc>
                  <a:txBody>
                    <a:bodyPr/>
                    <a:lstStyle/>
                    <a:p>
                      <a:pPr algn="r"/>
                      <a:r>
                        <a:rPr lang="en-US" sz="1600" dirty="0" smtClean="0"/>
                        <a:t>Date</a:t>
                      </a:r>
                      <a:endParaRPr lang="en-US" sz="1600" dirty="0"/>
                    </a:p>
                  </a:txBody>
                  <a:tcPr/>
                </a:tc>
                <a:tc>
                  <a:txBody>
                    <a:bodyPr/>
                    <a:lstStyle/>
                    <a:p>
                      <a:pPr algn="r"/>
                      <a:r>
                        <a:rPr lang="en-US" sz="1600" dirty="0" smtClean="0"/>
                        <a:t>Topic</a:t>
                      </a:r>
                      <a:endParaRPr lang="en-US" sz="1600" dirty="0"/>
                    </a:p>
                  </a:txBody>
                  <a:tcPr/>
                </a:tc>
                <a:tc>
                  <a:txBody>
                    <a:bodyPr/>
                    <a:lstStyle/>
                    <a:p>
                      <a:pPr algn="r"/>
                      <a:r>
                        <a:rPr lang="en-US" sz="1600" dirty="0" smtClean="0"/>
                        <a:t>Chapter</a:t>
                      </a:r>
                      <a:endParaRPr lang="en-US" sz="1600" dirty="0"/>
                    </a:p>
                  </a:txBody>
                  <a:tcPr/>
                </a:tc>
              </a:tr>
              <a:tr h="370840">
                <a:tc>
                  <a:txBody>
                    <a:bodyPr/>
                    <a:lstStyle/>
                    <a:p>
                      <a:r>
                        <a:rPr lang="en-US" sz="1600" dirty="0" smtClean="0"/>
                        <a:t>1</a:t>
                      </a:r>
                      <a:endParaRPr lang="en-US" sz="1600" dirty="0"/>
                    </a:p>
                  </a:txBody>
                  <a:tcPr/>
                </a:tc>
                <a:tc>
                  <a:txBody>
                    <a:bodyPr/>
                    <a:lstStyle/>
                    <a:p>
                      <a:pPr algn="r"/>
                      <a:r>
                        <a:rPr lang="en-US" sz="1600" dirty="0" smtClean="0"/>
                        <a:t>Th.</a:t>
                      </a:r>
                      <a:r>
                        <a:rPr lang="en-US" sz="1600" baseline="0" dirty="0" smtClean="0"/>
                        <a:t> </a:t>
                      </a:r>
                      <a:r>
                        <a:rPr lang="en-US" sz="1600" dirty="0" smtClean="0"/>
                        <a:t>16/2</a:t>
                      </a:r>
                      <a:endParaRPr lang="en-US" sz="1600" dirty="0"/>
                    </a:p>
                  </a:txBody>
                  <a:tcPr/>
                </a:tc>
                <a:tc>
                  <a:txBody>
                    <a:bodyPr/>
                    <a:lstStyle/>
                    <a:p>
                      <a:pPr algn="r"/>
                      <a:r>
                        <a:rPr lang="en-US" sz="1600" dirty="0" smtClean="0"/>
                        <a:t>Introduction, Sorting</a:t>
                      </a:r>
                      <a:endParaRPr lang="en-US" sz="1600" dirty="0"/>
                    </a:p>
                  </a:txBody>
                  <a:tcPr/>
                </a:tc>
                <a:tc>
                  <a:txBody>
                    <a:bodyPr/>
                    <a:lstStyle/>
                    <a:p>
                      <a:pPr algn="r"/>
                      <a:r>
                        <a:rPr lang="en-US" sz="1600" dirty="0" smtClean="0"/>
                        <a:t>1, 2</a:t>
                      </a:r>
                      <a:endParaRPr lang="en-US" sz="1600" dirty="0"/>
                    </a:p>
                  </a:txBody>
                  <a:tcPr/>
                </a:tc>
              </a:tr>
              <a:tr h="370840">
                <a:tc>
                  <a:txBody>
                    <a:bodyPr/>
                    <a:lstStyle/>
                    <a:p>
                      <a:r>
                        <a:rPr lang="en-US" sz="1600" dirty="0" smtClean="0"/>
                        <a:t>2</a:t>
                      </a:r>
                      <a:endParaRPr lang="en-US" sz="1600" dirty="0"/>
                    </a:p>
                  </a:txBody>
                  <a:tcPr/>
                </a:tc>
                <a:tc>
                  <a:txBody>
                    <a:bodyPr/>
                    <a:lstStyle/>
                    <a:p>
                      <a:pPr algn="r"/>
                      <a:endParaRPr lang="en-US" sz="1600" dirty="0"/>
                    </a:p>
                  </a:txBody>
                  <a:tcPr/>
                </a:tc>
                <a:tc>
                  <a:txBody>
                    <a:bodyPr/>
                    <a:lstStyle/>
                    <a:p>
                      <a:pPr algn="r"/>
                      <a:r>
                        <a:rPr lang="en-US" sz="1600" dirty="0" smtClean="0"/>
                        <a:t>Analysis of Algorithms, Recurrences </a:t>
                      </a:r>
                      <a:endParaRPr lang="en-US" sz="1600" dirty="0"/>
                    </a:p>
                  </a:txBody>
                  <a:tcPr/>
                </a:tc>
                <a:tc>
                  <a:txBody>
                    <a:bodyPr/>
                    <a:lstStyle/>
                    <a:p>
                      <a:pPr algn="r"/>
                      <a:r>
                        <a:rPr lang="en-US" sz="1600" dirty="0" smtClean="0"/>
                        <a:t>3,  4</a:t>
                      </a:r>
                      <a:endParaRPr lang="en-US" sz="1600" dirty="0"/>
                    </a:p>
                  </a:txBody>
                  <a:tcPr/>
                </a:tc>
              </a:tr>
              <a:tr h="370840">
                <a:tc>
                  <a:txBody>
                    <a:bodyPr/>
                    <a:lstStyle/>
                    <a:p>
                      <a:r>
                        <a:rPr lang="en-US" sz="1600" dirty="0" smtClean="0"/>
                        <a:t>3</a:t>
                      </a:r>
                      <a:endParaRPr lang="en-US" sz="1600" dirty="0"/>
                    </a:p>
                  </a:txBody>
                  <a:tcPr/>
                </a:tc>
                <a:tc>
                  <a:txBody>
                    <a:bodyPr/>
                    <a:lstStyle/>
                    <a:p>
                      <a:pPr algn="r"/>
                      <a:endParaRPr lang="en-US" sz="1600" dirty="0"/>
                    </a:p>
                  </a:txBody>
                  <a:tcPr/>
                </a:tc>
                <a:tc>
                  <a:txBody>
                    <a:bodyPr/>
                    <a:lstStyle/>
                    <a:p>
                      <a:pPr algn="r"/>
                      <a:r>
                        <a:rPr lang="en-US" sz="1600" smtClean="0"/>
                        <a:t>Heaps, Sorting </a:t>
                      </a:r>
                      <a:r>
                        <a:rPr lang="en-US" sz="1600" dirty="0" smtClean="0"/>
                        <a:t>in linear time</a:t>
                      </a:r>
                      <a:endParaRPr lang="en-US" sz="1600" dirty="0"/>
                    </a:p>
                  </a:txBody>
                  <a:tcPr/>
                </a:tc>
                <a:tc>
                  <a:txBody>
                    <a:bodyPr/>
                    <a:lstStyle/>
                    <a:p>
                      <a:pPr algn="r"/>
                      <a:r>
                        <a:rPr lang="en-US" sz="1600" dirty="0" smtClean="0"/>
                        <a:t>6, 8</a:t>
                      </a:r>
                      <a:endParaRPr lang="en-US" sz="1600" dirty="0"/>
                    </a:p>
                  </a:txBody>
                  <a:tcPr/>
                </a:tc>
              </a:tr>
              <a:tr h="370840">
                <a:tc>
                  <a:txBody>
                    <a:bodyPr/>
                    <a:lstStyle/>
                    <a:p>
                      <a:r>
                        <a:rPr lang="en-US" sz="1600" dirty="0" smtClean="0"/>
                        <a:t>4</a:t>
                      </a:r>
                      <a:endParaRPr lang="en-US" sz="1600" dirty="0"/>
                    </a:p>
                  </a:txBody>
                  <a:tcPr/>
                </a:tc>
                <a:tc>
                  <a:txBody>
                    <a:bodyPr/>
                    <a:lstStyle/>
                    <a:p>
                      <a:pPr algn="r"/>
                      <a:endParaRPr lang="en-US" sz="1600" dirty="0"/>
                    </a:p>
                  </a:txBody>
                  <a:tcPr/>
                </a:tc>
                <a:tc>
                  <a:txBody>
                    <a:bodyPr/>
                    <a:lstStyle/>
                    <a:p>
                      <a:pPr algn="r"/>
                      <a:r>
                        <a:rPr lang="en-US" sz="1600" dirty="0" err="1" smtClean="0"/>
                        <a:t>Quicksort</a:t>
                      </a:r>
                      <a:r>
                        <a:rPr lang="en-US" sz="1600" dirty="0" smtClean="0"/>
                        <a:t> and selection</a:t>
                      </a:r>
                      <a:endParaRPr lang="en-US" sz="1600" dirty="0"/>
                    </a:p>
                  </a:txBody>
                  <a:tcPr/>
                </a:tc>
                <a:tc>
                  <a:txBody>
                    <a:bodyPr/>
                    <a:lstStyle/>
                    <a:p>
                      <a:pPr algn="r"/>
                      <a:r>
                        <a:rPr lang="en-US" sz="1600" dirty="0" smtClean="0"/>
                        <a:t>7, 9</a:t>
                      </a:r>
                      <a:endParaRPr lang="en-US" sz="1600" dirty="0"/>
                    </a:p>
                  </a:txBody>
                  <a:tcPr/>
                </a:tc>
              </a:tr>
              <a:tr h="370840">
                <a:tc>
                  <a:txBody>
                    <a:bodyPr/>
                    <a:lstStyle/>
                    <a:p>
                      <a:r>
                        <a:rPr lang="en-US" sz="1600" dirty="0" smtClean="0"/>
                        <a:t>5</a:t>
                      </a:r>
                      <a:endParaRPr lang="en-US" sz="1600" dirty="0"/>
                    </a:p>
                  </a:txBody>
                  <a:tcPr/>
                </a:tc>
                <a:tc>
                  <a:txBody>
                    <a:bodyPr/>
                    <a:lstStyle/>
                    <a:p>
                      <a:pPr algn="r"/>
                      <a:endParaRPr lang="en-US" sz="1600" dirty="0"/>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smtClean="0"/>
                        <a:t>Hash tables, Binary search trees</a:t>
                      </a:r>
                    </a:p>
                  </a:txBody>
                  <a:tcPr/>
                </a:tc>
                <a:tc>
                  <a:txBody>
                    <a:bodyPr/>
                    <a:lstStyle/>
                    <a:p>
                      <a:pPr algn="r"/>
                      <a:r>
                        <a:rPr lang="en-US" sz="1600" dirty="0" smtClean="0"/>
                        <a:t>10, 11,  12</a:t>
                      </a:r>
                      <a:endParaRPr lang="en-US" sz="1600" dirty="0"/>
                    </a:p>
                  </a:txBody>
                  <a:tcPr/>
                </a:tc>
              </a:tr>
              <a:tr h="370840">
                <a:tc>
                  <a:txBody>
                    <a:bodyPr/>
                    <a:lstStyle/>
                    <a:p>
                      <a:r>
                        <a:rPr lang="en-US" sz="1600" dirty="0" smtClean="0"/>
                        <a:t>6</a:t>
                      </a:r>
                      <a:endParaRPr lang="en-US" sz="1600" dirty="0"/>
                    </a:p>
                  </a:txBody>
                  <a:tcPr/>
                </a:tc>
                <a:tc>
                  <a:txBody>
                    <a:bodyPr/>
                    <a:lstStyle/>
                    <a:p>
                      <a:pPr algn="r"/>
                      <a:endParaRPr lang="en-US" sz="1600" dirty="0"/>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smtClean="0"/>
                        <a:t>Red-Black</a:t>
                      </a:r>
                      <a:r>
                        <a:rPr lang="en-US" sz="1600" baseline="0" dirty="0" smtClean="0"/>
                        <a:t> trees, </a:t>
                      </a:r>
                      <a:r>
                        <a:rPr lang="en-US" sz="1600" dirty="0" smtClean="0"/>
                        <a:t>Augmenting data structures</a:t>
                      </a:r>
                    </a:p>
                  </a:txBody>
                  <a:tcPr/>
                </a:tc>
                <a:tc>
                  <a:txBody>
                    <a:bodyPr/>
                    <a:lstStyle/>
                    <a:p>
                      <a:pPr algn="r"/>
                      <a:r>
                        <a:rPr lang="en-US" sz="1600" dirty="0" smtClean="0"/>
                        <a:t>13, 14</a:t>
                      </a:r>
                      <a:endParaRPr lang="en-US" sz="1600" dirty="0"/>
                    </a:p>
                  </a:txBody>
                  <a:tcPr/>
                </a:tc>
              </a:tr>
              <a:tr h="370840">
                <a:tc>
                  <a:txBody>
                    <a:bodyPr/>
                    <a:lstStyle/>
                    <a:p>
                      <a:r>
                        <a:rPr lang="en-US" sz="1600" dirty="0" smtClean="0"/>
                        <a:t>7</a:t>
                      </a:r>
                      <a:endParaRPr lang="en-US" sz="1600" dirty="0"/>
                    </a:p>
                  </a:txBody>
                  <a:tcPr/>
                </a:tc>
                <a:tc>
                  <a:txBody>
                    <a:bodyPr/>
                    <a:lstStyle/>
                    <a:p>
                      <a:pPr algn="r"/>
                      <a:endParaRPr lang="en-US" sz="1600" dirty="0"/>
                    </a:p>
                  </a:txBody>
                  <a:tcPr/>
                </a:tc>
                <a:tc>
                  <a:txBody>
                    <a:bodyPr/>
                    <a:lstStyle/>
                    <a:p>
                      <a:pPr algn="r"/>
                      <a:r>
                        <a:rPr lang="en-US" sz="1600" dirty="0" smtClean="0"/>
                        <a:t>Dynamic Programming</a:t>
                      </a:r>
                      <a:endParaRPr lang="en-US" sz="1600" dirty="0"/>
                    </a:p>
                  </a:txBody>
                  <a:tcPr/>
                </a:tc>
                <a:tc>
                  <a:txBody>
                    <a:bodyPr/>
                    <a:lstStyle/>
                    <a:p>
                      <a:pPr algn="r"/>
                      <a:r>
                        <a:rPr lang="en-US" sz="1600" dirty="0" smtClean="0"/>
                        <a:t>15</a:t>
                      </a:r>
                      <a:endParaRPr lang="en-US" sz="1600" dirty="0"/>
                    </a:p>
                  </a:txBody>
                  <a:tcPr/>
                </a:tc>
              </a:tr>
              <a:tr h="370840">
                <a:tc>
                  <a:txBody>
                    <a:bodyPr/>
                    <a:lstStyle/>
                    <a:p>
                      <a:r>
                        <a:rPr lang="en-US" sz="1600" dirty="0" smtClean="0"/>
                        <a:t>8</a:t>
                      </a:r>
                      <a:endParaRPr lang="en-US" sz="1600" dirty="0"/>
                    </a:p>
                  </a:txBody>
                  <a:tcPr/>
                </a:tc>
                <a:tc>
                  <a:txBody>
                    <a:bodyPr/>
                    <a:lstStyle/>
                    <a:p>
                      <a:pPr algn="r"/>
                      <a:endParaRPr lang="en-US" sz="1600" dirty="0"/>
                    </a:p>
                  </a:txBody>
                  <a:tcPr/>
                </a:tc>
                <a:tc>
                  <a:txBody>
                    <a:bodyPr/>
                    <a:lstStyle/>
                    <a:p>
                      <a:pPr algn="r"/>
                      <a:r>
                        <a:rPr lang="en-US" sz="1600" dirty="0" smtClean="0"/>
                        <a:t>Greedy Algorithms</a:t>
                      </a:r>
                      <a:endParaRPr lang="en-US" sz="1600" dirty="0"/>
                    </a:p>
                  </a:txBody>
                  <a:tcPr/>
                </a:tc>
                <a:tc>
                  <a:txBody>
                    <a:bodyPr/>
                    <a:lstStyle/>
                    <a:p>
                      <a:pPr algn="r"/>
                      <a:r>
                        <a:rPr lang="en-US" sz="1600" dirty="0" smtClean="0"/>
                        <a:t>16</a:t>
                      </a:r>
                      <a:endParaRPr lang="en-US" sz="1600" dirty="0"/>
                    </a:p>
                  </a:txBody>
                  <a:tcPr/>
                </a:tc>
              </a:tr>
              <a:tr h="370840">
                <a:tc>
                  <a:txBody>
                    <a:bodyPr/>
                    <a:lstStyle/>
                    <a:p>
                      <a:r>
                        <a:rPr lang="en-US" sz="1600" dirty="0" smtClean="0"/>
                        <a:t>9</a:t>
                      </a:r>
                      <a:endParaRPr lang="en-US" sz="1600" dirty="0"/>
                    </a:p>
                  </a:txBody>
                  <a:tcPr/>
                </a:tc>
                <a:tc>
                  <a:txBody>
                    <a:bodyPr/>
                    <a:lstStyle/>
                    <a:p>
                      <a:pPr algn="r"/>
                      <a:endParaRPr lang="en-US" sz="1600" dirty="0"/>
                    </a:p>
                  </a:txBody>
                  <a:tcPr/>
                </a:tc>
                <a:tc>
                  <a:txBody>
                    <a:bodyPr/>
                    <a:lstStyle/>
                    <a:p>
                      <a:pPr algn="r"/>
                      <a:r>
                        <a:rPr lang="en-US" sz="1600" dirty="0" smtClean="0"/>
                        <a:t>Amortized Analysis</a:t>
                      </a:r>
                      <a:endParaRPr lang="en-US" sz="1600" dirty="0"/>
                    </a:p>
                  </a:txBody>
                  <a:tcPr/>
                </a:tc>
                <a:tc>
                  <a:txBody>
                    <a:bodyPr/>
                    <a:lstStyle/>
                    <a:p>
                      <a:pPr algn="r"/>
                      <a:r>
                        <a:rPr lang="en-US" sz="1600" dirty="0" smtClean="0"/>
                        <a:t>17</a:t>
                      </a:r>
                      <a:endParaRPr lang="en-US" sz="1600" dirty="0"/>
                    </a:p>
                  </a:txBody>
                  <a:tcPr/>
                </a:tc>
              </a:tr>
              <a:tr h="370840">
                <a:tc>
                  <a:txBody>
                    <a:bodyPr/>
                    <a:lstStyle/>
                    <a:p>
                      <a:r>
                        <a:rPr lang="en-US" sz="1600" dirty="0" smtClean="0"/>
                        <a:t>10</a:t>
                      </a:r>
                      <a:endParaRPr lang="en-US" sz="1600" dirty="0"/>
                    </a:p>
                  </a:txBody>
                  <a:tcPr/>
                </a:tc>
                <a:tc>
                  <a:txBody>
                    <a:bodyPr/>
                    <a:lstStyle/>
                    <a:p>
                      <a:pPr algn="r"/>
                      <a:endParaRPr lang="en-US" sz="1600" dirty="0"/>
                    </a:p>
                  </a:txBody>
                  <a:tcPr/>
                </a:tc>
                <a:tc>
                  <a:txBody>
                    <a:bodyPr/>
                    <a:lstStyle/>
                    <a:p>
                      <a:pPr algn="r"/>
                      <a:r>
                        <a:rPr lang="en-US" sz="1600" dirty="0" smtClean="0"/>
                        <a:t>B Trees</a:t>
                      </a:r>
                      <a:endParaRPr lang="en-US" sz="1600" dirty="0"/>
                    </a:p>
                  </a:txBody>
                  <a:tcPr/>
                </a:tc>
                <a:tc>
                  <a:txBody>
                    <a:bodyPr/>
                    <a:lstStyle/>
                    <a:p>
                      <a:pPr algn="r"/>
                      <a:r>
                        <a:rPr lang="en-US" sz="1600" dirty="0" smtClean="0"/>
                        <a:t>18</a:t>
                      </a:r>
                      <a:endParaRPr lang="en-US" sz="1600" dirty="0"/>
                    </a:p>
                  </a:txBody>
                  <a:tcPr/>
                </a:tc>
              </a:tr>
              <a:tr h="370840">
                <a:tc>
                  <a:txBody>
                    <a:bodyPr/>
                    <a:lstStyle/>
                    <a:p>
                      <a:r>
                        <a:rPr lang="en-US" sz="1600" dirty="0" smtClean="0"/>
                        <a:t>11</a:t>
                      </a:r>
                      <a:endParaRPr lang="en-US" sz="1600" dirty="0"/>
                    </a:p>
                  </a:txBody>
                  <a:tcPr/>
                </a:tc>
                <a:tc>
                  <a:txBody>
                    <a:bodyPr/>
                    <a:lstStyle/>
                    <a:p>
                      <a:pPr algn="r"/>
                      <a:endParaRPr lang="en-US" sz="1600" dirty="0"/>
                    </a:p>
                  </a:txBody>
                  <a:tcPr/>
                </a:tc>
                <a:tc>
                  <a:txBody>
                    <a:bodyPr/>
                    <a:lstStyle/>
                    <a:p>
                      <a:pPr algn="r"/>
                      <a:r>
                        <a:rPr lang="en-US" sz="1600" dirty="0" smtClean="0"/>
                        <a:t>Fibonacci Heaps</a:t>
                      </a:r>
                      <a:endParaRPr lang="en-US" sz="1600" dirty="0"/>
                    </a:p>
                  </a:txBody>
                  <a:tcPr/>
                </a:tc>
                <a:tc>
                  <a:txBody>
                    <a:bodyPr/>
                    <a:lstStyle/>
                    <a:p>
                      <a:pPr algn="r"/>
                      <a:r>
                        <a:rPr lang="en-US" sz="1600" dirty="0" smtClean="0"/>
                        <a:t>19</a:t>
                      </a:r>
                      <a:endParaRPr lang="en-US" sz="1600" dirty="0"/>
                    </a:p>
                  </a:txBody>
                  <a:tcPr/>
                </a:tc>
              </a:tr>
              <a:tr h="370840">
                <a:tc>
                  <a:txBody>
                    <a:bodyPr/>
                    <a:lstStyle/>
                    <a:p>
                      <a:r>
                        <a:rPr lang="en-US" sz="1600" dirty="0" smtClean="0"/>
                        <a:t>12</a:t>
                      </a:r>
                      <a:endParaRPr lang="en-US" sz="1600" dirty="0"/>
                    </a:p>
                  </a:txBody>
                  <a:tcPr/>
                </a:tc>
                <a:tc>
                  <a:txBody>
                    <a:bodyPr/>
                    <a:lstStyle/>
                    <a:p>
                      <a:pPr algn="r"/>
                      <a:endParaRPr lang="en-US" sz="1600" dirty="0"/>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smtClean="0"/>
                        <a:t>Elementary Graph Algorithms,</a:t>
                      </a:r>
                      <a:r>
                        <a:rPr lang="en-US" sz="1600" baseline="0" dirty="0" smtClean="0"/>
                        <a:t> </a:t>
                      </a:r>
                      <a:r>
                        <a:rPr lang="en-US" sz="1600" dirty="0" smtClean="0"/>
                        <a:t>Minimum Spanning Trees</a:t>
                      </a:r>
                      <a:endParaRPr lang="en-US" sz="1600" dirty="0"/>
                    </a:p>
                  </a:txBody>
                  <a:tcPr/>
                </a:tc>
                <a:tc>
                  <a:txBody>
                    <a:bodyPr/>
                    <a:lstStyle/>
                    <a:p>
                      <a:pPr algn="r"/>
                      <a:r>
                        <a:rPr lang="en-US" sz="1600" dirty="0" smtClean="0"/>
                        <a:t>22, 23</a:t>
                      </a:r>
                      <a:endParaRPr lang="en-US" sz="1600" dirty="0"/>
                    </a:p>
                  </a:txBody>
                  <a:tcPr/>
                </a:tc>
              </a:tr>
              <a:tr h="370840">
                <a:tc>
                  <a:txBody>
                    <a:bodyPr/>
                    <a:lstStyle/>
                    <a:p>
                      <a:r>
                        <a:rPr lang="en-US" sz="1600" dirty="0" smtClean="0"/>
                        <a:t>extra</a:t>
                      </a:r>
                      <a:endParaRPr lang="en-US" sz="1600" dirty="0"/>
                    </a:p>
                  </a:txBody>
                  <a:tcPr/>
                </a:tc>
                <a:tc>
                  <a:txBody>
                    <a:bodyPr/>
                    <a:lstStyle/>
                    <a:p>
                      <a:pPr algn="r"/>
                      <a:r>
                        <a:rPr lang="en-US" sz="1600" dirty="0" smtClean="0"/>
                        <a:t>24/5</a:t>
                      </a:r>
                      <a:endParaRPr lang="en-US" sz="1600" dirty="0"/>
                    </a:p>
                  </a:txBody>
                  <a:tcPr/>
                </a:tc>
                <a:tc>
                  <a:txBody>
                    <a:bodyPr/>
                    <a:lstStyle/>
                    <a:p>
                      <a:pPr algn="r"/>
                      <a:endParaRPr lang="en-US" sz="1600" dirty="0"/>
                    </a:p>
                  </a:txBody>
                  <a:tcPr/>
                </a:tc>
                <a:tc>
                  <a:txBody>
                    <a:bodyPr/>
                    <a:lstStyle/>
                    <a:p>
                      <a:pPr algn="r"/>
                      <a:endParaRPr lang="en-US" sz="1600" dirty="0"/>
                    </a:p>
                  </a:txBody>
                  <a:tcPr/>
                </a:tc>
              </a:tr>
            </a:tbl>
          </a:graphicData>
        </a:graphic>
      </p:graphicFrame>
      <p:sp>
        <p:nvSpPr>
          <p:cNvPr id="8" name="TextBox 7"/>
          <p:cNvSpPr txBox="1"/>
          <p:nvPr/>
        </p:nvSpPr>
        <p:spPr>
          <a:xfrm>
            <a:off x="7391400" y="1828800"/>
            <a:ext cx="1294745" cy="400110"/>
          </a:xfrm>
          <a:prstGeom prst="rect">
            <a:avLst/>
          </a:prstGeom>
          <a:noFill/>
        </p:spPr>
        <p:txBody>
          <a:bodyPr wrap="none" rtlCol="0">
            <a:spAutoFit/>
          </a:bodyPr>
          <a:lstStyle/>
          <a:p>
            <a:r>
              <a:rPr lang="en-US" sz="2000" dirty="0" smtClean="0">
                <a:solidFill>
                  <a:schemeClr val="accent3"/>
                </a:solidFill>
                <a:latin typeface="+mn-lt"/>
              </a:rPr>
              <a:t>algorithms</a:t>
            </a:r>
            <a:endParaRPr lang="en-US" sz="2000" dirty="0">
              <a:solidFill>
                <a:schemeClr val="accent3"/>
              </a:solidFill>
              <a:latin typeface="+mn-lt"/>
            </a:endParaRPr>
          </a:p>
        </p:txBody>
      </p:sp>
      <p:sp>
        <p:nvSpPr>
          <p:cNvPr id="9" name="TextBox 8"/>
          <p:cNvSpPr txBox="1"/>
          <p:nvPr/>
        </p:nvSpPr>
        <p:spPr>
          <a:xfrm>
            <a:off x="7366851" y="2971800"/>
            <a:ext cx="1777149" cy="400110"/>
          </a:xfrm>
          <a:prstGeom prst="rect">
            <a:avLst/>
          </a:prstGeom>
          <a:noFill/>
        </p:spPr>
        <p:txBody>
          <a:bodyPr wrap="none" rtlCol="0">
            <a:spAutoFit/>
          </a:bodyPr>
          <a:lstStyle/>
          <a:p>
            <a:r>
              <a:rPr lang="en-US" sz="2000" dirty="0" smtClean="0">
                <a:solidFill>
                  <a:schemeClr val="accent4"/>
                </a:solidFill>
                <a:latin typeface="+mn-lt"/>
              </a:rPr>
              <a:t>data structures</a:t>
            </a:r>
            <a:endParaRPr lang="en-US" sz="2000" dirty="0">
              <a:solidFill>
                <a:schemeClr val="accent4"/>
              </a:solidFill>
              <a:latin typeface="+mn-lt"/>
            </a:endParaRPr>
          </a:p>
        </p:txBody>
      </p:sp>
      <p:sp>
        <p:nvSpPr>
          <p:cNvPr id="14" name="TextBox 13"/>
          <p:cNvSpPr txBox="1"/>
          <p:nvPr/>
        </p:nvSpPr>
        <p:spPr>
          <a:xfrm>
            <a:off x="7366851" y="4724400"/>
            <a:ext cx="1754106" cy="707886"/>
          </a:xfrm>
          <a:prstGeom prst="rect">
            <a:avLst/>
          </a:prstGeom>
          <a:noFill/>
        </p:spPr>
        <p:txBody>
          <a:bodyPr wrap="none" rtlCol="0">
            <a:spAutoFit/>
          </a:bodyPr>
          <a:lstStyle/>
          <a:p>
            <a:r>
              <a:rPr lang="en-US" sz="2000" dirty="0" smtClean="0">
                <a:solidFill>
                  <a:schemeClr val="accent4"/>
                </a:solidFill>
                <a:latin typeface="+mn-lt"/>
              </a:rPr>
              <a:t>advanced</a:t>
            </a:r>
          </a:p>
          <a:p>
            <a:r>
              <a:rPr lang="en-US" sz="2000" dirty="0" smtClean="0">
                <a:solidFill>
                  <a:schemeClr val="accent4"/>
                </a:solidFill>
                <a:latin typeface="+mn-lt"/>
              </a:rPr>
              <a:t>data structures</a:t>
            </a:r>
            <a:endParaRPr lang="en-US" sz="2000" dirty="0">
              <a:solidFill>
                <a:schemeClr val="accent4"/>
              </a:solidFill>
              <a:latin typeface="+mn-lt"/>
            </a:endParaRPr>
          </a:p>
        </p:txBody>
      </p:sp>
      <p:sp>
        <p:nvSpPr>
          <p:cNvPr id="15" name="TextBox 14"/>
          <p:cNvSpPr txBox="1"/>
          <p:nvPr/>
        </p:nvSpPr>
        <p:spPr>
          <a:xfrm>
            <a:off x="7391400" y="3733800"/>
            <a:ext cx="1294745" cy="707886"/>
          </a:xfrm>
          <a:prstGeom prst="rect">
            <a:avLst/>
          </a:prstGeom>
          <a:noFill/>
        </p:spPr>
        <p:txBody>
          <a:bodyPr wrap="none" rtlCol="0">
            <a:spAutoFit/>
          </a:bodyPr>
          <a:lstStyle/>
          <a:p>
            <a:r>
              <a:rPr lang="en-US" sz="2000" dirty="0" smtClean="0">
                <a:solidFill>
                  <a:schemeClr val="accent3"/>
                </a:solidFill>
                <a:latin typeface="+mn-lt"/>
              </a:rPr>
              <a:t>advanced</a:t>
            </a:r>
          </a:p>
          <a:p>
            <a:r>
              <a:rPr lang="en-US" sz="2000" dirty="0" smtClean="0">
                <a:solidFill>
                  <a:schemeClr val="accent3"/>
                </a:solidFill>
                <a:latin typeface="+mn-lt"/>
              </a:rPr>
              <a:t>algorithms</a:t>
            </a:r>
            <a:endParaRPr lang="en-US" sz="2000" dirty="0">
              <a:solidFill>
                <a:schemeClr val="accent3"/>
              </a:solidFill>
              <a:latin typeface="+mn-lt"/>
            </a:endParaRPr>
          </a:p>
        </p:txBody>
      </p:sp>
      <p:sp>
        <p:nvSpPr>
          <p:cNvPr id="17" name="TextBox 16"/>
          <p:cNvSpPr txBox="1"/>
          <p:nvPr/>
        </p:nvSpPr>
        <p:spPr>
          <a:xfrm>
            <a:off x="7391400" y="5543490"/>
            <a:ext cx="1294745" cy="400110"/>
          </a:xfrm>
          <a:prstGeom prst="rect">
            <a:avLst/>
          </a:prstGeom>
          <a:noFill/>
        </p:spPr>
        <p:txBody>
          <a:bodyPr wrap="none" rtlCol="0">
            <a:spAutoFit/>
          </a:bodyPr>
          <a:lstStyle/>
          <a:p>
            <a:r>
              <a:rPr lang="en-US" sz="2000" dirty="0" smtClean="0">
                <a:solidFill>
                  <a:schemeClr val="accent3"/>
                </a:solidFill>
                <a:latin typeface="+mn-lt"/>
              </a:rPr>
              <a:t>algorithms</a:t>
            </a:r>
            <a:endParaRPr lang="en-US" sz="2000" dirty="0">
              <a:solidFill>
                <a:schemeClr val="accent3"/>
              </a:solidFill>
              <a:latin typeface="+mn-lt"/>
            </a:endParaRPr>
          </a:p>
        </p:txBody>
      </p:sp>
      <p:cxnSp>
        <p:nvCxnSpPr>
          <p:cNvPr id="19" name="Straight Connector 18"/>
          <p:cNvCxnSpPr/>
          <p:nvPr/>
        </p:nvCxnSpPr>
        <p:spPr>
          <a:xfrm>
            <a:off x="228600" y="3962400"/>
            <a:ext cx="6934200" cy="1588"/>
          </a:xfrm>
          <a:prstGeom prst="line">
            <a:avLst/>
          </a:prstGeom>
          <a:ln w="104775">
            <a:solidFill>
              <a:schemeClr val="accent2"/>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Rectangle 5"/>
          <p:cNvSpPr/>
          <p:nvPr/>
        </p:nvSpPr>
        <p:spPr>
          <a:xfrm>
            <a:off x="214282" y="2850914"/>
            <a:ext cx="8429684" cy="1492486"/>
          </a:xfrm>
          <a:prstGeom prst="rect">
            <a:avLst/>
          </a:prstGeom>
          <a:solidFill>
            <a:schemeClr val="accent2">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 name="Title 1"/>
          <p:cNvSpPr>
            <a:spLocks noGrp="1"/>
          </p:cNvSpPr>
          <p:nvPr>
            <p:ph type="title"/>
          </p:nvPr>
        </p:nvSpPr>
        <p:spPr/>
        <p:txBody>
          <a:bodyPr/>
          <a:lstStyle/>
          <a:p>
            <a:r>
              <a:rPr lang="en-US" dirty="0" smtClean="0"/>
              <a:t>Contents</a:t>
            </a:r>
            <a:endParaRPr lang="nl-BE" dirty="0"/>
          </a:p>
        </p:txBody>
      </p:sp>
      <p:sp>
        <p:nvSpPr>
          <p:cNvPr id="3" name="Content Placeholder 2"/>
          <p:cNvSpPr>
            <a:spLocks noGrp="1"/>
          </p:cNvSpPr>
          <p:nvPr>
            <p:ph idx="1"/>
          </p:nvPr>
        </p:nvSpPr>
        <p:spPr/>
        <p:txBody>
          <a:bodyPr/>
          <a:lstStyle/>
          <a:p>
            <a:pPr marL="457200" indent="-457200">
              <a:buFont typeface="+mj-lt"/>
              <a:buAutoNum type="arabicPeriod"/>
            </a:pPr>
            <a:r>
              <a:rPr lang="nl-BE" dirty="0" smtClean="0"/>
              <a:t>Introduction</a:t>
            </a:r>
          </a:p>
          <a:p>
            <a:pPr marL="914400" lvl="1" indent="-457200"/>
            <a:r>
              <a:rPr lang="nl-BE" dirty="0" smtClean="0"/>
              <a:t>Definitions</a:t>
            </a:r>
          </a:p>
          <a:p>
            <a:pPr marL="457200" indent="-457200">
              <a:buFont typeface="+mj-lt"/>
              <a:buAutoNum type="arabicPeriod"/>
            </a:pPr>
            <a:r>
              <a:rPr lang="nl-BE" dirty="0" smtClean="0"/>
              <a:t>Administration</a:t>
            </a:r>
          </a:p>
          <a:p>
            <a:pPr marL="914400" lvl="1" indent="-457200"/>
            <a:r>
              <a:rPr lang="nl-BE" dirty="0" smtClean="0"/>
              <a:t>Course info</a:t>
            </a:r>
          </a:p>
          <a:p>
            <a:pPr marL="457200" indent="-457200">
              <a:buFont typeface="+mj-lt"/>
              <a:buAutoNum type="arabicPeriod"/>
            </a:pPr>
            <a:r>
              <a:rPr lang="nl-BE" dirty="0" smtClean="0"/>
              <a:t>Sorting - </a:t>
            </a:r>
            <a:r>
              <a:rPr lang="nl-BE" i="1" dirty="0" smtClean="0"/>
              <a:t>intro</a:t>
            </a:r>
          </a:p>
          <a:p>
            <a:pPr marL="914400" lvl="1" indent="-457200"/>
            <a:r>
              <a:rPr lang="nl-BE" dirty="0" smtClean="0"/>
              <a:t>InsertionSort 	- </a:t>
            </a:r>
            <a:r>
              <a:rPr lang="en-US" dirty="0" smtClean="0">
                <a:solidFill>
                  <a:schemeClr val="accent3"/>
                </a:solidFill>
              </a:rPr>
              <a:t>incremental algorithm</a:t>
            </a:r>
            <a:endParaRPr lang="nl-BE" dirty="0" smtClean="0">
              <a:solidFill>
                <a:schemeClr val="accent3"/>
              </a:solidFill>
            </a:endParaRPr>
          </a:p>
          <a:p>
            <a:pPr marL="914400" lvl="1" indent="-457200"/>
            <a:r>
              <a:rPr lang="nl-BE" dirty="0" smtClean="0"/>
              <a:t>MergeSort 	- </a:t>
            </a:r>
            <a:r>
              <a:rPr lang="en-US" dirty="0" smtClean="0">
                <a:solidFill>
                  <a:srgbClr val="C00000"/>
                </a:solidFill>
              </a:rPr>
              <a:t>divide-and-conquer algorithm</a:t>
            </a:r>
            <a:endParaRPr lang="nl-BE" dirty="0" smtClean="0">
              <a:solidFill>
                <a:srgbClr val="C00000"/>
              </a:solidFill>
            </a:endParaRPr>
          </a:p>
          <a:p>
            <a:pPr marL="914400" lvl="1" indent="-457200"/>
            <a:r>
              <a:rPr lang="en-US" dirty="0" err="1" smtClean="0">
                <a:ea typeface="Arial" pitchFamily="-107" charset="0"/>
                <a:cs typeface="Arial" pitchFamily="-107" charset="0"/>
              </a:rPr>
              <a:t>QuickSort</a:t>
            </a:r>
            <a:r>
              <a:rPr lang="en-US" dirty="0" smtClean="0">
                <a:ea typeface="Arial" pitchFamily="-107" charset="0"/>
                <a:cs typeface="Arial" pitchFamily="-107" charset="0"/>
              </a:rPr>
              <a:t> 	</a:t>
            </a:r>
            <a:r>
              <a:rPr lang="nl-BE" dirty="0" smtClean="0"/>
              <a:t>- </a:t>
            </a:r>
            <a:r>
              <a:rPr lang="en-US" dirty="0" smtClean="0">
                <a:solidFill>
                  <a:srgbClr val="C00000"/>
                </a:solidFill>
              </a:rPr>
              <a:t>divide-and-conquer algorithm</a:t>
            </a:r>
          </a:p>
          <a:p>
            <a:pPr marL="457200" indent="-457200">
              <a:buFont typeface="+mj-lt"/>
              <a:buAutoNum type="arabicPeriod"/>
            </a:pPr>
            <a:r>
              <a:rPr lang="en-US" dirty="0" smtClean="0">
                <a:ea typeface="Arial" pitchFamily="-107" charset="0"/>
                <a:cs typeface="Arial" pitchFamily="-107" charset="0"/>
              </a:rPr>
              <a:t>Analysis of algorithms </a:t>
            </a:r>
            <a:r>
              <a:rPr lang="nl-BE" dirty="0" smtClean="0"/>
              <a:t>– </a:t>
            </a:r>
            <a:r>
              <a:rPr lang="nl-BE" i="1" dirty="0" smtClean="0"/>
              <a:t>intro</a:t>
            </a:r>
          </a:p>
          <a:p>
            <a:pPr marL="914400" lvl="1" indent="-457200"/>
            <a:r>
              <a:rPr lang="nl-BE" dirty="0" smtClean="0"/>
              <a:t>Running time</a:t>
            </a:r>
          </a:p>
          <a:p>
            <a:pPr marL="457200" indent="-457200">
              <a:buNone/>
            </a:pPr>
            <a:endParaRPr lang="nl-BE" dirty="0"/>
          </a:p>
        </p:txBody>
      </p:sp>
      <p:sp>
        <p:nvSpPr>
          <p:cNvPr id="8"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9"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35</a:t>
            </a:fld>
            <a:endParaRPr lang="en-US"/>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8"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36</a:t>
            </a:fld>
            <a:endParaRPr lang="en-US"/>
          </a:p>
        </p:txBody>
      </p:sp>
      <p:sp>
        <p:nvSpPr>
          <p:cNvPr id="10" name="Title 3"/>
          <p:cNvSpPr txBox="1">
            <a:spLocks/>
          </p:cNvSpPr>
          <p:nvPr/>
        </p:nvSpPr>
        <p:spPr bwMode="auto">
          <a:xfrm>
            <a:off x="714348" y="2214554"/>
            <a:ext cx="7772400" cy="13620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000" b="1" i="0" u="none" strike="noStrike" kern="0" cap="none" spc="0" normalizeH="0" baseline="0" noProof="0" dirty="0" smtClean="0">
                <a:ln>
                  <a:noFill/>
                </a:ln>
                <a:solidFill>
                  <a:schemeClr val="accent6"/>
                </a:solidFill>
                <a:effectLst/>
                <a:uLnTx/>
                <a:uFillTx/>
                <a:latin typeface="+mn-lt"/>
                <a:ea typeface="+mj-ea"/>
                <a:cs typeface=""/>
              </a:rPr>
              <a:t>Sorting</a:t>
            </a:r>
            <a:endParaRPr kumimoji="0" lang="en-US" sz="4000" b="1" i="0" u="none" strike="noStrike" kern="0" cap="none" spc="0" normalizeH="0" baseline="0" noProof="0" dirty="0">
              <a:ln>
                <a:noFill/>
              </a:ln>
              <a:solidFill>
                <a:schemeClr val="accent6"/>
              </a:solidFill>
              <a:effectLst/>
              <a:uLnTx/>
              <a:uFillTx/>
              <a:latin typeface="+mn-lt"/>
              <a:ea typeface="+mj-ea"/>
              <a:cs typeface=""/>
            </a:endParaRPr>
          </a:p>
        </p:txBody>
      </p:sp>
      <p:sp>
        <p:nvSpPr>
          <p:cNvPr id="11" name="Text Placeholder 4"/>
          <p:cNvSpPr txBox="1">
            <a:spLocks/>
          </p:cNvSpPr>
          <p:nvPr/>
        </p:nvSpPr>
        <p:spPr bwMode="auto">
          <a:xfrm>
            <a:off x="714348" y="3571876"/>
            <a:ext cx="7772400" cy="1263652"/>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algn="ctr"/>
            <a:r>
              <a:rPr lang="en-US" sz="2400" i="1" dirty="0" smtClean="0">
                <a:solidFill>
                  <a:schemeClr val="accent3"/>
                </a:solidFill>
                <a:latin typeface="+mn-lt"/>
                <a:ea typeface="Arial" pitchFamily="-107" charset="0"/>
                <a:cs typeface="Arial" pitchFamily="-107" charset="0"/>
              </a:rPr>
              <a:t>Let’s get started …</a:t>
            </a:r>
            <a:endParaRPr lang="el-GR" sz="2400" i="1" dirty="0">
              <a:solidFill>
                <a:schemeClr val="accent3"/>
              </a:solidFill>
              <a:latin typeface="+mn-lt"/>
              <a:ea typeface="Arial" pitchFamily="-107" charset="0"/>
              <a:cs typeface="Arial" pitchFamily="-107"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a:t>The sorting problem</a:t>
            </a:r>
          </a:p>
        </p:txBody>
      </p:sp>
      <p:sp>
        <p:nvSpPr>
          <p:cNvPr id="884739" name="Rectangle 3"/>
          <p:cNvSpPr>
            <a:spLocks noGrp="1" noChangeArrowheads="1"/>
          </p:cNvSpPr>
          <p:nvPr>
            <p:ph type="body" idx="1"/>
          </p:nvPr>
        </p:nvSpPr>
        <p:spPr/>
        <p:txBody>
          <a:bodyPr/>
          <a:lstStyle/>
          <a:p>
            <a:pPr eaLnBrk="1" hangingPunct="1">
              <a:buFont typeface="Wingdings" pitchFamily="-107" charset="2"/>
              <a:buNone/>
            </a:pPr>
            <a:r>
              <a:rPr lang="en-US" dirty="0" smtClean="0">
                <a:solidFill>
                  <a:srgbClr val="C00000"/>
                </a:solidFill>
              </a:rPr>
              <a:t>Input </a:t>
            </a:r>
            <a:r>
              <a:rPr lang="en-US" dirty="0" smtClean="0"/>
              <a:t>: 		a </a:t>
            </a:r>
            <a:r>
              <a:rPr lang="en-US" dirty="0"/>
              <a:t>sequence of </a:t>
            </a:r>
            <a:r>
              <a:rPr lang="en-US" dirty="0" err="1">
                <a:solidFill>
                  <a:srgbClr val="C00000"/>
                </a:solidFill>
              </a:rPr>
              <a:t>n</a:t>
            </a:r>
            <a:r>
              <a:rPr lang="en-US" dirty="0"/>
              <a:t> numbers </a:t>
            </a:r>
            <a:r>
              <a:rPr lang="en-US" dirty="0">
                <a:ea typeface="Arial Unicode MS" pitchFamily="-107" charset="0"/>
              </a:rPr>
              <a:t>‹</a:t>
            </a:r>
            <a:r>
              <a:rPr lang="en-US" dirty="0">
                <a:solidFill>
                  <a:srgbClr val="C00000"/>
                </a:solidFill>
                <a:ea typeface="Arial Unicode MS" pitchFamily="-107" charset="0"/>
              </a:rPr>
              <a:t>a</a:t>
            </a:r>
            <a:r>
              <a:rPr lang="en-US" baseline="-25000" dirty="0">
                <a:solidFill>
                  <a:srgbClr val="C00000"/>
                </a:solidFill>
                <a:ea typeface="Arial Unicode MS" pitchFamily="-107" charset="0"/>
              </a:rPr>
              <a:t>1</a:t>
            </a:r>
            <a:r>
              <a:rPr lang="en-US" dirty="0">
                <a:ea typeface="Arial Unicode MS" pitchFamily="-107" charset="0"/>
              </a:rPr>
              <a:t>, </a:t>
            </a:r>
            <a:r>
              <a:rPr lang="en-US" dirty="0">
                <a:solidFill>
                  <a:srgbClr val="C00000"/>
                </a:solidFill>
                <a:ea typeface="Arial Unicode MS" pitchFamily="-107" charset="0"/>
              </a:rPr>
              <a:t>a</a:t>
            </a:r>
            <a:r>
              <a:rPr lang="en-US" baseline="-25000" dirty="0">
                <a:solidFill>
                  <a:srgbClr val="C00000"/>
                </a:solidFill>
                <a:ea typeface="Arial Unicode MS" pitchFamily="-107" charset="0"/>
              </a:rPr>
              <a:t>2</a:t>
            </a:r>
            <a:r>
              <a:rPr lang="en-US" dirty="0">
                <a:ea typeface="Arial Unicode MS" pitchFamily="-107" charset="0"/>
              </a:rPr>
              <a:t>, …, </a:t>
            </a:r>
            <a:r>
              <a:rPr lang="en-US" dirty="0">
                <a:solidFill>
                  <a:srgbClr val="C00000"/>
                </a:solidFill>
                <a:ea typeface="Arial Unicode MS" pitchFamily="-107" charset="0"/>
              </a:rPr>
              <a:t>a</a:t>
            </a:r>
            <a:r>
              <a:rPr lang="en-US" baseline="-25000" dirty="0">
                <a:solidFill>
                  <a:srgbClr val="C00000"/>
                </a:solidFill>
                <a:ea typeface="Arial Unicode MS" pitchFamily="-107" charset="0"/>
              </a:rPr>
              <a:t>n</a:t>
            </a:r>
            <a:r>
              <a:rPr lang="en-US" dirty="0">
                <a:ea typeface="Arial Unicode MS" pitchFamily="-107" charset="0"/>
              </a:rPr>
              <a:t>›</a:t>
            </a:r>
          </a:p>
          <a:p>
            <a:pPr eaLnBrk="1" hangingPunct="1">
              <a:buFont typeface="Wingdings" pitchFamily="-107" charset="2"/>
              <a:buNone/>
            </a:pPr>
            <a:r>
              <a:rPr lang="en-US" dirty="0" smtClean="0">
                <a:solidFill>
                  <a:srgbClr val="C00000"/>
                </a:solidFill>
                <a:ea typeface="Arial Unicode MS" pitchFamily="-107" charset="0"/>
              </a:rPr>
              <a:t>Output </a:t>
            </a:r>
            <a:r>
              <a:rPr lang="en-US" dirty="0" smtClean="0">
                <a:ea typeface="Arial Unicode MS" pitchFamily="-107" charset="0"/>
              </a:rPr>
              <a:t>: 	a </a:t>
            </a:r>
            <a:r>
              <a:rPr lang="en-US" dirty="0">
                <a:ea typeface="Arial Unicode MS" pitchFamily="-107" charset="0"/>
              </a:rPr>
              <a:t>permutation of the input</a:t>
            </a:r>
            <a:r>
              <a:rPr lang="en-US" dirty="0" smtClean="0">
                <a:ea typeface="Arial Unicode MS" pitchFamily="-107" charset="0"/>
              </a:rPr>
              <a:t> ‹</a:t>
            </a:r>
            <a:r>
              <a:rPr lang="en-US" dirty="0" smtClean="0">
                <a:solidFill>
                  <a:srgbClr val="C00000"/>
                </a:solidFill>
              </a:rPr>
              <a:t>a</a:t>
            </a:r>
            <a:r>
              <a:rPr lang="en-US" baseline="30000" dirty="0" smtClean="0">
                <a:solidFill>
                  <a:srgbClr val="C00000"/>
                </a:solidFill>
              </a:rPr>
              <a:t>’</a:t>
            </a:r>
            <a:r>
              <a:rPr lang="en-US" baseline="-25000" dirty="0" smtClean="0">
                <a:solidFill>
                  <a:srgbClr val="C00000"/>
                </a:solidFill>
              </a:rPr>
              <a:t>1</a:t>
            </a:r>
            <a:r>
              <a:rPr lang="en-US" dirty="0" smtClean="0">
                <a:ea typeface="Arial Unicode MS" pitchFamily="-107" charset="0"/>
              </a:rPr>
              <a:t>, </a:t>
            </a:r>
            <a:r>
              <a:rPr lang="en-US" dirty="0" smtClean="0">
                <a:solidFill>
                  <a:srgbClr val="C00000"/>
                </a:solidFill>
                <a:ea typeface="Arial Unicode MS" pitchFamily="-107" charset="0"/>
              </a:rPr>
              <a:t>a</a:t>
            </a:r>
            <a:r>
              <a:rPr lang="en-US" baseline="30000" dirty="0" smtClean="0">
                <a:solidFill>
                  <a:srgbClr val="C00000"/>
                </a:solidFill>
              </a:rPr>
              <a:t>’</a:t>
            </a:r>
            <a:r>
              <a:rPr lang="en-US" baseline="-25000" dirty="0" smtClean="0">
                <a:solidFill>
                  <a:srgbClr val="C00000"/>
                </a:solidFill>
                <a:ea typeface="Arial Unicode MS" pitchFamily="-107" charset="0"/>
              </a:rPr>
              <a:t>2</a:t>
            </a:r>
            <a:r>
              <a:rPr lang="en-US" dirty="0" smtClean="0">
                <a:ea typeface="Arial Unicode MS" pitchFamily="-107" charset="0"/>
              </a:rPr>
              <a:t>, …, </a:t>
            </a:r>
            <a:r>
              <a:rPr lang="en-US" dirty="0" err="1" smtClean="0">
                <a:solidFill>
                  <a:srgbClr val="C00000"/>
                </a:solidFill>
                <a:ea typeface="Arial Unicode MS" pitchFamily="-107" charset="0"/>
              </a:rPr>
              <a:t>a</a:t>
            </a:r>
            <a:r>
              <a:rPr lang="en-US" baseline="30000" dirty="0" err="1" smtClean="0">
                <a:solidFill>
                  <a:srgbClr val="C00000"/>
                </a:solidFill>
              </a:rPr>
              <a:t>’</a:t>
            </a:r>
            <a:r>
              <a:rPr lang="en-US" baseline="-25000" dirty="0" err="1" smtClean="0">
                <a:solidFill>
                  <a:srgbClr val="C00000"/>
                </a:solidFill>
                <a:ea typeface="Arial Unicode MS" pitchFamily="-107" charset="0"/>
              </a:rPr>
              <a:t>n</a:t>
            </a:r>
            <a:r>
              <a:rPr lang="en-US" baseline="-25000" dirty="0" smtClean="0"/>
              <a:t> </a:t>
            </a:r>
            <a:r>
              <a:rPr lang="en-US" dirty="0" smtClean="0">
                <a:ea typeface="Arial Unicode MS" pitchFamily="-107" charset="0"/>
              </a:rPr>
              <a:t>› </a:t>
            </a:r>
          </a:p>
          <a:p>
            <a:pPr eaLnBrk="1" hangingPunct="1">
              <a:buFont typeface="Wingdings" pitchFamily="-107" charset="2"/>
              <a:buNone/>
            </a:pPr>
            <a:r>
              <a:rPr lang="en-US" dirty="0" smtClean="0">
                <a:ea typeface="Arial Unicode MS" pitchFamily="-107" charset="0"/>
              </a:rPr>
              <a:t>			such </a:t>
            </a:r>
            <a:r>
              <a:rPr lang="en-US" dirty="0">
                <a:ea typeface="Arial Unicode MS" pitchFamily="-107" charset="0"/>
              </a:rPr>
              <a:t>that</a:t>
            </a:r>
            <a:r>
              <a:rPr lang="en-US" dirty="0" smtClean="0">
                <a:ea typeface="Arial Unicode MS" pitchFamily="-107" charset="0"/>
              </a:rPr>
              <a:t> </a:t>
            </a:r>
            <a:r>
              <a:rPr lang="en-US" dirty="0" smtClean="0">
                <a:solidFill>
                  <a:srgbClr val="C00000"/>
                </a:solidFill>
              </a:rPr>
              <a:t>a</a:t>
            </a:r>
            <a:r>
              <a:rPr lang="en-US" baseline="30000" dirty="0" smtClean="0">
                <a:solidFill>
                  <a:srgbClr val="C00000"/>
                </a:solidFill>
              </a:rPr>
              <a:t>’</a:t>
            </a:r>
            <a:r>
              <a:rPr lang="en-US" baseline="-25000" dirty="0" smtClean="0">
                <a:solidFill>
                  <a:srgbClr val="C00000"/>
                </a:solidFill>
              </a:rPr>
              <a:t>1</a:t>
            </a:r>
            <a:r>
              <a:rPr lang="en-US" baseline="-25000" dirty="0" smtClean="0"/>
              <a:t> </a:t>
            </a:r>
            <a:r>
              <a:rPr lang="en-US" dirty="0">
                <a:ea typeface="Arial" pitchFamily="-107" charset="0"/>
              </a:rPr>
              <a:t>≤ … ≤</a:t>
            </a:r>
            <a:r>
              <a:rPr lang="en-US" dirty="0"/>
              <a:t> </a:t>
            </a:r>
            <a:r>
              <a:rPr lang="en-US" dirty="0" err="1" smtClean="0">
                <a:solidFill>
                  <a:srgbClr val="C00000"/>
                </a:solidFill>
              </a:rPr>
              <a:t>a</a:t>
            </a:r>
            <a:r>
              <a:rPr lang="en-US" baseline="30000" dirty="0" err="1" smtClean="0">
                <a:solidFill>
                  <a:srgbClr val="C00000"/>
                </a:solidFill>
              </a:rPr>
              <a:t>’</a:t>
            </a:r>
            <a:r>
              <a:rPr lang="en-US" baseline="-25000" dirty="0" err="1" smtClean="0">
                <a:solidFill>
                  <a:srgbClr val="C00000"/>
                </a:solidFill>
              </a:rPr>
              <a:t>n</a:t>
            </a:r>
            <a:endParaRPr lang="en-US" dirty="0" smtClean="0">
              <a:solidFill>
                <a:srgbClr val="C00000"/>
              </a:solidFill>
              <a:ea typeface="Arial Unicode MS" pitchFamily="-107" charset="0"/>
            </a:endParaRPr>
          </a:p>
          <a:p>
            <a:pPr eaLnBrk="1" hangingPunct="1">
              <a:buNone/>
            </a:pPr>
            <a:endParaRPr lang="en-US" dirty="0" smtClean="0">
              <a:ea typeface="Arial Unicode MS" pitchFamily="-107" charset="0"/>
            </a:endParaRPr>
          </a:p>
          <a:p>
            <a:pPr eaLnBrk="1" hangingPunct="1">
              <a:buNone/>
            </a:pPr>
            <a:r>
              <a:rPr lang="en-US" dirty="0" smtClean="0">
                <a:solidFill>
                  <a:schemeClr val="accent6"/>
                </a:solidFill>
                <a:ea typeface="Arial Unicode MS" pitchFamily="-107" charset="0"/>
              </a:rPr>
              <a:t>Example</a:t>
            </a:r>
            <a:r>
              <a:rPr lang="en-US" dirty="0" smtClean="0">
                <a:ea typeface="Arial Unicode MS" pitchFamily="-107" charset="0"/>
              </a:rPr>
              <a:t>: 	</a:t>
            </a:r>
            <a:r>
              <a:rPr lang="en-US" dirty="0" smtClean="0">
                <a:solidFill>
                  <a:srgbClr val="C00000"/>
                </a:solidFill>
              </a:rPr>
              <a:t>Input</a:t>
            </a:r>
            <a:r>
              <a:rPr lang="en-US" dirty="0" smtClean="0">
                <a:solidFill>
                  <a:srgbClr val="000000"/>
                </a:solidFill>
              </a:rPr>
              <a:t>:  		</a:t>
            </a:r>
            <a:r>
              <a:rPr lang="en-US" dirty="0" smtClean="0">
                <a:solidFill>
                  <a:schemeClr val="accent1"/>
                </a:solidFill>
              </a:rPr>
              <a:t>8  2  4  9  3  6</a:t>
            </a:r>
          </a:p>
          <a:p>
            <a:pPr eaLnBrk="1" hangingPunct="1">
              <a:buNone/>
            </a:pPr>
            <a:r>
              <a:rPr lang="en-US" b="1" i="1" dirty="0" smtClean="0">
                <a:solidFill>
                  <a:schemeClr val="accent2"/>
                </a:solidFill>
              </a:rPr>
              <a:t>			</a:t>
            </a:r>
            <a:r>
              <a:rPr lang="en-US" dirty="0" smtClean="0">
                <a:solidFill>
                  <a:srgbClr val="C00000"/>
                </a:solidFill>
              </a:rPr>
              <a:t>Output</a:t>
            </a:r>
            <a:r>
              <a:rPr lang="en-US" dirty="0" smtClean="0"/>
              <a:t>:  	</a:t>
            </a:r>
            <a:r>
              <a:rPr lang="en-US" dirty="0" smtClean="0">
                <a:solidFill>
                  <a:srgbClr val="00CC99"/>
                </a:solidFill>
              </a:rPr>
              <a:t>2  3  4  6  8  9</a:t>
            </a:r>
            <a:endParaRPr lang="en-US" sz="1200" dirty="0" smtClean="0">
              <a:solidFill>
                <a:srgbClr val="00CC99"/>
              </a:solidFill>
            </a:endParaRPr>
          </a:p>
          <a:p>
            <a:pPr eaLnBrk="1" hangingPunct="1">
              <a:buNone/>
            </a:pPr>
            <a:r>
              <a:rPr lang="en-US" sz="1200" dirty="0" smtClean="0">
                <a:ea typeface="Arial Unicode MS" pitchFamily="-107" charset="0"/>
              </a:rPr>
              <a:t> </a:t>
            </a:r>
          </a:p>
          <a:p>
            <a:pPr eaLnBrk="1" hangingPunct="1"/>
            <a:r>
              <a:rPr lang="en-US" dirty="0" smtClean="0">
                <a:ea typeface="Arial Unicode MS" pitchFamily="-107" charset="0"/>
              </a:rPr>
              <a:t>the input is typically stored in arrays</a:t>
            </a:r>
            <a:endParaRPr lang="en-US" sz="1200" dirty="0" smtClean="0">
              <a:ea typeface="Arial Unicode MS" pitchFamily="-107" charset="0"/>
            </a:endParaRPr>
          </a:p>
          <a:p>
            <a:pPr eaLnBrk="1" hangingPunct="1"/>
            <a:r>
              <a:rPr lang="en-US" dirty="0" smtClean="0">
                <a:ea typeface="Arial Unicode MS" pitchFamily="-107" charset="0"/>
              </a:rPr>
              <a:t>numbers </a:t>
            </a:r>
            <a:r>
              <a:rPr lang="en-US" dirty="0">
                <a:ea typeface="Arial Unicode MS" pitchFamily="-107" charset="0"/>
              </a:rPr>
              <a:t>≈</a:t>
            </a:r>
            <a:r>
              <a:rPr lang="en-US" dirty="0" smtClean="0">
                <a:ea typeface="Arial Unicode MS" pitchFamily="-107" charset="0"/>
              </a:rPr>
              <a:t> </a:t>
            </a:r>
            <a:r>
              <a:rPr lang="en-US" dirty="0" smtClean="0">
                <a:solidFill>
                  <a:srgbClr val="C00000"/>
                </a:solidFill>
                <a:ea typeface="Arial Unicode MS" pitchFamily="-107" charset="0"/>
              </a:rPr>
              <a:t>keys</a:t>
            </a:r>
            <a:endParaRPr lang="en-US" sz="1200" dirty="0" smtClean="0">
              <a:solidFill>
                <a:srgbClr val="C00000"/>
              </a:solidFill>
              <a:ea typeface="Arial Unicode MS" pitchFamily="-107" charset="0"/>
            </a:endParaRPr>
          </a:p>
          <a:p>
            <a:pPr eaLnBrk="1" hangingPunct="1"/>
            <a:r>
              <a:rPr lang="en-US" dirty="0" smtClean="0">
                <a:ea typeface="Arial Unicode MS" pitchFamily="-107" charset="0"/>
              </a:rPr>
              <a:t>additional </a:t>
            </a:r>
            <a:r>
              <a:rPr lang="en-US" dirty="0">
                <a:ea typeface="Arial Unicode MS" pitchFamily="-107" charset="0"/>
              </a:rPr>
              <a:t>information (</a:t>
            </a:r>
            <a:r>
              <a:rPr lang="en-US" dirty="0">
                <a:solidFill>
                  <a:srgbClr val="C00000"/>
                </a:solidFill>
                <a:ea typeface="Arial Unicode MS" pitchFamily="-107" charset="0"/>
              </a:rPr>
              <a:t>satellite data</a:t>
            </a:r>
            <a:r>
              <a:rPr lang="en-US" dirty="0">
                <a:ea typeface="Arial Unicode MS" pitchFamily="-107" charset="0"/>
              </a:rPr>
              <a:t>) may be stored with </a:t>
            </a:r>
            <a:r>
              <a:rPr lang="en-US" dirty="0" smtClean="0">
                <a:ea typeface="Arial Unicode MS" pitchFamily="-107" charset="0"/>
              </a:rPr>
              <a:t>keys</a:t>
            </a:r>
          </a:p>
          <a:p>
            <a:pPr eaLnBrk="1" hangingPunct="1"/>
            <a:endParaRPr lang="en-US" dirty="0" smtClean="0">
              <a:ea typeface="Arial Unicode MS" pitchFamily="-107" charset="0"/>
            </a:endParaRPr>
          </a:p>
          <a:p>
            <a:pPr eaLnBrk="1" hangingPunct="1"/>
            <a:r>
              <a:rPr lang="en-US" dirty="0" smtClean="0">
                <a:ea typeface="Arial Unicode MS" pitchFamily="-107" charset="0"/>
              </a:rPr>
              <a:t>we </a:t>
            </a:r>
            <a:r>
              <a:rPr lang="en-US" dirty="0">
                <a:ea typeface="Arial Unicode MS" pitchFamily="-107" charset="0"/>
              </a:rPr>
              <a:t>will study several solutions ≈ </a:t>
            </a:r>
            <a:r>
              <a:rPr lang="en-US" dirty="0">
                <a:solidFill>
                  <a:srgbClr val="C00000"/>
                </a:solidFill>
                <a:ea typeface="Arial Unicode MS" pitchFamily="-107" charset="0"/>
              </a:rPr>
              <a:t>algorithms </a:t>
            </a:r>
            <a:r>
              <a:rPr lang="en-US" dirty="0">
                <a:ea typeface="Arial Unicode MS" pitchFamily="-107" charset="0"/>
              </a:rPr>
              <a:t>for this problem</a:t>
            </a:r>
          </a:p>
          <a:p>
            <a:pPr eaLnBrk="1" hangingPunct="1">
              <a:buFont typeface="Wingdings" pitchFamily="-107" charset="2"/>
              <a:buNone/>
            </a:pPr>
            <a:endParaRPr lang="en-US" dirty="0">
              <a:ea typeface="Arial Unicode MS" pitchFamily="-107" charset="0"/>
            </a:endParaRPr>
          </a:p>
        </p:txBody>
      </p:sp>
      <p:sp>
        <p:nvSpPr>
          <p:cNvPr id="4"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5"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37</a:t>
            </a:fld>
            <a:endParaRPr lang="en-US"/>
          </a:p>
        </p:txBody>
      </p:sp>
      <p:sp>
        <p:nvSpPr>
          <p:cNvPr id="6" name="Rectangle 5"/>
          <p:cNvSpPr/>
          <p:nvPr/>
        </p:nvSpPr>
        <p:spPr>
          <a:xfrm>
            <a:off x="152400" y="1143000"/>
            <a:ext cx="8686800" cy="1524000"/>
          </a:xfrm>
          <a:prstGeom prst="rect">
            <a:avLst/>
          </a:prstGeom>
          <a:no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4"/>
          <p:cNvSpPr>
            <a:spLocks noChangeArrowheads="1"/>
          </p:cNvSpPr>
          <p:nvPr/>
        </p:nvSpPr>
        <p:spPr bwMode="auto">
          <a:xfrm>
            <a:off x="5562600" y="1371600"/>
            <a:ext cx="285750" cy="304800"/>
          </a:xfrm>
          <a:prstGeom prst="ellipse">
            <a:avLst/>
          </a:prstGeom>
          <a:noFill/>
          <a:ln w="28575">
            <a:solidFill>
              <a:schemeClr val="folHlink"/>
            </a:solidFill>
            <a:round/>
            <a:headEnd/>
            <a:tailEnd/>
          </a:ln>
        </p:spPr>
        <p:txBody>
          <a:bodyPr wrap="square" lIns="90000" tIns="46800" rIns="90000" bIns="46800" anchor="ctr">
            <a:prstTxWarp prst="textNoShape">
              <a:avLst/>
            </a:prstTxWarp>
            <a:spAutoFit/>
          </a:bodyPr>
          <a:lstStyle/>
          <a:p>
            <a:endParaRPr lang="en-US"/>
          </a:p>
        </p:txBody>
      </p:sp>
      <p:sp>
        <p:nvSpPr>
          <p:cNvPr id="9" name="Freeform 5"/>
          <p:cNvSpPr>
            <a:spLocks/>
          </p:cNvSpPr>
          <p:nvPr/>
        </p:nvSpPr>
        <p:spPr bwMode="auto">
          <a:xfrm>
            <a:off x="5772151" y="838200"/>
            <a:ext cx="933450" cy="566737"/>
          </a:xfrm>
          <a:custGeom>
            <a:avLst/>
            <a:gdLst>
              <a:gd name="T0" fmla="*/ 17 w 1355"/>
              <a:gd name="T1" fmla="*/ 244 h 244"/>
              <a:gd name="T2" fmla="*/ 164 w 1355"/>
              <a:gd name="T3" fmla="*/ 216 h 244"/>
              <a:gd name="T4" fmla="*/ 1004 w 1355"/>
              <a:gd name="T5" fmla="*/ 181 h 244"/>
              <a:gd name="T6" fmla="*/ 1355 w 1355"/>
              <a:gd name="T7" fmla="*/ 0 h 244"/>
              <a:gd name="T8" fmla="*/ 0 60000 65536"/>
              <a:gd name="T9" fmla="*/ 0 60000 65536"/>
              <a:gd name="T10" fmla="*/ 0 60000 65536"/>
              <a:gd name="T11" fmla="*/ 0 60000 65536"/>
              <a:gd name="T12" fmla="*/ 0 w 1355"/>
              <a:gd name="T13" fmla="*/ 0 h 244"/>
              <a:gd name="T14" fmla="*/ 1355 w 1355"/>
              <a:gd name="T15" fmla="*/ 244 h 244"/>
            </a:gdLst>
            <a:ahLst/>
            <a:cxnLst>
              <a:cxn ang="T8">
                <a:pos x="T0" y="T1"/>
              </a:cxn>
              <a:cxn ang="T9">
                <a:pos x="T2" y="T3"/>
              </a:cxn>
              <a:cxn ang="T10">
                <a:pos x="T4" y="T5"/>
              </a:cxn>
              <a:cxn ang="T11">
                <a:pos x="T6" y="T7"/>
              </a:cxn>
            </a:cxnLst>
            <a:rect l="T12" t="T13" r="T14" b="T15"/>
            <a:pathLst>
              <a:path w="1355" h="244">
                <a:moveTo>
                  <a:pt x="17" y="244"/>
                </a:moveTo>
                <a:cubicBezTo>
                  <a:pt x="41" y="239"/>
                  <a:pt x="0" y="226"/>
                  <a:pt x="164" y="216"/>
                </a:cubicBezTo>
                <a:cubicBezTo>
                  <a:pt x="328" y="206"/>
                  <a:pt x="806" y="217"/>
                  <a:pt x="1004" y="181"/>
                </a:cubicBezTo>
                <a:cubicBezTo>
                  <a:pt x="1202" y="145"/>
                  <a:pt x="1268" y="76"/>
                  <a:pt x="1355" y="0"/>
                </a:cubicBezTo>
              </a:path>
            </a:pathLst>
          </a:custGeom>
          <a:noFill/>
          <a:ln w="28575">
            <a:solidFill>
              <a:schemeClr val="folHlink"/>
            </a:solidFill>
            <a:round/>
            <a:headEnd/>
            <a:tailEnd/>
          </a:ln>
        </p:spPr>
        <p:txBody>
          <a:bodyPr wrap="square" lIns="90000" tIns="46800" rIns="90000" bIns="46800">
            <a:prstTxWarp prst="textNoShape">
              <a:avLst/>
            </a:prstTxWarp>
            <a:spAutoFit/>
          </a:bodyPr>
          <a:lstStyle/>
          <a:p>
            <a:endParaRPr lang="en-US"/>
          </a:p>
        </p:txBody>
      </p:sp>
      <p:sp>
        <p:nvSpPr>
          <p:cNvPr id="10" name="Text Box 6"/>
          <p:cNvSpPr txBox="1">
            <a:spLocks noChangeArrowheads="1"/>
          </p:cNvSpPr>
          <p:nvPr/>
        </p:nvSpPr>
        <p:spPr bwMode="auto">
          <a:xfrm>
            <a:off x="5638800" y="152400"/>
            <a:ext cx="3276600" cy="710067"/>
          </a:xfrm>
          <a:prstGeom prst="rect">
            <a:avLst/>
          </a:prstGeom>
          <a:noFill/>
          <a:ln w="38100">
            <a:noFill/>
            <a:miter lim="800000"/>
            <a:headEnd/>
            <a:tailEnd/>
          </a:ln>
        </p:spPr>
        <p:txBody>
          <a:bodyPr wrap="square" lIns="90000" tIns="46800" rIns="90000" bIns="46800">
            <a:prstTxWarp prst="textNoShape">
              <a:avLst/>
            </a:prstTxWarp>
            <a:spAutoFit/>
          </a:bodyPr>
          <a:lstStyle/>
          <a:p>
            <a:pPr eaLnBrk="0" hangingPunct="0"/>
            <a:r>
              <a:rPr lang="en-US" sz="2000" dirty="0" smtClean="0">
                <a:solidFill>
                  <a:schemeClr val="accent2"/>
                </a:solidFill>
                <a:latin typeface="+mn-lt"/>
              </a:rPr>
              <a:t>arrays are assumed to be numbered starting at 1, not 0.</a:t>
            </a:r>
            <a:endParaRPr lang="en-US" sz="2000" dirty="0">
              <a:solidFill>
                <a:schemeClr val="accent2"/>
              </a:solidFill>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84739">
                                            <p:txEl>
                                              <p:pRg st="4" end="4"/>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2000"/>
                                  </p:stCondLst>
                                  <p:childTnLst>
                                    <p:set>
                                      <p:cBhvr>
                                        <p:cTn id="9" dur="1" fill="hold">
                                          <p:stCondLst>
                                            <p:cond delay="0"/>
                                          </p:stCondLst>
                                        </p:cTn>
                                        <p:tgtEl>
                                          <p:spTgt spid="884739">
                                            <p:txEl>
                                              <p:pRg st="5" end="5"/>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884739">
                                            <p:txEl>
                                              <p:pRg st="7" end="7"/>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884739">
                                            <p:txEl>
                                              <p:pRg st="8" end="8"/>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884739">
                                            <p:txEl>
                                              <p:pRg st="9" end="9"/>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884739">
                                            <p:txEl>
                                              <p:pRg st="11" end="11"/>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par>
                          <p:cTn id="31" fill="hold">
                            <p:stCondLst>
                              <p:cond delay="500"/>
                            </p:stCondLst>
                            <p:childTnLst>
                              <p:par>
                                <p:cTn id="32" presetID="22" presetClass="entr" presetSubtype="8"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500"/>
                                        <p:tgtEl>
                                          <p:spTgt spid="9"/>
                                        </p:tgtEl>
                                      </p:cBhvr>
                                    </p:animEffect>
                                  </p:childTnLst>
                                </p:cTn>
                              </p:par>
                            </p:childTnLst>
                          </p:cTn>
                        </p:par>
                        <p:par>
                          <p:cTn id="35" fill="hold">
                            <p:stCondLst>
                              <p:cond delay="1000"/>
                            </p:stCondLst>
                            <p:childTnLst>
                              <p:par>
                                <p:cTn id="36" presetID="1" presetClass="entr" presetSubtype="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4739" grpId="0" build="p"/>
      <p:bldP spid="8" grpId="0" animBg="1"/>
      <p:bldP spid="9" grpId="0" animBg="1"/>
      <p:bldP spid="10" grpId="0"/>
    </p:bld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a:t>Describing algorithms</a:t>
            </a:r>
          </a:p>
        </p:txBody>
      </p:sp>
      <p:sp>
        <p:nvSpPr>
          <p:cNvPr id="899075" name="Rectangle 3"/>
          <p:cNvSpPr>
            <a:spLocks noGrp="1" noChangeArrowheads="1"/>
          </p:cNvSpPr>
          <p:nvPr>
            <p:ph type="body" idx="1"/>
          </p:nvPr>
        </p:nvSpPr>
        <p:spPr/>
        <p:txBody>
          <a:bodyPr/>
          <a:lstStyle/>
          <a:p>
            <a:pPr marL="381000" indent="-381000" eaLnBrk="1" hangingPunct="1"/>
            <a:r>
              <a:rPr lang="en-US" dirty="0" smtClean="0"/>
              <a:t>a </a:t>
            </a:r>
            <a:r>
              <a:rPr lang="en-US" dirty="0"/>
              <a:t>complete </a:t>
            </a:r>
            <a:r>
              <a:rPr lang="en-US" dirty="0">
                <a:solidFill>
                  <a:srgbClr val="00CC99"/>
                </a:solidFill>
              </a:rPr>
              <a:t>description </a:t>
            </a:r>
            <a:r>
              <a:rPr lang="en-US" dirty="0"/>
              <a:t>of an algorithm consists of </a:t>
            </a:r>
            <a:r>
              <a:rPr lang="en-US" dirty="0">
                <a:solidFill>
                  <a:srgbClr val="00CC99"/>
                </a:solidFill>
              </a:rPr>
              <a:t>three </a:t>
            </a:r>
            <a:r>
              <a:rPr lang="en-US" dirty="0"/>
              <a:t>parts:</a:t>
            </a:r>
            <a:br>
              <a:rPr lang="en-US" dirty="0"/>
            </a:br>
            <a:endParaRPr lang="en-US" sz="1200" dirty="0"/>
          </a:p>
          <a:p>
            <a:pPr marL="838200" lvl="1" indent="-381000" eaLnBrk="1" hangingPunct="1">
              <a:buFont typeface="Wingdings" pitchFamily="-107" charset="2"/>
              <a:buAutoNum type="arabicPeriod"/>
            </a:pPr>
            <a:r>
              <a:rPr lang="en-US" sz="2400" dirty="0">
                <a:ea typeface="ＭＳ Ｐゴシック" pitchFamily="-107" charset="-128"/>
              </a:rPr>
              <a:t>the </a:t>
            </a:r>
            <a:r>
              <a:rPr lang="en-US" sz="2400" dirty="0">
                <a:solidFill>
                  <a:srgbClr val="C00000"/>
                </a:solidFill>
                <a:ea typeface="ＭＳ Ｐゴシック" pitchFamily="-107" charset="-128"/>
              </a:rPr>
              <a:t>algorithm</a:t>
            </a:r>
          </a:p>
          <a:p>
            <a:pPr marL="838200" lvl="1" indent="-381000" eaLnBrk="1" hangingPunct="1">
              <a:buFont typeface="Wingdings" pitchFamily="-107" charset="2"/>
              <a:buNone/>
            </a:pPr>
            <a:r>
              <a:rPr lang="en-US" sz="2400" dirty="0">
                <a:ea typeface="ＭＳ Ｐゴシック" pitchFamily="-107" charset="-128"/>
              </a:rPr>
              <a:t>	(</a:t>
            </a:r>
            <a:r>
              <a:rPr lang="en-US" sz="2400" i="1" dirty="0">
                <a:ea typeface="ＭＳ Ｐゴシック" pitchFamily="-107" charset="-128"/>
              </a:rPr>
              <a:t>expressed in whatever way is clearest and most concise, </a:t>
            </a:r>
            <a:br>
              <a:rPr lang="en-US" sz="2400" i="1" dirty="0">
                <a:ea typeface="ＭＳ Ｐゴシック" pitchFamily="-107" charset="-128"/>
              </a:rPr>
            </a:br>
            <a:r>
              <a:rPr lang="en-US" sz="2400" i="1" dirty="0">
                <a:ea typeface="ＭＳ Ｐゴシック" pitchFamily="-107" charset="-128"/>
              </a:rPr>
              <a:t> can be English and / or </a:t>
            </a:r>
            <a:r>
              <a:rPr lang="en-US" sz="2400" i="1" u="sng" dirty="0" err="1">
                <a:ea typeface="ＭＳ Ｐゴシック" pitchFamily="-107" charset="-128"/>
              </a:rPr>
              <a:t>pseudocode</a:t>
            </a:r>
            <a:r>
              <a:rPr lang="en-US" sz="2400" dirty="0">
                <a:ea typeface="ＭＳ Ｐゴシック" pitchFamily="-107" charset="-128"/>
              </a:rPr>
              <a:t>)</a:t>
            </a:r>
            <a:br>
              <a:rPr lang="en-US" sz="2400" dirty="0">
                <a:ea typeface="ＭＳ Ｐゴシック" pitchFamily="-107" charset="-128"/>
              </a:rPr>
            </a:br>
            <a:endParaRPr lang="en-US" sz="2400" dirty="0">
              <a:ea typeface="ＭＳ Ｐゴシック" pitchFamily="-107" charset="-128"/>
            </a:endParaRPr>
          </a:p>
          <a:p>
            <a:pPr marL="838200" lvl="1" indent="-381000" eaLnBrk="1" hangingPunct="1">
              <a:buFont typeface="Wingdings" pitchFamily="-107" charset="2"/>
              <a:buAutoNum type="arabicPeriod" startAt="2"/>
            </a:pPr>
            <a:r>
              <a:rPr lang="en-US" sz="2400" dirty="0">
                <a:ea typeface="ＭＳ Ｐゴシック" pitchFamily="-107" charset="-128"/>
              </a:rPr>
              <a:t>a proof of the algorithm’s </a:t>
            </a:r>
            <a:r>
              <a:rPr lang="en-US" sz="2400" dirty="0">
                <a:solidFill>
                  <a:srgbClr val="C00000"/>
                </a:solidFill>
                <a:ea typeface="ＭＳ Ｐゴシック" pitchFamily="-107" charset="-128"/>
              </a:rPr>
              <a:t>correctness</a:t>
            </a:r>
            <a:r>
              <a:rPr lang="en-US" sz="2400" dirty="0">
                <a:ea typeface="ＭＳ Ｐゴシック" pitchFamily="-107" charset="-128"/>
              </a:rPr>
              <a:t/>
            </a:r>
            <a:br>
              <a:rPr lang="en-US" sz="2400" dirty="0">
                <a:ea typeface="ＭＳ Ｐゴシック" pitchFamily="-107" charset="-128"/>
              </a:rPr>
            </a:br>
            <a:endParaRPr lang="en-US" sz="2400" dirty="0">
              <a:ea typeface="ＭＳ Ｐゴシック" pitchFamily="-107" charset="-128"/>
            </a:endParaRPr>
          </a:p>
          <a:p>
            <a:pPr marL="838200" lvl="1" indent="-381000" eaLnBrk="1" hangingPunct="1">
              <a:buFont typeface="Wingdings" pitchFamily="-107" charset="2"/>
              <a:buAutoNum type="arabicPeriod" startAt="2"/>
            </a:pPr>
            <a:r>
              <a:rPr lang="en-US" sz="2400" dirty="0">
                <a:ea typeface="ＭＳ Ｐゴシック" pitchFamily="-107" charset="-128"/>
              </a:rPr>
              <a:t>a derivation of the algorithm’s </a:t>
            </a:r>
            <a:r>
              <a:rPr lang="en-US" sz="2400" dirty="0">
                <a:solidFill>
                  <a:srgbClr val="C00000"/>
                </a:solidFill>
                <a:ea typeface="ＭＳ Ｐゴシック" pitchFamily="-107" charset="-128"/>
              </a:rPr>
              <a:t>running time</a:t>
            </a:r>
          </a:p>
        </p:txBody>
      </p:sp>
      <p:sp>
        <p:nvSpPr>
          <p:cNvPr id="4"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5"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38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9907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99075">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9907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99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8"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39</a:t>
            </a:fld>
            <a:endParaRPr lang="en-US"/>
          </a:p>
        </p:txBody>
      </p:sp>
      <p:sp>
        <p:nvSpPr>
          <p:cNvPr id="10" name="Title 3"/>
          <p:cNvSpPr txBox="1">
            <a:spLocks/>
          </p:cNvSpPr>
          <p:nvPr/>
        </p:nvSpPr>
        <p:spPr bwMode="auto">
          <a:xfrm>
            <a:off x="714348" y="2214554"/>
            <a:ext cx="7772400" cy="13620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000" b="1" i="0" u="none" strike="noStrike" kern="0" cap="none" spc="0" normalizeH="0" baseline="0" noProof="0" dirty="0" err="1" smtClean="0">
                <a:ln>
                  <a:noFill/>
                </a:ln>
                <a:solidFill>
                  <a:schemeClr val="accent6"/>
                </a:solidFill>
                <a:effectLst/>
                <a:uLnTx/>
                <a:uFillTx/>
                <a:latin typeface="+mn-lt"/>
                <a:ea typeface="+mj-ea"/>
                <a:cs typeface=""/>
              </a:rPr>
              <a:t>InsertionSort</a:t>
            </a:r>
            <a:endParaRPr kumimoji="0" lang="en-US" sz="4000" b="1" i="0" u="none" strike="noStrike" kern="0" cap="none" spc="0" normalizeH="0" baseline="0" noProof="0" dirty="0">
              <a:ln>
                <a:noFill/>
              </a:ln>
              <a:solidFill>
                <a:schemeClr val="accent6"/>
              </a:solidFill>
              <a:effectLst/>
              <a:uLnTx/>
              <a:uFillTx/>
              <a:latin typeface="+mn-lt"/>
              <a:ea typeface="+mj-ea"/>
              <a:cs typeface=""/>
            </a:endParaRPr>
          </a:p>
        </p:txBody>
      </p:sp>
      <p:sp>
        <p:nvSpPr>
          <p:cNvPr id="11" name="Text Placeholder 4"/>
          <p:cNvSpPr txBox="1">
            <a:spLocks/>
          </p:cNvSpPr>
          <p:nvPr/>
        </p:nvSpPr>
        <p:spPr bwMode="auto">
          <a:xfrm>
            <a:off x="714348" y="3571876"/>
            <a:ext cx="7772400" cy="1263652"/>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algn="ctr"/>
            <a:r>
              <a:rPr lang="en-US" sz="2400" dirty="0" smtClean="0">
                <a:solidFill>
                  <a:schemeClr val="accent1"/>
                </a:solidFill>
                <a:latin typeface="+mn-lt"/>
              </a:rPr>
              <a:t> </a:t>
            </a:r>
            <a:endParaRPr lang="el-GR" sz="2400" i="1" dirty="0">
              <a:solidFill>
                <a:schemeClr val="accent1"/>
              </a:solidFill>
              <a:latin typeface="+mn-lt"/>
              <a:ea typeface="Arial" pitchFamily="-107" charset="0"/>
              <a:cs typeface="Arial" pitchFamily="-107"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Rectangle 5"/>
          <p:cNvSpPr/>
          <p:nvPr/>
        </p:nvSpPr>
        <p:spPr>
          <a:xfrm>
            <a:off x="214282" y="1174514"/>
            <a:ext cx="8429684" cy="806686"/>
          </a:xfrm>
          <a:prstGeom prst="rect">
            <a:avLst/>
          </a:prstGeom>
          <a:solidFill>
            <a:schemeClr val="accent2">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 name="Title 1"/>
          <p:cNvSpPr>
            <a:spLocks noGrp="1"/>
          </p:cNvSpPr>
          <p:nvPr>
            <p:ph type="title"/>
          </p:nvPr>
        </p:nvSpPr>
        <p:spPr/>
        <p:txBody>
          <a:bodyPr/>
          <a:lstStyle/>
          <a:p>
            <a:r>
              <a:rPr lang="en-US" dirty="0" smtClean="0"/>
              <a:t>Contents</a:t>
            </a:r>
            <a:endParaRPr lang="nl-BE" dirty="0"/>
          </a:p>
        </p:txBody>
      </p:sp>
      <p:sp>
        <p:nvSpPr>
          <p:cNvPr id="3" name="Content Placeholder 2"/>
          <p:cNvSpPr>
            <a:spLocks noGrp="1"/>
          </p:cNvSpPr>
          <p:nvPr>
            <p:ph idx="1"/>
          </p:nvPr>
        </p:nvSpPr>
        <p:spPr/>
        <p:txBody>
          <a:bodyPr/>
          <a:lstStyle/>
          <a:p>
            <a:pPr marL="457200" indent="-457200">
              <a:buFont typeface="+mj-lt"/>
              <a:buAutoNum type="arabicPeriod"/>
            </a:pPr>
            <a:r>
              <a:rPr lang="nl-BE" dirty="0" smtClean="0"/>
              <a:t>Introduction</a:t>
            </a:r>
          </a:p>
          <a:p>
            <a:pPr marL="914400" lvl="1" indent="-457200"/>
            <a:r>
              <a:rPr lang="nl-BE" dirty="0" smtClean="0"/>
              <a:t>Definitions</a:t>
            </a:r>
          </a:p>
          <a:p>
            <a:pPr marL="457200" indent="-457200">
              <a:buFont typeface="+mj-lt"/>
              <a:buAutoNum type="arabicPeriod"/>
            </a:pPr>
            <a:r>
              <a:rPr lang="nl-BE" dirty="0" smtClean="0"/>
              <a:t>Administration</a:t>
            </a:r>
          </a:p>
          <a:p>
            <a:pPr marL="914400" lvl="1" indent="-457200"/>
            <a:r>
              <a:rPr lang="nl-BE" dirty="0" smtClean="0"/>
              <a:t>Course info</a:t>
            </a:r>
          </a:p>
          <a:p>
            <a:pPr marL="457200" indent="-457200">
              <a:buFont typeface="+mj-lt"/>
              <a:buAutoNum type="arabicPeriod"/>
            </a:pPr>
            <a:r>
              <a:rPr lang="nl-BE" dirty="0" smtClean="0"/>
              <a:t>Sorting - </a:t>
            </a:r>
            <a:r>
              <a:rPr lang="nl-BE" i="1" dirty="0" smtClean="0"/>
              <a:t>intro</a:t>
            </a:r>
          </a:p>
          <a:p>
            <a:pPr marL="914400" lvl="1" indent="-457200"/>
            <a:r>
              <a:rPr lang="nl-BE" dirty="0" smtClean="0"/>
              <a:t>InsertionSort 	- </a:t>
            </a:r>
            <a:r>
              <a:rPr lang="en-US" dirty="0" smtClean="0">
                <a:solidFill>
                  <a:schemeClr val="accent3"/>
                </a:solidFill>
              </a:rPr>
              <a:t>incremental algorithm</a:t>
            </a:r>
            <a:endParaRPr lang="nl-BE" dirty="0" smtClean="0">
              <a:solidFill>
                <a:schemeClr val="accent3"/>
              </a:solidFill>
            </a:endParaRPr>
          </a:p>
          <a:p>
            <a:pPr marL="914400" lvl="1" indent="-457200"/>
            <a:r>
              <a:rPr lang="nl-BE" dirty="0" smtClean="0"/>
              <a:t>MergeSort 	- </a:t>
            </a:r>
            <a:r>
              <a:rPr lang="en-US" dirty="0" smtClean="0">
                <a:solidFill>
                  <a:srgbClr val="C00000"/>
                </a:solidFill>
              </a:rPr>
              <a:t>divide-and-conquer algorithm</a:t>
            </a:r>
            <a:endParaRPr lang="nl-BE" dirty="0" smtClean="0">
              <a:solidFill>
                <a:srgbClr val="C00000"/>
              </a:solidFill>
            </a:endParaRPr>
          </a:p>
          <a:p>
            <a:pPr marL="914400" lvl="1" indent="-457200"/>
            <a:r>
              <a:rPr lang="en-US" dirty="0" err="1" smtClean="0">
                <a:ea typeface="Arial" pitchFamily="-107" charset="0"/>
                <a:cs typeface="Arial" pitchFamily="-107" charset="0"/>
              </a:rPr>
              <a:t>QuickSort</a:t>
            </a:r>
            <a:r>
              <a:rPr lang="en-US" dirty="0" smtClean="0">
                <a:ea typeface="Arial" pitchFamily="-107" charset="0"/>
                <a:cs typeface="Arial" pitchFamily="-107" charset="0"/>
              </a:rPr>
              <a:t> 	</a:t>
            </a:r>
            <a:r>
              <a:rPr lang="nl-BE" dirty="0" smtClean="0"/>
              <a:t>- </a:t>
            </a:r>
            <a:r>
              <a:rPr lang="en-US" dirty="0" smtClean="0">
                <a:solidFill>
                  <a:srgbClr val="C00000"/>
                </a:solidFill>
              </a:rPr>
              <a:t>divide-and-conquer algorithm</a:t>
            </a:r>
          </a:p>
          <a:p>
            <a:pPr marL="457200" indent="-457200">
              <a:buFont typeface="+mj-lt"/>
              <a:buAutoNum type="arabicPeriod"/>
            </a:pPr>
            <a:r>
              <a:rPr lang="en-US" dirty="0" smtClean="0">
                <a:ea typeface="Arial" pitchFamily="-107" charset="0"/>
                <a:cs typeface="Arial" pitchFamily="-107" charset="0"/>
              </a:rPr>
              <a:t>Analysis of algorithms </a:t>
            </a:r>
            <a:r>
              <a:rPr lang="nl-BE" dirty="0" smtClean="0"/>
              <a:t>– </a:t>
            </a:r>
            <a:r>
              <a:rPr lang="nl-BE" i="1" dirty="0" smtClean="0"/>
              <a:t>intro</a:t>
            </a:r>
          </a:p>
          <a:p>
            <a:pPr marL="914400" lvl="1" indent="-457200"/>
            <a:r>
              <a:rPr lang="nl-BE" dirty="0" smtClean="0"/>
              <a:t>Running time</a:t>
            </a:r>
          </a:p>
          <a:p>
            <a:pPr marL="457200" indent="-457200">
              <a:buNone/>
            </a:pPr>
            <a:endParaRPr lang="nl-BE" dirty="0"/>
          </a:p>
        </p:txBody>
      </p:sp>
      <p:sp>
        <p:nvSpPr>
          <p:cNvPr id="8"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9"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4</a:t>
            </a:fld>
            <a:endParaRPr lang="en-US"/>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dirty="0" err="1"/>
              <a:t>InsertionSort</a:t>
            </a:r>
            <a:endParaRPr lang="en-US" dirty="0"/>
          </a:p>
        </p:txBody>
      </p:sp>
      <p:sp>
        <p:nvSpPr>
          <p:cNvPr id="898051" name="Rectangle 3"/>
          <p:cNvSpPr>
            <a:spLocks noGrp="1" noChangeArrowheads="1"/>
          </p:cNvSpPr>
          <p:nvPr>
            <p:ph type="body" idx="1"/>
          </p:nvPr>
        </p:nvSpPr>
        <p:spPr>
          <a:xfrm>
            <a:off x="357158" y="990600"/>
            <a:ext cx="8550305" cy="5089545"/>
          </a:xfrm>
        </p:spPr>
        <p:txBody>
          <a:bodyPr/>
          <a:lstStyle/>
          <a:p>
            <a:pPr eaLnBrk="1" hangingPunct="1"/>
            <a:r>
              <a:rPr lang="en-US" dirty="0" smtClean="0"/>
              <a:t>like </a:t>
            </a:r>
            <a:r>
              <a:rPr lang="en-US" dirty="0"/>
              <a:t>sorting a hand of playing cards:</a:t>
            </a:r>
          </a:p>
          <a:p>
            <a:pPr lvl="1" eaLnBrk="1" hangingPunct="1"/>
            <a:r>
              <a:rPr lang="en-US" dirty="0">
                <a:ea typeface="ＭＳ Ｐゴシック" pitchFamily="-107" charset="-128"/>
              </a:rPr>
              <a:t>start with empty left hand, cards on table</a:t>
            </a:r>
          </a:p>
          <a:p>
            <a:pPr lvl="1" eaLnBrk="1" hangingPunct="1"/>
            <a:r>
              <a:rPr lang="en-US" dirty="0">
                <a:ea typeface="ＭＳ Ｐゴシック" pitchFamily="-107" charset="-128"/>
              </a:rPr>
              <a:t>remove cards </a:t>
            </a:r>
            <a:r>
              <a:rPr lang="en-US" dirty="0" smtClean="0">
                <a:solidFill>
                  <a:srgbClr val="00CC99"/>
                </a:solidFill>
                <a:ea typeface="ＭＳ Ｐゴシック" pitchFamily="-107" charset="-128"/>
              </a:rPr>
              <a:t>one-by-one</a:t>
            </a:r>
            <a:r>
              <a:rPr lang="en-US" dirty="0">
                <a:ea typeface="ＭＳ Ｐゴシック" pitchFamily="-107" charset="-128"/>
              </a:rPr>
              <a:t>, insert into </a:t>
            </a:r>
            <a:br>
              <a:rPr lang="en-US" dirty="0">
                <a:ea typeface="ＭＳ Ｐゴシック" pitchFamily="-107" charset="-128"/>
              </a:rPr>
            </a:br>
            <a:r>
              <a:rPr lang="en-US" dirty="0">
                <a:ea typeface="ＭＳ Ｐゴシック" pitchFamily="-107" charset="-128"/>
              </a:rPr>
              <a:t>correct position</a:t>
            </a:r>
          </a:p>
          <a:p>
            <a:pPr lvl="1" eaLnBrk="1" hangingPunct="1"/>
            <a:r>
              <a:rPr lang="en-US" dirty="0">
                <a:ea typeface="ＭＳ Ｐゴシック" pitchFamily="-107" charset="-128"/>
              </a:rPr>
              <a:t>to find position, compare to cards in hand from right to left</a:t>
            </a:r>
          </a:p>
          <a:p>
            <a:pPr lvl="1" eaLnBrk="1" hangingPunct="1"/>
            <a:r>
              <a:rPr lang="en-US" dirty="0">
                <a:ea typeface="ＭＳ Ｐゴシック" pitchFamily="-107" charset="-128"/>
              </a:rPr>
              <a:t>cards in hand are always sorted</a:t>
            </a:r>
          </a:p>
          <a:p>
            <a:pPr lvl="1" eaLnBrk="1" hangingPunct="1"/>
            <a:endParaRPr lang="en-US" sz="1200" dirty="0">
              <a:ea typeface="ＭＳ Ｐゴシック" pitchFamily="-107" charset="-128"/>
            </a:endParaRPr>
          </a:p>
          <a:p>
            <a:pPr eaLnBrk="1" hangingPunct="1">
              <a:buFont typeface="Wingdings" pitchFamily="-107" charset="2"/>
              <a:buNone/>
            </a:pPr>
            <a:r>
              <a:rPr lang="en-US" dirty="0" err="1"/>
              <a:t>InsertionSort</a:t>
            </a:r>
            <a:r>
              <a:rPr lang="en-US" dirty="0"/>
              <a:t> is</a:t>
            </a:r>
          </a:p>
          <a:p>
            <a:pPr lvl="1" eaLnBrk="1" hangingPunct="1"/>
            <a:r>
              <a:rPr lang="en-US" dirty="0">
                <a:ea typeface="ＭＳ Ｐゴシック" pitchFamily="-107" charset="-128"/>
              </a:rPr>
              <a:t>a good algorithm to sort a small number of elements</a:t>
            </a:r>
          </a:p>
          <a:p>
            <a:pPr lvl="1" eaLnBrk="1" hangingPunct="1"/>
            <a:r>
              <a:rPr lang="en-US" dirty="0">
                <a:ea typeface="ＭＳ Ｐゴシック" pitchFamily="-107" charset="-128"/>
              </a:rPr>
              <a:t>an </a:t>
            </a:r>
            <a:r>
              <a:rPr lang="en-US" dirty="0">
                <a:solidFill>
                  <a:schemeClr val="accent3"/>
                </a:solidFill>
                <a:ea typeface="ＭＳ Ｐゴシック" pitchFamily="-107" charset="-128"/>
              </a:rPr>
              <a:t>incremental algorithm</a:t>
            </a:r>
          </a:p>
          <a:p>
            <a:pPr eaLnBrk="1" hangingPunct="1">
              <a:buFont typeface="Wingdings" pitchFamily="-107" charset="2"/>
              <a:buNone/>
            </a:pPr>
            <a:endParaRPr lang="en-US" dirty="0"/>
          </a:p>
          <a:p>
            <a:pPr eaLnBrk="1" hangingPunct="1">
              <a:buFont typeface="Wingdings" pitchFamily="-107" charset="2"/>
              <a:buNone/>
            </a:pPr>
            <a:r>
              <a:rPr lang="en-US" dirty="0">
                <a:solidFill>
                  <a:srgbClr val="C00000"/>
                </a:solidFill>
              </a:rPr>
              <a:t>Incremental algorithms</a:t>
            </a:r>
            <a:r>
              <a:rPr lang="en-US" dirty="0">
                <a:solidFill>
                  <a:schemeClr val="accent1"/>
                </a:solidFill>
              </a:rPr>
              <a:t/>
            </a:r>
            <a:br>
              <a:rPr lang="en-US" dirty="0">
                <a:solidFill>
                  <a:schemeClr val="accent1"/>
                </a:solidFill>
              </a:rPr>
            </a:br>
            <a:r>
              <a:rPr lang="en-US" dirty="0"/>
              <a:t>process the input elements </a:t>
            </a:r>
            <a:r>
              <a:rPr lang="en-US" dirty="0">
                <a:solidFill>
                  <a:srgbClr val="00CC99"/>
                </a:solidFill>
              </a:rPr>
              <a:t>one-by-one</a:t>
            </a:r>
            <a:r>
              <a:rPr lang="en-US" dirty="0" smtClean="0">
                <a:solidFill>
                  <a:srgbClr val="00CC99"/>
                </a:solidFill>
              </a:rPr>
              <a:t> </a:t>
            </a:r>
          </a:p>
          <a:p>
            <a:pPr eaLnBrk="1" hangingPunct="1">
              <a:buFont typeface="Wingdings" pitchFamily="-107" charset="2"/>
              <a:buNone/>
            </a:pPr>
            <a:r>
              <a:rPr lang="en-US" dirty="0" smtClean="0">
                <a:solidFill>
                  <a:srgbClr val="00CC99"/>
                </a:solidFill>
              </a:rPr>
              <a:t>	</a:t>
            </a:r>
            <a:r>
              <a:rPr lang="en-US" dirty="0" smtClean="0"/>
              <a:t>and </a:t>
            </a:r>
            <a:r>
              <a:rPr lang="en-US" dirty="0"/>
              <a:t>maintain the solution for the elements processed so </a:t>
            </a:r>
            <a:r>
              <a:rPr lang="en-US" dirty="0" smtClean="0"/>
              <a:t>far</a:t>
            </a:r>
            <a:endParaRPr lang="en-US" dirty="0"/>
          </a:p>
        </p:txBody>
      </p:sp>
      <p:pic>
        <p:nvPicPr>
          <p:cNvPr id="898052" name="Picture 4" descr="fig2-1"/>
          <p:cNvPicPr>
            <a:picLocks noChangeAspect="1" noChangeArrowheads="1"/>
          </p:cNvPicPr>
          <p:nvPr/>
        </p:nvPicPr>
        <p:blipFill>
          <a:blip r:embed="rId3" cstate="print">
            <a:clrChange>
              <a:clrFrom>
                <a:srgbClr val="F5F5F5"/>
              </a:clrFrom>
              <a:clrTo>
                <a:srgbClr val="F5F5F5">
                  <a:alpha val="0"/>
                </a:srgbClr>
              </a:clrTo>
            </a:clrChange>
          </a:blip>
          <a:srcRect l="3780" t="6139" r="10271" b="16948"/>
          <a:stretch>
            <a:fillRect/>
          </a:stretch>
        </p:blipFill>
        <p:spPr bwMode="auto">
          <a:xfrm>
            <a:off x="6316663" y="1176338"/>
            <a:ext cx="1349375" cy="1176337"/>
          </a:xfrm>
          <a:prstGeom prst="rect">
            <a:avLst/>
          </a:prstGeom>
          <a:noFill/>
          <a:ln w="9525">
            <a:noFill/>
            <a:miter lim="800000"/>
            <a:headEnd/>
            <a:tailEnd/>
          </a:ln>
        </p:spPr>
      </p:pic>
      <p:sp>
        <p:nvSpPr>
          <p:cNvPr id="5"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6"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40</a:t>
            </a:fld>
            <a:endParaRPr lang="en-US"/>
          </a:p>
        </p:txBody>
      </p:sp>
      <p:sp>
        <p:nvSpPr>
          <p:cNvPr id="7" name="Rectangle 6"/>
          <p:cNvSpPr/>
          <p:nvPr/>
        </p:nvSpPr>
        <p:spPr>
          <a:xfrm>
            <a:off x="152400" y="5029200"/>
            <a:ext cx="8686800" cy="1295400"/>
          </a:xfrm>
          <a:prstGeom prst="rect">
            <a:avLst/>
          </a:prstGeom>
          <a:noFill/>
          <a:ln>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98051">
                                            <p:txEl>
                                              <p:pRg st="0" end="0"/>
                                            </p:txEl>
                                          </p:spTgt>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898052"/>
                                        </p:tgtEl>
                                        <p:attrNameLst>
                                          <p:attrName>style.visibility</p:attrName>
                                        </p:attrNameLst>
                                      </p:cBhvr>
                                      <p:to>
                                        <p:strVal val="visible"/>
                                      </p:to>
                                    </p:set>
                                    <p:animEffect transition="in" filter="fade">
                                      <p:cBhvr>
                                        <p:cTn id="9" dur="500"/>
                                        <p:tgtEl>
                                          <p:spTgt spid="898052"/>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898051">
                                            <p:txEl>
                                              <p:pRg st="1" end="1"/>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898051">
                                            <p:txEl>
                                              <p:pRg st="2" end="2"/>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898051">
                                            <p:txEl>
                                              <p:pRg st="3" end="3"/>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898051">
                                            <p:txEl>
                                              <p:pRg st="4" end="4"/>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898051">
                                            <p:txEl>
                                              <p:pRg st="6" end="6"/>
                                            </p:txEl>
                                          </p:spTgt>
                                        </p:tgtEl>
                                        <p:attrNameLst>
                                          <p:attrName>style.visibility</p:attrName>
                                        </p:attrNameLst>
                                      </p:cBhvr>
                                      <p:to>
                                        <p:strVal val="visible"/>
                                      </p:to>
                                    </p:set>
                                  </p:childTnLst>
                                </p:cTn>
                              </p:par>
                            </p:childTnLst>
                          </p:cTn>
                        </p:par>
                        <p:par>
                          <p:cTn id="30" fill="hold">
                            <p:stCondLst>
                              <p:cond delay="0"/>
                            </p:stCondLst>
                            <p:childTnLst>
                              <p:par>
                                <p:cTn id="31" presetID="1" presetClass="entr" presetSubtype="0" fill="hold" nodeType="afterEffect">
                                  <p:stCondLst>
                                    <p:cond delay="500"/>
                                  </p:stCondLst>
                                  <p:childTnLst>
                                    <p:set>
                                      <p:cBhvr>
                                        <p:cTn id="32" dur="1" fill="hold">
                                          <p:stCondLst>
                                            <p:cond delay="0"/>
                                          </p:stCondLst>
                                        </p:cTn>
                                        <p:tgtEl>
                                          <p:spTgt spid="898051">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898051">
                                            <p:txEl>
                                              <p:pRg st="8" end="8"/>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898051">
                                            <p:txEl>
                                              <p:pRg st="10" end="10"/>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898051">
                                            <p:txEl>
                                              <p:pRg st="11" end="11"/>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4">
            <a:alpha val="20000"/>
          </a:schemeClr>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a:t>Incremental algorithms</a:t>
            </a:r>
          </a:p>
        </p:txBody>
      </p:sp>
      <p:sp>
        <p:nvSpPr>
          <p:cNvPr id="906243" name="Rectangle 3"/>
          <p:cNvSpPr>
            <a:spLocks noGrp="1" noChangeArrowheads="1"/>
          </p:cNvSpPr>
          <p:nvPr>
            <p:ph type="body" idx="1"/>
          </p:nvPr>
        </p:nvSpPr>
        <p:spPr>
          <a:xfrm>
            <a:off x="304800" y="990600"/>
            <a:ext cx="8550305" cy="5089545"/>
          </a:xfrm>
        </p:spPr>
        <p:txBody>
          <a:bodyPr/>
          <a:lstStyle/>
          <a:p>
            <a:pPr marL="381000" indent="-381000" eaLnBrk="1" hangingPunct="1"/>
            <a:r>
              <a:rPr lang="en-US" dirty="0" smtClean="0"/>
              <a:t>in </a:t>
            </a:r>
            <a:r>
              <a:rPr lang="en-US" dirty="0" err="1" smtClean="0"/>
              <a:t>pseudocode</a:t>
            </a:r>
            <a:r>
              <a:rPr lang="en-US" dirty="0" smtClean="0"/>
              <a:t>:</a:t>
            </a:r>
          </a:p>
          <a:p>
            <a:pPr marL="381000" indent="-381000" eaLnBrk="1" hangingPunct="1"/>
            <a:endParaRPr lang="en-US" sz="1200" dirty="0" smtClean="0"/>
          </a:p>
          <a:p>
            <a:pPr marL="381000" indent="-381000" eaLnBrk="1" hangingPunct="1">
              <a:buFont typeface="Wingdings" pitchFamily="-107" charset="2"/>
              <a:buNone/>
            </a:pPr>
            <a:r>
              <a:rPr lang="en-US" sz="1800" dirty="0" err="1">
                <a:solidFill>
                  <a:srgbClr val="C00000"/>
                </a:solidFill>
                <a:latin typeface="Consolas"/>
                <a:cs typeface="Consolas"/>
              </a:rPr>
              <a:t>IncAlg</a:t>
            </a:r>
            <a:r>
              <a:rPr lang="en-US" sz="1800" dirty="0" err="1">
                <a:latin typeface="Consolas"/>
                <a:cs typeface="Consolas"/>
              </a:rPr>
              <a:t>(A</a:t>
            </a:r>
            <a:r>
              <a:rPr lang="en-US" sz="1800" dirty="0">
                <a:latin typeface="Consolas"/>
                <a:cs typeface="Consolas"/>
              </a:rPr>
              <a:t>)</a:t>
            </a:r>
          </a:p>
          <a:p>
            <a:pPr marL="381000" indent="-381000" eaLnBrk="1" hangingPunct="1">
              <a:buClrTx/>
              <a:buSzTx/>
              <a:buFontTx/>
              <a:buNone/>
            </a:pPr>
            <a:r>
              <a:rPr lang="en-US" sz="1800" dirty="0" smtClean="0">
                <a:solidFill>
                  <a:schemeClr val="accent6"/>
                </a:solidFill>
                <a:latin typeface="Consolas"/>
                <a:cs typeface="Consolas"/>
              </a:rPr>
              <a:t>//  </a:t>
            </a:r>
            <a:r>
              <a:rPr lang="en-US" sz="1800" dirty="0">
                <a:solidFill>
                  <a:schemeClr val="accent6"/>
                </a:solidFill>
                <a:latin typeface="Consolas"/>
                <a:cs typeface="Consolas"/>
              </a:rPr>
              <a:t>incremental algorithm which computes the solution of a </a:t>
            </a:r>
            <a:r>
              <a:rPr lang="en-US" sz="1800" dirty="0" smtClean="0">
                <a:solidFill>
                  <a:schemeClr val="accent6"/>
                </a:solidFill>
                <a:latin typeface="Consolas"/>
                <a:cs typeface="Consolas"/>
              </a:rPr>
              <a:t>problem</a:t>
            </a:r>
          </a:p>
          <a:p>
            <a:pPr marL="381000" indent="-381000" eaLnBrk="1" hangingPunct="1">
              <a:buClrTx/>
              <a:buSzTx/>
              <a:buFontTx/>
              <a:buNone/>
            </a:pPr>
            <a:r>
              <a:rPr lang="en-US" sz="1800" dirty="0" smtClean="0">
                <a:solidFill>
                  <a:schemeClr val="accent6"/>
                </a:solidFill>
                <a:latin typeface="Consolas"/>
                <a:cs typeface="Consolas"/>
              </a:rPr>
              <a:t>//  </a:t>
            </a:r>
            <a:r>
              <a:rPr lang="en-US" sz="1800" dirty="0">
                <a:solidFill>
                  <a:schemeClr val="accent6"/>
                </a:solidFill>
                <a:latin typeface="Consolas"/>
                <a:cs typeface="Consolas"/>
              </a:rPr>
              <a:t>with input A = {x</a:t>
            </a:r>
            <a:r>
              <a:rPr lang="en-US" sz="1800" baseline="-25000" dirty="0">
                <a:solidFill>
                  <a:schemeClr val="accent6"/>
                </a:solidFill>
                <a:latin typeface="Consolas"/>
                <a:cs typeface="Consolas"/>
              </a:rPr>
              <a:t>1</a:t>
            </a:r>
            <a:r>
              <a:rPr lang="en-US" sz="1800" dirty="0">
                <a:solidFill>
                  <a:schemeClr val="accent6"/>
                </a:solidFill>
                <a:latin typeface="Consolas"/>
                <a:cs typeface="Consolas"/>
              </a:rPr>
              <a:t>,…,</a:t>
            </a:r>
            <a:r>
              <a:rPr lang="en-US" sz="1800" dirty="0" err="1">
                <a:solidFill>
                  <a:schemeClr val="accent6"/>
                </a:solidFill>
                <a:latin typeface="Consolas"/>
                <a:cs typeface="Consolas"/>
              </a:rPr>
              <a:t>x</a:t>
            </a:r>
            <a:r>
              <a:rPr lang="en-US" sz="1800" baseline="-25000" dirty="0" err="1">
                <a:solidFill>
                  <a:schemeClr val="accent6"/>
                </a:solidFill>
                <a:latin typeface="Consolas"/>
                <a:cs typeface="Consolas"/>
              </a:rPr>
              <a:t>n</a:t>
            </a:r>
            <a:r>
              <a:rPr lang="en-US" sz="1800" dirty="0">
                <a:solidFill>
                  <a:schemeClr val="accent6"/>
                </a:solidFill>
                <a:latin typeface="Consolas"/>
                <a:cs typeface="Consolas"/>
              </a:rPr>
              <a:t>}</a:t>
            </a:r>
          </a:p>
          <a:p>
            <a:pPr marL="381000" indent="-381000" eaLnBrk="1" hangingPunct="1">
              <a:buClr>
                <a:schemeClr val="tx1"/>
              </a:buClr>
              <a:buSzTx/>
              <a:buFontTx/>
              <a:buAutoNum type="arabicPeriod"/>
            </a:pPr>
            <a:r>
              <a:rPr lang="en-US" sz="1800" dirty="0">
                <a:latin typeface="Consolas"/>
                <a:cs typeface="Consolas"/>
              </a:rPr>
              <a:t> initialize: compute the solution for {x</a:t>
            </a:r>
            <a:r>
              <a:rPr lang="en-US" sz="1800" baseline="-25000" dirty="0">
                <a:latin typeface="Consolas"/>
                <a:cs typeface="Consolas"/>
              </a:rPr>
              <a:t>1</a:t>
            </a:r>
            <a:r>
              <a:rPr lang="en-US" sz="1800" dirty="0">
                <a:latin typeface="Consolas"/>
                <a:cs typeface="Consolas"/>
              </a:rPr>
              <a:t>}</a:t>
            </a:r>
          </a:p>
          <a:p>
            <a:pPr marL="381000" indent="-381000" eaLnBrk="1" hangingPunct="1">
              <a:buClr>
                <a:schemeClr val="tx1"/>
              </a:buClr>
              <a:buSzTx/>
              <a:buFontTx/>
              <a:buAutoNum type="arabicPeriod"/>
            </a:pPr>
            <a:r>
              <a:rPr lang="en-US" sz="1800" dirty="0">
                <a:latin typeface="Consolas"/>
                <a:cs typeface="Consolas"/>
              </a:rPr>
              <a:t> </a:t>
            </a:r>
            <a:r>
              <a:rPr lang="en-US" sz="1800" b="1" dirty="0">
                <a:latin typeface="Consolas"/>
                <a:cs typeface="Consolas"/>
              </a:rPr>
              <a:t>for</a:t>
            </a:r>
            <a:r>
              <a:rPr lang="en-US" sz="1800" b="1" dirty="0" smtClean="0">
                <a:latin typeface="Consolas"/>
                <a:cs typeface="Consolas"/>
              </a:rPr>
              <a:t> </a:t>
            </a:r>
            <a:r>
              <a:rPr lang="en-US" sz="1800" dirty="0" err="1" smtClean="0">
                <a:latin typeface="Consolas"/>
                <a:cs typeface="Consolas"/>
              </a:rPr>
              <a:t>j</a:t>
            </a:r>
            <a:r>
              <a:rPr lang="en-US" sz="1800" dirty="0" smtClean="0">
                <a:latin typeface="Consolas"/>
                <a:cs typeface="Consolas"/>
              </a:rPr>
              <a:t> </a:t>
            </a:r>
            <a:r>
              <a:rPr lang="en-US" sz="1800" dirty="0" smtClean="0">
                <a:latin typeface="Consolas"/>
                <a:ea typeface="Arial" pitchFamily="-107" charset="0"/>
                <a:cs typeface="Consolas"/>
              </a:rPr>
              <a:t>= </a:t>
            </a:r>
            <a:r>
              <a:rPr lang="en-US" sz="1800" dirty="0">
                <a:latin typeface="Consolas"/>
                <a:ea typeface="Arial" pitchFamily="-107" charset="0"/>
                <a:cs typeface="Consolas"/>
              </a:rPr>
              <a:t>2 </a:t>
            </a:r>
            <a:r>
              <a:rPr lang="en-US" sz="1800" b="1" dirty="0">
                <a:latin typeface="Consolas"/>
                <a:ea typeface="Arial" pitchFamily="-107" charset="0"/>
                <a:cs typeface="Consolas"/>
              </a:rPr>
              <a:t>to </a:t>
            </a:r>
            <a:r>
              <a:rPr lang="en-US" sz="1800" dirty="0" err="1">
                <a:latin typeface="Consolas"/>
                <a:ea typeface="Arial" pitchFamily="-107" charset="0"/>
                <a:cs typeface="Consolas"/>
              </a:rPr>
              <a:t>n</a:t>
            </a:r>
            <a:endParaRPr lang="en-US" sz="1800" dirty="0">
              <a:latin typeface="Consolas"/>
              <a:ea typeface="Arial" pitchFamily="-107" charset="0"/>
              <a:cs typeface="Consolas"/>
            </a:endParaRPr>
          </a:p>
          <a:p>
            <a:pPr marL="381000" indent="-381000" eaLnBrk="1" hangingPunct="1">
              <a:buClr>
                <a:schemeClr val="tx1"/>
              </a:buClr>
              <a:buSzTx/>
              <a:buFontTx/>
              <a:buAutoNum type="arabicPeriod"/>
            </a:pPr>
            <a:r>
              <a:rPr lang="en-US" sz="1800" dirty="0">
                <a:latin typeface="Consolas"/>
                <a:ea typeface="Arial" pitchFamily="-107" charset="0"/>
                <a:cs typeface="Consolas"/>
              </a:rPr>
              <a:t>      </a:t>
            </a:r>
            <a:r>
              <a:rPr lang="en-US" sz="1800" b="1" dirty="0">
                <a:latin typeface="Consolas"/>
                <a:ea typeface="Arial" pitchFamily="-107" charset="0"/>
                <a:cs typeface="Consolas"/>
              </a:rPr>
              <a:t>do</a:t>
            </a:r>
            <a:r>
              <a:rPr lang="en-US" sz="1800" dirty="0" smtClean="0">
                <a:latin typeface="Consolas"/>
                <a:ea typeface="Arial" pitchFamily="-107" charset="0"/>
                <a:cs typeface="Consolas"/>
              </a:rPr>
              <a:t> 	compute </a:t>
            </a:r>
            <a:r>
              <a:rPr lang="en-US" sz="1800" dirty="0">
                <a:latin typeface="Consolas"/>
                <a:ea typeface="Arial" pitchFamily="-107" charset="0"/>
                <a:cs typeface="Consolas"/>
              </a:rPr>
              <a:t>the solution for </a:t>
            </a:r>
            <a:r>
              <a:rPr lang="en-US" sz="1800" dirty="0">
                <a:latin typeface="Consolas"/>
                <a:cs typeface="Consolas"/>
              </a:rPr>
              <a:t>{x</a:t>
            </a:r>
            <a:r>
              <a:rPr lang="en-US" sz="1800" baseline="-25000" dirty="0">
                <a:latin typeface="Consolas"/>
                <a:cs typeface="Consolas"/>
              </a:rPr>
              <a:t>1</a:t>
            </a:r>
            <a:r>
              <a:rPr lang="en-US" sz="1800" dirty="0">
                <a:latin typeface="Consolas"/>
                <a:cs typeface="Consolas"/>
              </a:rPr>
              <a:t>,…,</a:t>
            </a:r>
            <a:r>
              <a:rPr lang="en-US" sz="1800" dirty="0" err="1">
                <a:latin typeface="Consolas"/>
                <a:cs typeface="Consolas"/>
              </a:rPr>
              <a:t>x</a:t>
            </a:r>
            <a:r>
              <a:rPr lang="en-US" sz="1800" baseline="-25000" dirty="0" err="1">
                <a:latin typeface="Consolas"/>
                <a:cs typeface="Consolas"/>
              </a:rPr>
              <a:t>j</a:t>
            </a:r>
            <a:r>
              <a:rPr lang="en-US" sz="1800" dirty="0">
                <a:latin typeface="Consolas"/>
                <a:cs typeface="Consolas"/>
              </a:rPr>
              <a:t>}</a:t>
            </a:r>
            <a:r>
              <a:rPr lang="en-US" sz="1800" dirty="0" smtClean="0">
                <a:latin typeface="Consolas"/>
                <a:cs typeface="Consolas"/>
              </a:rPr>
              <a:t> </a:t>
            </a:r>
          </a:p>
          <a:p>
            <a:pPr marL="381000" indent="-381000" eaLnBrk="1" hangingPunct="1">
              <a:buClr>
                <a:schemeClr val="tx1"/>
              </a:buClr>
              <a:buSzTx/>
              <a:buNone/>
            </a:pPr>
            <a:r>
              <a:rPr lang="en-US" sz="1800" dirty="0" smtClean="0">
                <a:latin typeface="Consolas"/>
                <a:cs typeface="Consolas"/>
              </a:rPr>
              <a:t>			using </a:t>
            </a:r>
            <a:r>
              <a:rPr lang="en-US" sz="1800" dirty="0">
                <a:latin typeface="Consolas"/>
                <a:cs typeface="Consolas"/>
              </a:rPr>
              <a:t>the (</a:t>
            </a:r>
            <a:r>
              <a:rPr lang="en-US" sz="1800" dirty="0" smtClean="0">
                <a:latin typeface="Consolas"/>
                <a:cs typeface="Consolas"/>
              </a:rPr>
              <a:t>already computed</a:t>
            </a:r>
            <a:r>
              <a:rPr lang="en-US" sz="1800" dirty="0">
                <a:latin typeface="Consolas"/>
                <a:cs typeface="Consolas"/>
              </a:rPr>
              <a:t>) solution for {x</a:t>
            </a:r>
            <a:r>
              <a:rPr lang="en-US" sz="1800" baseline="-25000" dirty="0">
                <a:latin typeface="Consolas"/>
                <a:cs typeface="Consolas"/>
              </a:rPr>
              <a:t>1</a:t>
            </a:r>
            <a:r>
              <a:rPr lang="en-US" sz="1800" dirty="0">
                <a:latin typeface="Consolas"/>
                <a:cs typeface="Consolas"/>
              </a:rPr>
              <a:t>,…,x</a:t>
            </a:r>
            <a:r>
              <a:rPr lang="en-US" sz="1800" baseline="-25000" dirty="0">
                <a:latin typeface="Consolas"/>
                <a:cs typeface="Consolas"/>
              </a:rPr>
              <a:t>j-1</a:t>
            </a:r>
            <a:r>
              <a:rPr lang="en-US" sz="1800" dirty="0" smtClean="0">
                <a:latin typeface="Consolas"/>
                <a:cs typeface="Consolas"/>
              </a:rPr>
              <a:t>}</a:t>
            </a:r>
          </a:p>
          <a:p>
            <a:pPr marL="381000" indent="-381000" eaLnBrk="1" hangingPunct="1">
              <a:buClr>
                <a:schemeClr val="tx1"/>
              </a:buClr>
              <a:buSzTx/>
              <a:buNone/>
            </a:pPr>
            <a:endParaRPr lang="en-US" sz="1800" dirty="0" smtClean="0">
              <a:latin typeface="Consolas"/>
              <a:cs typeface="Consolas"/>
            </a:endParaRPr>
          </a:p>
          <a:p>
            <a:pPr marL="381000" indent="-381000" eaLnBrk="1" hangingPunct="1">
              <a:buClr>
                <a:schemeClr val="tx1"/>
              </a:buClr>
              <a:buSzTx/>
              <a:buNone/>
            </a:pPr>
            <a:endParaRPr lang="en-US" sz="1800" dirty="0" smtClean="0">
              <a:latin typeface="Consolas"/>
              <a:cs typeface="Consolas"/>
            </a:endParaRPr>
          </a:p>
          <a:p>
            <a:pPr marL="381000" indent="-381000" eaLnBrk="1" hangingPunct="1">
              <a:buClr>
                <a:schemeClr val="tx1"/>
              </a:buClr>
              <a:buNone/>
            </a:pPr>
            <a:endParaRPr lang="en-US" dirty="0" smtClean="0">
              <a:solidFill>
                <a:srgbClr val="C00000"/>
              </a:solidFill>
            </a:endParaRPr>
          </a:p>
          <a:p>
            <a:pPr marL="381000" indent="-381000" eaLnBrk="1" hangingPunct="1">
              <a:buClr>
                <a:schemeClr val="tx1"/>
              </a:buClr>
              <a:buNone/>
            </a:pPr>
            <a:r>
              <a:rPr lang="en-US" dirty="0" smtClean="0">
                <a:solidFill>
                  <a:srgbClr val="C00000"/>
                </a:solidFill>
              </a:rPr>
              <a:t>Incremental algorithms</a:t>
            </a:r>
            <a:r>
              <a:rPr lang="en-US" dirty="0" smtClean="0">
                <a:solidFill>
                  <a:schemeClr val="accent1"/>
                </a:solidFill>
              </a:rPr>
              <a:t/>
            </a:r>
            <a:br>
              <a:rPr lang="en-US" dirty="0" smtClean="0">
                <a:solidFill>
                  <a:schemeClr val="accent1"/>
                </a:solidFill>
              </a:rPr>
            </a:br>
            <a:r>
              <a:rPr lang="en-US" dirty="0" smtClean="0"/>
              <a:t>process the input elements </a:t>
            </a:r>
            <a:r>
              <a:rPr lang="en-US" dirty="0" smtClean="0">
                <a:solidFill>
                  <a:schemeClr val="accent1"/>
                </a:solidFill>
              </a:rPr>
              <a:t>one-by-one </a:t>
            </a:r>
          </a:p>
          <a:p>
            <a:pPr marL="381000" indent="-381000" eaLnBrk="1" hangingPunct="1">
              <a:buClr>
                <a:schemeClr val="tx1"/>
              </a:buClr>
              <a:buNone/>
            </a:pPr>
            <a:r>
              <a:rPr lang="en-US" dirty="0" smtClean="0"/>
              <a:t>	and maintain the solution for the elements processed so far</a:t>
            </a:r>
          </a:p>
          <a:p>
            <a:pPr marL="381000" indent="-381000" eaLnBrk="1" hangingPunct="1">
              <a:buClr>
                <a:schemeClr val="tx1"/>
              </a:buClr>
              <a:buSzTx/>
              <a:buNone/>
            </a:pPr>
            <a:endParaRPr lang="en-US" sz="1800" dirty="0">
              <a:latin typeface="Consolas"/>
              <a:cs typeface="Consolas"/>
            </a:endParaRPr>
          </a:p>
        </p:txBody>
      </p:sp>
      <p:sp>
        <p:nvSpPr>
          <p:cNvPr id="906244" name="Oval 4"/>
          <p:cNvSpPr>
            <a:spLocks noChangeArrowheads="1"/>
          </p:cNvSpPr>
          <p:nvPr/>
        </p:nvSpPr>
        <p:spPr bwMode="auto">
          <a:xfrm>
            <a:off x="290485" y="1935125"/>
            <a:ext cx="352425" cy="360362"/>
          </a:xfrm>
          <a:prstGeom prst="ellipse">
            <a:avLst/>
          </a:prstGeom>
          <a:noFill/>
          <a:ln w="28575">
            <a:solidFill>
              <a:schemeClr val="folHlink"/>
            </a:solidFill>
            <a:round/>
            <a:headEnd/>
            <a:tailEnd/>
          </a:ln>
        </p:spPr>
        <p:txBody>
          <a:bodyPr lIns="90000" tIns="46800" rIns="90000" bIns="46800" anchor="ctr">
            <a:prstTxWarp prst="textNoShape">
              <a:avLst/>
            </a:prstTxWarp>
            <a:spAutoFit/>
          </a:bodyPr>
          <a:lstStyle/>
          <a:p>
            <a:endParaRPr lang="en-US"/>
          </a:p>
        </p:txBody>
      </p:sp>
      <p:sp>
        <p:nvSpPr>
          <p:cNvPr id="906245" name="Freeform 5"/>
          <p:cNvSpPr>
            <a:spLocks/>
          </p:cNvSpPr>
          <p:nvPr/>
        </p:nvSpPr>
        <p:spPr bwMode="auto">
          <a:xfrm>
            <a:off x="634987" y="1712874"/>
            <a:ext cx="2151063" cy="387350"/>
          </a:xfrm>
          <a:custGeom>
            <a:avLst/>
            <a:gdLst>
              <a:gd name="T0" fmla="*/ 17 w 1355"/>
              <a:gd name="T1" fmla="*/ 244 h 244"/>
              <a:gd name="T2" fmla="*/ 164 w 1355"/>
              <a:gd name="T3" fmla="*/ 216 h 244"/>
              <a:gd name="T4" fmla="*/ 1004 w 1355"/>
              <a:gd name="T5" fmla="*/ 181 h 244"/>
              <a:gd name="T6" fmla="*/ 1355 w 1355"/>
              <a:gd name="T7" fmla="*/ 0 h 244"/>
              <a:gd name="T8" fmla="*/ 0 60000 65536"/>
              <a:gd name="T9" fmla="*/ 0 60000 65536"/>
              <a:gd name="T10" fmla="*/ 0 60000 65536"/>
              <a:gd name="T11" fmla="*/ 0 60000 65536"/>
              <a:gd name="T12" fmla="*/ 0 w 1355"/>
              <a:gd name="T13" fmla="*/ 0 h 244"/>
              <a:gd name="T14" fmla="*/ 1355 w 1355"/>
              <a:gd name="T15" fmla="*/ 244 h 244"/>
            </a:gdLst>
            <a:ahLst/>
            <a:cxnLst>
              <a:cxn ang="T8">
                <a:pos x="T0" y="T1"/>
              </a:cxn>
              <a:cxn ang="T9">
                <a:pos x="T2" y="T3"/>
              </a:cxn>
              <a:cxn ang="T10">
                <a:pos x="T4" y="T5"/>
              </a:cxn>
              <a:cxn ang="T11">
                <a:pos x="T6" y="T7"/>
              </a:cxn>
            </a:cxnLst>
            <a:rect l="T12" t="T13" r="T14" b="T15"/>
            <a:pathLst>
              <a:path w="1355" h="244">
                <a:moveTo>
                  <a:pt x="17" y="244"/>
                </a:moveTo>
                <a:cubicBezTo>
                  <a:pt x="41" y="239"/>
                  <a:pt x="0" y="226"/>
                  <a:pt x="164" y="216"/>
                </a:cubicBezTo>
                <a:cubicBezTo>
                  <a:pt x="328" y="206"/>
                  <a:pt x="806" y="217"/>
                  <a:pt x="1004" y="181"/>
                </a:cubicBezTo>
                <a:cubicBezTo>
                  <a:pt x="1202" y="145"/>
                  <a:pt x="1268" y="76"/>
                  <a:pt x="1355" y="0"/>
                </a:cubicBezTo>
              </a:path>
            </a:pathLst>
          </a:custGeom>
          <a:noFill/>
          <a:ln w="28575">
            <a:solidFill>
              <a:schemeClr val="folHlink"/>
            </a:solidFill>
            <a:round/>
            <a:headEnd/>
            <a:tailEnd/>
          </a:ln>
        </p:spPr>
        <p:txBody>
          <a:bodyPr lIns="90000" tIns="46800" rIns="90000" bIns="46800">
            <a:prstTxWarp prst="textNoShape">
              <a:avLst/>
            </a:prstTxWarp>
            <a:spAutoFit/>
          </a:bodyPr>
          <a:lstStyle/>
          <a:p>
            <a:endParaRPr lang="en-US"/>
          </a:p>
        </p:txBody>
      </p:sp>
      <p:sp>
        <p:nvSpPr>
          <p:cNvPr id="906246" name="Text Box 6"/>
          <p:cNvSpPr txBox="1">
            <a:spLocks noChangeArrowheads="1"/>
          </p:cNvSpPr>
          <p:nvPr/>
        </p:nvSpPr>
        <p:spPr bwMode="auto">
          <a:xfrm>
            <a:off x="2581275" y="1457287"/>
            <a:ext cx="1079439" cy="371513"/>
          </a:xfrm>
          <a:prstGeom prst="rect">
            <a:avLst/>
          </a:prstGeom>
          <a:noFill/>
          <a:ln w="38100">
            <a:noFill/>
            <a:miter lim="800000"/>
            <a:headEnd/>
            <a:tailEnd/>
          </a:ln>
        </p:spPr>
        <p:txBody>
          <a:bodyPr wrap="none" lIns="90000" tIns="46800" rIns="90000" bIns="46800">
            <a:prstTxWarp prst="textNoShape">
              <a:avLst/>
            </a:prstTxWarp>
            <a:spAutoFit/>
          </a:bodyPr>
          <a:lstStyle/>
          <a:p>
            <a:pPr>
              <a:spcBef>
                <a:spcPct val="0"/>
              </a:spcBef>
            </a:pPr>
            <a:r>
              <a:rPr lang="en-US" sz="1800">
                <a:solidFill>
                  <a:schemeClr val="folHlink"/>
                </a:solidFill>
                <a:latin typeface="+mn-lt"/>
              </a:rPr>
              <a:t>comment</a:t>
            </a:r>
          </a:p>
        </p:txBody>
      </p:sp>
      <p:sp>
        <p:nvSpPr>
          <p:cNvPr id="906248" name="Freeform 8"/>
          <p:cNvSpPr>
            <a:spLocks/>
          </p:cNvSpPr>
          <p:nvPr/>
        </p:nvSpPr>
        <p:spPr bwMode="auto">
          <a:xfrm>
            <a:off x="1955800" y="2895597"/>
            <a:ext cx="1068387" cy="257175"/>
          </a:xfrm>
          <a:custGeom>
            <a:avLst/>
            <a:gdLst>
              <a:gd name="T0" fmla="*/ 0 w 673"/>
              <a:gd name="T1" fmla="*/ 41 h 162"/>
              <a:gd name="T2" fmla="*/ 203 w 673"/>
              <a:gd name="T3" fmla="*/ 20 h 162"/>
              <a:gd name="T4" fmla="*/ 673 w 673"/>
              <a:gd name="T5" fmla="*/ 162 h 162"/>
              <a:gd name="T6" fmla="*/ 0 60000 65536"/>
              <a:gd name="T7" fmla="*/ 0 60000 65536"/>
              <a:gd name="T8" fmla="*/ 0 60000 65536"/>
              <a:gd name="T9" fmla="*/ 0 w 673"/>
              <a:gd name="T10" fmla="*/ 0 h 162"/>
              <a:gd name="T11" fmla="*/ 673 w 673"/>
              <a:gd name="T12" fmla="*/ 162 h 162"/>
            </a:gdLst>
            <a:ahLst/>
            <a:cxnLst>
              <a:cxn ang="T6">
                <a:pos x="T0" y="T1"/>
              </a:cxn>
              <a:cxn ang="T7">
                <a:pos x="T2" y="T3"/>
              </a:cxn>
              <a:cxn ang="T8">
                <a:pos x="T4" y="T5"/>
              </a:cxn>
            </a:cxnLst>
            <a:rect l="T9" t="T10" r="T11" b="T12"/>
            <a:pathLst>
              <a:path w="673" h="162">
                <a:moveTo>
                  <a:pt x="0" y="41"/>
                </a:moveTo>
                <a:cubicBezTo>
                  <a:pt x="34" y="38"/>
                  <a:pt x="91" y="0"/>
                  <a:pt x="203" y="20"/>
                </a:cubicBezTo>
                <a:cubicBezTo>
                  <a:pt x="315" y="40"/>
                  <a:pt x="575" y="133"/>
                  <a:pt x="673" y="162"/>
                </a:cubicBezTo>
              </a:path>
            </a:pathLst>
          </a:custGeom>
          <a:noFill/>
          <a:ln w="28575">
            <a:solidFill>
              <a:schemeClr val="folHlink"/>
            </a:solidFill>
            <a:round/>
            <a:headEnd/>
            <a:tailEnd/>
          </a:ln>
        </p:spPr>
        <p:txBody>
          <a:bodyPr lIns="90000" tIns="46800" rIns="90000" bIns="46800">
            <a:prstTxWarp prst="textNoShape">
              <a:avLst/>
            </a:prstTxWarp>
            <a:spAutoFit/>
          </a:bodyPr>
          <a:lstStyle/>
          <a:p>
            <a:endParaRPr lang="en-US"/>
          </a:p>
        </p:txBody>
      </p:sp>
      <p:sp>
        <p:nvSpPr>
          <p:cNvPr id="906249" name="Text Box 9"/>
          <p:cNvSpPr txBox="1">
            <a:spLocks noChangeArrowheads="1"/>
          </p:cNvSpPr>
          <p:nvPr/>
        </p:nvSpPr>
        <p:spPr bwMode="auto">
          <a:xfrm>
            <a:off x="3175000" y="2981287"/>
            <a:ext cx="1274492" cy="371513"/>
          </a:xfrm>
          <a:prstGeom prst="rect">
            <a:avLst/>
          </a:prstGeom>
          <a:noFill/>
          <a:ln w="38100">
            <a:noFill/>
            <a:miter lim="800000"/>
            <a:headEnd/>
            <a:tailEnd/>
          </a:ln>
        </p:spPr>
        <p:txBody>
          <a:bodyPr wrap="none" lIns="90000" tIns="46800" rIns="90000" bIns="46800">
            <a:prstTxWarp prst="textNoShape">
              <a:avLst/>
            </a:prstTxWarp>
            <a:spAutoFit/>
          </a:bodyPr>
          <a:lstStyle/>
          <a:p>
            <a:pPr>
              <a:spcBef>
                <a:spcPct val="0"/>
              </a:spcBef>
            </a:pPr>
            <a:r>
              <a:rPr lang="en-US" sz="1800" dirty="0" smtClean="0">
                <a:solidFill>
                  <a:schemeClr val="folHlink"/>
                </a:solidFill>
                <a:latin typeface="+mn-lt"/>
              </a:rPr>
              <a:t>assignment </a:t>
            </a:r>
            <a:endParaRPr lang="en-US" sz="1800" dirty="0">
              <a:solidFill>
                <a:schemeClr val="folHlink"/>
              </a:solidFill>
              <a:latin typeface="+mn-lt"/>
            </a:endParaRPr>
          </a:p>
        </p:txBody>
      </p:sp>
      <p:sp>
        <p:nvSpPr>
          <p:cNvPr id="906250" name="AutoShape 10"/>
          <p:cNvSpPr>
            <a:spLocks noChangeArrowheads="1"/>
          </p:cNvSpPr>
          <p:nvPr/>
        </p:nvSpPr>
        <p:spPr bwMode="auto">
          <a:xfrm>
            <a:off x="1219200" y="2971800"/>
            <a:ext cx="838200" cy="312738"/>
          </a:xfrm>
          <a:prstGeom prst="roundRect">
            <a:avLst>
              <a:gd name="adj" fmla="val 16667"/>
            </a:avLst>
          </a:prstGeom>
          <a:noFill/>
          <a:ln w="28575">
            <a:solidFill>
              <a:schemeClr val="folHlink"/>
            </a:solidFill>
            <a:round/>
            <a:headEnd/>
            <a:tailEnd/>
          </a:ln>
        </p:spPr>
        <p:txBody>
          <a:bodyPr wrap="square" lIns="90000" tIns="46800" rIns="90000" bIns="46800" anchor="ctr">
            <a:prstTxWarp prst="textNoShape">
              <a:avLst/>
            </a:prstTxWarp>
            <a:spAutoFit/>
          </a:bodyPr>
          <a:lstStyle/>
          <a:p>
            <a:endParaRPr lang="en-US"/>
          </a:p>
        </p:txBody>
      </p:sp>
      <p:sp>
        <p:nvSpPr>
          <p:cNvPr id="906251" name="Text Box 11"/>
          <p:cNvSpPr txBox="1">
            <a:spLocks noChangeArrowheads="1"/>
          </p:cNvSpPr>
          <p:nvPr/>
        </p:nvSpPr>
        <p:spPr bwMode="auto">
          <a:xfrm>
            <a:off x="914400" y="3895687"/>
            <a:ext cx="3288979" cy="371513"/>
          </a:xfrm>
          <a:prstGeom prst="rect">
            <a:avLst/>
          </a:prstGeom>
          <a:noFill/>
          <a:ln w="38100">
            <a:noFill/>
            <a:miter lim="800000"/>
            <a:headEnd/>
            <a:tailEnd/>
          </a:ln>
        </p:spPr>
        <p:txBody>
          <a:bodyPr wrap="none" lIns="90000" tIns="46800" rIns="90000" bIns="46800">
            <a:prstTxWarp prst="textNoShape">
              <a:avLst/>
            </a:prstTxWarp>
            <a:spAutoFit/>
          </a:bodyPr>
          <a:lstStyle/>
          <a:p>
            <a:pPr>
              <a:spcBef>
                <a:spcPct val="0"/>
              </a:spcBef>
            </a:pPr>
            <a:r>
              <a:rPr lang="en-US" sz="1800" dirty="0">
                <a:solidFill>
                  <a:schemeClr val="folHlink"/>
                </a:solidFill>
                <a:latin typeface="+mn-lt"/>
              </a:rPr>
              <a:t>no “begin - end”, just indentation</a:t>
            </a:r>
          </a:p>
        </p:txBody>
      </p:sp>
      <p:sp>
        <p:nvSpPr>
          <p:cNvPr id="906252" name="Text Box 12"/>
          <p:cNvSpPr txBox="1">
            <a:spLocks noChangeArrowheads="1"/>
          </p:cNvSpPr>
          <p:nvPr/>
        </p:nvSpPr>
        <p:spPr bwMode="auto">
          <a:xfrm>
            <a:off x="3962400" y="4429087"/>
            <a:ext cx="4605337" cy="371513"/>
          </a:xfrm>
          <a:prstGeom prst="rect">
            <a:avLst/>
          </a:prstGeom>
          <a:noFill/>
          <a:ln w="28575">
            <a:solidFill>
              <a:schemeClr val="folHlink"/>
            </a:solidFill>
            <a:miter lim="800000"/>
            <a:headEnd/>
            <a:tailEnd/>
          </a:ln>
        </p:spPr>
        <p:txBody>
          <a:bodyPr wrap="square" lIns="90000" tIns="46800" rIns="90000" bIns="46800">
            <a:prstTxWarp prst="textNoShape">
              <a:avLst/>
            </a:prstTxWarp>
            <a:spAutoFit/>
          </a:bodyPr>
          <a:lstStyle/>
          <a:p>
            <a:r>
              <a:rPr lang="en-US" sz="1800" dirty="0">
                <a:solidFill>
                  <a:schemeClr val="accent2"/>
                </a:solidFill>
                <a:latin typeface="+mn-lt"/>
              </a:rPr>
              <a:t>Check book for more </a:t>
            </a:r>
            <a:r>
              <a:rPr lang="en-US" sz="1800" dirty="0" err="1">
                <a:solidFill>
                  <a:schemeClr val="accent2"/>
                </a:solidFill>
                <a:latin typeface="+mn-lt"/>
              </a:rPr>
              <a:t>pseudocode</a:t>
            </a:r>
            <a:r>
              <a:rPr lang="en-US" sz="1800" dirty="0">
                <a:solidFill>
                  <a:schemeClr val="accent2"/>
                </a:solidFill>
                <a:latin typeface="+mn-lt"/>
              </a:rPr>
              <a:t> conventions</a:t>
            </a:r>
          </a:p>
        </p:txBody>
      </p:sp>
      <p:sp>
        <p:nvSpPr>
          <p:cNvPr id="12"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13"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41</a:t>
            </a:fld>
            <a:endParaRPr lang="en-US"/>
          </a:p>
        </p:txBody>
      </p:sp>
      <p:sp>
        <p:nvSpPr>
          <p:cNvPr id="14" name="Rectangle 13"/>
          <p:cNvSpPr/>
          <p:nvPr/>
        </p:nvSpPr>
        <p:spPr>
          <a:xfrm>
            <a:off x="228600" y="1457287"/>
            <a:ext cx="8686800" cy="2895600"/>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152400" y="5029200"/>
            <a:ext cx="8686800" cy="1295400"/>
          </a:xfrm>
          <a:prstGeom prst="rect">
            <a:avLst/>
          </a:prstGeom>
          <a:noFill/>
          <a:ln>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0624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0624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0624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0624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0624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0624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0624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06243">
                                            <p:txEl>
                                              <p:pRg st="8" end="8"/>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06244"/>
                                        </p:tgtEl>
                                        <p:attrNameLst>
                                          <p:attrName>style.visibility</p:attrName>
                                        </p:attrNameLst>
                                      </p:cBhvr>
                                      <p:to>
                                        <p:strVal val="visible"/>
                                      </p:to>
                                    </p:set>
                                    <p:animEffect transition="in" filter="fade">
                                      <p:cBhvr>
                                        <p:cTn id="27" dur="500"/>
                                        <p:tgtEl>
                                          <p:spTgt spid="906244"/>
                                        </p:tgtEl>
                                      </p:cBhvr>
                                    </p:animEffect>
                                  </p:childTnLst>
                                </p:cTn>
                              </p:par>
                            </p:childTnLst>
                          </p:cTn>
                        </p:par>
                        <p:par>
                          <p:cTn id="28" fill="hold">
                            <p:stCondLst>
                              <p:cond delay="500"/>
                            </p:stCondLst>
                            <p:childTnLst>
                              <p:par>
                                <p:cTn id="29" presetID="22" presetClass="entr" presetSubtype="8" fill="hold" grpId="0" nodeType="afterEffect">
                                  <p:stCondLst>
                                    <p:cond delay="0"/>
                                  </p:stCondLst>
                                  <p:childTnLst>
                                    <p:set>
                                      <p:cBhvr>
                                        <p:cTn id="30" dur="1" fill="hold">
                                          <p:stCondLst>
                                            <p:cond delay="0"/>
                                          </p:stCondLst>
                                        </p:cTn>
                                        <p:tgtEl>
                                          <p:spTgt spid="906245"/>
                                        </p:tgtEl>
                                        <p:attrNameLst>
                                          <p:attrName>style.visibility</p:attrName>
                                        </p:attrNameLst>
                                      </p:cBhvr>
                                      <p:to>
                                        <p:strVal val="visible"/>
                                      </p:to>
                                    </p:set>
                                    <p:animEffect transition="in" filter="wipe(left)">
                                      <p:cBhvr>
                                        <p:cTn id="31" dur="500"/>
                                        <p:tgtEl>
                                          <p:spTgt spid="906245"/>
                                        </p:tgtEl>
                                      </p:cBhvr>
                                    </p:animEffect>
                                  </p:childTnLst>
                                </p:cTn>
                              </p:par>
                            </p:childTnLst>
                          </p:cTn>
                        </p:par>
                        <p:par>
                          <p:cTn id="32" fill="hold">
                            <p:stCondLst>
                              <p:cond delay="1000"/>
                            </p:stCondLst>
                            <p:childTnLst>
                              <p:par>
                                <p:cTn id="33" presetID="1" presetClass="entr" presetSubtype="0" fill="hold" grpId="0" nodeType="afterEffect">
                                  <p:stCondLst>
                                    <p:cond delay="0"/>
                                  </p:stCondLst>
                                  <p:childTnLst>
                                    <p:set>
                                      <p:cBhvr>
                                        <p:cTn id="34" dur="1" fill="hold">
                                          <p:stCondLst>
                                            <p:cond delay="0"/>
                                          </p:stCondLst>
                                        </p:cTn>
                                        <p:tgtEl>
                                          <p:spTgt spid="90624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06250"/>
                                        </p:tgtEl>
                                        <p:attrNameLst>
                                          <p:attrName>style.visibility</p:attrName>
                                        </p:attrNameLst>
                                      </p:cBhvr>
                                      <p:to>
                                        <p:strVal val="visible"/>
                                      </p:to>
                                    </p:set>
                                    <p:animEffect transition="in" filter="fade">
                                      <p:cBhvr>
                                        <p:cTn id="39" dur="500"/>
                                        <p:tgtEl>
                                          <p:spTgt spid="906250"/>
                                        </p:tgtEl>
                                      </p:cBhvr>
                                    </p:animEffect>
                                  </p:childTnLst>
                                </p:cTn>
                              </p:par>
                            </p:childTnLst>
                          </p:cTn>
                        </p:par>
                        <p:par>
                          <p:cTn id="40" fill="hold">
                            <p:stCondLst>
                              <p:cond delay="500"/>
                            </p:stCondLst>
                            <p:childTnLst>
                              <p:par>
                                <p:cTn id="41" presetID="22" presetClass="entr" presetSubtype="8" fill="hold" grpId="0" nodeType="afterEffect">
                                  <p:stCondLst>
                                    <p:cond delay="0"/>
                                  </p:stCondLst>
                                  <p:childTnLst>
                                    <p:set>
                                      <p:cBhvr>
                                        <p:cTn id="42" dur="1" fill="hold">
                                          <p:stCondLst>
                                            <p:cond delay="0"/>
                                          </p:stCondLst>
                                        </p:cTn>
                                        <p:tgtEl>
                                          <p:spTgt spid="906248"/>
                                        </p:tgtEl>
                                        <p:attrNameLst>
                                          <p:attrName>style.visibility</p:attrName>
                                        </p:attrNameLst>
                                      </p:cBhvr>
                                      <p:to>
                                        <p:strVal val="visible"/>
                                      </p:to>
                                    </p:set>
                                    <p:animEffect transition="in" filter="wipe(left)">
                                      <p:cBhvr>
                                        <p:cTn id="43" dur="500"/>
                                        <p:tgtEl>
                                          <p:spTgt spid="906248"/>
                                        </p:tgtEl>
                                      </p:cBhvr>
                                    </p:animEffect>
                                  </p:childTnLst>
                                </p:cTn>
                              </p:par>
                            </p:childTnLst>
                          </p:cTn>
                        </p:par>
                        <p:par>
                          <p:cTn id="44" fill="hold">
                            <p:stCondLst>
                              <p:cond delay="1000"/>
                            </p:stCondLst>
                            <p:childTnLst>
                              <p:par>
                                <p:cTn id="45" presetID="1" presetClass="entr" presetSubtype="0" fill="hold" grpId="0" nodeType="afterEffect">
                                  <p:stCondLst>
                                    <p:cond delay="0"/>
                                  </p:stCondLst>
                                  <p:childTnLst>
                                    <p:set>
                                      <p:cBhvr>
                                        <p:cTn id="46" dur="1" fill="hold">
                                          <p:stCondLst>
                                            <p:cond delay="0"/>
                                          </p:stCondLst>
                                        </p:cTn>
                                        <p:tgtEl>
                                          <p:spTgt spid="90624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90625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9062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6244" grpId="0" animBg="1"/>
      <p:bldP spid="906245" grpId="0" animBg="1"/>
      <p:bldP spid="906246" grpId="0"/>
      <p:bldP spid="906248" grpId="0" animBg="1"/>
      <p:bldP spid="906249" grpId="0"/>
      <p:bldP spid="906250" grpId="0" animBg="1"/>
      <p:bldP spid="906251" grpId="0"/>
      <p:bldP spid="906252" grpId="0" animBg="1"/>
      <p:bldP spid="14" grpId="0" animBg="1"/>
    </p:bld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dirty="0"/>
              <a:t>Describing </a:t>
            </a:r>
            <a:r>
              <a:rPr lang="en-US" dirty="0" smtClean="0"/>
              <a:t>algorithms - </a:t>
            </a:r>
            <a:r>
              <a:rPr lang="en-US" dirty="0" err="1" smtClean="0"/>
              <a:t>InsertionSort</a:t>
            </a:r>
            <a:endParaRPr lang="en-US" dirty="0"/>
          </a:p>
        </p:txBody>
      </p:sp>
      <p:sp>
        <p:nvSpPr>
          <p:cNvPr id="899075" name="Rectangle 3"/>
          <p:cNvSpPr>
            <a:spLocks noGrp="1" noChangeArrowheads="1"/>
          </p:cNvSpPr>
          <p:nvPr>
            <p:ph type="body" idx="1"/>
          </p:nvPr>
        </p:nvSpPr>
        <p:spPr/>
        <p:txBody>
          <a:bodyPr/>
          <a:lstStyle/>
          <a:p>
            <a:pPr marL="381000" indent="-381000" eaLnBrk="1" hangingPunct="1"/>
            <a:r>
              <a:rPr lang="en-US" dirty="0" smtClean="0"/>
              <a:t>a complete </a:t>
            </a:r>
            <a:r>
              <a:rPr lang="en-US" dirty="0" smtClean="0">
                <a:solidFill>
                  <a:srgbClr val="00CC99"/>
                </a:solidFill>
              </a:rPr>
              <a:t>description </a:t>
            </a:r>
            <a:r>
              <a:rPr lang="en-US" dirty="0" smtClean="0"/>
              <a:t>of an algorithm consists of </a:t>
            </a:r>
            <a:r>
              <a:rPr lang="en-US" dirty="0" smtClean="0">
                <a:solidFill>
                  <a:srgbClr val="00CC99"/>
                </a:solidFill>
              </a:rPr>
              <a:t>three </a:t>
            </a:r>
            <a:r>
              <a:rPr lang="en-US" dirty="0" smtClean="0"/>
              <a:t>parts:</a:t>
            </a:r>
            <a:br>
              <a:rPr lang="en-US" dirty="0" smtClean="0"/>
            </a:br>
            <a:endParaRPr lang="en-US" sz="1200" dirty="0" smtClean="0"/>
          </a:p>
          <a:p>
            <a:pPr marL="838200" lvl="1" indent="-381000" eaLnBrk="1" hangingPunct="1">
              <a:buFont typeface="Wingdings" pitchFamily="-107" charset="2"/>
              <a:buAutoNum type="arabicPeriod"/>
            </a:pPr>
            <a:r>
              <a:rPr lang="en-US" sz="2400" dirty="0" smtClean="0">
                <a:ea typeface="ＭＳ Ｐゴシック" pitchFamily="-107" charset="-128"/>
              </a:rPr>
              <a:t>the </a:t>
            </a:r>
            <a:r>
              <a:rPr lang="en-US" sz="2400" dirty="0">
                <a:solidFill>
                  <a:srgbClr val="C00000"/>
                </a:solidFill>
                <a:ea typeface="ＭＳ Ｐゴシック" pitchFamily="-107" charset="-128"/>
              </a:rPr>
              <a:t>algorithm</a:t>
            </a:r>
          </a:p>
          <a:p>
            <a:pPr marL="838200" lvl="1" indent="-381000" eaLnBrk="1" hangingPunct="1">
              <a:buFont typeface="Wingdings" pitchFamily="-107" charset="2"/>
              <a:buNone/>
            </a:pPr>
            <a:r>
              <a:rPr lang="en-US" sz="2400" dirty="0">
                <a:ea typeface="ＭＳ Ｐゴシック" pitchFamily="-107" charset="-128"/>
              </a:rPr>
              <a:t>	(</a:t>
            </a:r>
            <a:r>
              <a:rPr lang="en-US" sz="2400" i="1" dirty="0">
                <a:ea typeface="ＭＳ Ｐゴシック" pitchFamily="-107" charset="-128"/>
              </a:rPr>
              <a:t>expressed in whatever way is clearest and most concise, </a:t>
            </a:r>
            <a:br>
              <a:rPr lang="en-US" sz="2400" i="1" dirty="0">
                <a:ea typeface="ＭＳ Ｐゴシック" pitchFamily="-107" charset="-128"/>
              </a:rPr>
            </a:br>
            <a:r>
              <a:rPr lang="en-US" sz="2400" i="1" dirty="0">
                <a:ea typeface="ＭＳ Ｐゴシック" pitchFamily="-107" charset="-128"/>
              </a:rPr>
              <a:t> can be English and / or </a:t>
            </a:r>
            <a:r>
              <a:rPr lang="en-US" sz="2400" i="1" dirty="0" err="1">
                <a:ea typeface="ＭＳ Ｐゴシック" pitchFamily="-107" charset="-128"/>
              </a:rPr>
              <a:t>pseudocode</a:t>
            </a:r>
            <a:r>
              <a:rPr lang="en-US" sz="2400" dirty="0">
                <a:ea typeface="ＭＳ Ｐゴシック" pitchFamily="-107" charset="-128"/>
              </a:rPr>
              <a:t>)</a:t>
            </a:r>
            <a:br>
              <a:rPr lang="en-US" sz="2400" dirty="0">
                <a:ea typeface="ＭＳ Ｐゴシック" pitchFamily="-107" charset="-128"/>
              </a:rPr>
            </a:br>
            <a:endParaRPr lang="en-US" sz="1400" dirty="0">
              <a:ea typeface="ＭＳ Ｐゴシック" pitchFamily="-107" charset="-128"/>
            </a:endParaRPr>
          </a:p>
          <a:p>
            <a:pPr marL="838200" lvl="1" indent="-381000" eaLnBrk="1" hangingPunct="1">
              <a:buFont typeface="Wingdings" pitchFamily="-107" charset="2"/>
              <a:buAutoNum type="arabicPeriod" startAt="2"/>
            </a:pPr>
            <a:r>
              <a:rPr lang="en-US" sz="2400" dirty="0">
                <a:ea typeface="ＭＳ Ｐゴシック" pitchFamily="-107" charset="-128"/>
              </a:rPr>
              <a:t>a proof of the algorithm’s </a:t>
            </a:r>
            <a:r>
              <a:rPr lang="en-US" sz="2400" dirty="0">
                <a:solidFill>
                  <a:srgbClr val="C00000"/>
                </a:solidFill>
                <a:ea typeface="ＭＳ Ｐゴシック" pitchFamily="-107" charset="-128"/>
              </a:rPr>
              <a:t>correctness</a:t>
            </a:r>
            <a:r>
              <a:rPr lang="en-US" sz="2400" dirty="0">
                <a:ea typeface="ＭＳ Ｐゴシック" pitchFamily="-107" charset="-128"/>
              </a:rPr>
              <a:t/>
            </a:r>
            <a:br>
              <a:rPr lang="en-US" sz="2400" dirty="0">
                <a:ea typeface="ＭＳ Ｐゴシック" pitchFamily="-107" charset="-128"/>
              </a:rPr>
            </a:br>
            <a:endParaRPr lang="en-US" sz="1400" dirty="0">
              <a:ea typeface="ＭＳ Ｐゴシック" pitchFamily="-107" charset="-128"/>
            </a:endParaRPr>
          </a:p>
          <a:p>
            <a:pPr marL="838200" lvl="1" indent="-381000" eaLnBrk="1" hangingPunct="1">
              <a:buFont typeface="Wingdings" pitchFamily="-107" charset="2"/>
              <a:buAutoNum type="arabicPeriod" startAt="2"/>
            </a:pPr>
            <a:r>
              <a:rPr lang="en-US" sz="2400" dirty="0">
                <a:ea typeface="ＭＳ Ｐゴシック" pitchFamily="-107" charset="-128"/>
              </a:rPr>
              <a:t>a derivation of the algorithm’s </a:t>
            </a:r>
            <a:r>
              <a:rPr lang="en-US" sz="2400" dirty="0">
                <a:solidFill>
                  <a:srgbClr val="C00000"/>
                </a:solidFill>
                <a:ea typeface="ＭＳ Ｐゴシック" pitchFamily="-107" charset="-128"/>
              </a:rPr>
              <a:t>running time</a:t>
            </a:r>
          </a:p>
        </p:txBody>
      </p:sp>
      <p:sp>
        <p:nvSpPr>
          <p:cNvPr id="4"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5"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42</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99075">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1000"/>
                                  </p:stCondLst>
                                  <p:childTnLst>
                                    <p:set>
                                      <p:cBhvr>
                                        <p:cTn id="9" dur="1" fill="hold">
                                          <p:stCondLst>
                                            <p:cond delay="0"/>
                                          </p:stCondLst>
                                        </p:cTn>
                                        <p:tgtEl>
                                          <p:spTgt spid="899075">
                                            <p:txEl>
                                              <p:pRg st="1" end="1"/>
                                            </p:txEl>
                                          </p:spTgt>
                                        </p:tgtEl>
                                        <p:attrNameLst>
                                          <p:attrName>style.visibility</p:attrName>
                                        </p:attrNameLst>
                                      </p:cBhvr>
                                      <p:to>
                                        <p:strVal val="visible"/>
                                      </p:to>
                                    </p:set>
                                  </p:childTnLst>
                                </p:cTn>
                              </p:par>
                              <p:par>
                                <p:cTn id="10" presetID="1" presetClass="entr" presetSubtype="0" fill="hold" nodeType="withEffect">
                                  <p:stCondLst>
                                    <p:cond delay="1000"/>
                                  </p:stCondLst>
                                  <p:childTnLst>
                                    <p:set>
                                      <p:cBhvr>
                                        <p:cTn id="11" dur="1" fill="hold">
                                          <p:stCondLst>
                                            <p:cond delay="0"/>
                                          </p:stCondLst>
                                        </p:cTn>
                                        <p:tgtEl>
                                          <p:spTgt spid="899075">
                                            <p:txEl>
                                              <p:pRg st="2" end="2"/>
                                            </p:txEl>
                                          </p:spTgt>
                                        </p:tgtEl>
                                        <p:attrNameLst>
                                          <p:attrName>style.visibility</p:attrName>
                                        </p:attrNameLst>
                                      </p:cBhvr>
                                      <p:to>
                                        <p:strVal val="visible"/>
                                      </p:to>
                                    </p:set>
                                  </p:childTnLst>
                                </p:cTn>
                              </p:par>
                            </p:childTnLst>
                          </p:cTn>
                        </p:par>
                        <p:par>
                          <p:cTn id="12" fill="hold">
                            <p:stCondLst>
                              <p:cond delay="1000"/>
                            </p:stCondLst>
                            <p:childTnLst>
                              <p:par>
                                <p:cTn id="13" presetID="1" presetClass="entr" presetSubtype="0" fill="hold" nodeType="afterEffect">
                                  <p:stCondLst>
                                    <p:cond delay="1000"/>
                                  </p:stCondLst>
                                  <p:childTnLst>
                                    <p:set>
                                      <p:cBhvr>
                                        <p:cTn id="14" dur="1" fill="hold">
                                          <p:stCondLst>
                                            <p:cond delay="0"/>
                                          </p:stCondLst>
                                        </p:cTn>
                                        <p:tgtEl>
                                          <p:spTgt spid="899075">
                                            <p:txEl>
                                              <p:pRg st="3" end="3"/>
                                            </p:txEl>
                                          </p:spTgt>
                                        </p:tgtEl>
                                        <p:attrNameLst>
                                          <p:attrName>style.visibility</p:attrName>
                                        </p:attrNameLst>
                                      </p:cBhvr>
                                      <p:to>
                                        <p:strVal val="visible"/>
                                      </p:to>
                                    </p:set>
                                  </p:childTnLst>
                                </p:cTn>
                              </p:par>
                            </p:childTnLst>
                          </p:cTn>
                        </p:par>
                        <p:par>
                          <p:cTn id="15" fill="hold">
                            <p:stCondLst>
                              <p:cond delay="2000"/>
                            </p:stCondLst>
                            <p:childTnLst>
                              <p:par>
                                <p:cTn id="16" presetID="1" presetClass="entr" presetSubtype="0" fill="hold" nodeType="afterEffect">
                                  <p:stCondLst>
                                    <p:cond delay="1000"/>
                                  </p:stCondLst>
                                  <p:childTnLst>
                                    <p:set>
                                      <p:cBhvr>
                                        <p:cTn id="17" dur="1" fill="hold">
                                          <p:stCondLst>
                                            <p:cond delay="0"/>
                                          </p:stCondLst>
                                        </p:cTn>
                                        <p:tgtEl>
                                          <p:spTgt spid="899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a:t>InsertionSort</a:t>
            </a:r>
          </a:p>
        </p:txBody>
      </p:sp>
      <p:sp>
        <p:nvSpPr>
          <p:cNvPr id="38915" name="Rectangle 3"/>
          <p:cNvSpPr>
            <a:spLocks noGrp="1" noChangeArrowheads="1"/>
          </p:cNvSpPr>
          <p:nvPr>
            <p:ph type="body" idx="1"/>
          </p:nvPr>
        </p:nvSpPr>
        <p:spPr>
          <a:xfrm>
            <a:off x="365095" y="990600"/>
            <a:ext cx="7788305" cy="3946545"/>
          </a:xfrm>
        </p:spPr>
        <p:txBody>
          <a:bodyPr/>
          <a:lstStyle/>
          <a:p>
            <a:pPr marL="381000" indent="-381000" eaLnBrk="1" hangingPunct="1">
              <a:spcBef>
                <a:spcPct val="0"/>
              </a:spcBef>
              <a:buClrTx/>
              <a:buSzTx/>
              <a:buFontTx/>
              <a:buNone/>
            </a:pPr>
            <a:r>
              <a:rPr lang="en-US" sz="1800" dirty="0" err="1">
                <a:solidFill>
                  <a:srgbClr val="C00000"/>
                </a:solidFill>
                <a:latin typeface="Consolas"/>
                <a:cs typeface="Consolas"/>
              </a:rPr>
              <a:t>InsertionSort</a:t>
            </a:r>
            <a:r>
              <a:rPr lang="en-US" sz="1800" dirty="0" err="1">
                <a:latin typeface="Consolas"/>
                <a:cs typeface="Consolas"/>
              </a:rPr>
              <a:t>(A</a:t>
            </a:r>
            <a:r>
              <a:rPr lang="en-US" sz="1800" dirty="0">
                <a:latin typeface="Consolas"/>
                <a:cs typeface="Consolas"/>
              </a:rPr>
              <a:t>)</a:t>
            </a:r>
          </a:p>
          <a:p>
            <a:pPr marL="381000" indent="-381000" eaLnBrk="1" hangingPunct="1">
              <a:spcBef>
                <a:spcPct val="0"/>
              </a:spcBef>
              <a:buClrTx/>
              <a:buSzTx/>
              <a:buFontTx/>
              <a:buNone/>
            </a:pPr>
            <a:r>
              <a:rPr lang="en-US" sz="1800" dirty="0" smtClean="0">
                <a:solidFill>
                  <a:srgbClr val="104B7D"/>
                </a:solidFill>
                <a:latin typeface="Consolas"/>
                <a:ea typeface="Arial" pitchFamily="-107" charset="0"/>
                <a:cs typeface="Consolas"/>
              </a:rPr>
              <a:t>//  </a:t>
            </a:r>
            <a:r>
              <a:rPr lang="en-US" sz="1800" dirty="0">
                <a:solidFill>
                  <a:srgbClr val="104B7D"/>
                </a:solidFill>
                <a:latin typeface="Consolas"/>
                <a:ea typeface="Arial" pitchFamily="-107" charset="0"/>
                <a:cs typeface="Consolas"/>
              </a:rPr>
              <a:t>incremental algorithm that sorts array </a:t>
            </a:r>
            <a:r>
              <a:rPr lang="en-US" sz="1800" dirty="0">
                <a:solidFill>
                  <a:srgbClr val="104B7D"/>
                </a:solidFill>
                <a:latin typeface="Consolas"/>
                <a:cs typeface="Consolas"/>
              </a:rPr>
              <a:t>A[1..n]</a:t>
            </a:r>
            <a:r>
              <a:rPr lang="en-US" sz="1800" dirty="0" smtClean="0">
                <a:solidFill>
                  <a:srgbClr val="104B7D"/>
                </a:solidFill>
                <a:latin typeface="Consolas"/>
                <a:cs typeface="Consolas"/>
              </a:rPr>
              <a:t> </a:t>
            </a:r>
          </a:p>
          <a:p>
            <a:pPr marL="381000" indent="-381000" eaLnBrk="1" hangingPunct="1">
              <a:spcBef>
                <a:spcPct val="0"/>
              </a:spcBef>
              <a:buClrTx/>
              <a:buSzTx/>
              <a:buFontTx/>
              <a:buNone/>
            </a:pPr>
            <a:r>
              <a:rPr lang="en-US" sz="1800" dirty="0" smtClean="0">
                <a:solidFill>
                  <a:srgbClr val="104B7D"/>
                </a:solidFill>
                <a:latin typeface="Consolas"/>
                <a:ea typeface="Arial" pitchFamily="-107" charset="0"/>
                <a:cs typeface="Consolas"/>
              </a:rPr>
              <a:t>//  </a:t>
            </a:r>
            <a:r>
              <a:rPr lang="en-US" sz="1800" dirty="0" smtClean="0">
                <a:solidFill>
                  <a:srgbClr val="104B7D"/>
                </a:solidFill>
                <a:latin typeface="Consolas"/>
                <a:cs typeface="Consolas"/>
              </a:rPr>
              <a:t>in </a:t>
            </a:r>
            <a:r>
              <a:rPr lang="en-US" sz="1800" dirty="0">
                <a:solidFill>
                  <a:srgbClr val="104B7D"/>
                </a:solidFill>
                <a:latin typeface="Consolas"/>
                <a:cs typeface="Consolas"/>
              </a:rPr>
              <a:t>non-</a:t>
            </a:r>
            <a:r>
              <a:rPr lang="en-US" sz="1800" dirty="0" smtClean="0">
                <a:solidFill>
                  <a:srgbClr val="104B7D"/>
                </a:solidFill>
                <a:latin typeface="Consolas"/>
                <a:cs typeface="Consolas"/>
              </a:rPr>
              <a:t>decreasing order</a:t>
            </a:r>
            <a:endParaRPr lang="en-US" sz="1800" dirty="0">
              <a:solidFill>
                <a:srgbClr val="104B7D"/>
              </a:solidFill>
              <a:latin typeface="Consolas"/>
              <a:cs typeface="Consolas"/>
            </a:endParaRPr>
          </a:p>
          <a:p>
            <a:pPr marL="381000" indent="-381000" eaLnBrk="1" hangingPunct="1">
              <a:spcBef>
                <a:spcPct val="0"/>
              </a:spcBef>
              <a:buClrTx/>
              <a:buSzTx/>
              <a:buFontTx/>
              <a:buAutoNum type="arabicPeriod"/>
            </a:pPr>
            <a:r>
              <a:rPr lang="en-US" sz="1800" dirty="0">
                <a:latin typeface="Consolas"/>
                <a:cs typeface="Consolas"/>
              </a:rPr>
              <a:t> initialize: sort A[1]</a:t>
            </a:r>
          </a:p>
          <a:p>
            <a:pPr marL="381000" indent="-381000" eaLnBrk="1" hangingPunct="1">
              <a:spcBef>
                <a:spcPct val="0"/>
              </a:spcBef>
              <a:buClrTx/>
              <a:buSzTx/>
              <a:buFontTx/>
              <a:buAutoNum type="arabicPeriod"/>
            </a:pPr>
            <a:r>
              <a:rPr lang="en-US" sz="1800" dirty="0">
                <a:latin typeface="Consolas"/>
                <a:cs typeface="Consolas"/>
              </a:rPr>
              <a:t> </a:t>
            </a:r>
            <a:r>
              <a:rPr lang="en-US" sz="1800" b="1" dirty="0">
                <a:latin typeface="Consolas"/>
                <a:cs typeface="Consolas"/>
              </a:rPr>
              <a:t>for</a:t>
            </a:r>
            <a:r>
              <a:rPr lang="en-US" sz="1800" b="1" dirty="0" smtClean="0">
                <a:latin typeface="Consolas"/>
                <a:cs typeface="Consolas"/>
              </a:rPr>
              <a:t> </a:t>
            </a:r>
            <a:r>
              <a:rPr lang="en-US" sz="1800" dirty="0" err="1" smtClean="0">
                <a:latin typeface="Consolas"/>
                <a:cs typeface="Consolas"/>
              </a:rPr>
              <a:t>j</a:t>
            </a:r>
            <a:r>
              <a:rPr lang="en-US" sz="1800" dirty="0" smtClean="0">
                <a:latin typeface="Consolas"/>
                <a:cs typeface="Consolas"/>
              </a:rPr>
              <a:t> </a:t>
            </a:r>
            <a:r>
              <a:rPr lang="en-US" sz="1800" dirty="0" smtClean="0">
                <a:latin typeface="Consolas"/>
                <a:ea typeface="Arial" pitchFamily="-107" charset="0"/>
                <a:cs typeface="Consolas"/>
              </a:rPr>
              <a:t>= 2 </a:t>
            </a:r>
            <a:r>
              <a:rPr lang="en-US" sz="1800" b="1" dirty="0">
                <a:latin typeface="Consolas"/>
                <a:ea typeface="Arial" pitchFamily="-107" charset="0"/>
                <a:cs typeface="Consolas"/>
              </a:rPr>
              <a:t>to</a:t>
            </a:r>
            <a:r>
              <a:rPr lang="en-US" sz="1800" b="1" dirty="0" smtClean="0">
                <a:latin typeface="Consolas"/>
                <a:ea typeface="Arial" pitchFamily="-107" charset="0"/>
                <a:cs typeface="Consolas"/>
              </a:rPr>
              <a:t> </a:t>
            </a:r>
            <a:r>
              <a:rPr lang="en-US" sz="1800" dirty="0" err="1" smtClean="0">
                <a:latin typeface="Consolas"/>
                <a:ea typeface="Arial" pitchFamily="-107" charset="0"/>
                <a:cs typeface="Consolas"/>
              </a:rPr>
              <a:t>A.length</a:t>
            </a:r>
            <a:endParaRPr lang="en-US" sz="1800" dirty="0" smtClean="0">
              <a:latin typeface="Consolas"/>
              <a:ea typeface="Arial" pitchFamily="-107" charset="0"/>
              <a:cs typeface="Consolas"/>
            </a:endParaRPr>
          </a:p>
          <a:p>
            <a:pPr marL="381000" indent="-381000" eaLnBrk="1" hangingPunct="1">
              <a:spcBef>
                <a:spcPct val="0"/>
              </a:spcBef>
              <a:buClrTx/>
              <a:buSzTx/>
              <a:buFontTx/>
              <a:buAutoNum type="arabicPeriod"/>
            </a:pPr>
            <a:r>
              <a:rPr lang="en-US" sz="1800" dirty="0">
                <a:latin typeface="Consolas"/>
                <a:ea typeface="Arial" pitchFamily="-107" charset="0"/>
                <a:cs typeface="Consolas"/>
              </a:rPr>
              <a:t>  </a:t>
            </a:r>
            <a:r>
              <a:rPr lang="en-US" sz="1800" dirty="0" smtClean="0">
                <a:latin typeface="Consolas"/>
                <a:ea typeface="Arial" pitchFamily="-107" charset="0"/>
                <a:cs typeface="Consolas"/>
              </a:rPr>
              <a:t>  </a:t>
            </a:r>
            <a:r>
              <a:rPr lang="en-US" sz="1800" b="1" dirty="0" smtClean="0">
                <a:latin typeface="Consolas"/>
                <a:ea typeface="Arial" pitchFamily="-107" charset="0"/>
                <a:cs typeface="Consolas"/>
              </a:rPr>
              <a:t>do</a:t>
            </a:r>
            <a:r>
              <a:rPr lang="en-US" sz="1800" dirty="0" smtClean="0">
                <a:latin typeface="Consolas"/>
                <a:ea typeface="Arial" pitchFamily="-107" charset="0"/>
                <a:cs typeface="Consolas"/>
              </a:rPr>
              <a:t>   sort </a:t>
            </a:r>
            <a:r>
              <a:rPr lang="en-US" sz="1800" dirty="0">
                <a:latin typeface="Consolas"/>
                <a:ea typeface="Arial" pitchFamily="-107" charset="0"/>
                <a:cs typeface="Consolas"/>
              </a:rPr>
              <a:t>A[1..j] using the fact</a:t>
            </a:r>
            <a:r>
              <a:rPr lang="en-US" sz="1800" dirty="0" smtClean="0">
                <a:latin typeface="Consolas"/>
                <a:ea typeface="Arial" pitchFamily="-107" charset="0"/>
                <a:cs typeface="Consolas"/>
              </a:rPr>
              <a:t> 				     that </a:t>
            </a:r>
            <a:r>
              <a:rPr lang="en-US" sz="1800" dirty="0">
                <a:latin typeface="Consolas"/>
                <a:ea typeface="Arial" pitchFamily="-107" charset="0"/>
                <a:cs typeface="Consolas"/>
              </a:rPr>
              <a:t>A[1.. j-1] is already sorted</a:t>
            </a:r>
            <a:endParaRPr lang="en-US" sz="1800" dirty="0">
              <a:latin typeface="Consolas"/>
              <a:cs typeface="Consolas"/>
            </a:endParaRPr>
          </a:p>
          <a:p>
            <a:pPr marL="381000" indent="-381000" eaLnBrk="1" hangingPunct="1">
              <a:buFont typeface="Wingdings" pitchFamily="-107" charset="2"/>
              <a:buNone/>
            </a:pPr>
            <a:endParaRPr lang="en-US" sz="2000" dirty="0"/>
          </a:p>
        </p:txBody>
      </p:sp>
      <p:sp>
        <p:nvSpPr>
          <p:cNvPr id="4"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5"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43</a:t>
            </a:fld>
            <a:endParaRPr lang="en-US"/>
          </a:p>
        </p:txBody>
      </p:sp>
      <p:sp>
        <p:nvSpPr>
          <p:cNvPr id="6" name="Rectangle 5"/>
          <p:cNvSpPr/>
          <p:nvPr/>
        </p:nvSpPr>
        <p:spPr>
          <a:xfrm>
            <a:off x="152400" y="914400"/>
            <a:ext cx="8686800" cy="3352800"/>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4" descr="fig2-1"/>
          <p:cNvPicPr>
            <a:picLocks noChangeAspect="1" noChangeArrowheads="1"/>
          </p:cNvPicPr>
          <p:nvPr/>
        </p:nvPicPr>
        <p:blipFill>
          <a:blip r:embed="rId3" cstate="print">
            <a:clrChange>
              <a:clrFrom>
                <a:srgbClr val="F5F5F5"/>
              </a:clrFrom>
              <a:clrTo>
                <a:srgbClr val="F5F5F5">
                  <a:alpha val="0"/>
                </a:srgbClr>
              </a:clrTo>
            </a:clrChange>
          </a:blip>
          <a:srcRect l="3780" t="6139" r="10271" b="16948"/>
          <a:stretch>
            <a:fillRect/>
          </a:stretch>
        </p:blipFill>
        <p:spPr bwMode="auto">
          <a:xfrm>
            <a:off x="7108825" y="152400"/>
            <a:ext cx="1349375" cy="11763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 name="Rectangle 33"/>
          <p:cNvSpPr/>
          <p:nvPr/>
        </p:nvSpPr>
        <p:spPr>
          <a:xfrm>
            <a:off x="1828800" y="2362200"/>
            <a:ext cx="1371600" cy="304800"/>
          </a:xfrm>
          <a:prstGeom prst="rect">
            <a:avLst/>
          </a:prstGeom>
          <a:solidFill>
            <a:schemeClr val="accent3">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0" name="Group 29"/>
          <p:cNvGrpSpPr/>
          <p:nvPr/>
        </p:nvGrpSpPr>
        <p:grpSpPr>
          <a:xfrm>
            <a:off x="762000" y="4572000"/>
            <a:ext cx="3962400" cy="1676400"/>
            <a:chOff x="762000" y="4572000"/>
            <a:chExt cx="3962400" cy="1676400"/>
          </a:xfrm>
        </p:grpSpPr>
        <p:sp>
          <p:nvSpPr>
            <p:cNvPr id="27" name="Rectangle 26"/>
            <p:cNvSpPr/>
            <p:nvPr/>
          </p:nvSpPr>
          <p:spPr>
            <a:xfrm>
              <a:off x="762000" y="4572000"/>
              <a:ext cx="1981200" cy="16764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p:cNvSpPr/>
            <p:nvPr/>
          </p:nvSpPr>
          <p:spPr>
            <a:xfrm>
              <a:off x="3048000" y="4572000"/>
              <a:ext cx="1676400" cy="1676400"/>
            </a:xfrm>
            <a:prstGeom prst="rect">
              <a:avLst/>
            </a:prstGeom>
            <a:solidFill>
              <a:schemeClr val="accent4">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28"/>
            <p:cNvSpPr/>
            <p:nvPr/>
          </p:nvSpPr>
          <p:spPr>
            <a:xfrm>
              <a:off x="2743200" y="4572000"/>
              <a:ext cx="304800" cy="1676400"/>
            </a:xfrm>
            <a:prstGeom prst="rect">
              <a:avLst/>
            </a:prstGeom>
            <a:solidFill>
              <a:schemeClr val="accent3">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9938" name="Rectangle 2"/>
          <p:cNvSpPr>
            <a:spLocks noGrp="1" noChangeArrowheads="1"/>
          </p:cNvSpPr>
          <p:nvPr>
            <p:ph type="title"/>
          </p:nvPr>
        </p:nvSpPr>
        <p:spPr/>
        <p:txBody>
          <a:bodyPr/>
          <a:lstStyle/>
          <a:p>
            <a:pPr eaLnBrk="1" hangingPunct="1"/>
            <a:r>
              <a:rPr lang="en-US" dirty="0" err="1"/>
              <a:t>InsertionSort</a:t>
            </a:r>
            <a:endParaRPr lang="en-US" dirty="0"/>
          </a:p>
        </p:txBody>
      </p:sp>
      <p:sp>
        <p:nvSpPr>
          <p:cNvPr id="39939" name="Rectangle 3"/>
          <p:cNvSpPr>
            <a:spLocks noGrp="1" noChangeArrowheads="1"/>
          </p:cNvSpPr>
          <p:nvPr>
            <p:ph type="body" idx="1"/>
          </p:nvPr>
        </p:nvSpPr>
        <p:spPr>
          <a:xfrm>
            <a:off x="357158" y="990600"/>
            <a:ext cx="8550305" cy="5089545"/>
          </a:xfrm>
        </p:spPr>
        <p:txBody>
          <a:bodyPr/>
          <a:lstStyle/>
          <a:p>
            <a:pPr marL="381000" indent="-381000" eaLnBrk="1" hangingPunct="1">
              <a:spcBef>
                <a:spcPct val="0"/>
              </a:spcBef>
              <a:buClrTx/>
              <a:buSzTx/>
              <a:buFontTx/>
              <a:buNone/>
            </a:pPr>
            <a:r>
              <a:rPr lang="en-US" sz="1800" dirty="0" err="1">
                <a:solidFill>
                  <a:srgbClr val="C00000"/>
                </a:solidFill>
                <a:latin typeface="Consolas"/>
                <a:cs typeface="Consolas"/>
              </a:rPr>
              <a:t>InsertionSort</a:t>
            </a:r>
            <a:r>
              <a:rPr lang="en-US" sz="1800" dirty="0" err="1">
                <a:latin typeface="Consolas"/>
                <a:cs typeface="Consolas"/>
              </a:rPr>
              <a:t>(A</a:t>
            </a:r>
            <a:r>
              <a:rPr lang="en-US" sz="1800" dirty="0">
                <a:latin typeface="Consolas"/>
                <a:cs typeface="Consolas"/>
              </a:rPr>
              <a:t>)</a:t>
            </a:r>
          </a:p>
          <a:p>
            <a:pPr marL="381000" indent="-381000" eaLnBrk="1" hangingPunct="1">
              <a:spcBef>
                <a:spcPct val="0"/>
              </a:spcBef>
              <a:buClrTx/>
              <a:buSzTx/>
              <a:buFontTx/>
              <a:buNone/>
            </a:pPr>
            <a:r>
              <a:rPr lang="en-US" sz="1800" dirty="0" smtClean="0">
                <a:solidFill>
                  <a:srgbClr val="104B7D"/>
                </a:solidFill>
                <a:latin typeface="Consolas"/>
                <a:ea typeface="Arial" pitchFamily="-107" charset="0"/>
                <a:cs typeface="Consolas"/>
              </a:rPr>
              <a:t>//  </a:t>
            </a:r>
            <a:r>
              <a:rPr lang="en-US" sz="1800" dirty="0">
                <a:solidFill>
                  <a:srgbClr val="104B7D"/>
                </a:solidFill>
                <a:latin typeface="Consolas"/>
                <a:ea typeface="Arial" pitchFamily="-107" charset="0"/>
                <a:cs typeface="Consolas"/>
              </a:rPr>
              <a:t>incremental algorithm that sorts array </a:t>
            </a:r>
            <a:r>
              <a:rPr lang="en-US" sz="1800" dirty="0">
                <a:solidFill>
                  <a:srgbClr val="104B7D"/>
                </a:solidFill>
                <a:latin typeface="Consolas"/>
                <a:cs typeface="Consolas"/>
              </a:rPr>
              <a:t>A[1..n]</a:t>
            </a:r>
            <a:r>
              <a:rPr lang="en-US" sz="1800" dirty="0" smtClean="0">
                <a:solidFill>
                  <a:srgbClr val="104B7D"/>
                </a:solidFill>
                <a:latin typeface="Consolas"/>
                <a:cs typeface="Consolas"/>
              </a:rPr>
              <a:t> </a:t>
            </a:r>
          </a:p>
          <a:p>
            <a:pPr marL="381000" indent="-381000" eaLnBrk="1" hangingPunct="1">
              <a:spcBef>
                <a:spcPct val="0"/>
              </a:spcBef>
              <a:buClrTx/>
              <a:buSzTx/>
              <a:buFontTx/>
              <a:buNone/>
            </a:pPr>
            <a:r>
              <a:rPr lang="en-US" sz="1800" dirty="0" smtClean="0">
                <a:solidFill>
                  <a:srgbClr val="104B7D"/>
                </a:solidFill>
                <a:latin typeface="Consolas"/>
                <a:ea typeface="Arial" pitchFamily="-107" charset="0"/>
                <a:cs typeface="Consolas"/>
              </a:rPr>
              <a:t>//  </a:t>
            </a:r>
            <a:r>
              <a:rPr lang="en-US" sz="1800" dirty="0" smtClean="0">
                <a:solidFill>
                  <a:srgbClr val="104B7D"/>
                </a:solidFill>
                <a:latin typeface="Consolas"/>
                <a:cs typeface="Consolas"/>
              </a:rPr>
              <a:t>in non-decreasing order</a:t>
            </a:r>
          </a:p>
          <a:p>
            <a:pPr marL="381000" indent="-381000" eaLnBrk="1" hangingPunct="1">
              <a:spcBef>
                <a:spcPct val="0"/>
              </a:spcBef>
              <a:buClrTx/>
              <a:buSzTx/>
              <a:buFontTx/>
              <a:buAutoNum type="arabicPeriod"/>
            </a:pPr>
            <a:r>
              <a:rPr lang="en-US" sz="1800" dirty="0" smtClean="0">
                <a:latin typeface="Consolas"/>
                <a:cs typeface="Consolas"/>
              </a:rPr>
              <a:t> </a:t>
            </a:r>
            <a:r>
              <a:rPr lang="en-US" sz="1800" dirty="0">
                <a:latin typeface="Consolas"/>
                <a:cs typeface="Consolas"/>
              </a:rPr>
              <a:t>initialize: sort A[1]</a:t>
            </a:r>
            <a:endParaRPr lang="en-US" sz="1800" dirty="0" smtClean="0">
              <a:latin typeface="Consolas"/>
              <a:cs typeface="Consolas"/>
            </a:endParaRPr>
          </a:p>
          <a:p>
            <a:pPr marL="381000" indent="-381000" eaLnBrk="1" hangingPunct="1">
              <a:spcBef>
                <a:spcPct val="0"/>
              </a:spcBef>
              <a:buClrTx/>
              <a:buSzTx/>
              <a:buFontTx/>
              <a:buAutoNum type="arabicPeriod"/>
            </a:pPr>
            <a:r>
              <a:rPr lang="en-US" sz="1800" dirty="0" smtClean="0">
                <a:latin typeface="Consolas"/>
                <a:cs typeface="Consolas"/>
              </a:rPr>
              <a:t> </a:t>
            </a:r>
            <a:r>
              <a:rPr lang="en-US" sz="1800" b="1" dirty="0" smtClean="0">
                <a:latin typeface="Consolas"/>
                <a:cs typeface="Consolas"/>
              </a:rPr>
              <a:t>for </a:t>
            </a:r>
            <a:r>
              <a:rPr lang="en-US" sz="1800" dirty="0" err="1" smtClean="0">
                <a:latin typeface="Consolas"/>
                <a:cs typeface="Consolas"/>
              </a:rPr>
              <a:t>j</a:t>
            </a:r>
            <a:r>
              <a:rPr lang="en-US" sz="1800" dirty="0" smtClean="0">
                <a:latin typeface="Consolas"/>
                <a:cs typeface="Consolas"/>
              </a:rPr>
              <a:t> </a:t>
            </a:r>
            <a:r>
              <a:rPr lang="en-US" sz="1800" dirty="0" smtClean="0">
                <a:latin typeface="Consolas"/>
                <a:ea typeface="Arial" pitchFamily="-107" charset="0"/>
                <a:cs typeface="Consolas"/>
              </a:rPr>
              <a:t>= 2 </a:t>
            </a:r>
            <a:r>
              <a:rPr lang="en-US" sz="1800" b="1" dirty="0" smtClean="0">
                <a:latin typeface="Consolas"/>
                <a:ea typeface="Arial" pitchFamily="-107" charset="0"/>
                <a:cs typeface="Consolas"/>
              </a:rPr>
              <a:t>to </a:t>
            </a:r>
            <a:r>
              <a:rPr lang="en-US" sz="1800" dirty="0" err="1" smtClean="0">
                <a:latin typeface="Consolas"/>
                <a:ea typeface="Arial" pitchFamily="-107" charset="0"/>
                <a:cs typeface="Consolas"/>
              </a:rPr>
              <a:t>A.length</a:t>
            </a:r>
            <a:endParaRPr lang="en-US" sz="1800" dirty="0" smtClean="0">
              <a:latin typeface="Consolas"/>
              <a:ea typeface="Arial" pitchFamily="-107" charset="0"/>
              <a:cs typeface="Consolas"/>
            </a:endParaRPr>
          </a:p>
          <a:p>
            <a:pPr marL="381000" indent="-381000" eaLnBrk="1" hangingPunct="1">
              <a:spcBef>
                <a:spcPct val="0"/>
              </a:spcBef>
              <a:buClrTx/>
              <a:buSzTx/>
              <a:buFontTx/>
              <a:buAutoNum type="arabicPeriod"/>
            </a:pPr>
            <a:r>
              <a:rPr lang="en-US" sz="1800" dirty="0" smtClean="0">
                <a:latin typeface="Consolas"/>
                <a:ea typeface="Arial" pitchFamily="-107" charset="0"/>
                <a:cs typeface="Consolas"/>
              </a:rPr>
              <a:t>    </a:t>
            </a:r>
            <a:r>
              <a:rPr lang="en-US" sz="1800" b="1" dirty="0" smtClean="0">
                <a:latin typeface="Consolas"/>
                <a:ea typeface="Arial" pitchFamily="-107" charset="0"/>
                <a:cs typeface="Consolas"/>
              </a:rPr>
              <a:t>do   </a:t>
            </a:r>
            <a:r>
              <a:rPr lang="en-GB" sz="1800" dirty="0" smtClean="0">
                <a:latin typeface="Consolas"/>
                <a:ea typeface="Arial" pitchFamily="-107" charset="0"/>
                <a:cs typeface="Consolas"/>
              </a:rPr>
              <a:t>key = </a:t>
            </a:r>
            <a:r>
              <a:rPr lang="en-GB" sz="1800" dirty="0" err="1">
                <a:latin typeface="Consolas"/>
                <a:ea typeface="Arial" pitchFamily="-107" charset="0"/>
                <a:cs typeface="Consolas"/>
              </a:rPr>
              <a:t>A[j</a:t>
            </a:r>
            <a:r>
              <a:rPr lang="en-GB" sz="1800" dirty="0">
                <a:latin typeface="Consolas"/>
                <a:ea typeface="Arial" pitchFamily="-107" charset="0"/>
                <a:cs typeface="Consolas"/>
              </a:rPr>
              <a:t>]     </a:t>
            </a:r>
          </a:p>
          <a:p>
            <a:pPr marL="381000" indent="-381000" eaLnBrk="1" hangingPunct="1">
              <a:spcBef>
                <a:spcPct val="0"/>
              </a:spcBef>
              <a:buClrTx/>
              <a:buSzTx/>
              <a:buFontTx/>
              <a:buAutoNum type="arabicPeriod"/>
            </a:pPr>
            <a:r>
              <a:rPr lang="en-GB" sz="1800" dirty="0">
                <a:latin typeface="Consolas"/>
                <a:ea typeface="Arial" pitchFamily="-107" charset="0"/>
                <a:cs typeface="Consolas"/>
              </a:rPr>
              <a:t>        </a:t>
            </a:r>
            <a:r>
              <a:rPr lang="en-GB" sz="1800" dirty="0" smtClean="0">
                <a:latin typeface="Consolas"/>
                <a:ea typeface="Arial" pitchFamily="-107" charset="0"/>
                <a:cs typeface="Consolas"/>
              </a:rPr>
              <a:t> </a:t>
            </a:r>
            <a:r>
              <a:rPr lang="en-GB" sz="1800" dirty="0" err="1" smtClean="0">
                <a:latin typeface="Consolas"/>
                <a:ea typeface="Arial" pitchFamily="-107" charset="0"/>
                <a:cs typeface="Consolas"/>
              </a:rPr>
              <a:t>i</a:t>
            </a:r>
            <a:r>
              <a:rPr lang="en-GB" sz="1800" dirty="0" smtClean="0">
                <a:latin typeface="Consolas"/>
                <a:ea typeface="Arial" pitchFamily="-107" charset="0"/>
                <a:cs typeface="Consolas"/>
              </a:rPr>
              <a:t> = j-</a:t>
            </a:r>
            <a:r>
              <a:rPr lang="en-GB" sz="1800" dirty="0">
                <a:latin typeface="Consolas"/>
                <a:ea typeface="Arial" pitchFamily="-107" charset="0"/>
                <a:cs typeface="Consolas"/>
              </a:rPr>
              <a:t>1</a:t>
            </a:r>
          </a:p>
          <a:p>
            <a:pPr marL="381000" indent="-381000" eaLnBrk="1" hangingPunct="1">
              <a:spcBef>
                <a:spcPct val="0"/>
              </a:spcBef>
              <a:buClrTx/>
              <a:buSzTx/>
              <a:buFontTx/>
              <a:buAutoNum type="arabicPeriod"/>
            </a:pPr>
            <a:r>
              <a:rPr lang="en-GB" sz="1800" dirty="0">
                <a:latin typeface="Consolas"/>
                <a:ea typeface="Arial" pitchFamily="-107" charset="0"/>
                <a:cs typeface="Consolas"/>
              </a:rPr>
              <a:t>        </a:t>
            </a:r>
            <a:r>
              <a:rPr lang="en-GB" sz="1800" dirty="0" smtClean="0">
                <a:latin typeface="Consolas"/>
                <a:ea typeface="Arial" pitchFamily="-107" charset="0"/>
                <a:cs typeface="Consolas"/>
              </a:rPr>
              <a:t> </a:t>
            </a:r>
            <a:r>
              <a:rPr lang="en-GB" sz="1800" b="1" dirty="0" smtClean="0">
                <a:latin typeface="Consolas"/>
                <a:ea typeface="Arial" pitchFamily="-107" charset="0"/>
                <a:cs typeface="Consolas"/>
              </a:rPr>
              <a:t>while</a:t>
            </a:r>
            <a:r>
              <a:rPr lang="en-GB" sz="1800" dirty="0" smtClean="0">
                <a:latin typeface="Consolas"/>
                <a:ea typeface="Arial" pitchFamily="-107" charset="0"/>
                <a:cs typeface="Consolas"/>
              </a:rPr>
              <a:t> </a:t>
            </a:r>
            <a:r>
              <a:rPr lang="en-GB" sz="1800" dirty="0" err="1" smtClean="0">
                <a:latin typeface="Consolas"/>
                <a:ea typeface="Arial" pitchFamily="-107" charset="0"/>
                <a:cs typeface="Consolas"/>
              </a:rPr>
              <a:t>i</a:t>
            </a:r>
            <a:r>
              <a:rPr lang="en-GB" sz="1800" dirty="0" smtClean="0">
                <a:latin typeface="Consolas"/>
                <a:ea typeface="Arial" pitchFamily="-107" charset="0"/>
                <a:cs typeface="Consolas"/>
              </a:rPr>
              <a:t> </a:t>
            </a:r>
            <a:r>
              <a:rPr lang="en-GB" sz="1800" dirty="0">
                <a:latin typeface="Consolas"/>
                <a:ea typeface="Arial" pitchFamily="-107" charset="0"/>
                <a:cs typeface="Consolas"/>
              </a:rPr>
              <a:t>&gt; 0  and </a:t>
            </a:r>
            <a:r>
              <a:rPr lang="en-GB" sz="1800" dirty="0" err="1">
                <a:latin typeface="Consolas"/>
                <a:ea typeface="Arial" pitchFamily="-107" charset="0"/>
                <a:cs typeface="Consolas"/>
              </a:rPr>
              <a:t>A[i</a:t>
            </a:r>
            <a:r>
              <a:rPr lang="en-GB" sz="1800" dirty="0">
                <a:latin typeface="Consolas"/>
                <a:ea typeface="Arial" pitchFamily="-107" charset="0"/>
                <a:cs typeface="Consolas"/>
              </a:rPr>
              <a:t>] &gt; key</a:t>
            </a:r>
          </a:p>
          <a:p>
            <a:pPr marL="381000" indent="-381000" eaLnBrk="1" hangingPunct="1">
              <a:spcBef>
                <a:spcPct val="0"/>
              </a:spcBef>
              <a:buClrTx/>
              <a:buSzTx/>
              <a:buFontTx/>
              <a:buAutoNum type="arabicPeriod"/>
            </a:pPr>
            <a:r>
              <a:rPr lang="en-GB" sz="1800" dirty="0">
                <a:latin typeface="Consolas"/>
                <a:ea typeface="Arial" pitchFamily="-107" charset="0"/>
                <a:cs typeface="Consolas"/>
              </a:rPr>
              <a:t>            </a:t>
            </a:r>
            <a:r>
              <a:rPr lang="en-GB" sz="1800" dirty="0" smtClean="0">
                <a:latin typeface="Consolas"/>
                <a:ea typeface="Arial" pitchFamily="-107" charset="0"/>
                <a:cs typeface="Consolas"/>
              </a:rPr>
              <a:t> </a:t>
            </a:r>
            <a:r>
              <a:rPr lang="en-GB" sz="1800" b="1" dirty="0" smtClean="0">
                <a:latin typeface="Consolas"/>
                <a:ea typeface="Arial" pitchFamily="-107" charset="0"/>
                <a:cs typeface="Consolas"/>
              </a:rPr>
              <a:t>do</a:t>
            </a:r>
            <a:r>
              <a:rPr lang="en-GB" sz="1800" dirty="0" smtClean="0">
                <a:latin typeface="Consolas"/>
                <a:ea typeface="Arial" pitchFamily="-107" charset="0"/>
                <a:cs typeface="Consolas"/>
              </a:rPr>
              <a:t>  </a:t>
            </a:r>
            <a:r>
              <a:rPr lang="en-GB" sz="1800" dirty="0">
                <a:latin typeface="Consolas"/>
                <a:ea typeface="Arial" pitchFamily="-107" charset="0"/>
                <a:cs typeface="Consolas"/>
              </a:rPr>
              <a:t>A[i+1]</a:t>
            </a:r>
            <a:r>
              <a:rPr lang="en-GB" sz="1800" dirty="0" smtClean="0">
                <a:latin typeface="Consolas"/>
                <a:ea typeface="Arial" pitchFamily="-107" charset="0"/>
                <a:cs typeface="Consolas"/>
              </a:rPr>
              <a:t> = </a:t>
            </a:r>
            <a:r>
              <a:rPr lang="en-GB" sz="1800" dirty="0" err="1">
                <a:latin typeface="Consolas"/>
                <a:ea typeface="Arial" pitchFamily="-107" charset="0"/>
                <a:cs typeface="Consolas"/>
              </a:rPr>
              <a:t>A[i</a:t>
            </a:r>
            <a:r>
              <a:rPr lang="en-GB" sz="1800" dirty="0">
                <a:latin typeface="Consolas"/>
                <a:ea typeface="Arial" pitchFamily="-107" charset="0"/>
                <a:cs typeface="Consolas"/>
              </a:rPr>
              <a:t>]    </a:t>
            </a:r>
          </a:p>
          <a:p>
            <a:pPr marL="381000" indent="-381000" eaLnBrk="1" hangingPunct="1">
              <a:spcBef>
                <a:spcPct val="0"/>
              </a:spcBef>
              <a:buClrTx/>
              <a:buSzTx/>
              <a:buFontTx/>
              <a:buAutoNum type="arabicPeriod"/>
            </a:pPr>
            <a:r>
              <a:rPr lang="en-GB" sz="1800" dirty="0">
                <a:latin typeface="Consolas"/>
                <a:ea typeface="Arial" pitchFamily="-107" charset="0"/>
                <a:cs typeface="Consolas"/>
              </a:rPr>
              <a:t>                </a:t>
            </a:r>
            <a:r>
              <a:rPr lang="en-GB" sz="1800" dirty="0" smtClean="0">
                <a:latin typeface="Consolas"/>
                <a:ea typeface="Arial" pitchFamily="-107" charset="0"/>
                <a:cs typeface="Consolas"/>
              </a:rPr>
              <a:t> </a:t>
            </a:r>
            <a:r>
              <a:rPr lang="en-GB" sz="1800" dirty="0" err="1" smtClean="0">
                <a:latin typeface="Consolas"/>
                <a:ea typeface="Arial" pitchFamily="-107" charset="0"/>
                <a:cs typeface="Consolas"/>
              </a:rPr>
              <a:t>i</a:t>
            </a:r>
            <a:r>
              <a:rPr lang="en-GB" sz="1800" dirty="0" smtClean="0">
                <a:latin typeface="Consolas"/>
                <a:ea typeface="Arial" pitchFamily="-107" charset="0"/>
                <a:cs typeface="Consolas"/>
              </a:rPr>
              <a:t> = i-</a:t>
            </a:r>
            <a:r>
              <a:rPr lang="en-GB" sz="1800" dirty="0">
                <a:latin typeface="Consolas"/>
                <a:ea typeface="Arial" pitchFamily="-107" charset="0"/>
                <a:cs typeface="Consolas"/>
              </a:rPr>
              <a:t>1</a:t>
            </a:r>
          </a:p>
          <a:p>
            <a:pPr marL="381000" indent="-381000" eaLnBrk="1" hangingPunct="1">
              <a:spcBef>
                <a:spcPct val="0"/>
              </a:spcBef>
              <a:buClrTx/>
              <a:buSzTx/>
              <a:buFontTx/>
              <a:buAutoNum type="arabicPeriod"/>
            </a:pPr>
            <a:r>
              <a:rPr lang="en-GB" sz="1800" dirty="0">
                <a:latin typeface="Consolas"/>
                <a:ea typeface="Arial" pitchFamily="-107" charset="0"/>
                <a:cs typeface="Consolas"/>
              </a:rPr>
              <a:t>        </a:t>
            </a:r>
            <a:r>
              <a:rPr lang="en-GB" sz="1800" dirty="0" smtClean="0">
                <a:latin typeface="Consolas"/>
                <a:ea typeface="Arial" pitchFamily="-107" charset="0"/>
                <a:cs typeface="Consolas"/>
              </a:rPr>
              <a:t> A</a:t>
            </a:r>
            <a:r>
              <a:rPr lang="en-GB" sz="1800" dirty="0">
                <a:latin typeface="Consolas"/>
                <a:ea typeface="Arial" pitchFamily="-107" charset="0"/>
                <a:cs typeface="Consolas"/>
              </a:rPr>
              <a:t>[</a:t>
            </a:r>
            <a:r>
              <a:rPr lang="en-GB" sz="1800" dirty="0" smtClean="0">
                <a:latin typeface="Consolas"/>
                <a:ea typeface="Arial" pitchFamily="-107" charset="0"/>
                <a:cs typeface="Consolas"/>
              </a:rPr>
              <a:t>i+</a:t>
            </a:r>
            <a:r>
              <a:rPr lang="en-GB" sz="1800" dirty="0">
                <a:latin typeface="Consolas"/>
                <a:ea typeface="Arial" pitchFamily="-107" charset="0"/>
                <a:cs typeface="Consolas"/>
              </a:rPr>
              <a:t>1]</a:t>
            </a:r>
            <a:r>
              <a:rPr lang="en-GB" sz="1800" dirty="0" smtClean="0">
                <a:latin typeface="Consolas"/>
                <a:ea typeface="Arial" pitchFamily="-107" charset="0"/>
                <a:cs typeface="Consolas"/>
              </a:rPr>
              <a:t> = </a:t>
            </a:r>
            <a:r>
              <a:rPr lang="en-GB" sz="1800" dirty="0">
                <a:latin typeface="Consolas"/>
                <a:ea typeface="Arial" pitchFamily="-107" charset="0"/>
                <a:cs typeface="Consolas"/>
              </a:rPr>
              <a:t>key</a:t>
            </a:r>
          </a:p>
          <a:p>
            <a:pPr marL="381000" indent="-381000" eaLnBrk="1" hangingPunct="1">
              <a:buClrTx/>
              <a:buSzTx/>
              <a:buFontTx/>
              <a:buAutoNum type="arabicPeriod"/>
            </a:pPr>
            <a:endParaRPr lang="en-US" sz="2000" dirty="0"/>
          </a:p>
          <a:p>
            <a:pPr marL="381000" indent="-381000" eaLnBrk="1" hangingPunct="1">
              <a:buFont typeface="Wingdings" pitchFamily="-107" charset="2"/>
              <a:buNone/>
            </a:pPr>
            <a:endParaRPr lang="en-US" sz="2000" dirty="0"/>
          </a:p>
        </p:txBody>
      </p:sp>
      <p:grpSp>
        <p:nvGrpSpPr>
          <p:cNvPr id="2" name="Group 5"/>
          <p:cNvGrpSpPr>
            <a:grpSpLocks/>
          </p:cNvGrpSpPr>
          <p:nvPr/>
        </p:nvGrpSpPr>
        <p:grpSpPr bwMode="auto">
          <a:xfrm>
            <a:off x="1060450" y="4953000"/>
            <a:ext cx="3621088" cy="1152525"/>
            <a:chOff x="158" y="3248"/>
            <a:chExt cx="2281" cy="726"/>
          </a:xfrm>
        </p:grpSpPr>
        <p:sp>
          <p:nvSpPr>
            <p:cNvPr id="39942" name="Rectangle 6"/>
            <p:cNvSpPr>
              <a:spLocks noChangeArrowheads="1"/>
            </p:cNvSpPr>
            <p:nvPr/>
          </p:nvSpPr>
          <p:spPr bwMode="auto">
            <a:xfrm>
              <a:off x="171" y="3521"/>
              <a:ext cx="2268" cy="227"/>
            </a:xfrm>
            <a:prstGeom prst="rect">
              <a:avLst/>
            </a:prstGeom>
            <a:noFill/>
            <a:ln w="9525">
              <a:solidFill>
                <a:schemeClr val="tx1"/>
              </a:solidFill>
              <a:miter lim="800000"/>
              <a:headEnd/>
              <a:tailEnd/>
            </a:ln>
          </p:spPr>
          <p:txBody>
            <a:bodyPr wrap="none" anchor="ctr">
              <a:prstTxWarp prst="textNoShape">
                <a:avLst/>
              </a:prstTxWarp>
            </a:bodyPr>
            <a:lstStyle/>
            <a:p>
              <a:endParaRPr lang="en-US"/>
            </a:p>
          </p:txBody>
        </p:sp>
        <p:sp>
          <p:nvSpPr>
            <p:cNvPr id="39943" name="Text Box 7"/>
            <p:cNvSpPr txBox="1">
              <a:spLocks noChangeArrowheads="1"/>
            </p:cNvSpPr>
            <p:nvPr/>
          </p:nvSpPr>
          <p:spPr bwMode="auto">
            <a:xfrm>
              <a:off x="158" y="3533"/>
              <a:ext cx="1798" cy="233"/>
            </a:xfrm>
            <a:prstGeom prst="rect">
              <a:avLst/>
            </a:prstGeom>
            <a:noFill/>
            <a:ln w="9525">
              <a:noFill/>
              <a:miter lim="800000"/>
              <a:headEnd/>
              <a:tailEnd/>
            </a:ln>
          </p:spPr>
          <p:txBody>
            <a:bodyPr wrap="none">
              <a:prstTxWarp prst="textNoShape">
                <a:avLst/>
              </a:prstTxWarp>
              <a:spAutoFit/>
            </a:bodyPr>
            <a:lstStyle/>
            <a:p>
              <a:pPr eaLnBrk="1" hangingPunct="1">
                <a:spcBef>
                  <a:spcPct val="0"/>
                </a:spcBef>
              </a:pPr>
              <a:r>
                <a:rPr lang="en-US" sz="1800" dirty="0"/>
                <a:t>1  3  14  17  28  </a:t>
              </a:r>
              <a:r>
                <a:rPr lang="en-US" sz="1800" dirty="0">
                  <a:solidFill>
                    <a:srgbClr val="C00000"/>
                  </a:solidFill>
                </a:rPr>
                <a:t>6</a:t>
              </a:r>
              <a:r>
                <a:rPr lang="en-US" sz="1800" dirty="0"/>
                <a:t>          …</a:t>
              </a:r>
            </a:p>
          </p:txBody>
        </p:sp>
        <p:sp>
          <p:nvSpPr>
            <p:cNvPr id="39944" name="Line 8"/>
            <p:cNvSpPr>
              <a:spLocks noChangeShapeType="1"/>
            </p:cNvSpPr>
            <p:nvPr/>
          </p:nvSpPr>
          <p:spPr bwMode="auto">
            <a:xfrm>
              <a:off x="352" y="3521"/>
              <a:ext cx="0" cy="226"/>
            </a:xfrm>
            <a:prstGeom prst="line">
              <a:avLst/>
            </a:prstGeom>
            <a:noFill/>
            <a:ln w="9525">
              <a:solidFill>
                <a:schemeClr val="tx1"/>
              </a:solidFill>
              <a:round/>
              <a:headEnd/>
              <a:tailEnd/>
            </a:ln>
          </p:spPr>
          <p:txBody>
            <a:bodyPr>
              <a:prstTxWarp prst="textNoShape">
                <a:avLst/>
              </a:prstTxWarp>
            </a:bodyPr>
            <a:lstStyle/>
            <a:p>
              <a:endParaRPr lang="en-US"/>
            </a:p>
          </p:txBody>
        </p:sp>
        <p:sp>
          <p:nvSpPr>
            <p:cNvPr id="39945" name="Line 9"/>
            <p:cNvSpPr>
              <a:spLocks noChangeShapeType="1"/>
            </p:cNvSpPr>
            <p:nvPr/>
          </p:nvSpPr>
          <p:spPr bwMode="auto">
            <a:xfrm>
              <a:off x="534" y="3521"/>
              <a:ext cx="0" cy="226"/>
            </a:xfrm>
            <a:prstGeom prst="line">
              <a:avLst/>
            </a:prstGeom>
            <a:noFill/>
            <a:ln w="9525">
              <a:solidFill>
                <a:schemeClr val="tx1"/>
              </a:solidFill>
              <a:round/>
              <a:headEnd/>
              <a:tailEnd/>
            </a:ln>
          </p:spPr>
          <p:txBody>
            <a:bodyPr>
              <a:prstTxWarp prst="textNoShape">
                <a:avLst/>
              </a:prstTxWarp>
            </a:bodyPr>
            <a:lstStyle/>
            <a:p>
              <a:endParaRPr lang="en-US"/>
            </a:p>
          </p:txBody>
        </p:sp>
        <p:sp>
          <p:nvSpPr>
            <p:cNvPr id="39946" name="Line 10"/>
            <p:cNvSpPr>
              <a:spLocks noChangeShapeType="1"/>
            </p:cNvSpPr>
            <p:nvPr/>
          </p:nvSpPr>
          <p:spPr bwMode="auto">
            <a:xfrm>
              <a:off x="760" y="3521"/>
              <a:ext cx="0" cy="226"/>
            </a:xfrm>
            <a:prstGeom prst="line">
              <a:avLst/>
            </a:prstGeom>
            <a:noFill/>
            <a:ln w="9525">
              <a:solidFill>
                <a:schemeClr val="tx1"/>
              </a:solidFill>
              <a:round/>
              <a:headEnd/>
              <a:tailEnd/>
            </a:ln>
          </p:spPr>
          <p:txBody>
            <a:bodyPr>
              <a:prstTxWarp prst="textNoShape">
                <a:avLst/>
              </a:prstTxWarp>
            </a:bodyPr>
            <a:lstStyle/>
            <a:p>
              <a:endParaRPr lang="en-US"/>
            </a:p>
          </p:txBody>
        </p:sp>
        <p:sp>
          <p:nvSpPr>
            <p:cNvPr id="39947" name="Line 11"/>
            <p:cNvSpPr>
              <a:spLocks noChangeShapeType="1"/>
            </p:cNvSpPr>
            <p:nvPr/>
          </p:nvSpPr>
          <p:spPr bwMode="auto">
            <a:xfrm>
              <a:off x="987" y="3521"/>
              <a:ext cx="0" cy="226"/>
            </a:xfrm>
            <a:prstGeom prst="line">
              <a:avLst/>
            </a:prstGeom>
            <a:noFill/>
            <a:ln w="9525">
              <a:solidFill>
                <a:schemeClr val="tx1"/>
              </a:solidFill>
              <a:round/>
              <a:headEnd/>
              <a:tailEnd/>
            </a:ln>
          </p:spPr>
          <p:txBody>
            <a:bodyPr>
              <a:prstTxWarp prst="textNoShape">
                <a:avLst/>
              </a:prstTxWarp>
            </a:bodyPr>
            <a:lstStyle/>
            <a:p>
              <a:endParaRPr lang="en-US"/>
            </a:p>
          </p:txBody>
        </p:sp>
        <p:sp>
          <p:nvSpPr>
            <p:cNvPr id="39948" name="Line 12"/>
            <p:cNvSpPr>
              <a:spLocks noChangeShapeType="1"/>
            </p:cNvSpPr>
            <p:nvPr/>
          </p:nvSpPr>
          <p:spPr bwMode="auto">
            <a:xfrm>
              <a:off x="1214" y="3521"/>
              <a:ext cx="0" cy="226"/>
            </a:xfrm>
            <a:prstGeom prst="line">
              <a:avLst/>
            </a:prstGeom>
            <a:noFill/>
            <a:ln w="9525">
              <a:solidFill>
                <a:schemeClr val="tx1"/>
              </a:solidFill>
              <a:round/>
              <a:headEnd/>
              <a:tailEnd/>
            </a:ln>
          </p:spPr>
          <p:txBody>
            <a:bodyPr>
              <a:prstTxWarp prst="textNoShape">
                <a:avLst/>
              </a:prstTxWarp>
            </a:bodyPr>
            <a:lstStyle/>
            <a:p>
              <a:endParaRPr lang="en-US"/>
            </a:p>
          </p:txBody>
        </p:sp>
        <p:sp>
          <p:nvSpPr>
            <p:cNvPr id="39949" name="Line 13"/>
            <p:cNvSpPr>
              <a:spLocks noChangeShapeType="1"/>
            </p:cNvSpPr>
            <p:nvPr/>
          </p:nvSpPr>
          <p:spPr bwMode="auto">
            <a:xfrm>
              <a:off x="1395" y="3521"/>
              <a:ext cx="0" cy="226"/>
            </a:xfrm>
            <a:prstGeom prst="line">
              <a:avLst/>
            </a:prstGeom>
            <a:noFill/>
            <a:ln w="9525">
              <a:solidFill>
                <a:schemeClr val="tx1"/>
              </a:solidFill>
              <a:round/>
              <a:headEnd/>
              <a:tailEnd/>
            </a:ln>
          </p:spPr>
          <p:txBody>
            <a:bodyPr>
              <a:prstTxWarp prst="textNoShape">
                <a:avLst/>
              </a:prstTxWarp>
            </a:bodyPr>
            <a:lstStyle/>
            <a:p>
              <a:endParaRPr lang="en-US"/>
            </a:p>
          </p:txBody>
        </p:sp>
        <p:sp>
          <p:nvSpPr>
            <p:cNvPr id="39950" name="Line 14"/>
            <p:cNvSpPr>
              <a:spLocks noChangeShapeType="1"/>
            </p:cNvSpPr>
            <p:nvPr/>
          </p:nvSpPr>
          <p:spPr bwMode="auto">
            <a:xfrm>
              <a:off x="2257" y="3521"/>
              <a:ext cx="0" cy="226"/>
            </a:xfrm>
            <a:prstGeom prst="line">
              <a:avLst/>
            </a:prstGeom>
            <a:noFill/>
            <a:ln w="9525">
              <a:solidFill>
                <a:schemeClr val="tx1"/>
              </a:solidFill>
              <a:round/>
              <a:headEnd/>
              <a:tailEnd/>
            </a:ln>
          </p:spPr>
          <p:txBody>
            <a:bodyPr>
              <a:prstTxWarp prst="textNoShape">
                <a:avLst/>
              </a:prstTxWarp>
            </a:bodyPr>
            <a:lstStyle/>
            <a:p>
              <a:endParaRPr lang="en-US"/>
            </a:p>
          </p:txBody>
        </p:sp>
        <p:sp>
          <p:nvSpPr>
            <p:cNvPr id="39951" name="Text Box 15"/>
            <p:cNvSpPr txBox="1">
              <a:spLocks noChangeArrowheads="1"/>
            </p:cNvSpPr>
            <p:nvPr/>
          </p:nvSpPr>
          <p:spPr bwMode="auto">
            <a:xfrm>
              <a:off x="171" y="3248"/>
              <a:ext cx="2268" cy="231"/>
            </a:xfrm>
            <a:prstGeom prst="rect">
              <a:avLst/>
            </a:prstGeom>
            <a:noFill/>
            <a:ln w="9525">
              <a:noFill/>
              <a:miter lim="800000"/>
              <a:headEnd/>
              <a:tailEnd/>
            </a:ln>
          </p:spPr>
          <p:txBody>
            <a:bodyPr wrap="none">
              <a:prstTxWarp prst="textNoShape">
                <a:avLst/>
              </a:prstTxWarp>
              <a:spAutoFit/>
            </a:bodyPr>
            <a:lstStyle/>
            <a:p>
              <a:pPr eaLnBrk="1" hangingPunct="1">
                <a:spcBef>
                  <a:spcPct val="0"/>
                </a:spcBef>
              </a:pPr>
              <a:r>
                <a:rPr lang="en-US" sz="1800" dirty="0"/>
                <a:t>1                        </a:t>
              </a:r>
              <a:r>
                <a:rPr lang="en-US" sz="1800" dirty="0" err="1">
                  <a:solidFill>
                    <a:srgbClr val="C00000"/>
                  </a:solidFill>
                </a:rPr>
                <a:t>j</a:t>
              </a:r>
              <a:r>
                <a:rPr lang="en-US" sz="1800" dirty="0">
                  <a:solidFill>
                    <a:schemeClr val="tx2"/>
                  </a:solidFill>
                </a:rPr>
                <a:t> </a:t>
              </a:r>
              <a:r>
                <a:rPr lang="en-US" sz="1800" dirty="0"/>
                <a:t>                        </a:t>
              </a:r>
              <a:r>
                <a:rPr lang="en-US" sz="1800" dirty="0" err="1"/>
                <a:t>n</a:t>
              </a:r>
              <a:endParaRPr lang="en-US" sz="1800" dirty="0"/>
            </a:p>
          </p:txBody>
        </p:sp>
        <p:grpSp>
          <p:nvGrpSpPr>
            <p:cNvPr id="3" name="Group 16"/>
            <p:cNvGrpSpPr>
              <a:grpSpLocks/>
            </p:cNvGrpSpPr>
            <p:nvPr/>
          </p:nvGrpSpPr>
          <p:grpSpPr bwMode="auto">
            <a:xfrm flipV="1">
              <a:off x="624" y="3747"/>
              <a:ext cx="680" cy="136"/>
              <a:chOff x="1610" y="4065"/>
              <a:chExt cx="680" cy="136"/>
            </a:xfrm>
          </p:grpSpPr>
          <p:sp>
            <p:nvSpPr>
              <p:cNvPr id="39954" name="Freeform 17"/>
              <p:cNvSpPr>
                <a:spLocks/>
              </p:cNvSpPr>
              <p:nvPr/>
            </p:nvSpPr>
            <p:spPr bwMode="auto">
              <a:xfrm>
                <a:off x="1610" y="4065"/>
                <a:ext cx="227" cy="136"/>
              </a:xfrm>
              <a:custGeom>
                <a:avLst/>
                <a:gdLst>
                  <a:gd name="T0" fmla="*/ 0 w 227"/>
                  <a:gd name="T1" fmla="*/ 136 h 136"/>
                  <a:gd name="T2" fmla="*/ 0 w 227"/>
                  <a:gd name="T3" fmla="*/ 0 h 136"/>
                  <a:gd name="T4" fmla="*/ 227 w 227"/>
                  <a:gd name="T5" fmla="*/ 0 h 136"/>
                  <a:gd name="T6" fmla="*/ 227 w 227"/>
                  <a:gd name="T7" fmla="*/ 136 h 136"/>
                  <a:gd name="T8" fmla="*/ 0 60000 65536"/>
                  <a:gd name="T9" fmla="*/ 0 60000 65536"/>
                  <a:gd name="T10" fmla="*/ 0 60000 65536"/>
                  <a:gd name="T11" fmla="*/ 0 60000 65536"/>
                  <a:gd name="T12" fmla="*/ 0 w 227"/>
                  <a:gd name="T13" fmla="*/ 0 h 136"/>
                  <a:gd name="T14" fmla="*/ 227 w 227"/>
                  <a:gd name="T15" fmla="*/ 136 h 136"/>
                </a:gdLst>
                <a:ahLst/>
                <a:cxnLst>
                  <a:cxn ang="T8">
                    <a:pos x="T0" y="T1"/>
                  </a:cxn>
                  <a:cxn ang="T9">
                    <a:pos x="T2" y="T3"/>
                  </a:cxn>
                  <a:cxn ang="T10">
                    <a:pos x="T4" y="T5"/>
                  </a:cxn>
                  <a:cxn ang="T11">
                    <a:pos x="T6" y="T7"/>
                  </a:cxn>
                </a:cxnLst>
                <a:rect l="T12" t="T13" r="T14" b="T15"/>
                <a:pathLst>
                  <a:path w="227" h="136">
                    <a:moveTo>
                      <a:pt x="0" y="136"/>
                    </a:moveTo>
                    <a:lnTo>
                      <a:pt x="0" y="0"/>
                    </a:lnTo>
                    <a:lnTo>
                      <a:pt x="227" y="0"/>
                    </a:lnTo>
                    <a:lnTo>
                      <a:pt x="227" y="136"/>
                    </a:lnTo>
                  </a:path>
                </a:pathLst>
              </a:custGeom>
              <a:noFill/>
              <a:ln w="9525">
                <a:solidFill>
                  <a:schemeClr val="tx1"/>
                </a:solidFill>
                <a:round/>
                <a:headEnd/>
                <a:tailEnd type="triangle" w="med" len="med"/>
              </a:ln>
            </p:spPr>
            <p:txBody>
              <a:bodyPr>
                <a:prstTxWarp prst="textNoShape">
                  <a:avLst/>
                </a:prstTxWarp>
              </a:bodyPr>
              <a:lstStyle/>
              <a:p>
                <a:endParaRPr lang="en-US"/>
              </a:p>
            </p:txBody>
          </p:sp>
          <p:sp>
            <p:nvSpPr>
              <p:cNvPr id="39955" name="Freeform 18"/>
              <p:cNvSpPr>
                <a:spLocks/>
              </p:cNvSpPr>
              <p:nvPr/>
            </p:nvSpPr>
            <p:spPr bwMode="auto">
              <a:xfrm>
                <a:off x="1882" y="4065"/>
                <a:ext cx="227" cy="136"/>
              </a:xfrm>
              <a:custGeom>
                <a:avLst/>
                <a:gdLst>
                  <a:gd name="T0" fmla="*/ 0 w 227"/>
                  <a:gd name="T1" fmla="*/ 136 h 136"/>
                  <a:gd name="T2" fmla="*/ 0 w 227"/>
                  <a:gd name="T3" fmla="*/ 0 h 136"/>
                  <a:gd name="T4" fmla="*/ 227 w 227"/>
                  <a:gd name="T5" fmla="*/ 0 h 136"/>
                  <a:gd name="T6" fmla="*/ 227 w 227"/>
                  <a:gd name="T7" fmla="*/ 136 h 136"/>
                  <a:gd name="T8" fmla="*/ 0 60000 65536"/>
                  <a:gd name="T9" fmla="*/ 0 60000 65536"/>
                  <a:gd name="T10" fmla="*/ 0 60000 65536"/>
                  <a:gd name="T11" fmla="*/ 0 60000 65536"/>
                  <a:gd name="T12" fmla="*/ 0 w 227"/>
                  <a:gd name="T13" fmla="*/ 0 h 136"/>
                  <a:gd name="T14" fmla="*/ 227 w 227"/>
                  <a:gd name="T15" fmla="*/ 136 h 136"/>
                </a:gdLst>
                <a:ahLst/>
                <a:cxnLst>
                  <a:cxn ang="T8">
                    <a:pos x="T0" y="T1"/>
                  </a:cxn>
                  <a:cxn ang="T9">
                    <a:pos x="T2" y="T3"/>
                  </a:cxn>
                  <a:cxn ang="T10">
                    <a:pos x="T4" y="T5"/>
                  </a:cxn>
                  <a:cxn ang="T11">
                    <a:pos x="T6" y="T7"/>
                  </a:cxn>
                </a:cxnLst>
                <a:rect l="T12" t="T13" r="T14" b="T15"/>
                <a:pathLst>
                  <a:path w="227" h="136">
                    <a:moveTo>
                      <a:pt x="0" y="136"/>
                    </a:moveTo>
                    <a:lnTo>
                      <a:pt x="0" y="0"/>
                    </a:lnTo>
                    <a:lnTo>
                      <a:pt x="227" y="0"/>
                    </a:lnTo>
                    <a:lnTo>
                      <a:pt x="227" y="136"/>
                    </a:lnTo>
                  </a:path>
                </a:pathLst>
              </a:custGeom>
              <a:noFill/>
              <a:ln w="9525">
                <a:solidFill>
                  <a:schemeClr val="tx1"/>
                </a:solidFill>
                <a:round/>
                <a:headEnd/>
                <a:tailEnd type="triangle" w="med" len="med"/>
              </a:ln>
            </p:spPr>
            <p:txBody>
              <a:bodyPr>
                <a:prstTxWarp prst="textNoShape">
                  <a:avLst/>
                </a:prstTxWarp>
              </a:bodyPr>
              <a:lstStyle/>
              <a:p>
                <a:endParaRPr lang="en-US"/>
              </a:p>
            </p:txBody>
          </p:sp>
          <p:sp>
            <p:nvSpPr>
              <p:cNvPr id="39956" name="Freeform 19"/>
              <p:cNvSpPr>
                <a:spLocks/>
              </p:cNvSpPr>
              <p:nvPr/>
            </p:nvSpPr>
            <p:spPr bwMode="auto">
              <a:xfrm>
                <a:off x="2154" y="4065"/>
                <a:ext cx="136" cy="136"/>
              </a:xfrm>
              <a:custGeom>
                <a:avLst/>
                <a:gdLst>
                  <a:gd name="T0" fmla="*/ 0 w 227"/>
                  <a:gd name="T1" fmla="*/ 136 h 136"/>
                  <a:gd name="T2" fmla="*/ 0 w 227"/>
                  <a:gd name="T3" fmla="*/ 0 h 136"/>
                  <a:gd name="T4" fmla="*/ 227 w 227"/>
                  <a:gd name="T5" fmla="*/ 0 h 136"/>
                  <a:gd name="T6" fmla="*/ 227 w 227"/>
                  <a:gd name="T7" fmla="*/ 136 h 136"/>
                  <a:gd name="T8" fmla="*/ 0 60000 65536"/>
                  <a:gd name="T9" fmla="*/ 0 60000 65536"/>
                  <a:gd name="T10" fmla="*/ 0 60000 65536"/>
                  <a:gd name="T11" fmla="*/ 0 60000 65536"/>
                  <a:gd name="T12" fmla="*/ 0 w 227"/>
                  <a:gd name="T13" fmla="*/ 0 h 136"/>
                  <a:gd name="T14" fmla="*/ 227 w 227"/>
                  <a:gd name="T15" fmla="*/ 136 h 136"/>
                </a:gdLst>
                <a:ahLst/>
                <a:cxnLst>
                  <a:cxn ang="T8">
                    <a:pos x="T0" y="T1"/>
                  </a:cxn>
                  <a:cxn ang="T9">
                    <a:pos x="T2" y="T3"/>
                  </a:cxn>
                  <a:cxn ang="T10">
                    <a:pos x="T4" y="T5"/>
                  </a:cxn>
                  <a:cxn ang="T11">
                    <a:pos x="T6" y="T7"/>
                  </a:cxn>
                </a:cxnLst>
                <a:rect l="T12" t="T13" r="T14" b="T15"/>
                <a:pathLst>
                  <a:path w="227" h="136">
                    <a:moveTo>
                      <a:pt x="0" y="136"/>
                    </a:moveTo>
                    <a:lnTo>
                      <a:pt x="0" y="0"/>
                    </a:lnTo>
                    <a:lnTo>
                      <a:pt x="227" y="0"/>
                    </a:lnTo>
                    <a:lnTo>
                      <a:pt x="227" y="136"/>
                    </a:lnTo>
                  </a:path>
                </a:pathLst>
              </a:custGeom>
              <a:noFill/>
              <a:ln w="9525">
                <a:solidFill>
                  <a:schemeClr val="tx1"/>
                </a:solidFill>
                <a:round/>
                <a:headEnd/>
                <a:tailEnd type="triangle" w="med" len="med"/>
              </a:ln>
            </p:spPr>
            <p:txBody>
              <a:bodyPr>
                <a:prstTxWarp prst="textNoShape">
                  <a:avLst/>
                </a:prstTxWarp>
              </a:bodyPr>
              <a:lstStyle/>
              <a:p>
                <a:endParaRPr lang="en-US"/>
              </a:p>
            </p:txBody>
          </p:sp>
        </p:grpSp>
        <p:sp>
          <p:nvSpPr>
            <p:cNvPr id="39953" name="Freeform 20"/>
            <p:cNvSpPr>
              <a:spLocks/>
            </p:cNvSpPr>
            <p:nvPr/>
          </p:nvSpPr>
          <p:spPr bwMode="auto">
            <a:xfrm>
              <a:off x="579" y="3747"/>
              <a:ext cx="771" cy="227"/>
            </a:xfrm>
            <a:custGeom>
              <a:avLst/>
              <a:gdLst>
                <a:gd name="T0" fmla="*/ 771 w 771"/>
                <a:gd name="T1" fmla="*/ 0 h 227"/>
                <a:gd name="T2" fmla="*/ 771 w 771"/>
                <a:gd name="T3" fmla="*/ 227 h 227"/>
                <a:gd name="T4" fmla="*/ 0 w 771"/>
                <a:gd name="T5" fmla="*/ 227 h 227"/>
                <a:gd name="T6" fmla="*/ 0 w 771"/>
                <a:gd name="T7" fmla="*/ 0 h 227"/>
                <a:gd name="T8" fmla="*/ 0 60000 65536"/>
                <a:gd name="T9" fmla="*/ 0 60000 65536"/>
                <a:gd name="T10" fmla="*/ 0 60000 65536"/>
                <a:gd name="T11" fmla="*/ 0 60000 65536"/>
                <a:gd name="T12" fmla="*/ 0 w 771"/>
                <a:gd name="T13" fmla="*/ 0 h 227"/>
                <a:gd name="T14" fmla="*/ 771 w 771"/>
                <a:gd name="T15" fmla="*/ 227 h 227"/>
              </a:gdLst>
              <a:ahLst/>
              <a:cxnLst>
                <a:cxn ang="T8">
                  <a:pos x="T0" y="T1"/>
                </a:cxn>
                <a:cxn ang="T9">
                  <a:pos x="T2" y="T3"/>
                </a:cxn>
                <a:cxn ang="T10">
                  <a:pos x="T4" y="T5"/>
                </a:cxn>
                <a:cxn ang="T11">
                  <a:pos x="T6" y="T7"/>
                </a:cxn>
              </a:cxnLst>
              <a:rect l="T12" t="T13" r="T14" b="T15"/>
              <a:pathLst>
                <a:path w="771" h="227">
                  <a:moveTo>
                    <a:pt x="771" y="0"/>
                  </a:moveTo>
                  <a:lnTo>
                    <a:pt x="771" y="227"/>
                  </a:lnTo>
                  <a:lnTo>
                    <a:pt x="0" y="227"/>
                  </a:lnTo>
                  <a:lnTo>
                    <a:pt x="0" y="0"/>
                  </a:lnTo>
                </a:path>
              </a:pathLst>
            </a:custGeom>
            <a:noFill/>
            <a:ln w="9525">
              <a:solidFill>
                <a:schemeClr val="tx1"/>
              </a:solidFill>
              <a:round/>
              <a:headEnd/>
              <a:tailEnd type="triangle" w="med" len="med"/>
            </a:ln>
          </p:spPr>
          <p:txBody>
            <a:bodyPr>
              <a:prstTxWarp prst="textNoShape">
                <a:avLst/>
              </a:prstTxWarp>
            </a:bodyPr>
            <a:lstStyle/>
            <a:p>
              <a:endParaRPr lang="en-US"/>
            </a:p>
          </p:txBody>
        </p:sp>
      </p:grpSp>
      <p:sp>
        <p:nvSpPr>
          <p:cNvPr id="909333" name="Text Box 21"/>
          <p:cNvSpPr txBox="1">
            <a:spLocks noChangeArrowheads="1"/>
          </p:cNvSpPr>
          <p:nvPr/>
        </p:nvSpPr>
        <p:spPr bwMode="auto">
          <a:xfrm>
            <a:off x="4724400" y="1752600"/>
            <a:ext cx="3826949" cy="925511"/>
          </a:xfrm>
          <a:prstGeom prst="rect">
            <a:avLst/>
          </a:prstGeom>
          <a:solidFill>
            <a:schemeClr val="bg1"/>
          </a:solidFill>
          <a:ln w="28575">
            <a:solidFill>
              <a:schemeClr val="accent1"/>
            </a:solidFill>
            <a:miter lim="800000"/>
            <a:headEnd/>
            <a:tailEnd/>
          </a:ln>
        </p:spPr>
        <p:txBody>
          <a:bodyPr wrap="none" lIns="90000" tIns="46800" rIns="90000" bIns="46800">
            <a:prstTxWarp prst="textNoShape">
              <a:avLst/>
            </a:prstTxWarp>
            <a:spAutoFit/>
          </a:bodyPr>
          <a:lstStyle/>
          <a:p>
            <a:r>
              <a:rPr lang="en-US" sz="1800" dirty="0" err="1">
                <a:latin typeface="+mn-lt"/>
              </a:rPr>
              <a:t>InsertionSort</a:t>
            </a:r>
            <a:r>
              <a:rPr lang="en-US" sz="1800" dirty="0">
                <a:latin typeface="+mn-lt"/>
              </a:rPr>
              <a:t> is an </a:t>
            </a:r>
            <a:r>
              <a:rPr lang="en-US" sz="1800" dirty="0">
                <a:solidFill>
                  <a:schemeClr val="accent1"/>
                </a:solidFill>
                <a:latin typeface="+mn-lt"/>
              </a:rPr>
              <a:t>in place</a:t>
            </a:r>
            <a:r>
              <a:rPr lang="en-US" sz="1800" dirty="0">
                <a:latin typeface="+mn-lt"/>
              </a:rPr>
              <a:t> algorithm: </a:t>
            </a:r>
            <a:br>
              <a:rPr lang="en-US" sz="1800" dirty="0">
                <a:latin typeface="+mn-lt"/>
              </a:rPr>
            </a:br>
            <a:r>
              <a:rPr lang="en-US" sz="1800" dirty="0">
                <a:latin typeface="+mn-lt"/>
              </a:rPr>
              <a:t>the numbers are rearranged within the </a:t>
            </a:r>
            <a:br>
              <a:rPr lang="en-US" sz="1800" dirty="0">
                <a:latin typeface="+mn-lt"/>
              </a:rPr>
            </a:br>
            <a:r>
              <a:rPr lang="en-US" sz="1800" dirty="0">
                <a:latin typeface="+mn-lt"/>
              </a:rPr>
              <a:t>array with only constant extra </a:t>
            </a:r>
            <a:r>
              <a:rPr lang="en-US" sz="1800" dirty="0" smtClean="0">
                <a:latin typeface="+mn-lt"/>
              </a:rPr>
              <a:t>space</a:t>
            </a:r>
            <a:endParaRPr lang="en-US" sz="1800" dirty="0">
              <a:latin typeface="+mn-lt"/>
            </a:endParaRPr>
          </a:p>
        </p:txBody>
      </p:sp>
      <p:sp>
        <p:nvSpPr>
          <p:cNvPr id="21"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22"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44</a:t>
            </a:fld>
            <a:endParaRPr lang="en-US"/>
          </a:p>
        </p:txBody>
      </p:sp>
      <p:sp>
        <p:nvSpPr>
          <p:cNvPr id="23" name="Rectangle 22"/>
          <p:cNvSpPr/>
          <p:nvPr/>
        </p:nvSpPr>
        <p:spPr>
          <a:xfrm>
            <a:off x="152400" y="914400"/>
            <a:ext cx="8686800" cy="3352800"/>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4" name="Picture 4" descr="fig2-1"/>
          <p:cNvPicPr>
            <a:picLocks noChangeAspect="1" noChangeArrowheads="1"/>
          </p:cNvPicPr>
          <p:nvPr/>
        </p:nvPicPr>
        <p:blipFill>
          <a:blip r:embed="rId2" cstate="print">
            <a:clrChange>
              <a:clrFrom>
                <a:srgbClr val="F5F5F5"/>
              </a:clrFrom>
              <a:clrTo>
                <a:srgbClr val="F5F5F5">
                  <a:alpha val="0"/>
                </a:srgbClr>
              </a:clrTo>
            </a:clrChange>
          </a:blip>
          <a:srcRect l="3780" t="6139" r="10271" b="16948"/>
          <a:stretch>
            <a:fillRect/>
          </a:stretch>
        </p:blipFill>
        <p:spPr bwMode="auto">
          <a:xfrm>
            <a:off x="7108825" y="152400"/>
            <a:ext cx="1349375" cy="1176337"/>
          </a:xfrm>
          <a:prstGeom prst="rect">
            <a:avLst/>
          </a:prstGeom>
          <a:noFill/>
          <a:ln w="9525">
            <a:noFill/>
            <a:miter lim="800000"/>
            <a:headEnd/>
            <a:tailEnd/>
          </a:ln>
        </p:spPr>
      </p:pic>
      <p:sp>
        <p:nvSpPr>
          <p:cNvPr id="26" name="Text Box 15"/>
          <p:cNvSpPr txBox="1">
            <a:spLocks noChangeArrowheads="1"/>
          </p:cNvSpPr>
          <p:nvPr/>
        </p:nvSpPr>
        <p:spPr bwMode="auto">
          <a:xfrm>
            <a:off x="1071538" y="4572008"/>
            <a:ext cx="3621504" cy="369332"/>
          </a:xfrm>
          <a:prstGeom prst="rect">
            <a:avLst/>
          </a:prstGeom>
          <a:noFill/>
          <a:ln w="9525">
            <a:noFill/>
            <a:miter lim="800000"/>
            <a:headEnd/>
            <a:tailEnd/>
          </a:ln>
        </p:spPr>
        <p:txBody>
          <a:bodyPr wrap="none">
            <a:prstTxWarp prst="textNoShape">
              <a:avLst/>
            </a:prstTxWarp>
            <a:spAutoFit/>
          </a:bodyPr>
          <a:lstStyle/>
          <a:p>
            <a:pPr eaLnBrk="1" hangingPunct="1">
              <a:spcBef>
                <a:spcPct val="0"/>
              </a:spcBef>
            </a:pPr>
            <a:r>
              <a:rPr lang="en-US" sz="1800" i="1" dirty="0" smtClean="0"/>
              <a:t>        sorted       </a:t>
            </a:r>
            <a:r>
              <a:rPr lang="en-US" sz="1800" i="1" dirty="0" smtClean="0">
                <a:solidFill>
                  <a:srgbClr val="C00000"/>
                </a:solidFill>
              </a:rPr>
              <a:t>key</a:t>
            </a:r>
            <a:r>
              <a:rPr lang="en-US" sz="1800" i="1" dirty="0" smtClean="0">
                <a:solidFill>
                  <a:schemeClr val="tx2"/>
                </a:solidFill>
              </a:rPr>
              <a:t> </a:t>
            </a:r>
            <a:r>
              <a:rPr lang="en-US" sz="1800" i="1" dirty="0" smtClean="0"/>
              <a:t>      unsorted</a:t>
            </a:r>
            <a:endParaRPr lang="en-US" sz="1800" i="1"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 presetClass="entr" presetSubtype="0" fill="hold" nodeType="withEffect">
                                  <p:stCondLst>
                                    <p:cond delay="0"/>
                                  </p:stCondLst>
                                  <p:childTnLst>
                                    <p:set>
                                      <p:cBhvr>
                                        <p:cTn id="9" dur="1" fill="hold">
                                          <p:stCondLst>
                                            <p:cond delay="0"/>
                                          </p:stCondLst>
                                        </p:cTn>
                                        <p:tgtEl>
                                          <p:spTgt spid="26">
                                            <p:txEl>
                                              <p:pRg st="0" end="0"/>
                                            </p:txEl>
                                          </p:spTgt>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34"/>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909333"/>
                                        </p:tgtEl>
                                        <p:attrNameLst>
                                          <p:attrName>style.visibility</p:attrName>
                                        </p:attrNameLst>
                                      </p:cBhvr>
                                      <p:to>
                                        <p:strVal val="visible"/>
                                      </p:to>
                                    </p:set>
                                    <p:animEffect transition="in" filter="fade">
                                      <p:cBhvr>
                                        <p:cTn id="18" dur="500"/>
                                        <p:tgtEl>
                                          <p:spTgt spid="9093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909333" grpId="0" animBg="1"/>
    </p:bld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a:lstStyle/>
          <a:p>
            <a:r>
              <a:rPr lang="en-US" altLang="zh-TW" dirty="0" err="1" smtClean="0"/>
              <a:t>InsertionSort</a:t>
            </a:r>
            <a:r>
              <a:rPr lang="en-US" altLang="zh-TW" dirty="0" smtClean="0"/>
              <a:t>: Example</a:t>
            </a:r>
            <a:endParaRPr lang="en-US" altLang="zh-TW" dirty="0"/>
          </a:p>
        </p:txBody>
      </p:sp>
      <p:sp>
        <p:nvSpPr>
          <p:cNvPr id="161795" name="Rectangle 3"/>
          <p:cNvSpPr>
            <a:spLocks noGrp="1" noChangeArrowheads="1"/>
          </p:cNvSpPr>
          <p:nvPr>
            <p:ph type="body" idx="1"/>
          </p:nvPr>
        </p:nvSpPr>
        <p:spPr/>
        <p:txBody>
          <a:bodyPr/>
          <a:lstStyle/>
          <a:p>
            <a:r>
              <a:rPr lang="en-US" altLang="zh-TW"/>
              <a:t>Given a sequence of numbers &lt;5, 2, 4, 6, 1, 3&gt;</a:t>
            </a:r>
          </a:p>
        </p:txBody>
      </p:sp>
      <p:pic>
        <p:nvPicPr>
          <p:cNvPr id="161796" name="Picture 4"/>
          <p:cNvPicPr>
            <a:picLocks noChangeAspect="1" noChangeArrowheads="1"/>
          </p:cNvPicPr>
          <p:nvPr/>
        </p:nvPicPr>
        <p:blipFill>
          <a:blip r:embed="rId2"/>
          <a:srcRect/>
          <a:stretch>
            <a:fillRect/>
          </a:stretch>
        </p:blipFill>
        <p:spPr bwMode="auto">
          <a:xfrm>
            <a:off x="179388" y="2420938"/>
            <a:ext cx="8815387" cy="3281362"/>
          </a:xfrm>
          <a:prstGeom prst="rect">
            <a:avLst/>
          </a:prstGeom>
          <a:noFill/>
          <a:ln w="9525">
            <a:noFill/>
            <a:miter lim="800000"/>
            <a:headEnd/>
            <a:tailEnd/>
          </a:ln>
          <a:effectLst/>
        </p:spPr>
      </p:pic>
      <p:sp>
        <p:nvSpPr>
          <p:cNvPr id="6"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7"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45</a:t>
            </a:fld>
            <a:endParaRPr lang="en-US"/>
          </a:p>
        </p:txBody>
      </p:sp>
      <p:sp>
        <p:nvSpPr>
          <p:cNvPr id="9" name="Rectangle 8"/>
          <p:cNvSpPr/>
          <p:nvPr/>
        </p:nvSpPr>
        <p:spPr>
          <a:xfrm>
            <a:off x="685800" y="2895600"/>
            <a:ext cx="304800" cy="533400"/>
          </a:xfrm>
          <a:prstGeom prst="rect">
            <a:avLst/>
          </a:pr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1371600" y="2895600"/>
            <a:ext cx="1295400" cy="533400"/>
          </a:xfrm>
          <a:prstGeom prst="rect">
            <a:avLst/>
          </a:prstGeom>
          <a:solidFill>
            <a:schemeClr val="accent4">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990600" y="2895600"/>
            <a:ext cx="381000" cy="533400"/>
          </a:xfrm>
          <a:prstGeom prst="rect">
            <a:avLst/>
          </a:prstGeom>
          <a:solidFill>
            <a:schemeClr val="accent3">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733800" y="2819400"/>
            <a:ext cx="609600" cy="533400"/>
          </a:xfrm>
          <a:prstGeom prst="rect">
            <a:avLst/>
          </a:pr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4724400" y="2819400"/>
            <a:ext cx="990600" cy="533400"/>
          </a:xfrm>
          <a:prstGeom prst="rect">
            <a:avLst/>
          </a:prstGeom>
          <a:solidFill>
            <a:schemeClr val="accent4">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4343400" y="2819400"/>
            <a:ext cx="381000" cy="533400"/>
          </a:xfrm>
          <a:prstGeom prst="rect">
            <a:avLst/>
          </a:prstGeom>
          <a:solidFill>
            <a:schemeClr val="accent3">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6781800" y="2819400"/>
            <a:ext cx="990600" cy="533400"/>
          </a:xfrm>
          <a:prstGeom prst="rect">
            <a:avLst/>
          </a:pr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t>v</a:t>
            </a:r>
            <a:endParaRPr lang="en-US" dirty="0"/>
          </a:p>
        </p:txBody>
      </p:sp>
      <p:sp>
        <p:nvSpPr>
          <p:cNvPr id="16" name="Rectangle 15"/>
          <p:cNvSpPr/>
          <p:nvPr/>
        </p:nvSpPr>
        <p:spPr>
          <a:xfrm>
            <a:off x="8077200" y="2819400"/>
            <a:ext cx="685800" cy="533400"/>
          </a:xfrm>
          <a:prstGeom prst="rect">
            <a:avLst/>
          </a:prstGeom>
          <a:solidFill>
            <a:schemeClr val="accent4">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7696200" y="2819400"/>
            <a:ext cx="381000" cy="533400"/>
          </a:xfrm>
          <a:prstGeom prst="rect">
            <a:avLst/>
          </a:prstGeom>
          <a:solidFill>
            <a:schemeClr val="accent3">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6705600" y="4495800"/>
            <a:ext cx="2057400" cy="533400"/>
          </a:xfrm>
          <a:prstGeom prst="rect">
            <a:avLst/>
          </a:pr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t>v</a:t>
            </a:r>
            <a:endParaRPr lang="en-US" dirty="0"/>
          </a:p>
        </p:txBody>
      </p:sp>
      <p:sp>
        <p:nvSpPr>
          <p:cNvPr id="19" name="Rectangle 18"/>
          <p:cNvSpPr/>
          <p:nvPr/>
        </p:nvSpPr>
        <p:spPr>
          <a:xfrm>
            <a:off x="3733800" y="4495800"/>
            <a:ext cx="1600200" cy="533400"/>
          </a:xfrm>
          <a:prstGeom prst="rect">
            <a:avLst/>
          </a:pr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t>v</a:t>
            </a:r>
            <a:endParaRPr lang="en-US" dirty="0"/>
          </a:p>
        </p:txBody>
      </p:sp>
      <p:sp>
        <p:nvSpPr>
          <p:cNvPr id="21" name="Rectangle 20"/>
          <p:cNvSpPr/>
          <p:nvPr/>
        </p:nvSpPr>
        <p:spPr>
          <a:xfrm>
            <a:off x="5334000" y="4495800"/>
            <a:ext cx="381000" cy="533400"/>
          </a:xfrm>
          <a:prstGeom prst="rect">
            <a:avLst/>
          </a:prstGeom>
          <a:solidFill>
            <a:schemeClr val="accent3">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685800" y="4495800"/>
            <a:ext cx="1295400" cy="533400"/>
          </a:xfrm>
          <a:prstGeom prst="rect">
            <a:avLst/>
          </a:pr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t>v</a:t>
            </a:r>
            <a:endParaRPr lang="en-US" dirty="0"/>
          </a:p>
        </p:txBody>
      </p:sp>
      <p:sp>
        <p:nvSpPr>
          <p:cNvPr id="23" name="Rectangle 22"/>
          <p:cNvSpPr/>
          <p:nvPr/>
        </p:nvSpPr>
        <p:spPr>
          <a:xfrm>
            <a:off x="2362200" y="4495800"/>
            <a:ext cx="304800" cy="533400"/>
          </a:xfrm>
          <a:prstGeom prst="rect">
            <a:avLst/>
          </a:prstGeom>
          <a:solidFill>
            <a:schemeClr val="accent4">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1981200" y="4495800"/>
            <a:ext cx="381000" cy="533400"/>
          </a:xfrm>
          <a:prstGeom prst="rect">
            <a:avLst/>
          </a:prstGeom>
          <a:solidFill>
            <a:schemeClr val="accent3">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533400" y="2362200"/>
            <a:ext cx="2514600" cy="1676400"/>
          </a:xfrm>
          <a:prstGeom prst="rect">
            <a:avLst/>
          </a:prstGeom>
          <a:solidFill>
            <a:schemeClr val="bg1">
              <a:alpha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a:off x="3581400" y="2362200"/>
            <a:ext cx="2514600" cy="1676400"/>
          </a:xfrm>
          <a:prstGeom prst="rect">
            <a:avLst/>
          </a:prstGeom>
          <a:solidFill>
            <a:schemeClr val="bg1">
              <a:alpha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p:cNvSpPr/>
          <p:nvPr/>
        </p:nvSpPr>
        <p:spPr>
          <a:xfrm>
            <a:off x="6629400" y="2362200"/>
            <a:ext cx="2514600" cy="1676400"/>
          </a:xfrm>
          <a:prstGeom prst="rect">
            <a:avLst/>
          </a:prstGeom>
          <a:solidFill>
            <a:schemeClr val="bg1">
              <a:alpha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p:cNvSpPr/>
          <p:nvPr/>
        </p:nvSpPr>
        <p:spPr>
          <a:xfrm>
            <a:off x="533400" y="4038600"/>
            <a:ext cx="2514600" cy="1676400"/>
          </a:xfrm>
          <a:prstGeom prst="rect">
            <a:avLst/>
          </a:prstGeom>
          <a:solidFill>
            <a:schemeClr val="bg1">
              <a:alpha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28"/>
          <p:cNvSpPr/>
          <p:nvPr/>
        </p:nvSpPr>
        <p:spPr>
          <a:xfrm>
            <a:off x="3581400" y="4038600"/>
            <a:ext cx="2514600" cy="1676400"/>
          </a:xfrm>
          <a:prstGeom prst="rect">
            <a:avLst/>
          </a:prstGeom>
          <a:solidFill>
            <a:schemeClr val="bg1">
              <a:alpha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Rectangle 29"/>
          <p:cNvSpPr/>
          <p:nvPr/>
        </p:nvSpPr>
        <p:spPr>
          <a:xfrm>
            <a:off x="6629400" y="4038600"/>
            <a:ext cx="2514600" cy="1676400"/>
          </a:xfrm>
          <a:prstGeom prst="rect">
            <a:avLst/>
          </a:prstGeom>
          <a:solidFill>
            <a:schemeClr val="bg1">
              <a:alpha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2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29"/>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6"/>
          <p:cNvSpPr/>
          <p:nvPr/>
        </p:nvSpPr>
        <p:spPr>
          <a:xfrm>
            <a:off x="4876800" y="2819400"/>
            <a:ext cx="457200" cy="304800"/>
          </a:xfrm>
          <a:prstGeom prst="rect">
            <a:avLst/>
          </a:prstGeom>
          <a:solidFill>
            <a:schemeClr val="accent3">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1066800" y="3581400"/>
            <a:ext cx="2133600" cy="3048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962" name="Rectangle 2"/>
          <p:cNvSpPr>
            <a:spLocks noGrp="1" noChangeArrowheads="1"/>
          </p:cNvSpPr>
          <p:nvPr>
            <p:ph type="title"/>
          </p:nvPr>
        </p:nvSpPr>
        <p:spPr/>
        <p:txBody>
          <a:bodyPr/>
          <a:lstStyle/>
          <a:p>
            <a:pPr eaLnBrk="1" hangingPunct="1"/>
            <a:r>
              <a:rPr lang="en-US" dirty="0" err="1" smtClean="0"/>
              <a:t>InsertionSort</a:t>
            </a:r>
            <a:r>
              <a:rPr lang="en-US" dirty="0" smtClean="0"/>
              <a:t>: Correctness </a:t>
            </a:r>
            <a:r>
              <a:rPr lang="en-US" dirty="0"/>
              <a:t>proof</a:t>
            </a:r>
          </a:p>
        </p:txBody>
      </p:sp>
      <p:sp>
        <p:nvSpPr>
          <p:cNvPr id="927747" name="Rectangle 3"/>
          <p:cNvSpPr>
            <a:spLocks noGrp="1" noChangeArrowheads="1"/>
          </p:cNvSpPr>
          <p:nvPr>
            <p:ph type="body" idx="1"/>
          </p:nvPr>
        </p:nvSpPr>
        <p:spPr>
          <a:xfrm>
            <a:off x="357158" y="1196975"/>
            <a:ext cx="8634442" cy="5089545"/>
          </a:xfrm>
        </p:spPr>
        <p:txBody>
          <a:bodyPr/>
          <a:lstStyle/>
          <a:p>
            <a:pPr eaLnBrk="1" hangingPunct="1"/>
            <a:r>
              <a:rPr lang="en-US" dirty="0" smtClean="0"/>
              <a:t>use </a:t>
            </a:r>
            <a:r>
              <a:rPr lang="en-US" dirty="0"/>
              <a:t>a </a:t>
            </a:r>
            <a:r>
              <a:rPr lang="en-US" dirty="0">
                <a:solidFill>
                  <a:srgbClr val="C00000"/>
                </a:solidFill>
              </a:rPr>
              <a:t>loop invariant</a:t>
            </a:r>
            <a:r>
              <a:rPr lang="en-US" dirty="0" smtClean="0">
                <a:solidFill>
                  <a:srgbClr val="C00000"/>
                </a:solidFill>
              </a:rPr>
              <a:t> </a:t>
            </a:r>
            <a:r>
              <a:rPr lang="en-US" dirty="0" smtClean="0">
                <a:solidFill>
                  <a:schemeClr val="bg2"/>
                </a:solidFill>
              </a:rPr>
              <a:t>(= logical expression) </a:t>
            </a:r>
            <a:r>
              <a:rPr lang="en-US" dirty="0" smtClean="0"/>
              <a:t>to </a:t>
            </a:r>
            <a:r>
              <a:rPr lang="en-US" dirty="0"/>
              <a:t>understand why an algorithm gives the correct </a:t>
            </a:r>
            <a:r>
              <a:rPr lang="en-US" dirty="0" smtClean="0"/>
              <a:t>answer</a:t>
            </a:r>
          </a:p>
          <a:p>
            <a:pPr lvl="1" eaLnBrk="1" hangingPunct="1"/>
            <a:endParaRPr lang="en-US" dirty="0" smtClean="0"/>
          </a:p>
          <a:p>
            <a:pPr eaLnBrk="1" hangingPunct="1">
              <a:buNone/>
            </a:pPr>
            <a:r>
              <a:rPr lang="en-US" dirty="0">
                <a:solidFill>
                  <a:srgbClr val="C00000"/>
                </a:solidFill>
              </a:rPr>
              <a:t>Loop invariant </a:t>
            </a:r>
            <a:r>
              <a:rPr lang="en-US" dirty="0"/>
              <a:t>(</a:t>
            </a:r>
            <a:r>
              <a:rPr lang="en-US" sz="2000" dirty="0"/>
              <a:t>for </a:t>
            </a:r>
            <a:r>
              <a:rPr lang="en-US" sz="2000" dirty="0" err="1">
                <a:latin typeface="Consolas"/>
                <a:cs typeface="Consolas"/>
              </a:rPr>
              <a:t>InsertionSort</a:t>
            </a:r>
            <a:r>
              <a:rPr lang="en-US" dirty="0"/>
              <a:t>)</a:t>
            </a:r>
            <a:r>
              <a:rPr lang="en-US" dirty="0" smtClean="0"/>
              <a:t/>
            </a:r>
            <a:br>
              <a:rPr lang="en-US" dirty="0" smtClean="0"/>
            </a:br>
            <a:r>
              <a:rPr lang="en-US" dirty="0" smtClean="0"/>
              <a:t>Let </a:t>
            </a:r>
            <a:r>
              <a:rPr lang="en-US" dirty="0" err="1" smtClean="0"/>
              <a:t>j</a:t>
            </a:r>
            <a:r>
              <a:rPr lang="en-US" dirty="0" smtClean="0"/>
              <a:t> be the position of the current key in the array A.</a:t>
            </a:r>
          </a:p>
          <a:p>
            <a:pPr eaLnBrk="1" hangingPunct="1">
              <a:buFont typeface="Wingdings" pitchFamily="-107" charset="2"/>
              <a:buNone/>
            </a:pPr>
            <a:r>
              <a:rPr lang="en-US" dirty="0" smtClean="0"/>
              <a:t>	At </a:t>
            </a:r>
            <a:r>
              <a:rPr lang="en-US" dirty="0"/>
              <a:t>the </a:t>
            </a:r>
            <a:r>
              <a:rPr lang="en-US" b="1" dirty="0"/>
              <a:t>start of each iteration </a:t>
            </a:r>
            <a:r>
              <a:rPr lang="en-US" dirty="0"/>
              <a:t>of the “outer” </a:t>
            </a:r>
            <a:r>
              <a:rPr lang="en-US" b="1" dirty="0" smtClean="0">
                <a:latin typeface="Consolas"/>
                <a:cs typeface="Consolas"/>
              </a:rPr>
              <a:t>for</a:t>
            </a:r>
            <a:r>
              <a:rPr lang="en-US" dirty="0" smtClean="0"/>
              <a:t> loop </a:t>
            </a:r>
            <a:r>
              <a:rPr lang="en-US" dirty="0"/>
              <a:t>(indexed by </a:t>
            </a:r>
            <a:r>
              <a:rPr lang="en-US" dirty="0" err="1"/>
              <a:t>j</a:t>
            </a:r>
            <a:r>
              <a:rPr lang="en-US" dirty="0" smtClean="0"/>
              <a:t>), </a:t>
            </a:r>
            <a:r>
              <a:rPr lang="en-US" dirty="0"/>
              <a:t>the </a:t>
            </a:r>
            <a:r>
              <a:rPr lang="en-US" dirty="0" err="1"/>
              <a:t>subarray</a:t>
            </a:r>
            <a:r>
              <a:rPr lang="en-US" dirty="0"/>
              <a:t> A[1..j-1] consists of the elements originally in A[1..j-1</a:t>
            </a:r>
            <a:r>
              <a:rPr lang="en-US" dirty="0" smtClean="0"/>
              <a:t>], but </a:t>
            </a:r>
            <a:r>
              <a:rPr lang="en-US" dirty="0"/>
              <a:t>in </a:t>
            </a:r>
            <a:r>
              <a:rPr lang="en-US" b="1" dirty="0"/>
              <a:t>sorted </a:t>
            </a:r>
            <a:r>
              <a:rPr lang="en-US" dirty="0" smtClean="0"/>
              <a:t>order</a:t>
            </a:r>
            <a:endParaRPr lang="en-US" dirty="0"/>
          </a:p>
        </p:txBody>
      </p:sp>
      <p:sp>
        <p:nvSpPr>
          <p:cNvPr id="4"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5"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46</a:t>
            </a:fld>
            <a:endParaRPr lang="en-US"/>
          </a:p>
        </p:txBody>
      </p:sp>
      <p:sp>
        <p:nvSpPr>
          <p:cNvPr id="6" name="Rectangle 5"/>
          <p:cNvSpPr/>
          <p:nvPr/>
        </p:nvSpPr>
        <p:spPr>
          <a:xfrm>
            <a:off x="228600" y="2209800"/>
            <a:ext cx="8686800" cy="2209800"/>
          </a:xfrm>
          <a:prstGeom prst="rect">
            <a:avLst/>
          </a:prstGeom>
          <a:noFill/>
          <a:ln>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9" name="Group 8"/>
          <p:cNvGrpSpPr/>
          <p:nvPr/>
        </p:nvGrpSpPr>
        <p:grpSpPr>
          <a:xfrm>
            <a:off x="762000" y="4572000"/>
            <a:ext cx="3962400" cy="1676400"/>
            <a:chOff x="762000" y="4572000"/>
            <a:chExt cx="3962400" cy="1676400"/>
          </a:xfrm>
        </p:grpSpPr>
        <p:sp>
          <p:nvSpPr>
            <p:cNvPr id="10" name="Rectangle 9"/>
            <p:cNvSpPr/>
            <p:nvPr/>
          </p:nvSpPr>
          <p:spPr>
            <a:xfrm>
              <a:off x="762000" y="4572000"/>
              <a:ext cx="1981200" cy="16764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048000" y="4572000"/>
              <a:ext cx="1676400" cy="1676400"/>
            </a:xfrm>
            <a:prstGeom prst="rect">
              <a:avLst/>
            </a:prstGeom>
            <a:solidFill>
              <a:schemeClr val="accent4">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2743200" y="4572000"/>
              <a:ext cx="304800" cy="1676400"/>
            </a:xfrm>
            <a:prstGeom prst="rect">
              <a:avLst/>
            </a:prstGeom>
            <a:solidFill>
              <a:schemeClr val="accent3">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3" name="Group 5"/>
          <p:cNvGrpSpPr>
            <a:grpSpLocks/>
          </p:cNvGrpSpPr>
          <p:nvPr/>
        </p:nvGrpSpPr>
        <p:grpSpPr bwMode="auto">
          <a:xfrm>
            <a:off x="1060450" y="4953000"/>
            <a:ext cx="3621088" cy="1152525"/>
            <a:chOff x="158" y="3248"/>
            <a:chExt cx="2281" cy="726"/>
          </a:xfrm>
        </p:grpSpPr>
        <p:sp>
          <p:nvSpPr>
            <p:cNvPr id="14" name="Rectangle 6"/>
            <p:cNvSpPr>
              <a:spLocks noChangeArrowheads="1"/>
            </p:cNvSpPr>
            <p:nvPr/>
          </p:nvSpPr>
          <p:spPr bwMode="auto">
            <a:xfrm>
              <a:off x="171" y="3521"/>
              <a:ext cx="2268" cy="227"/>
            </a:xfrm>
            <a:prstGeom prst="rect">
              <a:avLst/>
            </a:prstGeom>
            <a:noFill/>
            <a:ln w="9525">
              <a:solidFill>
                <a:schemeClr val="tx1"/>
              </a:solidFill>
              <a:miter lim="800000"/>
              <a:headEnd/>
              <a:tailEnd/>
            </a:ln>
          </p:spPr>
          <p:txBody>
            <a:bodyPr wrap="none" anchor="ctr">
              <a:prstTxWarp prst="textNoShape">
                <a:avLst/>
              </a:prstTxWarp>
            </a:bodyPr>
            <a:lstStyle/>
            <a:p>
              <a:endParaRPr lang="en-US"/>
            </a:p>
          </p:txBody>
        </p:sp>
        <p:sp>
          <p:nvSpPr>
            <p:cNvPr id="15" name="Text Box 7"/>
            <p:cNvSpPr txBox="1">
              <a:spLocks noChangeArrowheads="1"/>
            </p:cNvSpPr>
            <p:nvPr/>
          </p:nvSpPr>
          <p:spPr bwMode="auto">
            <a:xfrm>
              <a:off x="158" y="3533"/>
              <a:ext cx="1798" cy="233"/>
            </a:xfrm>
            <a:prstGeom prst="rect">
              <a:avLst/>
            </a:prstGeom>
            <a:noFill/>
            <a:ln w="9525">
              <a:noFill/>
              <a:miter lim="800000"/>
              <a:headEnd/>
              <a:tailEnd/>
            </a:ln>
          </p:spPr>
          <p:txBody>
            <a:bodyPr wrap="none">
              <a:prstTxWarp prst="textNoShape">
                <a:avLst/>
              </a:prstTxWarp>
              <a:spAutoFit/>
            </a:bodyPr>
            <a:lstStyle/>
            <a:p>
              <a:pPr eaLnBrk="1" hangingPunct="1">
                <a:spcBef>
                  <a:spcPct val="0"/>
                </a:spcBef>
              </a:pPr>
              <a:r>
                <a:rPr lang="en-US" sz="1800" dirty="0"/>
                <a:t>1  3  14  17  28  </a:t>
              </a:r>
              <a:r>
                <a:rPr lang="en-US" sz="1800" dirty="0">
                  <a:solidFill>
                    <a:srgbClr val="C00000"/>
                  </a:solidFill>
                </a:rPr>
                <a:t>6</a:t>
              </a:r>
              <a:r>
                <a:rPr lang="en-US" sz="1800" dirty="0"/>
                <a:t>          …</a:t>
              </a:r>
            </a:p>
          </p:txBody>
        </p:sp>
        <p:sp>
          <p:nvSpPr>
            <p:cNvPr id="16" name="Line 8"/>
            <p:cNvSpPr>
              <a:spLocks noChangeShapeType="1"/>
            </p:cNvSpPr>
            <p:nvPr/>
          </p:nvSpPr>
          <p:spPr bwMode="auto">
            <a:xfrm>
              <a:off x="352" y="3521"/>
              <a:ext cx="0" cy="226"/>
            </a:xfrm>
            <a:prstGeom prst="line">
              <a:avLst/>
            </a:prstGeom>
            <a:noFill/>
            <a:ln w="9525">
              <a:solidFill>
                <a:schemeClr val="tx1"/>
              </a:solidFill>
              <a:round/>
              <a:headEnd/>
              <a:tailEnd/>
            </a:ln>
          </p:spPr>
          <p:txBody>
            <a:bodyPr>
              <a:prstTxWarp prst="textNoShape">
                <a:avLst/>
              </a:prstTxWarp>
            </a:bodyPr>
            <a:lstStyle/>
            <a:p>
              <a:endParaRPr lang="en-US"/>
            </a:p>
          </p:txBody>
        </p:sp>
        <p:sp>
          <p:nvSpPr>
            <p:cNvPr id="17" name="Line 9"/>
            <p:cNvSpPr>
              <a:spLocks noChangeShapeType="1"/>
            </p:cNvSpPr>
            <p:nvPr/>
          </p:nvSpPr>
          <p:spPr bwMode="auto">
            <a:xfrm>
              <a:off x="534" y="3521"/>
              <a:ext cx="0" cy="226"/>
            </a:xfrm>
            <a:prstGeom prst="line">
              <a:avLst/>
            </a:prstGeom>
            <a:noFill/>
            <a:ln w="9525">
              <a:solidFill>
                <a:schemeClr val="tx1"/>
              </a:solidFill>
              <a:round/>
              <a:headEnd/>
              <a:tailEnd/>
            </a:ln>
          </p:spPr>
          <p:txBody>
            <a:bodyPr>
              <a:prstTxWarp prst="textNoShape">
                <a:avLst/>
              </a:prstTxWarp>
            </a:bodyPr>
            <a:lstStyle/>
            <a:p>
              <a:endParaRPr lang="en-US"/>
            </a:p>
          </p:txBody>
        </p:sp>
        <p:sp>
          <p:nvSpPr>
            <p:cNvPr id="18" name="Line 10"/>
            <p:cNvSpPr>
              <a:spLocks noChangeShapeType="1"/>
            </p:cNvSpPr>
            <p:nvPr/>
          </p:nvSpPr>
          <p:spPr bwMode="auto">
            <a:xfrm>
              <a:off x="760" y="3521"/>
              <a:ext cx="0" cy="226"/>
            </a:xfrm>
            <a:prstGeom prst="line">
              <a:avLst/>
            </a:prstGeom>
            <a:noFill/>
            <a:ln w="9525">
              <a:solidFill>
                <a:schemeClr val="tx1"/>
              </a:solidFill>
              <a:round/>
              <a:headEnd/>
              <a:tailEnd/>
            </a:ln>
          </p:spPr>
          <p:txBody>
            <a:bodyPr>
              <a:prstTxWarp prst="textNoShape">
                <a:avLst/>
              </a:prstTxWarp>
            </a:bodyPr>
            <a:lstStyle/>
            <a:p>
              <a:endParaRPr lang="en-US"/>
            </a:p>
          </p:txBody>
        </p:sp>
        <p:sp>
          <p:nvSpPr>
            <p:cNvPr id="19" name="Line 11"/>
            <p:cNvSpPr>
              <a:spLocks noChangeShapeType="1"/>
            </p:cNvSpPr>
            <p:nvPr/>
          </p:nvSpPr>
          <p:spPr bwMode="auto">
            <a:xfrm>
              <a:off x="987" y="3521"/>
              <a:ext cx="0" cy="226"/>
            </a:xfrm>
            <a:prstGeom prst="line">
              <a:avLst/>
            </a:prstGeom>
            <a:noFill/>
            <a:ln w="9525">
              <a:solidFill>
                <a:schemeClr val="tx1"/>
              </a:solidFill>
              <a:round/>
              <a:headEnd/>
              <a:tailEnd/>
            </a:ln>
          </p:spPr>
          <p:txBody>
            <a:bodyPr>
              <a:prstTxWarp prst="textNoShape">
                <a:avLst/>
              </a:prstTxWarp>
            </a:bodyPr>
            <a:lstStyle/>
            <a:p>
              <a:endParaRPr lang="en-US"/>
            </a:p>
          </p:txBody>
        </p:sp>
        <p:sp>
          <p:nvSpPr>
            <p:cNvPr id="20" name="Line 12"/>
            <p:cNvSpPr>
              <a:spLocks noChangeShapeType="1"/>
            </p:cNvSpPr>
            <p:nvPr/>
          </p:nvSpPr>
          <p:spPr bwMode="auto">
            <a:xfrm>
              <a:off x="1214" y="3521"/>
              <a:ext cx="0" cy="226"/>
            </a:xfrm>
            <a:prstGeom prst="line">
              <a:avLst/>
            </a:prstGeom>
            <a:noFill/>
            <a:ln w="9525">
              <a:solidFill>
                <a:schemeClr val="tx1"/>
              </a:solidFill>
              <a:round/>
              <a:headEnd/>
              <a:tailEnd/>
            </a:ln>
          </p:spPr>
          <p:txBody>
            <a:bodyPr>
              <a:prstTxWarp prst="textNoShape">
                <a:avLst/>
              </a:prstTxWarp>
            </a:bodyPr>
            <a:lstStyle/>
            <a:p>
              <a:endParaRPr lang="en-US"/>
            </a:p>
          </p:txBody>
        </p:sp>
        <p:sp>
          <p:nvSpPr>
            <p:cNvPr id="21" name="Line 13"/>
            <p:cNvSpPr>
              <a:spLocks noChangeShapeType="1"/>
            </p:cNvSpPr>
            <p:nvPr/>
          </p:nvSpPr>
          <p:spPr bwMode="auto">
            <a:xfrm>
              <a:off x="1395" y="3521"/>
              <a:ext cx="0" cy="226"/>
            </a:xfrm>
            <a:prstGeom prst="line">
              <a:avLst/>
            </a:prstGeom>
            <a:noFill/>
            <a:ln w="9525">
              <a:solidFill>
                <a:schemeClr val="tx1"/>
              </a:solidFill>
              <a:round/>
              <a:headEnd/>
              <a:tailEnd/>
            </a:ln>
          </p:spPr>
          <p:txBody>
            <a:bodyPr>
              <a:prstTxWarp prst="textNoShape">
                <a:avLst/>
              </a:prstTxWarp>
            </a:bodyPr>
            <a:lstStyle/>
            <a:p>
              <a:endParaRPr lang="en-US"/>
            </a:p>
          </p:txBody>
        </p:sp>
        <p:sp>
          <p:nvSpPr>
            <p:cNvPr id="22" name="Line 14"/>
            <p:cNvSpPr>
              <a:spLocks noChangeShapeType="1"/>
            </p:cNvSpPr>
            <p:nvPr/>
          </p:nvSpPr>
          <p:spPr bwMode="auto">
            <a:xfrm>
              <a:off x="2257" y="3521"/>
              <a:ext cx="0" cy="226"/>
            </a:xfrm>
            <a:prstGeom prst="line">
              <a:avLst/>
            </a:prstGeom>
            <a:noFill/>
            <a:ln w="9525">
              <a:solidFill>
                <a:schemeClr val="tx1"/>
              </a:solidFill>
              <a:round/>
              <a:headEnd/>
              <a:tailEnd/>
            </a:ln>
          </p:spPr>
          <p:txBody>
            <a:bodyPr>
              <a:prstTxWarp prst="textNoShape">
                <a:avLst/>
              </a:prstTxWarp>
            </a:bodyPr>
            <a:lstStyle/>
            <a:p>
              <a:endParaRPr lang="en-US"/>
            </a:p>
          </p:txBody>
        </p:sp>
        <p:sp>
          <p:nvSpPr>
            <p:cNvPr id="23" name="Text Box 15"/>
            <p:cNvSpPr txBox="1">
              <a:spLocks noChangeArrowheads="1"/>
            </p:cNvSpPr>
            <p:nvPr/>
          </p:nvSpPr>
          <p:spPr bwMode="auto">
            <a:xfrm>
              <a:off x="171" y="3248"/>
              <a:ext cx="2268" cy="231"/>
            </a:xfrm>
            <a:prstGeom prst="rect">
              <a:avLst/>
            </a:prstGeom>
            <a:noFill/>
            <a:ln w="9525">
              <a:noFill/>
              <a:miter lim="800000"/>
              <a:headEnd/>
              <a:tailEnd/>
            </a:ln>
          </p:spPr>
          <p:txBody>
            <a:bodyPr wrap="none">
              <a:prstTxWarp prst="textNoShape">
                <a:avLst/>
              </a:prstTxWarp>
              <a:spAutoFit/>
            </a:bodyPr>
            <a:lstStyle/>
            <a:p>
              <a:pPr eaLnBrk="1" hangingPunct="1">
                <a:spcBef>
                  <a:spcPct val="0"/>
                </a:spcBef>
              </a:pPr>
              <a:r>
                <a:rPr lang="en-US" sz="1800" dirty="0"/>
                <a:t>1                        </a:t>
              </a:r>
              <a:r>
                <a:rPr lang="en-US" sz="1800" dirty="0" err="1">
                  <a:solidFill>
                    <a:srgbClr val="C00000"/>
                  </a:solidFill>
                </a:rPr>
                <a:t>j</a:t>
              </a:r>
              <a:r>
                <a:rPr lang="en-US" sz="1800" dirty="0">
                  <a:solidFill>
                    <a:schemeClr val="tx2"/>
                  </a:solidFill>
                </a:rPr>
                <a:t> </a:t>
              </a:r>
              <a:r>
                <a:rPr lang="en-US" sz="1800" dirty="0"/>
                <a:t>                        </a:t>
              </a:r>
              <a:r>
                <a:rPr lang="en-US" sz="1800" dirty="0" err="1"/>
                <a:t>n</a:t>
              </a:r>
              <a:endParaRPr lang="en-US" sz="1800" dirty="0"/>
            </a:p>
          </p:txBody>
        </p:sp>
        <p:grpSp>
          <p:nvGrpSpPr>
            <p:cNvPr id="24" name="Group 23"/>
            <p:cNvGrpSpPr>
              <a:grpSpLocks/>
            </p:cNvGrpSpPr>
            <p:nvPr/>
          </p:nvGrpSpPr>
          <p:grpSpPr bwMode="auto">
            <a:xfrm flipV="1">
              <a:off x="624" y="3747"/>
              <a:ext cx="680" cy="136"/>
              <a:chOff x="1610" y="4065"/>
              <a:chExt cx="680" cy="136"/>
            </a:xfrm>
          </p:grpSpPr>
          <p:sp>
            <p:nvSpPr>
              <p:cNvPr id="26" name="Freeform 17"/>
              <p:cNvSpPr>
                <a:spLocks/>
              </p:cNvSpPr>
              <p:nvPr/>
            </p:nvSpPr>
            <p:spPr bwMode="auto">
              <a:xfrm>
                <a:off x="1610" y="4065"/>
                <a:ext cx="227" cy="136"/>
              </a:xfrm>
              <a:custGeom>
                <a:avLst/>
                <a:gdLst>
                  <a:gd name="T0" fmla="*/ 0 w 227"/>
                  <a:gd name="T1" fmla="*/ 136 h 136"/>
                  <a:gd name="T2" fmla="*/ 0 w 227"/>
                  <a:gd name="T3" fmla="*/ 0 h 136"/>
                  <a:gd name="T4" fmla="*/ 227 w 227"/>
                  <a:gd name="T5" fmla="*/ 0 h 136"/>
                  <a:gd name="T6" fmla="*/ 227 w 227"/>
                  <a:gd name="T7" fmla="*/ 136 h 136"/>
                  <a:gd name="T8" fmla="*/ 0 60000 65536"/>
                  <a:gd name="T9" fmla="*/ 0 60000 65536"/>
                  <a:gd name="T10" fmla="*/ 0 60000 65536"/>
                  <a:gd name="T11" fmla="*/ 0 60000 65536"/>
                  <a:gd name="T12" fmla="*/ 0 w 227"/>
                  <a:gd name="T13" fmla="*/ 0 h 136"/>
                  <a:gd name="T14" fmla="*/ 227 w 227"/>
                  <a:gd name="T15" fmla="*/ 136 h 136"/>
                </a:gdLst>
                <a:ahLst/>
                <a:cxnLst>
                  <a:cxn ang="T8">
                    <a:pos x="T0" y="T1"/>
                  </a:cxn>
                  <a:cxn ang="T9">
                    <a:pos x="T2" y="T3"/>
                  </a:cxn>
                  <a:cxn ang="T10">
                    <a:pos x="T4" y="T5"/>
                  </a:cxn>
                  <a:cxn ang="T11">
                    <a:pos x="T6" y="T7"/>
                  </a:cxn>
                </a:cxnLst>
                <a:rect l="T12" t="T13" r="T14" b="T15"/>
                <a:pathLst>
                  <a:path w="227" h="136">
                    <a:moveTo>
                      <a:pt x="0" y="136"/>
                    </a:moveTo>
                    <a:lnTo>
                      <a:pt x="0" y="0"/>
                    </a:lnTo>
                    <a:lnTo>
                      <a:pt x="227" y="0"/>
                    </a:lnTo>
                    <a:lnTo>
                      <a:pt x="227" y="136"/>
                    </a:lnTo>
                  </a:path>
                </a:pathLst>
              </a:custGeom>
              <a:noFill/>
              <a:ln w="9525">
                <a:solidFill>
                  <a:schemeClr val="tx1"/>
                </a:solidFill>
                <a:round/>
                <a:headEnd/>
                <a:tailEnd type="triangle" w="med" len="med"/>
              </a:ln>
            </p:spPr>
            <p:txBody>
              <a:bodyPr>
                <a:prstTxWarp prst="textNoShape">
                  <a:avLst/>
                </a:prstTxWarp>
              </a:bodyPr>
              <a:lstStyle/>
              <a:p>
                <a:endParaRPr lang="en-US"/>
              </a:p>
            </p:txBody>
          </p:sp>
          <p:sp>
            <p:nvSpPr>
              <p:cNvPr id="27" name="Freeform 18"/>
              <p:cNvSpPr>
                <a:spLocks/>
              </p:cNvSpPr>
              <p:nvPr/>
            </p:nvSpPr>
            <p:spPr bwMode="auto">
              <a:xfrm>
                <a:off x="1882" y="4065"/>
                <a:ext cx="227" cy="136"/>
              </a:xfrm>
              <a:custGeom>
                <a:avLst/>
                <a:gdLst>
                  <a:gd name="T0" fmla="*/ 0 w 227"/>
                  <a:gd name="T1" fmla="*/ 136 h 136"/>
                  <a:gd name="T2" fmla="*/ 0 w 227"/>
                  <a:gd name="T3" fmla="*/ 0 h 136"/>
                  <a:gd name="T4" fmla="*/ 227 w 227"/>
                  <a:gd name="T5" fmla="*/ 0 h 136"/>
                  <a:gd name="T6" fmla="*/ 227 w 227"/>
                  <a:gd name="T7" fmla="*/ 136 h 136"/>
                  <a:gd name="T8" fmla="*/ 0 60000 65536"/>
                  <a:gd name="T9" fmla="*/ 0 60000 65536"/>
                  <a:gd name="T10" fmla="*/ 0 60000 65536"/>
                  <a:gd name="T11" fmla="*/ 0 60000 65536"/>
                  <a:gd name="T12" fmla="*/ 0 w 227"/>
                  <a:gd name="T13" fmla="*/ 0 h 136"/>
                  <a:gd name="T14" fmla="*/ 227 w 227"/>
                  <a:gd name="T15" fmla="*/ 136 h 136"/>
                </a:gdLst>
                <a:ahLst/>
                <a:cxnLst>
                  <a:cxn ang="T8">
                    <a:pos x="T0" y="T1"/>
                  </a:cxn>
                  <a:cxn ang="T9">
                    <a:pos x="T2" y="T3"/>
                  </a:cxn>
                  <a:cxn ang="T10">
                    <a:pos x="T4" y="T5"/>
                  </a:cxn>
                  <a:cxn ang="T11">
                    <a:pos x="T6" y="T7"/>
                  </a:cxn>
                </a:cxnLst>
                <a:rect l="T12" t="T13" r="T14" b="T15"/>
                <a:pathLst>
                  <a:path w="227" h="136">
                    <a:moveTo>
                      <a:pt x="0" y="136"/>
                    </a:moveTo>
                    <a:lnTo>
                      <a:pt x="0" y="0"/>
                    </a:lnTo>
                    <a:lnTo>
                      <a:pt x="227" y="0"/>
                    </a:lnTo>
                    <a:lnTo>
                      <a:pt x="227" y="136"/>
                    </a:lnTo>
                  </a:path>
                </a:pathLst>
              </a:custGeom>
              <a:noFill/>
              <a:ln w="9525">
                <a:solidFill>
                  <a:schemeClr val="tx1"/>
                </a:solidFill>
                <a:round/>
                <a:headEnd/>
                <a:tailEnd type="triangle" w="med" len="med"/>
              </a:ln>
            </p:spPr>
            <p:txBody>
              <a:bodyPr>
                <a:prstTxWarp prst="textNoShape">
                  <a:avLst/>
                </a:prstTxWarp>
              </a:bodyPr>
              <a:lstStyle/>
              <a:p>
                <a:endParaRPr lang="en-US"/>
              </a:p>
            </p:txBody>
          </p:sp>
          <p:sp>
            <p:nvSpPr>
              <p:cNvPr id="28" name="Freeform 19"/>
              <p:cNvSpPr>
                <a:spLocks/>
              </p:cNvSpPr>
              <p:nvPr/>
            </p:nvSpPr>
            <p:spPr bwMode="auto">
              <a:xfrm>
                <a:off x="2154" y="4065"/>
                <a:ext cx="136" cy="136"/>
              </a:xfrm>
              <a:custGeom>
                <a:avLst/>
                <a:gdLst>
                  <a:gd name="T0" fmla="*/ 0 w 227"/>
                  <a:gd name="T1" fmla="*/ 136 h 136"/>
                  <a:gd name="T2" fmla="*/ 0 w 227"/>
                  <a:gd name="T3" fmla="*/ 0 h 136"/>
                  <a:gd name="T4" fmla="*/ 227 w 227"/>
                  <a:gd name="T5" fmla="*/ 0 h 136"/>
                  <a:gd name="T6" fmla="*/ 227 w 227"/>
                  <a:gd name="T7" fmla="*/ 136 h 136"/>
                  <a:gd name="T8" fmla="*/ 0 60000 65536"/>
                  <a:gd name="T9" fmla="*/ 0 60000 65536"/>
                  <a:gd name="T10" fmla="*/ 0 60000 65536"/>
                  <a:gd name="T11" fmla="*/ 0 60000 65536"/>
                  <a:gd name="T12" fmla="*/ 0 w 227"/>
                  <a:gd name="T13" fmla="*/ 0 h 136"/>
                  <a:gd name="T14" fmla="*/ 227 w 227"/>
                  <a:gd name="T15" fmla="*/ 136 h 136"/>
                </a:gdLst>
                <a:ahLst/>
                <a:cxnLst>
                  <a:cxn ang="T8">
                    <a:pos x="T0" y="T1"/>
                  </a:cxn>
                  <a:cxn ang="T9">
                    <a:pos x="T2" y="T3"/>
                  </a:cxn>
                  <a:cxn ang="T10">
                    <a:pos x="T4" y="T5"/>
                  </a:cxn>
                  <a:cxn ang="T11">
                    <a:pos x="T6" y="T7"/>
                  </a:cxn>
                </a:cxnLst>
                <a:rect l="T12" t="T13" r="T14" b="T15"/>
                <a:pathLst>
                  <a:path w="227" h="136">
                    <a:moveTo>
                      <a:pt x="0" y="136"/>
                    </a:moveTo>
                    <a:lnTo>
                      <a:pt x="0" y="0"/>
                    </a:lnTo>
                    <a:lnTo>
                      <a:pt x="227" y="0"/>
                    </a:lnTo>
                    <a:lnTo>
                      <a:pt x="227" y="136"/>
                    </a:lnTo>
                  </a:path>
                </a:pathLst>
              </a:custGeom>
              <a:noFill/>
              <a:ln w="9525">
                <a:solidFill>
                  <a:schemeClr val="tx1"/>
                </a:solidFill>
                <a:round/>
                <a:headEnd/>
                <a:tailEnd type="triangle" w="med" len="med"/>
              </a:ln>
            </p:spPr>
            <p:txBody>
              <a:bodyPr>
                <a:prstTxWarp prst="textNoShape">
                  <a:avLst/>
                </a:prstTxWarp>
              </a:bodyPr>
              <a:lstStyle/>
              <a:p>
                <a:endParaRPr lang="en-US"/>
              </a:p>
            </p:txBody>
          </p:sp>
        </p:grpSp>
        <p:sp>
          <p:nvSpPr>
            <p:cNvPr id="25" name="Freeform 20"/>
            <p:cNvSpPr>
              <a:spLocks/>
            </p:cNvSpPr>
            <p:nvPr/>
          </p:nvSpPr>
          <p:spPr bwMode="auto">
            <a:xfrm>
              <a:off x="579" y="3747"/>
              <a:ext cx="771" cy="227"/>
            </a:xfrm>
            <a:custGeom>
              <a:avLst/>
              <a:gdLst>
                <a:gd name="T0" fmla="*/ 771 w 771"/>
                <a:gd name="T1" fmla="*/ 0 h 227"/>
                <a:gd name="T2" fmla="*/ 771 w 771"/>
                <a:gd name="T3" fmla="*/ 227 h 227"/>
                <a:gd name="T4" fmla="*/ 0 w 771"/>
                <a:gd name="T5" fmla="*/ 227 h 227"/>
                <a:gd name="T6" fmla="*/ 0 w 771"/>
                <a:gd name="T7" fmla="*/ 0 h 227"/>
                <a:gd name="T8" fmla="*/ 0 60000 65536"/>
                <a:gd name="T9" fmla="*/ 0 60000 65536"/>
                <a:gd name="T10" fmla="*/ 0 60000 65536"/>
                <a:gd name="T11" fmla="*/ 0 60000 65536"/>
                <a:gd name="T12" fmla="*/ 0 w 771"/>
                <a:gd name="T13" fmla="*/ 0 h 227"/>
                <a:gd name="T14" fmla="*/ 771 w 771"/>
                <a:gd name="T15" fmla="*/ 227 h 227"/>
              </a:gdLst>
              <a:ahLst/>
              <a:cxnLst>
                <a:cxn ang="T8">
                  <a:pos x="T0" y="T1"/>
                </a:cxn>
                <a:cxn ang="T9">
                  <a:pos x="T2" y="T3"/>
                </a:cxn>
                <a:cxn ang="T10">
                  <a:pos x="T4" y="T5"/>
                </a:cxn>
                <a:cxn ang="T11">
                  <a:pos x="T6" y="T7"/>
                </a:cxn>
              </a:cxnLst>
              <a:rect l="T12" t="T13" r="T14" b="T15"/>
              <a:pathLst>
                <a:path w="771" h="227">
                  <a:moveTo>
                    <a:pt x="771" y="0"/>
                  </a:moveTo>
                  <a:lnTo>
                    <a:pt x="771" y="227"/>
                  </a:lnTo>
                  <a:lnTo>
                    <a:pt x="0" y="227"/>
                  </a:lnTo>
                  <a:lnTo>
                    <a:pt x="0" y="0"/>
                  </a:lnTo>
                </a:path>
              </a:pathLst>
            </a:custGeom>
            <a:noFill/>
            <a:ln w="9525">
              <a:solidFill>
                <a:schemeClr val="tx1"/>
              </a:solidFill>
              <a:round/>
              <a:headEnd/>
              <a:tailEnd type="triangle" w="med" len="med"/>
            </a:ln>
          </p:spPr>
          <p:txBody>
            <a:bodyPr>
              <a:prstTxWarp prst="textNoShape">
                <a:avLst/>
              </a:prstTxWarp>
            </a:bodyPr>
            <a:lstStyle/>
            <a:p>
              <a:endParaRPr lang="en-US"/>
            </a:p>
          </p:txBody>
        </p:sp>
      </p:grpSp>
      <p:sp>
        <p:nvSpPr>
          <p:cNvPr id="29" name="Text Box 15"/>
          <p:cNvSpPr txBox="1">
            <a:spLocks noChangeArrowheads="1"/>
          </p:cNvSpPr>
          <p:nvPr/>
        </p:nvSpPr>
        <p:spPr bwMode="auto">
          <a:xfrm>
            <a:off x="1071538" y="4572008"/>
            <a:ext cx="3621504" cy="369332"/>
          </a:xfrm>
          <a:prstGeom prst="rect">
            <a:avLst/>
          </a:prstGeom>
          <a:noFill/>
          <a:ln w="9525">
            <a:noFill/>
            <a:miter lim="800000"/>
            <a:headEnd/>
            <a:tailEnd/>
          </a:ln>
        </p:spPr>
        <p:txBody>
          <a:bodyPr wrap="none">
            <a:prstTxWarp prst="textNoShape">
              <a:avLst/>
            </a:prstTxWarp>
            <a:spAutoFit/>
          </a:bodyPr>
          <a:lstStyle/>
          <a:p>
            <a:pPr eaLnBrk="1" hangingPunct="1">
              <a:spcBef>
                <a:spcPct val="0"/>
              </a:spcBef>
            </a:pPr>
            <a:r>
              <a:rPr lang="en-US" sz="1800" i="1" dirty="0" smtClean="0"/>
              <a:t>        </a:t>
            </a:r>
            <a:r>
              <a:rPr lang="en-US" sz="1800" b="1" i="1" dirty="0" smtClean="0"/>
              <a:t>sorted      </a:t>
            </a:r>
            <a:r>
              <a:rPr lang="en-US" sz="1800" i="1" dirty="0" smtClean="0">
                <a:solidFill>
                  <a:srgbClr val="C00000"/>
                </a:solidFill>
              </a:rPr>
              <a:t>key</a:t>
            </a:r>
            <a:r>
              <a:rPr lang="en-US" sz="1800" i="1" dirty="0" smtClean="0">
                <a:solidFill>
                  <a:schemeClr val="tx2"/>
                </a:solidFill>
              </a:rPr>
              <a:t> </a:t>
            </a:r>
            <a:r>
              <a:rPr lang="en-US" sz="1800" i="1" dirty="0" smtClean="0"/>
              <a:t>      unsorted</a:t>
            </a:r>
            <a:endParaRPr lang="en-US" sz="18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774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27747">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0"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par>
                                <p:cTn id="18" presetID="1" presetClass="entr" presetSubtype="0" fill="hold" nodeType="withEffect">
                                  <p:stCondLst>
                                    <p:cond delay="0"/>
                                  </p:stCondLst>
                                  <p:childTnLst>
                                    <p:set>
                                      <p:cBhvr>
                                        <p:cTn id="19" dur="1" fill="hold">
                                          <p:stCondLst>
                                            <p:cond delay="0"/>
                                          </p:stCondLst>
                                        </p:cTn>
                                        <p:tgtEl>
                                          <p:spTgt spid="29">
                                            <p:txEl>
                                              <p:pRg st="0" end="0"/>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6" grpId="0" animBg="1"/>
    </p:bld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dirty="0" err="1" smtClean="0"/>
              <a:t>InsertionSort</a:t>
            </a:r>
            <a:r>
              <a:rPr lang="en-US" dirty="0" smtClean="0"/>
              <a:t>: Correctness </a:t>
            </a:r>
            <a:r>
              <a:rPr lang="en-US" dirty="0"/>
              <a:t>proof</a:t>
            </a:r>
          </a:p>
        </p:txBody>
      </p:sp>
      <p:sp>
        <p:nvSpPr>
          <p:cNvPr id="900099" name="Rectangle 3"/>
          <p:cNvSpPr>
            <a:spLocks noGrp="1" noChangeArrowheads="1"/>
          </p:cNvSpPr>
          <p:nvPr>
            <p:ph type="body" idx="1"/>
          </p:nvPr>
        </p:nvSpPr>
        <p:spPr>
          <a:xfrm>
            <a:off x="357159" y="990600"/>
            <a:ext cx="8405841" cy="5089545"/>
          </a:xfrm>
        </p:spPr>
        <p:txBody>
          <a:bodyPr/>
          <a:lstStyle/>
          <a:p>
            <a:pPr marL="381000" indent="-381000" eaLnBrk="1" hangingPunct="1"/>
            <a:r>
              <a:rPr lang="en-US" dirty="0" smtClean="0"/>
              <a:t>to </a:t>
            </a:r>
            <a:r>
              <a:rPr lang="en-US" dirty="0" smtClean="0">
                <a:solidFill>
                  <a:srgbClr val="C00000"/>
                </a:solidFill>
              </a:rPr>
              <a:t>proof correctness </a:t>
            </a:r>
            <a:r>
              <a:rPr lang="en-US" dirty="0" smtClean="0"/>
              <a:t>with a </a:t>
            </a:r>
            <a:r>
              <a:rPr lang="en-US" dirty="0" smtClean="0">
                <a:solidFill>
                  <a:srgbClr val="C00000"/>
                </a:solidFill>
              </a:rPr>
              <a:t>loop invariant </a:t>
            </a:r>
            <a:r>
              <a:rPr lang="en-US" dirty="0" smtClean="0"/>
              <a:t>we need to show  </a:t>
            </a:r>
            <a:r>
              <a:rPr lang="en-US" dirty="0" smtClean="0">
                <a:solidFill>
                  <a:srgbClr val="C00000"/>
                </a:solidFill>
              </a:rPr>
              <a:t>three </a:t>
            </a:r>
            <a:r>
              <a:rPr lang="en-US" dirty="0" smtClean="0"/>
              <a:t>things:</a:t>
            </a:r>
          </a:p>
          <a:p>
            <a:pPr marL="381000" indent="-381000" eaLnBrk="1" hangingPunct="1"/>
            <a:endParaRPr lang="en-US" sz="1200" dirty="0" smtClean="0"/>
          </a:p>
          <a:p>
            <a:pPr marL="381000" indent="-381000" eaLnBrk="1" hangingPunct="1">
              <a:buFont typeface="Wingdings" pitchFamily="-107" charset="2"/>
              <a:buNone/>
            </a:pPr>
            <a:r>
              <a:rPr lang="en-US" dirty="0" smtClean="0">
                <a:solidFill>
                  <a:srgbClr val="C00000"/>
                </a:solidFill>
              </a:rPr>
              <a:t>Initialization </a:t>
            </a:r>
            <a:r>
              <a:rPr lang="en-US" sz="2000" dirty="0" smtClean="0">
                <a:solidFill>
                  <a:srgbClr val="C00000"/>
                </a:solidFill>
              </a:rPr>
              <a:t>(basis)</a:t>
            </a:r>
            <a:r>
              <a:rPr lang="en-US" dirty="0" smtClean="0">
                <a:solidFill>
                  <a:schemeClr val="accent1"/>
                </a:solidFill>
              </a:rPr>
              <a:t/>
            </a:r>
            <a:br>
              <a:rPr lang="en-US" dirty="0" smtClean="0">
                <a:solidFill>
                  <a:schemeClr val="accent1"/>
                </a:solidFill>
              </a:rPr>
            </a:br>
            <a:r>
              <a:rPr lang="en-US" dirty="0" smtClean="0"/>
              <a:t>Invariant is true </a:t>
            </a:r>
            <a:r>
              <a:rPr lang="en-US" b="1" dirty="0" smtClean="0"/>
              <a:t>prior </a:t>
            </a:r>
            <a:r>
              <a:rPr lang="en-US" dirty="0" smtClean="0"/>
              <a:t>to the first iteration of the loop</a:t>
            </a:r>
          </a:p>
          <a:p>
            <a:pPr marL="381000" indent="-381000" eaLnBrk="1" hangingPunct="1">
              <a:buFont typeface="Wingdings" pitchFamily="-107" charset="2"/>
              <a:buNone/>
            </a:pPr>
            <a:r>
              <a:rPr lang="en-US" sz="1200" dirty="0" smtClean="0"/>
              <a:t> </a:t>
            </a:r>
          </a:p>
          <a:p>
            <a:pPr marL="381000" indent="-381000" eaLnBrk="1" hangingPunct="1">
              <a:buFont typeface="Wingdings" pitchFamily="-107" charset="2"/>
              <a:buNone/>
            </a:pPr>
            <a:r>
              <a:rPr lang="en-US" dirty="0" smtClean="0">
                <a:solidFill>
                  <a:srgbClr val="C00000"/>
                </a:solidFill>
              </a:rPr>
              <a:t>Maintenance </a:t>
            </a:r>
            <a:r>
              <a:rPr lang="en-US" sz="2000" dirty="0" smtClean="0">
                <a:solidFill>
                  <a:schemeClr val="accent3"/>
                </a:solidFill>
              </a:rPr>
              <a:t>(inductive step)</a:t>
            </a:r>
            <a:r>
              <a:rPr lang="en-US" dirty="0" smtClean="0"/>
              <a:t/>
            </a:r>
            <a:br>
              <a:rPr lang="en-US" dirty="0" smtClean="0"/>
            </a:br>
            <a:r>
              <a:rPr lang="en-US" dirty="0"/>
              <a:t>If the invariant is true before an iteration of the loop, it </a:t>
            </a:r>
            <a:r>
              <a:rPr lang="en-US" b="1" dirty="0"/>
              <a:t>remains </a:t>
            </a:r>
            <a:r>
              <a:rPr lang="en-US" dirty="0"/>
              <a:t>true before the next </a:t>
            </a:r>
            <a:r>
              <a:rPr lang="en-US" dirty="0" smtClean="0"/>
              <a:t>iteration</a:t>
            </a:r>
          </a:p>
          <a:p>
            <a:pPr marL="381000" indent="-381000" eaLnBrk="1" hangingPunct="1">
              <a:buFont typeface="Wingdings" pitchFamily="-107" charset="2"/>
              <a:buNone/>
            </a:pPr>
            <a:endParaRPr lang="en-US" sz="1200" dirty="0"/>
          </a:p>
          <a:p>
            <a:pPr marL="381000" indent="-381000" eaLnBrk="1" hangingPunct="1">
              <a:buFont typeface="Wingdings" pitchFamily="-107" charset="2"/>
              <a:buNone/>
            </a:pPr>
            <a:r>
              <a:rPr lang="en-US" dirty="0">
                <a:solidFill>
                  <a:srgbClr val="C00000"/>
                </a:solidFill>
              </a:rPr>
              <a:t>Termination</a:t>
            </a:r>
            <a:r>
              <a:rPr lang="en-US" dirty="0">
                <a:solidFill>
                  <a:schemeClr val="accent1"/>
                </a:solidFill>
              </a:rPr>
              <a:t/>
            </a:r>
            <a:br>
              <a:rPr lang="en-US" dirty="0">
                <a:solidFill>
                  <a:schemeClr val="accent1"/>
                </a:solidFill>
              </a:rPr>
            </a:br>
            <a:r>
              <a:rPr lang="en-US" dirty="0"/>
              <a:t>When the loop terminates, the invariant (</a:t>
            </a:r>
            <a:r>
              <a:rPr lang="en-US" i="1" dirty="0"/>
              <a:t>usually along with the reason that the loop terminated</a:t>
            </a:r>
            <a:r>
              <a:rPr lang="en-US" dirty="0"/>
              <a:t>) gives us a useful property that helps</a:t>
            </a:r>
            <a:r>
              <a:rPr lang="en-US" dirty="0" smtClean="0"/>
              <a:t> to show </a:t>
            </a:r>
            <a:r>
              <a:rPr lang="en-US" dirty="0"/>
              <a:t>that the algorithm is </a:t>
            </a:r>
            <a:r>
              <a:rPr lang="en-US" b="1" u="sng" dirty="0" smtClean="0"/>
              <a:t>correct</a:t>
            </a:r>
            <a:endParaRPr lang="en-US" b="1" u="sng" dirty="0"/>
          </a:p>
        </p:txBody>
      </p:sp>
      <p:sp>
        <p:nvSpPr>
          <p:cNvPr id="4"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5"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47</a:t>
            </a:fld>
            <a:endParaRPr lang="en-US"/>
          </a:p>
        </p:txBody>
      </p:sp>
      <p:sp>
        <p:nvSpPr>
          <p:cNvPr id="6" name="Freeform 5"/>
          <p:cNvSpPr>
            <a:spLocks/>
          </p:cNvSpPr>
          <p:nvPr/>
        </p:nvSpPr>
        <p:spPr bwMode="auto">
          <a:xfrm flipV="1">
            <a:off x="5010151" y="1371600"/>
            <a:ext cx="933450" cy="304800"/>
          </a:xfrm>
          <a:custGeom>
            <a:avLst/>
            <a:gdLst>
              <a:gd name="T0" fmla="*/ 17 w 1355"/>
              <a:gd name="T1" fmla="*/ 244 h 244"/>
              <a:gd name="T2" fmla="*/ 164 w 1355"/>
              <a:gd name="T3" fmla="*/ 216 h 244"/>
              <a:gd name="T4" fmla="*/ 1004 w 1355"/>
              <a:gd name="T5" fmla="*/ 181 h 244"/>
              <a:gd name="T6" fmla="*/ 1355 w 1355"/>
              <a:gd name="T7" fmla="*/ 0 h 244"/>
              <a:gd name="T8" fmla="*/ 0 60000 65536"/>
              <a:gd name="T9" fmla="*/ 0 60000 65536"/>
              <a:gd name="T10" fmla="*/ 0 60000 65536"/>
              <a:gd name="T11" fmla="*/ 0 60000 65536"/>
              <a:gd name="T12" fmla="*/ 0 w 1355"/>
              <a:gd name="T13" fmla="*/ 0 h 244"/>
              <a:gd name="T14" fmla="*/ 1355 w 1355"/>
              <a:gd name="T15" fmla="*/ 244 h 244"/>
            </a:gdLst>
            <a:ahLst/>
            <a:cxnLst>
              <a:cxn ang="T8">
                <a:pos x="T0" y="T1"/>
              </a:cxn>
              <a:cxn ang="T9">
                <a:pos x="T2" y="T3"/>
              </a:cxn>
              <a:cxn ang="T10">
                <a:pos x="T4" y="T5"/>
              </a:cxn>
              <a:cxn ang="T11">
                <a:pos x="T6" y="T7"/>
              </a:cxn>
            </a:cxnLst>
            <a:rect l="T12" t="T13" r="T14" b="T15"/>
            <a:pathLst>
              <a:path w="1355" h="244">
                <a:moveTo>
                  <a:pt x="17" y="244"/>
                </a:moveTo>
                <a:cubicBezTo>
                  <a:pt x="41" y="239"/>
                  <a:pt x="0" y="226"/>
                  <a:pt x="164" y="216"/>
                </a:cubicBezTo>
                <a:cubicBezTo>
                  <a:pt x="328" y="206"/>
                  <a:pt x="806" y="217"/>
                  <a:pt x="1004" y="181"/>
                </a:cubicBezTo>
                <a:cubicBezTo>
                  <a:pt x="1202" y="145"/>
                  <a:pt x="1268" y="76"/>
                  <a:pt x="1355" y="0"/>
                </a:cubicBezTo>
              </a:path>
            </a:pathLst>
          </a:custGeom>
          <a:noFill/>
          <a:ln w="28575">
            <a:solidFill>
              <a:schemeClr val="folHlink"/>
            </a:solidFill>
            <a:round/>
            <a:headEnd/>
            <a:tailEnd/>
          </a:ln>
        </p:spPr>
        <p:txBody>
          <a:bodyPr wrap="square" lIns="90000" tIns="46800" rIns="90000" bIns="46800">
            <a:prstTxWarp prst="textNoShape">
              <a:avLst/>
            </a:prstTxWarp>
            <a:spAutoFit/>
          </a:bodyPr>
          <a:lstStyle/>
          <a:p>
            <a:endParaRPr lang="en-US"/>
          </a:p>
        </p:txBody>
      </p:sp>
      <p:sp>
        <p:nvSpPr>
          <p:cNvPr id="7" name="Text Box 6"/>
          <p:cNvSpPr txBox="1">
            <a:spLocks noChangeArrowheads="1"/>
          </p:cNvSpPr>
          <p:nvPr/>
        </p:nvSpPr>
        <p:spPr bwMode="auto">
          <a:xfrm>
            <a:off x="5791200" y="1648733"/>
            <a:ext cx="2895600" cy="710067"/>
          </a:xfrm>
          <a:prstGeom prst="rect">
            <a:avLst/>
          </a:prstGeom>
          <a:noFill/>
          <a:ln w="38100">
            <a:noFill/>
            <a:miter lim="800000"/>
            <a:headEnd/>
            <a:tailEnd/>
          </a:ln>
        </p:spPr>
        <p:txBody>
          <a:bodyPr wrap="square" lIns="90000" tIns="46800" rIns="90000" bIns="46800">
            <a:prstTxWarp prst="textNoShape">
              <a:avLst/>
            </a:prstTxWarp>
            <a:spAutoFit/>
          </a:bodyPr>
          <a:lstStyle/>
          <a:p>
            <a:pPr eaLnBrk="0" hangingPunct="0"/>
            <a:r>
              <a:rPr lang="en-US" sz="2000" i="1" dirty="0" smtClean="0">
                <a:solidFill>
                  <a:schemeClr val="accent2"/>
                </a:solidFill>
                <a:latin typeface="+mn-lt"/>
              </a:rPr>
              <a:t>Note the similarity to mathematical induction</a:t>
            </a:r>
            <a:endParaRPr lang="en-US" sz="2000" i="1" dirty="0">
              <a:solidFill>
                <a:schemeClr val="accent2"/>
              </a:solidFill>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0009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00099">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00099">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500"/>
                            </p:stCondLst>
                            <p:childTnLst>
                              <p:par>
                                <p:cTn id="21" presetID="1"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Rectangle 11"/>
          <p:cNvSpPr/>
          <p:nvPr/>
        </p:nvSpPr>
        <p:spPr>
          <a:xfrm>
            <a:off x="5410200" y="4876800"/>
            <a:ext cx="1828800" cy="3048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6400800" y="2438400"/>
            <a:ext cx="1828800" cy="3048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010" name="Rectangle 2"/>
          <p:cNvSpPr>
            <a:spLocks noGrp="1" noChangeArrowheads="1"/>
          </p:cNvSpPr>
          <p:nvPr>
            <p:ph type="title"/>
          </p:nvPr>
        </p:nvSpPr>
        <p:spPr/>
        <p:txBody>
          <a:bodyPr/>
          <a:lstStyle/>
          <a:p>
            <a:pPr eaLnBrk="1" hangingPunct="1"/>
            <a:r>
              <a:rPr lang="en-US" dirty="0" err="1" smtClean="0"/>
              <a:t>InsertionSort</a:t>
            </a:r>
            <a:r>
              <a:rPr lang="en-US" dirty="0" smtClean="0"/>
              <a:t>: Correctness </a:t>
            </a:r>
            <a:r>
              <a:rPr lang="en-US" dirty="0"/>
              <a:t>proof</a:t>
            </a:r>
          </a:p>
        </p:txBody>
      </p:sp>
      <p:sp>
        <p:nvSpPr>
          <p:cNvPr id="932867" name="Rectangle 3"/>
          <p:cNvSpPr>
            <a:spLocks noGrp="1" noChangeArrowheads="1"/>
          </p:cNvSpPr>
          <p:nvPr>
            <p:ph type="body" idx="1"/>
          </p:nvPr>
        </p:nvSpPr>
        <p:spPr>
          <a:xfrm>
            <a:off x="357158" y="990600"/>
            <a:ext cx="8550305" cy="5089545"/>
          </a:xfrm>
        </p:spPr>
        <p:txBody>
          <a:bodyPr/>
          <a:lstStyle/>
          <a:p>
            <a:pPr marL="381000" indent="-381000" eaLnBrk="1" hangingPunct="1">
              <a:spcBef>
                <a:spcPct val="0"/>
              </a:spcBef>
              <a:buClrTx/>
              <a:buSzTx/>
              <a:buFontTx/>
              <a:buNone/>
            </a:pPr>
            <a:r>
              <a:rPr lang="en-US" sz="1800" dirty="0" err="1">
                <a:solidFill>
                  <a:srgbClr val="C00000"/>
                </a:solidFill>
                <a:latin typeface="Consolas"/>
                <a:cs typeface="Consolas"/>
              </a:rPr>
              <a:t>InsertionSort</a:t>
            </a:r>
            <a:r>
              <a:rPr lang="en-US" sz="1800" dirty="0" err="1">
                <a:latin typeface="Consolas"/>
                <a:cs typeface="Consolas"/>
              </a:rPr>
              <a:t>(A</a:t>
            </a:r>
            <a:r>
              <a:rPr lang="en-US" sz="1800" dirty="0">
                <a:latin typeface="Consolas"/>
                <a:cs typeface="Consolas"/>
              </a:rPr>
              <a:t>)</a:t>
            </a:r>
            <a:endParaRPr lang="en-US" sz="1800" dirty="0" smtClean="0">
              <a:latin typeface="Consolas"/>
              <a:cs typeface="Consolas"/>
            </a:endParaRPr>
          </a:p>
          <a:p>
            <a:pPr marL="381000" indent="-381000" eaLnBrk="1" hangingPunct="1">
              <a:spcBef>
                <a:spcPct val="0"/>
              </a:spcBef>
              <a:buClrTx/>
              <a:buSzTx/>
              <a:buFontTx/>
              <a:buAutoNum type="arabicPeriod"/>
            </a:pPr>
            <a:r>
              <a:rPr lang="en-US" sz="1800" dirty="0" smtClean="0">
                <a:latin typeface="Consolas"/>
                <a:cs typeface="Consolas"/>
              </a:rPr>
              <a:t>initialize: sort A[1]</a:t>
            </a:r>
          </a:p>
          <a:p>
            <a:pPr marL="381000" indent="-381000" eaLnBrk="1" hangingPunct="1">
              <a:spcBef>
                <a:spcPct val="0"/>
              </a:spcBef>
              <a:buClrTx/>
              <a:buSzTx/>
              <a:buFontTx/>
              <a:buAutoNum type="arabicPeriod"/>
            </a:pPr>
            <a:r>
              <a:rPr lang="en-US" sz="1800" dirty="0" smtClean="0">
                <a:latin typeface="Consolas"/>
                <a:cs typeface="Consolas"/>
              </a:rPr>
              <a:t> </a:t>
            </a:r>
            <a:r>
              <a:rPr lang="en-US" sz="1800" b="1" dirty="0" smtClean="0">
                <a:latin typeface="Consolas"/>
                <a:cs typeface="Consolas"/>
              </a:rPr>
              <a:t>for </a:t>
            </a:r>
            <a:r>
              <a:rPr lang="en-US" sz="1800" dirty="0" err="1" smtClean="0">
                <a:latin typeface="Consolas"/>
                <a:cs typeface="Consolas"/>
              </a:rPr>
              <a:t>j</a:t>
            </a:r>
            <a:r>
              <a:rPr lang="en-US" sz="1800" dirty="0" smtClean="0">
                <a:latin typeface="Consolas"/>
                <a:cs typeface="Consolas"/>
              </a:rPr>
              <a:t> </a:t>
            </a:r>
            <a:r>
              <a:rPr lang="en-US" sz="1800" dirty="0" smtClean="0">
                <a:latin typeface="Consolas"/>
                <a:ea typeface="Arial" pitchFamily="-107" charset="0"/>
                <a:cs typeface="Consolas"/>
              </a:rPr>
              <a:t>= 2 </a:t>
            </a:r>
            <a:r>
              <a:rPr lang="en-US" sz="1800" b="1" dirty="0" smtClean="0">
                <a:latin typeface="Consolas"/>
                <a:ea typeface="Arial" pitchFamily="-107" charset="0"/>
                <a:cs typeface="Consolas"/>
              </a:rPr>
              <a:t>to </a:t>
            </a:r>
            <a:r>
              <a:rPr lang="en-US" sz="1800" dirty="0" err="1" smtClean="0">
                <a:latin typeface="Consolas"/>
                <a:ea typeface="Arial" pitchFamily="-107" charset="0"/>
                <a:cs typeface="Consolas"/>
              </a:rPr>
              <a:t>A.length</a:t>
            </a:r>
            <a:endParaRPr lang="en-US" sz="1800" dirty="0" smtClean="0">
              <a:latin typeface="Consolas"/>
              <a:ea typeface="Arial" pitchFamily="-107" charset="0"/>
              <a:cs typeface="Consolas"/>
            </a:endParaRPr>
          </a:p>
          <a:p>
            <a:pPr marL="381000" indent="-381000" eaLnBrk="1" hangingPunct="1">
              <a:spcBef>
                <a:spcPct val="0"/>
              </a:spcBef>
              <a:buClrTx/>
              <a:buSzTx/>
              <a:buFontTx/>
              <a:buAutoNum type="arabicPeriod"/>
            </a:pPr>
            <a:r>
              <a:rPr lang="en-US" sz="1800" dirty="0" smtClean="0">
                <a:latin typeface="Consolas"/>
                <a:ea typeface="Arial" pitchFamily="-107" charset="0"/>
                <a:cs typeface="Consolas"/>
              </a:rPr>
              <a:t>     </a:t>
            </a:r>
            <a:r>
              <a:rPr lang="en-US" sz="1800" b="1" dirty="0" smtClean="0">
                <a:latin typeface="Consolas"/>
                <a:ea typeface="Arial" pitchFamily="-107" charset="0"/>
                <a:cs typeface="Consolas"/>
              </a:rPr>
              <a:t>do  </a:t>
            </a:r>
            <a:r>
              <a:rPr lang="en-GB" sz="1800" dirty="0" smtClean="0">
                <a:latin typeface="Consolas"/>
                <a:ea typeface="Arial" pitchFamily="-107" charset="0"/>
                <a:cs typeface="Consolas"/>
              </a:rPr>
              <a:t>key = </a:t>
            </a:r>
            <a:r>
              <a:rPr lang="en-GB" sz="1800" dirty="0" err="1" smtClean="0">
                <a:latin typeface="Consolas"/>
                <a:ea typeface="Arial" pitchFamily="-107" charset="0"/>
                <a:cs typeface="Consolas"/>
              </a:rPr>
              <a:t>A[j</a:t>
            </a:r>
            <a:r>
              <a:rPr lang="en-GB" sz="1800" dirty="0" smtClean="0">
                <a:latin typeface="Consolas"/>
                <a:ea typeface="Arial" pitchFamily="-107" charset="0"/>
                <a:cs typeface="Consolas"/>
              </a:rPr>
              <a:t>]     </a:t>
            </a:r>
          </a:p>
          <a:p>
            <a:pPr marL="381000" indent="-381000" eaLnBrk="1" hangingPunct="1">
              <a:spcBef>
                <a:spcPct val="0"/>
              </a:spcBef>
              <a:buClrTx/>
              <a:buSzTx/>
              <a:buFontTx/>
              <a:buAutoNum type="arabicPeriod"/>
            </a:pPr>
            <a:r>
              <a:rPr lang="en-GB" sz="1800" dirty="0" smtClean="0">
                <a:latin typeface="Consolas"/>
                <a:ea typeface="Arial" pitchFamily="-107" charset="0"/>
                <a:cs typeface="Consolas"/>
              </a:rPr>
              <a:t>         </a:t>
            </a:r>
            <a:r>
              <a:rPr lang="en-GB" sz="1800" dirty="0" err="1" smtClean="0">
                <a:latin typeface="Consolas"/>
                <a:ea typeface="Arial" pitchFamily="-107" charset="0"/>
                <a:cs typeface="Consolas"/>
              </a:rPr>
              <a:t>i</a:t>
            </a:r>
            <a:r>
              <a:rPr lang="en-GB" sz="1800" dirty="0" smtClean="0">
                <a:latin typeface="Consolas"/>
                <a:ea typeface="Arial" pitchFamily="-107" charset="0"/>
                <a:cs typeface="Consolas"/>
              </a:rPr>
              <a:t> = j-1</a:t>
            </a:r>
          </a:p>
          <a:p>
            <a:pPr marL="381000" indent="-381000" eaLnBrk="1" hangingPunct="1">
              <a:spcBef>
                <a:spcPct val="0"/>
              </a:spcBef>
              <a:buClrTx/>
              <a:buSzTx/>
              <a:buFontTx/>
              <a:buAutoNum type="arabicPeriod"/>
            </a:pPr>
            <a:r>
              <a:rPr lang="en-GB" sz="1800" dirty="0" smtClean="0">
                <a:latin typeface="Consolas"/>
                <a:ea typeface="Arial" pitchFamily="-107" charset="0"/>
                <a:cs typeface="Consolas"/>
              </a:rPr>
              <a:t>         </a:t>
            </a:r>
            <a:r>
              <a:rPr lang="en-GB" sz="1800" b="1" dirty="0" smtClean="0">
                <a:latin typeface="Consolas"/>
                <a:ea typeface="Arial" pitchFamily="-107" charset="0"/>
                <a:cs typeface="Consolas"/>
              </a:rPr>
              <a:t>while</a:t>
            </a:r>
            <a:r>
              <a:rPr lang="en-GB" sz="1800" dirty="0" smtClean="0">
                <a:latin typeface="Consolas"/>
                <a:ea typeface="Arial" pitchFamily="-107" charset="0"/>
                <a:cs typeface="Consolas"/>
              </a:rPr>
              <a:t> </a:t>
            </a:r>
            <a:r>
              <a:rPr lang="en-GB" sz="1800" dirty="0" err="1" smtClean="0">
                <a:latin typeface="Consolas"/>
                <a:ea typeface="Arial" pitchFamily="-107" charset="0"/>
                <a:cs typeface="Consolas"/>
              </a:rPr>
              <a:t>i</a:t>
            </a:r>
            <a:r>
              <a:rPr lang="en-GB" sz="1800" dirty="0" smtClean="0">
                <a:latin typeface="Consolas"/>
                <a:ea typeface="Arial" pitchFamily="-107" charset="0"/>
                <a:cs typeface="Consolas"/>
              </a:rPr>
              <a:t> &gt; 0  and </a:t>
            </a:r>
            <a:r>
              <a:rPr lang="en-GB" sz="1800" dirty="0" err="1" smtClean="0">
                <a:latin typeface="Consolas"/>
                <a:ea typeface="Arial" pitchFamily="-107" charset="0"/>
                <a:cs typeface="Consolas"/>
              </a:rPr>
              <a:t>A[i</a:t>
            </a:r>
            <a:r>
              <a:rPr lang="en-GB" sz="1800" dirty="0" smtClean="0">
                <a:latin typeface="Consolas"/>
                <a:ea typeface="Arial" pitchFamily="-107" charset="0"/>
                <a:cs typeface="Consolas"/>
              </a:rPr>
              <a:t>] &gt; key</a:t>
            </a:r>
          </a:p>
          <a:p>
            <a:pPr marL="381000" indent="-381000" eaLnBrk="1" hangingPunct="1">
              <a:spcBef>
                <a:spcPct val="0"/>
              </a:spcBef>
              <a:buClrTx/>
              <a:buSzTx/>
              <a:buFontTx/>
              <a:buAutoNum type="arabicPeriod"/>
            </a:pPr>
            <a:r>
              <a:rPr lang="en-GB" sz="1800" dirty="0" smtClean="0">
                <a:latin typeface="Consolas"/>
                <a:ea typeface="Arial" pitchFamily="-107" charset="0"/>
                <a:cs typeface="Consolas"/>
              </a:rPr>
              <a:t>             </a:t>
            </a:r>
            <a:r>
              <a:rPr lang="en-GB" sz="1800" b="1" dirty="0" smtClean="0">
                <a:latin typeface="Consolas"/>
                <a:ea typeface="Arial" pitchFamily="-107" charset="0"/>
                <a:cs typeface="Consolas"/>
              </a:rPr>
              <a:t>do</a:t>
            </a:r>
            <a:r>
              <a:rPr lang="en-GB" sz="1800" dirty="0" smtClean="0">
                <a:latin typeface="Consolas"/>
                <a:ea typeface="Arial" pitchFamily="-107" charset="0"/>
                <a:cs typeface="Consolas"/>
              </a:rPr>
              <a:t>  A[i+1] = </a:t>
            </a:r>
            <a:r>
              <a:rPr lang="en-GB" sz="1800" dirty="0" err="1" smtClean="0">
                <a:latin typeface="Consolas"/>
                <a:ea typeface="Arial" pitchFamily="-107" charset="0"/>
                <a:cs typeface="Consolas"/>
              </a:rPr>
              <a:t>A[i</a:t>
            </a:r>
            <a:r>
              <a:rPr lang="en-GB" sz="1800" dirty="0" smtClean="0">
                <a:latin typeface="Consolas"/>
                <a:ea typeface="Arial" pitchFamily="-107" charset="0"/>
                <a:cs typeface="Consolas"/>
              </a:rPr>
              <a:t>]    </a:t>
            </a:r>
          </a:p>
          <a:p>
            <a:pPr marL="381000" indent="-381000" eaLnBrk="1" hangingPunct="1">
              <a:spcBef>
                <a:spcPct val="0"/>
              </a:spcBef>
              <a:buClrTx/>
              <a:buSzTx/>
              <a:buFontTx/>
              <a:buAutoNum type="arabicPeriod"/>
            </a:pPr>
            <a:r>
              <a:rPr lang="en-GB" sz="1800" dirty="0" smtClean="0">
                <a:latin typeface="Consolas"/>
                <a:ea typeface="Arial" pitchFamily="-107" charset="0"/>
                <a:cs typeface="Consolas"/>
              </a:rPr>
              <a:t>                 </a:t>
            </a:r>
            <a:r>
              <a:rPr lang="en-GB" sz="1800" dirty="0" err="1" smtClean="0">
                <a:latin typeface="Consolas"/>
                <a:ea typeface="Arial" pitchFamily="-107" charset="0"/>
                <a:cs typeface="Consolas"/>
              </a:rPr>
              <a:t>i</a:t>
            </a:r>
            <a:r>
              <a:rPr lang="en-GB" sz="1800" dirty="0" smtClean="0">
                <a:latin typeface="Consolas"/>
                <a:ea typeface="Arial" pitchFamily="-107" charset="0"/>
                <a:cs typeface="Consolas"/>
              </a:rPr>
              <a:t> = i-1</a:t>
            </a:r>
          </a:p>
          <a:p>
            <a:pPr marL="381000" indent="-381000" eaLnBrk="1" hangingPunct="1">
              <a:spcBef>
                <a:spcPct val="0"/>
              </a:spcBef>
              <a:buClrTx/>
              <a:buSzTx/>
              <a:buFontTx/>
              <a:buAutoNum type="arabicPeriod"/>
            </a:pPr>
            <a:r>
              <a:rPr lang="en-GB" sz="1800" dirty="0" smtClean="0">
                <a:latin typeface="Consolas"/>
                <a:ea typeface="Arial" pitchFamily="-107" charset="0"/>
                <a:cs typeface="Consolas"/>
              </a:rPr>
              <a:t>         A[i+1] = key</a:t>
            </a:r>
          </a:p>
          <a:p>
            <a:pPr marL="381000" indent="-381000" eaLnBrk="1" hangingPunct="1">
              <a:spcBef>
                <a:spcPct val="0"/>
              </a:spcBef>
              <a:buClrTx/>
              <a:buSzTx/>
              <a:buFontTx/>
              <a:buAutoNum type="arabicPeriod"/>
            </a:pPr>
            <a:endParaRPr lang="en-GB" sz="1800" dirty="0" smtClean="0">
              <a:latin typeface="Consolas"/>
              <a:ea typeface="Arial" pitchFamily="-107" charset="0"/>
              <a:cs typeface="Consolas"/>
            </a:endParaRPr>
          </a:p>
          <a:p>
            <a:pPr marL="381000" indent="-381000" eaLnBrk="1" hangingPunct="1">
              <a:buFont typeface="Wingdings" pitchFamily="-107" charset="2"/>
              <a:buNone/>
            </a:pPr>
            <a:endParaRPr lang="en-US" sz="1800" dirty="0"/>
          </a:p>
          <a:p>
            <a:pPr marL="381000" indent="-381000" eaLnBrk="1" hangingPunct="1">
              <a:buFont typeface="Wingdings" pitchFamily="-107" charset="2"/>
              <a:buNone/>
            </a:pPr>
            <a:endParaRPr lang="en-US" sz="1800" dirty="0"/>
          </a:p>
          <a:p>
            <a:pPr marL="381000" indent="-381000" eaLnBrk="1" hangingPunct="1">
              <a:buFont typeface="Wingdings" pitchFamily="-107" charset="2"/>
              <a:buNone/>
            </a:pPr>
            <a:r>
              <a:rPr lang="en-US" dirty="0">
                <a:solidFill>
                  <a:srgbClr val="C00000"/>
                </a:solidFill>
              </a:rPr>
              <a:t>Initialization</a:t>
            </a:r>
            <a:r>
              <a:rPr lang="en-US" dirty="0" smtClean="0">
                <a:solidFill>
                  <a:schemeClr val="accent1"/>
                </a:solidFill>
              </a:rPr>
              <a:t/>
            </a:r>
            <a:br>
              <a:rPr lang="en-US" dirty="0" smtClean="0">
                <a:solidFill>
                  <a:schemeClr val="accent1"/>
                </a:solidFill>
              </a:rPr>
            </a:br>
            <a:r>
              <a:rPr lang="en-US" dirty="0" smtClean="0"/>
              <a:t>Just </a:t>
            </a:r>
            <a:r>
              <a:rPr lang="en-US" dirty="0"/>
              <a:t>before the first iteration, </a:t>
            </a:r>
            <a:r>
              <a:rPr lang="en-US" dirty="0" err="1"/>
              <a:t>j</a:t>
            </a:r>
            <a:r>
              <a:rPr lang="en-US" dirty="0"/>
              <a:t> = 2  </a:t>
            </a:r>
            <a:r>
              <a:rPr lang="en-US" dirty="0">
                <a:solidFill>
                  <a:srgbClr val="C00000"/>
                </a:solidFill>
                <a:ea typeface="Arial Unicode MS" pitchFamily="-107" charset="0"/>
                <a:cs typeface="Arial Unicode MS" pitchFamily="-107" charset="0"/>
              </a:rPr>
              <a:t>➨  </a:t>
            </a:r>
            <a:r>
              <a:rPr lang="en-US" dirty="0">
                <a:ea typeface="Arial Unicode MS" pitchFamily="-107" charset="0"/>
                <a:cs typeface="Arial Unicode MS" pitchFamily="-107" charset="0"/>
              </a:rPr>
              <a:t>A[1..j-1] = A[1], which is the element originally in A[1], and it is trivially </a:t>
            </a:r>
            <a:r>
              <a:rPr lang="en-US" b="1" dirty="0" smtClean="0">
                <a:ea typeface="Arial Unicode MS" pitchFamily="-107" charset="0"/>
                <a:cs typeface="Arial Unicode MS" pitchFamily="-107" charset="0"/>
              </a:rPr>
              <a:t>sorted</a:t>
            </a:r>
            <a:endParaRPr lang="en-US" b="1" dirty="0">
              <a:ea typeface="Arial Unicode MS" pitchFamily="-107" charset="0"/>
              <a:cs typeface="Arial Unicode MS" pitchFamily="-107" charset="0"/>
            </a:endParaRPr>
          </a:p>
        </p:txBody>
      </p:sp>
      <p:sp>
        <p:nvSpPr>
          <p:cNvPr id="932868" name="Text Box 4"/>
          <p:cNvSpPr txBox="1">
            <a:spLocks noChangeArrowheads="1"/>
          </p:cNvSpPr>
          <p:nvPr/>
        </p:nvSpPr>
        <p:spPr bwMode="auto">
          <a:xfrm>
            <a:off x="5943600" y="1143000"/>
            <a:ext cx="2819400" cy="2556727"/>
          </a:xfrm>
          <a:prstGeom prst="rect">
            <a:avLst/>
          </a:prstGeom>
          <a:noFill/>
          <a:ln w="28575">
            <a:noFill/>
            <a:miter lim="800000"/>
            <a:headEnd/>
            <a:tailEnd/>
          </a:ln>
        </p:spPr>
        <p:txBody>
          <a:bodyPr wrap="square" lIns="90000" tIns="46800" rIns="90000" bIns="46800">
            <a:prstTxWarp prst="textNoShape">
              <a:avLst/>
            </a:prstTxWarp>
            <a:spAutoFit/>
          </a:bodyPr>
          <a:lstStyle/>
          <a:p>
            <a:r>
              <a:rPr lang="en-US" sz="2000" dirty="0">
                <a:solidFill>
                  <a:schemeClr val="accent1"/>
                </a:solidFill>
                <a:latin typeface="+mn-lt"/>
              </a:rPr>
              <a:t>Loop invariant </a:t>
            </a:r>
            <a:r>
              <a:rPr lang="en-US" sz="2000" dirty="0">
                <a:latin typeface="+mn-lt"/>
              </a:rPr>
              <a:t/>
            </a:r>
            <a:br>
              <a:rPr lang="en-US" sz="2000" dirty="0">
                <a:latin typeface="+mn-lt"/>
              </a:rPr>
            </a:br>
            <a:r>
              <a:rPr lang="en-US" sz="2000" dirty="0">
                <a:latin typeface="+mn-lt"/>
              </a:rPr>
              <a:t>At the </a:t>
            </a:r>
            <a:r>
              <a:rPr lang="en-US" sz="2000" b="1" dirty="0">
                <a:latin typeface="+mn-lt"/>
              </a:rPr>
              <a:t>start </a:t>
            </a:r>
            <a:r>
              <a:rPr lang="en-US" sz="2000" dirty="0">
                <a:latin typeface="+mn-lt"/>
              </a:rPr>
              <a:t>of each iteration of the “outer” </a:t>
            </a:r>
            <a:r>
              <a:rPr lang="en-US" sz="2000" b="1" dirty="0">
                <a:latin typeface="Consolas"/>
                <a:cs typeface="Consolas"/>
              </a:rPr>
              <a:t>for</a:t>
            </a:r>
            <a:r>
              <a:rPr lang="en-US" sz="2000" dirty="0">
                <a:latin typeface="+mn-lt"/>
              </a:rPr>
              <a:t> loop (indexed by </a:t>
            </a:r>
            <a:r>
              <a:rPr lang="en-US" sz="2000" dirty="0" err="1">
                <a:latin typeface="+mn-lt"/>
              </a:rPr>
              <a:t>j</a:t>
            </a:r>
            <a:r>
              <a:rPr lang="en-US" sz="2000" dirty="0">
                <a:latin typeface="+mn-lt"/>
              </a:rPr>
              <a:t>) the </a:t>
            </a:r>
            <a:r>
              <a:rPr lang="en-US" sz="2000" dirty="0" err="1">
                <a:latin typeface="+mn-lt"/>
              </a:rPr>
              <a:t>subarray</a:t>
            </a:r>
            <a:r>
              <a:rPr lang="en-US" sz="2000" dirty="0">
                <a:latin typeface="+mn-lt"/>
              </a:rPr>
              <a:t> A[1..j-1] consists of the elements originally in A[1..j-1] but in </a:t>
            </a:r>
            <a:r>
              <a:rPr lang="en-US" sz="2000" b="1" dirty="0">
                <a:latin typeface="+mn-lt"/>
              </a:rPr>
              <a:t>sorted </a:t>
            </a:r>
            <a:r>
              <a:rPr lang="en-US" sz="2000" dirty="0">
                <a:latin typeface="+mn-lt"/>
              </a:rPr>
              <a:t>order.</a:t>
            </a:r>
          </a:p>
        </p:txBody>
      </p:sp>
      <p:sp>
        <p:nvSpPr>
          <p:cNvPr id="932870" name="AutoShape 6"/>
          <p:cNvSpPr>
            <a:spLocks noChangeArrowheads="1"/>
          </p:cNvSpPr>
          <p:nvPr/>
        </p:nvSpPr>
        <p:spPr bwMode="auto">
          <a:xfrm>
            <a:off x="1295400" y="1828800"/>
            <a:ext cx="4343400" cy="1752600"/>
          </a:xfrm>
          <a:prstGeom prst="roundRect">
            <a:avLst>
              <a:gd name="adj" fmla="val 10264"/>
            </a:avLst>
          </a:prstGeom>
          <a:noFill/>
          <a:ln w="19050">
            <a:solidFill>
              <a:schemeClr val="accent1"/>
            </a:solidFill>
            <a:round/>
            <a:headEnd/>
            <a:tailEnd/>
          </a:ln>
        </p:spPr>
        <p:txBody>
          <a:bodyPr wrap="square" lIns="90000" tIns="46800" rIns="90000" bIns="46800" anchor="ctr">
            <a:prstTxWarp prst="textNoShape">
              <a:avLst/>
            </a:prstTxWarp>
            <a:spAutoFit/>
          </a:bodyPr>
          <a:lstStyle/>
          <a:p>
            <a:endParaRPr lang="en-US" dirty="0">
              <a:latin typeface="+mn-lt"/>
            </a:endParaRPr>
          </a:p>
        </p:txBody>
      </p:sp>
      <p:sp>
        <p:nvSpPr>
          <p:cNvPr id="7"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8"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48</a:t>
            </a:fld>
            <a:endParaRPr lang="en-US"/>
          </a:p>
        </p:txBody>
      </p:sp>
      <p:sp>
        <p:nvSpPr>
          <p:cNvPr id="9" name="Rectangle 8"/>
          <p:cNvSpPr/>
          <p:nvPr/>
        </p:nvSpPr>
        <p:spPr>
          <a:xfrm>
            <a:off x="228600" y="990600"/>
            <a:ext cx="5562600" cy="2743200"/>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32868"/>
                                        </p:tgtEl>
                                        <p:attrNameLst>
                                          <p:attrName>style.visibility</p:attrName>
                                        </p:attrNameLst>
                                      </p:cBhvr>
                                      <p:to>
                                        <p:strVal val="visible"/>
                                      </p:to>
                                    </p:set>
                                    <p:animEffect transition="in" filter="fade">
                                      <p:cBhvr>
                                        <p:cTn id="7" dur="500"/>
                                        <p:tgtEl>
                                          <p:spTgt spid="932868"/>
                                        </p:tgtEl>
                                      </p:cBhvr>
                                    </p:animEffect>
                                  </p:childTnLst>
                                </p:cTn>
                              </p:par>
                              <p:par>
                                <p:cTn id="8" presetID="1"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childTnLst>
                                </p:cTn>
                              </p:par>
                              <p:par>
                                <p:cTn id="10" presetID="10" presetClass="entr" presetSubtype="0" fill="hold" grpId="0" nodeType="withEffect">
                                  <p:stCondLst>
                                    <p:cond delay="0"/>
                                  </p:stCondLst>
                                  <p:childTnLst>
                                    <p:set>
                                      <p:cBhvr>
                                        <p:cTn id="11" dur="1" fill="hold">
                                          <p:stCondLst>
                                            <p:cond delay="0"/>
                                          </p:stCondLst>
                                        </p:cTn>
                                        <p:tgtEl>
                                          <p:spTgt spid="932870"/>
                                        </p:tgtEl>
                                        <p:attrNameLst>
                                          <p:attrName>style.visibility</p:attrName>
                                        </p:attrNameLst>
                                      </p:cBhvr>
                                      <p:to>
                                        <p:strVal val="visible"/>
                                      </p:to>
                                    </p:set>
                                    <p:animEffect transition="in" filter="fade">
                                      <p:cBhvr>
                                        <p:cTn id="12" dur="500"/>
                                        <p:tgtEl>
                                          <p:spTgt spid="932870"/>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32867">
                                            <p:txEl>
                                              <p:pRg st="12" end="1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animBg="1"/>
      <p:bldP spid="932868" grpId="0"/>
      <p:bldP spid="932870" grpId="0" animBg="1"/>
    </p:bld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 name="Rectangle 14"/>
          <p:cNvSpPr/>
          <p:nvPr/>
        </p:nvSpPr>
        <p:spPr>
          <a:xfrm>
            <a:off x="6400800" y="5334000"/>
            <a:ext cx="1981200" cy="381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2971800" y="3200400"/>
            <a:ext cx="457200" cy="304800"/>
          </a:xfrm>
          <a:prstGeom prst="rect">
            <a:avLst/>
          </a:prstGeom>
          <a:solidFill>
            <a:schemeClr val="accent3">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685800" y="5334000"/>
            <a:ext cx="457200" cy="304800"/>
          </a:xfrm>
          <a:prstGeom prst="rect">
            <a:avLst/>
          </a:prstGeom>
          <a:solidFill>
            <a:schemeClr val="accent3">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6400800" y="2438400"/>
            <a:ext cx="1828800" cy="3048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034" name="Rectangle 2"/>
          <p:cNvSpPr>
            <a:spLocks noGrp="1" noChangeArrowheads="1"/>
          </p:cNvSpPr>
          <p:nvPr>
            <p:ph type="title"/>
          </p:nvPr>
        </p:nvSpPr>
        <p:spPr/>
        <p:txBody>
          <a:bodyPr/>
          <a:lstStyle/>
          <a:p>
            <a:pPr eaLnBrk="1" hangingPunct="1"/>
            <a:r>
              <a:rPr lang="en-US" dirty="0" err="1" smtClean="0"/>
              <a:t>InsertionSort</a:t>
            </a:r>
            <a:r>
              <a:rPr lang="en-US" dirty="0" smtClean="0"/>
              <a:t>: Correctness </a:t>
            </a:r>
            <a:r>
              <a:rPr lang="en-US" dirty="0"/>
              <a:t>proof</a:t>
            </a:r>
          </a:p>
        </p:txBody>
      </p:sp>
      <p:sp>
        <p:nvSpPr>
          <p:cNvPr id="44035" name="Rectangle 3"/>
          <p:cNvSpPr>
            <a:spLocks noGrp="1" noChangeArrowheads="1"/>
          </p:cNvSpPr>
          <p:nvPr>
            <p:ph type="body" idx="1"/>
          </p:nvPr>
        </p:nvSpPr>
        <p:spPr>
          <a:xfrm>
            <a:off x="357158" y="990600"/>
            <a:ext cx="8550305" cy="5089545"/>
          </a:xfrm>
        </p:spPr>
        <p:txBody>
          <a:bodyPr/>
          <a:lstStyle/>
          <a:p>
            <a:pPr marL="381000" indent="-381000" eaLnBrk="1" hangingPunct="1">
              <a:spcBef>
                <a:spcPct val="0"/>
              </a:spcBef>
              <a:buClrTx/>
              <a:buSzTx/>
              <a:buFontTx/>
              <a:buNone/>
            </a:pPr>
            <a:r>
              <a:rPr lang="en-US" sz="1800" dirty="0" err="1" smtClean="0">
                <a:solidFill>
                  <a:srgbClr val="C00000"/>
                </a:solidFill>
                <a:latin typeface="Consolas"/>
                <a:cs typeface="Consolas"/>
              </a:rPr>
              <a:t>InsertionSort</a:t>
            </a:r>
            <a:r>
              <a:rPr lang="en-US" sz="1800" dirty="0" err="1" smtClean="0">
                <a:latin typeface="Consolas"/>
                <a:cs typeface="Consolas"/>
              </a:rPr>
              <a:t>(A</a:t>
            </a:r>
            <a:r>
              <a:rPr lang="en-US" sz="1800" dirty="0" smtClean="0">
                <a:latin typeface="Consolas"/>
                <a:cs typeface="Consolas"/>
              </a:rPr>
              <a:t>)</a:t>
            </a:r>
          </a:p>
          <a:p>
            <a:pPr marL="381000" indent="-381000" eaLnBrk="1" hangingPunct="1">
              <a:spcBef>
                <a:spcPct val="0"/>
              </a:spcBef>
              <a:buClrTx/>
              <a:buSzTx/>
              <a:buFontTx/>
              <a:buAutoNum type="arabicPeriod"/>
            </a:pPr>
            <a:r>
              <a:rPr lang="en-US" sz="1800" dirty="0" smtClean="0">
                <a:latin typeface="Consolas"/>
                <a:cs typeface="Consolas"/>
              </a:rPr>
              <a:t>initialize: sort A[1]</a:t>
            </a:r>
          </a:p>
          <a:p>
            <a:pPr marL="381000" indent="-381000" eaLnBrk="1" hangingPunct="1">
              <a:spcBef>
                <a:spcPct val="0"/>
              </a:spcBef>
              <a:buClrTx/>
              <a:buSzTx/>
              <a:buFontTx/>
              <a:buAutoNum type="arabicPeriod"/>
            </a:pPr>
            <a:r>
              <a:rPr lang="en-US" sz="1800" dirty="0" smtClean="0">
                <a:latin typeface="Consolas"/>
                <a:cs typeface="Consolas"/>
              </a:rPr>
              <a:t> </a:t>
            </a:r>
            <a:r>
              <a:rPr lang="en-US" sz="1800" b="1" dirty="0" smtClean="0">
                <a:latin typeface="Consolas"/>
                <a:cs typeface="Consolas"/>
              </a:rPr>
              <a:t>for </a:t>
            </a:r>
            <a:r>
              <a:rPr lang="en-US" sz="1800" dirty="0" err="1" smtClean="0">
                <a:latin typeface="Consolas"/>
                <a:cs typeface="Consolas"/>
              </a:rPr>
              <a:t>j</a:t>
            </a:r>
            <a:r>
              <a:rPr lang="en-US" sz="1800" dirty="0" smtClean="0">
                <a:latin typeface="Consolas"/>
                <a:cs typeface="Consolas"/>
              </a:rPr>
              <a:t> </a:t>
            </a:r>
            <a:r>
              <a:rPr lang="en-US" sz="1800" dirty="0" smtClean="0">
                <a:latin typeface="Consolas"/>
                <a:ea typeface="Arial" pitchFamily="-107" charset="0"/>
                <a:cs typeface="Consolas"/>
              </a:rPr>
              <a:t>= 2 </a:t>
            </a:r>
            <a:r>
              <a:rPr lang="en-US" sz="1800" b="1" dirty="0" smtClean="0">
                <a:latin typeface="Consolas"/>
                <a:ea typeface="Arial" pitchFamily="-107" charset="0"/>
                <a:cs typeface="Consolas"/>
              </a:rPr>
              <a:t>to </a:t>
            </a:r>
            <a:r>
              <a:rPr lang="en-US" sz="1800" dirty="0" err="1" smtClean="0">
                <a:latin typeface="Consolas"/>
                <a:ea typeface="Arial" pitchFamily="-107" charset="0"/>
                <a:cs typeface="Consolas"/>
              </a:rPr>
              <a:t>A.length</a:t>
            </a:r>
            <a:endParaRPr lang="en-US" sz="1800" dirty="0" smtClean="0">
              <a:latin typeface="Consolas"/>
              <a:ea typeface="Arial" pitchFamily="-107" charset="0"/>
              <a:cs typeface="Consolas"/>
            </a:endParaRPr>
          </a:p>
          <a:p>
            <a:pPr marL="381000" indent="-381000" eaLnBrk="1" hangingPunct="1">
              <a:spcBef>
                <a:spcPct val="0"/>
              </a:spcBef>
              <a:buClrTx/>
              <a:buSzTx/>
              <a:buFontTx/>
              <a:buAutoNum type="arabicPeriod"/>
            </a:pPr>
            <a:r>
              <a:rPr lang="en-US" sz="1800" dirty="0" smtClean="0">
                <a:latin typeface="Consolas"/>
                <a:ea typeface="Arial" pitchFamily="-107" charset="0"/>
                <a:cs typeface="Consolas"/>
              </a:rPr>
              <a:t>     </a:t>
            </a:r>
            <a:r>
              <a:rPr lang="en-US" sz="1800" b="1" dirty="0" smtClean="0">
                <a:latin typeface="Consolas"/>
                <a:ea typeface="Arial" pitchFamily="-107" charset="0"/>
                <a:cs typeface="Consolas"/>
              </a:rPr>
              <a:t>do  </a:t>
            </a:r>
            <a:r>
              <a:rPr lang="en-GB" sz="1800" dirty="0" smtClean="0">
                <a:latin typeface="Consolas"/>
                <a:ea typeface="Arial" pitchFamily="-107" charset="0"/>
                <a:cs typeface="Consolas"/>
              </a:rPr>
              <a:t>key = </a:t>
            </a:r>
            <a:r>
              <a:rPr lang="en-GB" sz="1800" dirty="0" err="1" smtClean="0">
                <a:latin typeface="Consolas"/>
                <a:ea typeface="Arial" pitchFamily="-107" charset="0"/>
                <a:cs typeface="Consolas"/>
              </a:rPr>
              <a:t>A[j</a:t>
            </a:r>
            <a:r>
              <a:rPr lang="en-GB" sz="1800" dirty="0" smtClean="0">
                <a:latin typeface="Consolas"/>
                <a:ea typeface="Arial" pitchFamily="-107" charset="0"/>
                <a:cs typeface="Consolas"/>
              </a:rPr>
              <a:t>]     </a:t>
            </a:r>
          </a:p>
          <a:p>
            <a:pPr marL="381000" indent="-381000" eaLnBrk="1" hangingPunct="1">
              <a:spcBef>
                <a:spcPct val="0"/>
              </a:spcBef>
              <a:buClrTx/>
              <a:buSzTx/>
              <a:buFontTx/>
              <a:buAutoNum type="arabicPeriod"/>
            </a:pPr>
            <a:r>
              <a:rPr lang="en-GB" sz="1800" dirty="0" smtClean="0">
                <a:latin typeface="Consolas"/>
                <a:ea typeface="Arial" pitchFamily="-107" charset="0"/>
                <a:cs typeface="Consolas"/>
              </a:rPr>
              <a:t>         </a:t>
            </a:r>
            <a:r>
              <a:rPr lang="en-GB" sz="1800" dirty="0" err="1" smtClean="0">
                <a:latin typeface="Consolas"/>
                <a:ea typeface="Arial" pitchFamily="-107" charset="0"/>
                <a:cs typeface="Consolas"/>
              </a:rPr>
              <a:t>i</a:t>
            </a:r>
            <a:r>
              <a:rPr lang="en-GB" sz="1800" dirty="0" smtClean="0">
                <a:latin typeface="Consolas"/>
                <a:ea typeface="Arial" pitchFamily="-107" charset="0"/>
                <a:cs typeface="Consolas"/>
              </a:rPr>
              <a:t> = j-1</a:t>
            </a:r>
          </a:p>
          <a:p>
            <a:pPr marL="381000" indent="-381000" eaLnBrk="1" hangingPunct="1">
              <a:spcBef>
                <a:spcPct val="0"/>
              </a:spcBef>
              <a:buClrTx/>
              <a:buSzTx/>
              <a:buFontTx/>
              <a:buAutoNum type="arabicPeriod"/>
            </a:pPr>
            <a:r>
              <a:rPr lang="en-GB" sz="1800" dirty="0" smtClean="0">
                <a:latin typeface="Consolas"/>
                <a:ea typeface="Arial" pitchFamily="-107" charset="0"/>
                <a:cs typeface="Consolas"/>
              </a:rPr>
              <a:t>         </a:t>
            </a:r>
            <a:r>
              <a:rPr lang="en-GB" sz="1800" b="1" dirty="0" smtClean="0">
                <a:latin typeface="Consolas"/>
                <a:ea typeface="Arial" pitchFamily="-107" charset="0"/>
                <a:cs typeface="Consolas"/>
              </a:rPr>
              <a:t>while</a:t>
            </a:r>
            <a:r>
              <a:rPr lang="en-GB" sz="1800" dirty="0" smtClean="0">
                <a:latin typeface="Consolas"/>
                <a:ea typeface="Arial" pitchFamily="-107" charset="0"/>
                <a:cs typeface="Consolas"/>
              </a:rPr>
              <a:t> </a:t>
            </a:r>
            <a:r>
              <a:rPr lang="en-GB" sz="1800" dirty="0" err="1" smtClean="0">
                <a:latin typeface="Consolas"/>
                <a:ea typeface="Arial" pitchFamily="-107" charset="0"/>
                <a:cs typeface="Consolas"/>
              </a:rPr>
              <a:t>i</a:t>
            </a:r>
            <a:r>
              <a:rPr lang="en-GB" sz="1800" dirty="0" smtClean="0">
                <a:latin typeface="Consolas"/>
                <a:ea typeface="Arial" pitchFamily="-107" charset="0"/>
                <a:cs typeface="Consolas"/>
              </a:rPr>
              <a:t> &gt; 0  and </a:t>
            </a:r>
            <a:r>
              <a:rPr lang="en-GB" sz="1800" dirty="0" err="1" smtClean="0">
                <a:latin typeface="Consolas"/>
                <a:ea typeface="Arial" pitchFamily="-107" charset="0"/>
                <a:cs typeface="Consolas"/>
              </a:rPr>
              <a:t>A[i</a:t>
            </a:r>
            <a:r>
              <a:rPr lang="en-GB" sz="1800" dirty="0" smtClean="0">
                <a:latin typeface="Consolas"/>
                <a:ea typeface="Arial" pitchFamily="-107" charset="0"/>
                <a:cs typeface="Consolas"/>
              </a:rPr>
              <a:t>] &gt; key</a:t>
            </a:r>
          </a:p>
          <a:p>
            <a:pPr marL="381000" indent="-381000" eaLnBrk="1" hangingPunct="1">
              <a:spcBef>
                <a:spcPct val="0"/>
              </a:spcBef>
              <a:buClrTx/>
              <a:buSzTx/>
              <a:buFontTx/>
              <a:buAutoNum type="arabicPeriod"/>
            </a:pPr>
            <a:r>
              <a:rPr lang="en-GB" sz="1800" dirty="0" smtClean="0">
                <a:latin typeface="Consolas"/>
                <a:ea typeface="Arial" pitchFamily="-107" charset="0"/>
                <a:cs typeface="Consolas"/>
              </a:rPr>
              <a:t>             </a:t>
            </a:r>
            <a:r>
              <a:rPr lang="en-GB" sz="1800" b="1" dirty="0" smtClean="0">
                <a:latin typeface="Consolas"/>
                <a:ea typeface="Arial" pitchFamily="-107" charset="0"/>
                <a:cs typeface="Consolas"/>
              </a:rPr>
              <a:t>do</a:t>
            </a:r>
            <a:r>
              <a:rPr lang="en-GB" sz="1800" dirty="0" smtClean="0">
                <a:latin typeface="Consolas"/>
                <a:ea typeface="Arial" pitchFamily="-107" charset="0"/>
                <a:cs typeface="Consolas"/>
              </a:rPr>
              <a:t>  A[i+1] = </a:t>
            </a:r>
            <a:r>
              <a:rPr lang="en-GB" sz="1800" dirty="0" err="1" smtClean="0">
                <a:latin typeface="Consolas"/>
                <a:ea typeface="Arial" pitchFamily="-107" charset="0"/>
                <a:cs typeface="Consolas"/>
              </a:rPr>
              <a:t>A[i</a:t>
            </a:r>
            <a:r>
              <a:rPr lang="en-GB" sz="1800" dirty="0" smtClean="0">
                <a:latin typeface="Consolas"/>
                <a:ea typeface="Arial" pitchFamily="-107" charset="0"/>
                <a:cs typeface="Consolas"/>
              </a:rPr>
              <a:t>]    </a:t>
            </a:r>
          </a:p>
          <a:p>
            <a:pPr marL="381000" indent="-381000" eaLnBrk="1" hangingPunct="1">
              <a:spcBef>
                <a:spcPct val="0"/>
              </a:spcBef>
              <a:buClrTx/>
              <a:buSzTx/>
              <a:buFontTx/>
              <a:buAutoNum type="arabicPeriod"/>
            </a:pPr>
            <a:r>
              <a:rPr lang="en-GB" sz="1800" dirty="0" smtClean="0">
                <a:latin typeface="Consolas"/>
                <a:ea typeface="Arial" pitchFamily="-107" charset="0"/>
                <a:cs typeface="Consolas"/>
              </a:rPr>
              <a:t>                 </a:t>
            </a:r>
            <a:r>
              <a:rPr lang="en-GB" sz="1800" dirty="0" err="1" smtClean="0">
                <a:latin typeface="Consolas"/>
                <a:ea typeface="Arial" pitchFamily="-107" charset="0"/>
                <a:cs typeface="Consolas"/>
              </a:rPr>
              <a:t>i</a:t>
            </a:r>
            <a:r>
              <a:rPr lang="en-GB" sz="1800" dirty="0" smtClean="0">
                <a:latin typeface="Consolas"/>
                <a:ea typeface="Arial" pitchFamily="-107" charset="0"/>
                <a:cs typeface="Consolas"/>
              </a:rPr>
              <a:t> = i-1</a:t>
            </a:r>
          </a:p>
          <a:p>
            <a:pPr marL="381000" indent="-381000" eaLnBrk="1" hangingPunct="1">
              <a:spcBef>
                <a:spcPct val="0"/>
              </a:spcBef>
              <a:buClrTx/>
              <a:buSzTx/>
              <a:buFontTx/>
              <a:buAutoNum type="arabicPeriod"/>
            </a:pPr>
            <a:r>
              <a:rPr lang="en-GB" sz="1800" dirty="0" smtClean="0">
                <a:latin typeface="Consolas"/>
                <a:ea typeface="Arial" pitchFamily="-107" charset="0"/>
                <a:cs typeface="Consolas"/>
              </a:rPr>
              <a:t>         A[i+1] = key</a:t>
            </a:r>
          </a:p>
          <a:p>
            <a:pPr marL="381000" indent="-381000" eaLnBrk="1" hangingPunct="1">
              <a:buFont typeface="Wingdings" pitchFamily="-107" charset="2"/>
              <a:buNone/>
            </a:pPr>
            <a:endParaRPr lang="en-US" sz="1800" dirty="0" smtClean="0"/>
          </a:p>
          <a:p>
            <a:pPr marL="381000" indent="-381000" eaLnBrk="1" hangingPunct="1">
              <a:buFont typeface="Wingdings" pitchFamily="-107" charset="2"/>
              <a:buNone/>
            </a:pPr>
            <a:endParaRPr lang="en-US" sz="1800" dirty="0"/>
          </a:p>
          <a:p>
            <a:pPr marL="381000" indent="-381000" eaLnBrk="1" hangingPunct="1">
              <a:buFont typeface="Wingdings" pitchFamily="-107" charset="2"/>
              <a:buNone/>
            </a:pPr>
            <a:r>
              <a:rPr lang="en-US" dirty="0">
                <a:solidFill>
                  <a:schemeClr val="accent3"/>
                </a:solidFill>
              </a:rPr>
              <a:t>Maintenance</a:t>
            </a:r>
            <a:r>
              <a:rPr lang="en-US" dirty="0">
                <a:solidFill>
                  <a:schemeClr val="accent1"/>
                </a:solidFill>
              </a:rPr>
              <a:t/>
            </a:r>
            <a:br>
              <a:rPr lang="en-US" dirty="0">
                <a:solidFill>
                  <a:schemeClr val="accent1"/>
                </a:solidFill>
              </a:rPr>
            </a:br>
            <a:r>
              <a:rPr lang="en-US" dirty="0" smtClean="0"/>
              <a:t>Note </a:t>
            </a:r>
            <a:r>
              <a:rPr lang="en-US" dirty="0"/>
              <a:t>that </a:t>
            </a:r>
            <a:r>
              <a:rPr lang="en-US" dirty="0" smtClean="0"/>
              <a:t>the body of the </a:t>
            </a:r>
            <a:r>
              <a:rPr lang="en-US" sz="2200" b="1" dirty="0" smtClean="0">
                <a:latin typeface="Consolas"/>
                <a:cs typeface="Consolas"/>
              </a:rPr>
              <a:t>while</a:t>
            </a:r>
            <a:r>
              <a:rPr lang="en-US" sz="2200" dirty="0" smtClean="0"/>
              <a:t> </a:t>
            </a:r>
            <a:r>
              <a:rPr lang="en-US" dirty="0" smtClean="0"/>
              <a:t>loop </a:t>
            </a:r>
            <a:r>
              <a:rPr lang="en-US" dirty="0"/>
              <a:t>moves A[j-1], A[j-2], A[j-3], and so on, by one position to the right until proper position of </a:t>
            </a:r>
            <a:r>
              <a:rPr lang="en-US" dirty="0" smtClean="0"/>
              <a:t>the key </a:t>
            </a:r>
            <a:r>
              <a:rPr lang="en-US" dirty="0"/>
              <a:t>is found (which has value of A[j]) </a:t>
            </a:r>
            <a:r>
              <a:rPr lang="en-US" dirty="0" smtClean="0"/>
              <a:t>   </a:t>
            </a:r>
            <a:r>
              <a:rPr lang="en-US" dirty="0" smtClean="0">
                <a:solidFill>
                  <a:srgbClr val="C00000"/>
                </a:solidFill>
                <a:ea typeface="Arial Unicode MS" pitchFamily="-107" charset="0"/>
                <a:cs typeface="Arial Unicode MS" pitchFamily="-107" charset="0"/>
              </a:rPr>
              <a:t>➨  </a:t>
            </a:r>
            <a:r>
              <a:rPr lang="en-US" dirty="0" smtClean="0"/>
              <a:t>the </a:t>
            </a:r>
            <a:r>
              <a:rPr lang="en-US" dirty="0" err="1" smtClean="0"/>
              <a:t>subarray</a:t>
            </a:r>
            <a:r>
              <a:rPr lang="en-US" dirty="0" smtClean="0"/>
              <a:t> A[1..j] consists of the elements originally in A[1..j] but in </a:t>
            </a:r>
            <a:r>
              <a:rPr lang="en-US" b="1" dirty="0" smtClean="0"/>
              <a:t>sorted </a:t>
            </a:r>
            <a:r>
              <a:rPr lang="en-US" dirty="0" smtClean="0"/>
              <a:t>order   </a:t>
            </a:r>
            <a:r>
              <a:rPr lang="en-US" dirty="0" smtClean="0">
                <a:solidFill>
                  <a:srgbClr val="C00000"/>
                </a:solidFill>
                <a:ea typeface="Arial Unicode MS" pitchFamily="-107" charset="0"/>
                <a:cs typeface="Arial Unicode MS" pitchFamily="-107" charset="0"/>
              </a:rPr>
              <a:t>➨ </a:t>
            </a:r>
            <a:r>
              <a:rPr lang="en-US" dirty="0" smtClean="0">
                <a:ea typeface="Arial Unicode MS" pitchFamily="-107" charset="0"/>
                <a:cs typeface="Arial Unicode MS" pitchFamily="-107" charset="0"/>
              </a:rPr>
              <a:t>invariant maintained</a:t>
            </a:r>
            <a:endParaRPr lang="en-US" dirty="0">
              <a:ea typeface="Arial Unicode MS" pitchFamily="-107" charset="0"/>
              <a:cs typeface="Arial Unicode MS" pitchFamily="-107" charset="0"/>
            </a:endParaRPr>
          </a:p>
        </p:txBody>
      </p:sp>
      <p:sp>
        <p:nvSpPr>
          <p:cNvPr id="7"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8"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49</a:t>
            </a:fld>
            <a:endParaRPr lang="en-US"/>
          </a:p>
        </p:txBody>
      </p:sp>
      <p:sp>
        <p:nvSpPr>
          <p:cNvPr id="14" name="Rectangle 13"/>
          <p:cNvSpPr/>
          <p:nvPr/>
        </p:nvSpPr>
        <p:spPr>
          <a:xfrm>
            <a:off x="228600" y="990600"/>
            <a:ext cx="5562600" cy="2743200"/>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AutoShape 6"/>
          <p:cNvSpPr>
            <a:spLocks noChangeArrowheads="1"/>
          </p:cNvSpPr>
          <p:nvPr/>
        </p:nvSpPr>
        <p:spPr bwMode="auto">
          <a:xfrm>
            <a:off x="1295400" y="1828800"/>
            <a:ext cx="4343400" cy="1752600"/>
          </a:xfrm>
          <a:prstGeom prst="roundRect">
            <a:avLst>
              <a:gd name="adj" fmla="val 10264"/>
            </a:avLst>
          </a:prstGeom>
          <a:noFill/>
          <a:ln w="19050">
            <a:solidFill>
              <a:schemeClr val="accent1"/>
            </a:solidFill>
            <a:round/>
            <a:headEnd/>
            <a:tailEnd/>
          </a:ln>
        </p:spPr>
        <p:txBody>
          <a:bodyPr wrap="square" lIns="90000" tIns="46800" rIns="90000" bIns="46800" anchor="ctr">
            <a:prstTxWarp prst="textNoShape">
              <a:avLst/>
            </a:prstTxWarp>
            <a:spAutoFit/>
          </a:bodyPr>
          <a:lstStyle/>
          <a:p>
            <a:endParaRPr lang="en-US" dirty="0">
              <a:latin typeface="+mn-lt"/>
            </a:endParaRPr>
          </a:p>
        </p:txBody>
      </p:sp>
      <p:sp>
        <p:nvSpPr>
          <p:cNvPr id="10" name="Text Box 4"/>
          <p:cNvSpPr txBox="1">
            <a:spLocks noChangeArrowheads="1"/>
          </p:cNvSpPr>
          <p:nvPr/>
        </p:nvSpPr>
        <p:spPr bwMode="auto">
          <a:xfrm>
            <a:off x="5943600" y="1143000"/>
            <a:ext cx="2819400" cy="2556727"/>
          </a:xfrm>
          <a:prstGeom prst="rect">
            <a:avLst/>
          </a:prstGeom>
          <a:noFill/>
          <a:ln w="28575">
            <a:noFill/>
            <a:miter lim="800000"/>
            <a:headEnd/>
            <a:tailEnd/>
          </a:ln>
        </p:spPr>
        <p:txBody>
          <a:bodyPr wrap="square" lIns="90000" tIns="46800" rIns="90000" bIns="46800">
            <a:prstTxWarp prst="textNoShape">
              <a:avLst/>
            </a:prstTxWarp>
            <a:spAutoFit/>
          </a:bodyPr>
          <a:lstStyle/>
          <a:p>
            <a:r>
              <a:rPr lang="en-US" sz="2000" dirty="0">
                <a:solidFill>
                  <a:schemeClr val="accent1"/>
                </a:solidFill>
                <a:latin typeface="+mn-lt"/>
              </a:rPr>
              <a:t>Loop invariant </a:t>
            </a:r>
            <a:r>
              <a:rPr lang="en-US" sz="2000" dirty="0">
                <a:latin typeface="+mn-lt"/>
              </a:rPr>
              <a:t/>
            </a:r>
            <a:br>
              <a:rPr lang="en-US" sz="2000" dirty="0">
                <a:latin typeface="+mn-lt"/>
              </a:rPr>
            </a:br>
            <a:r>
              <a:rPr lang="en-US" sz="2000" dirty="0">
                <a:latin typeface="+mn-lt"/>
              </a:rPr>
              <a:t>At the </a:t>
            </a:r>
            <a:r>
              <a:rPr lang="en-US" sz="2000" b="1" dirty="0">
                <a:latin typeface="+mn-lt"/>
              </a:rPr>
              <a:t>start </a:t>
            </a:r>
            <a:r>
              <a:rPr lang="en-US" sz="2000" dirty="0">
                <a:latin typeface="+mn-lt"/>
              </a:rPr>
              <a:t>of each iteration of the “outer”</a:t>
            </a:r>
            <a:r>
              <a:rPr lang="en-US" sz="2000" dirty="0" smtClean="0">
                <a:latin typeface="+mn-lt"/>
              </a:rPr>
              <a:t> </a:t>
            </a:r>
            <a:r>
              <a:rPr lang="en-US" sz="2000" b="1" dirty="0" smtClean="0">
                <a:latin typeface="Consolas"/>
                <a:cs typeface="Consolas"/>
              </a:rPr>
              <a:t>for</a:t>
            </a:r>
            <a:r>
              <a:rPr lang="en-US" sz="2000" dirty="0" smtClean="0">
                <a:latin typeface="+mn-lt"/>
              </a:rPr>
              <a:t> loop </a:t>
            </a:r>
            <a:r>
              <a:rPr lang="en-US" sz="2000" dirty="0">
                <a:latin typeface="+mn-lt"/>
              </a:rPr>
              <a:t>(indexed by </a:t>
            </a:r>
            <a:r>
              <a:rPr lang="en-US" sz="2000" dirty="0" err="1">
                <a:latin typeface="+mn-lt"/>
              </a:rPr>
              <a:t>j</a:t>
            </a:r>
            <a:r>
              <a:rPr lang="en-US" sz="2000" dirty="0">
                <a:latin typeface="+mn-lt"/>
              </a:rPr>
              <a:t>) the </a:t>
            </a:r>
            <a:r>
              <a:rPr lang="en-US" sz="2000" dirty="0" err="1">
                <a:latin typeface="+mn-lt"/>
              </a:rPr>
              <a:t>subarray</a:t>
            </a:r>
            <a:r>
              <a:rPr lang="en-US" sz="2000" dirty="0">
                <a:latin typeface="+mn-lt"/>
              </a:rPr>
              <a:t> A[1..j-1] consists of the elements originally in A[1..j-1] but in </a:t>
            </a:r>
            <a:r>
              <a:rPr lang="en-US" sz="2000" b="1" dirty="0">
                <a:latin typeface="+mn-lt"/>
              </a:rPr>
              <a:t>sorted </a:t>
            </a:r>
            <a:r>
              <a:rPr lang="en-US" sz="2000" dirty="0">
                <a:latin typeface="+mn-lt"/>
              </a:rPr>
              <a:t>order.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animBg="1"/>
      <p:bldP spid="13" grpId="0" animBg="1"/>
      <p:bldP spid="11" grpId="0" animBg="1"/>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Introduction</a:t>
            </a:r>
            <a:endParaRPr lang="en-US" dirty="0"/>
          </a:p>
        </p:txBody>
      </p:sp>
      <p:sp>
        <p:nvSpPr>
          <p:cNvPr id="5" name="Text Placeholder 4"/>
          <p:cNvSpPr>
            <a:spLocks noGrp="1"/>
          </p:cNvSpPr>
          <p:nvPr>
            <p:ph type="body" idx="1"/>
          </p:nvPr>
        </p:nvSpPr>
        <p:spPr/>
        <p:txBody>
          <a:bodyPr/>
          <a:lstStyle/>
          <a:p>
            <a:r>
              <a:rPr lang="en-US" dirty="0" smtClean="0"/>
              <a:t> </a:t>
            </a:r>
            <a:endParaRPr lang="en-US" dirty="0"/>
          </a:p>
        </p:txBody>
      </p:sp>
      <p:sp>
        <p:nvSpPr>
          <p:cNvPr id="7"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8"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Rectangle 11"/>
          <p:cNvSpPr/>
          <p:nvPr/>
        </p:nvSpPr>
        <p:spPr>
          <a:xfrm>
            <a:off x="5867400" y="5029200"/>
            <a:ext cx="2133600" cy="3048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400800" y="2438400"/>
            <a:ext cx="1828800" cy="3048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058" name="Rectangle 2"/>
          <p:cNvSpPr>
            <a:spLocks noGrp="1" noChangeArrowheads="1"/>
          </p:cNvSpPr>
          <p:nvPr>
            <p:ph type="title"/>
          </p:nvPr>
        </p:nvSpPr>
        <p:spPr/>
        <p:txBody>
          <a:bodyPr/>
          <a:lstStyle/>
          <a:p>
            <a:pPr eaLnBrk="1" hangingPunct="1"/>
            <a:r>
              <a:rPr lang="en-US" dirty="0" err="1" smtClean="0"/>
              <a:t>InsertionSort</a:t>
            </a:r>
            <a:r>
              <a:rPr lang="en-US" dirty="0" smtClean="0"/>
              <a:t>: Correctness </a:t>
            </a:r>
            <a:r>
              <a:rPr lang="en-US" dirty="0"/>
              <a:t>proof</a:t>
            </a:r>
          </a:p>
        </p:txBody>
      </p:sp>
      <p:sp>
        <p:nvSpPr>
          <p:cNvPr id="45059" name="Rectangle 3"/>
          <p:cNvSpPr>
            <a:spLocks noGrp="1" noChangeArrowheads="1"/>
          </p:cNvSpPr>
          <p:nvPr>
            <p:ph type="body" idx="1"/>
          </p:nvPr>
        </p:nvSpPr>
        <p:spPr>
          <a:xfrm>
            <a:off x="357158" y="990600"/>
            <a:ext cx="8550305" cy="5089545"/>
          </a:xfrm>
        </p:spPr>
        <p:txBody>
          <a:bodyPr/>
          <a:lstStyle/>
          <a:p>
            <a:pPr marL="381000" indent="-381000" eaLnBrk="1" hangingPunct="1">
              <a:spcBef>
                <a:spcPct val="0"/>
              </a:spcBef>
              <a:buClrTx/>
              <a:buSzTx/>
              <a:buFontTx/>
              <a:buNone/>
            </a:pPr>
            <a:r>
              <a:rPr lang="en-US" sz="1800" dirty="0" err="1" smtClean="0">
                <a:solidFill>
                  <a:srgbClr val="C00000"/>
                </a:solidFill>
                <a:latin typeface="Consolas"/>
                <a:cs typeface="Consolas"/>
              </a:rPr>
              <a:t>InsertionSort</a:t>
            </a:r>
            <a:r>
              <a:rPr lang="en-US" sz="1800" dirty="0" err="1" smtClean="0">
                <a:latin typeface="Consolas"/>
                <a:cs typeface="Consolas"/>
              </a:rPr>
              <a:t>(A</a:t>
            </a:r>
            <a:r>
              <a:rPr lang="en-US" sz="1800" dirty="0" smtClean="0">
                <a:latin typeface="Consolas"/>
                <a:cs typeface="Consolas"/>
              </a:rPr>
              <a:t>)</a:t>
            </a:r>
          </a:p>
          <a:p>
            <a:pPr marL="381000" indent="-381000" eaLnBrk="1" hangingPunct="1">
              <a:spcBef>
                <a:spcPct val="0"/>
              </a:spcBef>
              <a:buClrTx/>
              <a:buSzTx/>
              <a:buFontTx/>
              <a:buAutoNum type="arabicPeriod"/>
            </a:pPr>
            <a:r>
              <a:rPr lang="en-US" sz="1800" dirty="0" smtClean="0">
                <a:latin typeface="Consolas"/>
                <a:cs typeface="Consolas"/>
              </a:rPr>
              <a:t>initialize: sort A[1]</a:t>
            </a:r>
          </a:p>
          <a:p>
            <a:pPr marL="381000" indent="-381000" eaLnBrk="1" hangingPunct="1">
              <a:spcBef>
                <a:spcPct val="0"/>
              </a:spcBef>
              <a:buClrTx/>
              <a:buSzTx/>
              <a:buFontTx/>
              <a:buAutoNum type="arabicPeriod"/>
            </a:pPr>
            <a:r>
              <a:rPr lang="en-US" sz="1800" dirty="0" smtClean="0">
                <a:latin typeface="Consolas"/>
                <a:cs typeface="Consolas"/>
              </a:rPr>
              <a:t> </a:t>
            </a:r>
            <a:r>
              <a:rPr lang="en-US" sz="1800" b="1" dirty="0" smtClean="0">
                <a:latin typeface="Consolas"/>
                <a:cs typeface="Consolas"/>
              </a:rPr>
              <a:t>for </a:t>
            </a:r>
            <a:r>
              <a:rPr lang="en-US" sz="1800" dirty="0" err="1" smtClean="0">
                <a:latin typeface="Consolas"/>
                <a:cs typeface="Consolas"/>
              </a:rPr>
              <a:t>j</a:t>
            </a:r>
            <a:r>
              <a:rPr lang="en-US" sz="1800" dirty="0" smtClean="0">
                <a:latin typeface="Consolas"/>
                <a:cs typeface="Consolas"/>
              </a:rPr>
              <a:t> </a:t>
            </a:r>
            <a:r>
              <a:rPr lang="en-US" sz="1800" dirty="0" smtClean="0">
                <a:latin typeface="Consolas"/>
                <a:ea typeface="Arial" pitchFamily="-107" charset="0"/>
                <a:cs typeface="Consolas"/>
              </a:rPr>
              <a:t>= 2 </a:t>
            </a:r>
            <a:r>
              <a:rPr lang="en-US" sz="1800" b="1" dirty="0" smtClean="0">
                <a:latin typeface="Consolas"/>
                <a:ea typeface="Arial" pitchFamily="-107" charset="0"/>
                <a:cs typeface="Consolas"/>
              </a:rPr>
              <a:t>to </a:t>
            </a:r>
            <a:r>
              <a:rPr lang="en-US" sz="1800" dirty="0" err="1" smtClean="0">
                <a:latin typeface="Consolas"/>
                <a:ea typeface="Arial" pitchFamily="-107" charset="0"/>
                <a:cs typeface="Consolas"/>
              </a:rPr>
              <a:t>A.length</a:t>
            </a:r>
            <a:endParaRPr lang="en-US" sz="1800" dirty="0" smtClean="0">
              <a:latin typeface="Consolas"/>
              <a:ea typeface="Arial" pitchFamily="-107" charset="0"/>
              <a:cs typeface="Consolas"/>
            </a:endParaRPr>
          </a:p>
          <a:p>
            <a:pPr marL="381000" indent="-381000" eaLnBrk="1" hangingPunct="1">
              <a:spcBef>
                <a:spcPct val="0"/>
              </a:spcBef>
              <a:buClrTx/>
              <a:buSzTx/>
              <a:buFontTx/>
              <a:buAutoNum type="arabicPeriod"/>
            </a:pPr>
            <a:r>
              <a:rPr lang="en-US" sz="1800" dirty="0" smtClean="0">
                <a:latin typeface="Consolas"/>
                <a:ea typeface="Arial" pitchFamily="-107" charset="0"/>
                <a:cs typeface="Consolas"/>
              </a:rPr>
              <a:t>     </a:t>
            </a:r>
            <a:r>
              <a:rPr lang="en-US" sz="1800" b="1" dirty="0" smtClean="0">
                <a:latin typeface="Consolas"/>
                <a:ea typeface="Arial" pitchFamily="-107" charset="0"/>
                <a:cs typeface="Consolas"/>
              </a:rPr>
              <a:t>do  </a:t>
            </a:r>
            <a:r>
              <a:rPr lang="en-GB" sz="1800" dirty="0" smtClean="0">
                <a:latin typeface="Consolas"/>
                <a:ea typeface="Arial" pitchFamily="-107" charset="0"/>
                <a:cs typeface="Consolas"/>
              </a:rPr>
              <a:t>key = </a:t>
            </a:r>
            <a:r>
              <a:rPr lang="en-GB" sz="1800" dirty="0" err="1" smtClean="0">
                <a:latin typeface="Consolas"/>
                <a:ea typeface="Arial" pitchFamily="-107" charset="0"/>
                <a:cs typeface="Consolas"/>
              </a:rPr>
              <a:t>A[j</a:t>
            </a:r>
            <a:r>
              <a:rPr lang="en-GB" sz="1800" dirty="0" smtClean="0">
                <a:latin typeface="Consolas"/>
                <a:ea typeface="Arial" pitchFamily="-107" charset="0"/>
                <a:cs typeface="Consolas"/>
              </a:rPr>
              <a:t>]     </a:t>
            </a:r>
          </a:p>
          <a:p>
            <a:pPr marL="381000" indent="-381000" eaLnBrk="1" hangingPunct="1">
              <a:spcBef>
                <a:spcPct val="0"/>
              </a:spcBef>
              <a:buClrTx/>
              <a:buSzTx/>
              <a:buFontTx/>
              <a:buAutoNum type="arabicPeriod"/>
            </a:pPr>
            <a:r>
              <a:rPr lang="en-GB" sz="1800" dirty="0" smtClean="0">
                <a:latin typeface="Consolas"/>
                <a:ea typeface="Arial" pitchFamily="-107" charset="0"/>
                <a:cs typeface="Consolas"/>
              </a:rPr>
              <a:t>         </a:t>
            </a:r>
            <a:r>
              <a:rPr lang="en-GB" sz="1800" dirty="0" err="1" smtClean="0">
                <a:latin typeface="Consolas"/>
                <a:ea typeface="Arial" pitchFamily="-107" charset="0"/>
                <a:cs typeface="Consolas"/>
              </a:rPr>
              <a:t>i</a:t>
            </a:r>
            <a:r>
              <a:rPr lang="en-GB" sz="1800" dirty="0" smtClean="0">
                <a:latin typeface="Consolas"/>
                <a:ea typeface="Arial" pitchFamily="-107" charset="0"/>
                <a:cs typeface="Consolas"/>
              </a:rPr>
              <a:t> = j-1</a:t>
            </a:r>
          </a:p>
          <a:p>
            <a:pPr marL="381000" indent="-381000" eaLnBrk="1" hangingPunct="1">
              <a:spcBef>
                <a:spcPct val="0"/>
              </a:spcBef>
              <a:buClrTx/>
              <a:buSzTx/>
              <a:buFontTx/>
              <a:buAutoNum type="arabicPeriod"/>
            </a:pPr>
            <a:r>
              <a:rPr lang="en-GB" sz="1800" dirty="0" smtClean="0">
                <a:latin typeface="Consolas"/>
                <a:ea typeface="Arial" pitchFamily="-107" charset="0"/>
                <a:cs typeface="Consolas"/>
              </a:rPr>
              <a:t>         </a:t>
            </a:r>
            <a:r>
              <a:rPr lang="en-GB" sz="1800" b="1" dirty="0" smtClean="0">
                <a:latin typeface="Consolas"/>
                <a:ea typeface="Arial" pitchFamily="-107" charset="0"/>
                <a:cs typeface="Consolas"/>
              </a:rPr>
              <a:t>while</a:t>
            </a:r>
            <a:r>
              <a:rPr lang="en-GB" sz="1800" dirty="0" smtClean="0">
                <a:latin typeface="Consolas"/>
                <a:ea typeface="Arial" pitchFamily="-107" charset="0"/>
                <a:cs typeface="Consolas"/>
              </a:rPr>
              <a:t> </a:t>
            </a:r>
            <a:r>
              <a:rPr lang="en-GB" sz="1800" dirty="0" err="1" smtClean="0">
                <a:latin typeface="Consolas"/>
                <a:ea typeface="Arial" pitchFamily="-107" charset="0"/>
                <a:cs typeface="Consolas"/>
              </a:rPr>
              <a:t>i</a:t>
            </a:r>
            <a:r>
              <a:rPr lang="en-GB" sz="1800" dirty="0" smtClean="0">
                <a:latin typeface="Consolas"/>
                <a:ea typeface="Arial" pitchFamily="-107" charset="0"/>
                <a:cs typeface="Consolas"/>
              </a:rPr>
              <a:t> &gt; 0  and </a:t>
            </a:r>
            <a:r>
              <a:rPr lang="en-GB" sz="1800" dirty="0" err="1" smtClean="0">
                <a:latin typeface="Consolas"/>
                <a:ea typeface="Arial" pitchFamily="-107" charset="0"/>
                <a:cs typeface="Consolas"/>
              </a:rPr>
              <a:t>A[i</a:t>
            </a:r>
            <a:r>
              <a:rPr lang="en-GB" sz="1800" dirty="0" smtClean="0">
                <a:latin typeface="Consolas"/>
                <a:ea typeface="Arial" pitchFamily="-107" charset="0"/>
                <a:cs typeface="Consolas"/>
              </a:rPr>
              <a:t>] &gt; key</a:t>
            </a:r>
          </a:p>
          <a:p>
            <a:pPr marL="381000" indent="-381000" eaLnBrk="1" hangingPunct="1">
              <a:spcBef>
                <a:spcPct val="0"/>
              </a:spcBef>
              <a:buClrTx/>
              <a:buSzTx/>
              <a:buFontTx/>
              <a:buAutoNum type="arabicPeriod"/>
            </a:pPr>
            <a:r>
              <a:rPr lang="en-GB" sz="1800" dirty="0" smtClean="0">
                <a:latin typeface="Consolas"/>
                <a:ea typeface="Arial" pitchFamily="-107" charset="0"/>
                <a:cs typeface="Consolas"/>
              </a:rPr>
              <a:t>             </a:t>
            </a:r>
            <a:r>
              <a:rPr lang="en-GB" sz="1800" b="1" dirty="0" smtClean="0">
                <a:latin typeface="Consolas"/>
                <a:ea typeface="Arial" pitchFamily="-107" charset="0"/>
                <a:cs typeface="Consolas"/>
              </a:rPr>
              <a:t>do</a:t>
            </a:r>
            <a:r>
              <a:rPr lang="en-GB" sz="1800" dirty="0" smtClean="0">
                <a:latin typeface="Consolas"/>
                <a:ea typeface="Arial" pitchFamily="-107" charset="0"/>
                <a:cs typeface="Consolas"/>
              </a:rPr>
              <a:t>  A[i+1] = </a:t>
            </a:r>
            <a:r>
              <a:rPr lang="en-GB" sz="1800" dirty="0" err="1" smtClean="0">
                <a:latin typeface="Consolas"/>
                <a:ea typeface="Arial" pitchFamily="-107" charset="0"/>
                <a:cs typeface="Consolas"/>
              </a:rPr>
              <a:t>A[i</a:t>
            </a:r>
            <a:r>
              <a:rPr lang="en-GB" sz="1800" dirty="0" smtClean="0">
                <a:latin typeface="Consolas"/>
                <a:ea typeface="Arial" pitchFamily="-107" charset="0"/>
                <a:cs typeface="Consolas"/>
              </a:rPr>
              <a:t>]    </a:t>
            </a:r>
          </a:p>
          <a:p>
            <a:pPr marL="381000" indent="-381000" eaLnBrk="1" hangingPunct="1">
              <a:spcBef>
                <a:spcPct val="0"/>
              </a:spcBef>
              <a:buClrTx/>
              <a:buSzTx/>
              <a:buFontTx/>
              <a:buAutoNum type="arabicPeriod"/>
            </a:pPr>
            <a:r>
              <a:rPr lang="en-GB" sz="1800" dirty="0" smtClean="0">
                <a:latin typeface="Consolas"/>
                <a:ea typeface="Arial" pitchFamily="-107" charset="0"/>
                <a:cs typeface="Consolas"/>
              </a:rPr>
              <a:t>                 </a:t>
            </a:r>
            <a:r>
              <a:rPr lang="en-GB" sz="1800" dirty="0" err="1" smtClean="0">
                <a:latin typeface="Consolas"/>
                <a:ea typeface="Arial" pitchFamily="-107" charset="0"/>
                <a:cs typeface="Consolas"/>
              </a:rPr>
              <a:t>i</a:t>
            </a:r>
            <a:r>
              <a:rPr lang="en-GB" sz="1800" dirty="0" smtClean="0">
                <a:latin typeface="Consolas"/>
                <a:ea typeface="Arial" pitchFamily="-107" charset="0"/>
                <a:cs typeface="Consolas"/>
              </a:rPr>
              <a:t> = i-1</a:t>
            </a:r>
          </a:p>
          <a:p>
            <a:pPr marL="381000" indent="-381000" eaLnBrk="1" hangingPunct="1">
              <a:spcBef>
                <a:spcPct val="0"/>
              </a:spcBef>
              <a:buClrTx/>
              <a:buSzTx/>
              <a:buFontTx/>
              <a:buAutoNum type="arabicPeriod"/>
            </a:pPr>
            <a:r>
              <a:rPr lang="en-GB" sz="1800" dirty="0" smtClean="0">
                <a:latin typeface="Consolas"/>
                <a:ea typeface="Arial" pitchFamily="-107" charset="0"/>
                <a:cs typeface="Consolas"/>
              </a:rPr>
              <a:t>         A[i+1] = key</a:t>
            </a:r>
          </a:p>
          <a:p>
            <a:pPr marL="381000" indent="-381000" eaLnBrk="1" hangingPunct="1">
              <a:buFont typeface="Wingdings" pitchFamily="-107" charset="2"/>
              <a:buNone/>
            </a:pPr>
            <a:endParaRPr lang="en-US" sz="1800" dirty="0" smtClean="0"/>
          </a:p>
          <a:p>
            <a:pPr marL="381000" indent="-381000" eaLnBrk="1" hangingPunct="1">
              <a:buFont typeface="Wingdings" pitchFamily="-107" charset="2"/>
              <a:buNone/>
            </a:pPr>
            <a:endParaRPr lang="en-US" sz="1800" dirty="0" smtClean="0"/>
          </a:p>
          <a:p>
            <a:pPr marL="381000" indent="-381000" eaLnBrk="1" hangingPunct="1">
              <a:buFont typeface="Wingdings" pitchFamily="-107" charset="2"/>
              <a:buNone/>
            </a:pPr>
            <a:r>
              <a:rPr lang="en-US" dirty="0" smtClean="0">
                <a:solidFill>
                  <a:srgbClr val="C00000"/>
                </a:solidFill>
              </a:rPr>
              <a:t>Termination</a:t>
            </a:r>
            <a:r>
              <a:rPr lang="en-US" dirty="0">
                <a:solidFill>
                  <a:schemeClr val="accent1"/>
                </a:solidFill>
              </a:rPr>
              <a:t/>
            </a:r>
            <a:br>
              <a:rPr lang="en-US" dirty="0">
                <a:solidFill>
                  <a:schemeClr val="accent1"/>
                </a:solidFill>
              </a:rPr>
            </a:br>
            <a:r>
              <a:rPr lang="en-US" dirty="0"/>
              <a:t>The outer </a:t>
            </a:r>
            <a:r>
              <a:rPr lang="en-US" sz="2200" b="1" dirty="0">
                <a:latin typeface="Consolas"/>
                <a:cs typeface="Consolas"/>
              </a:rPr>
              <a:t>for</a:t>
            </a:r>
            <a:r>
              <a:rPr lang="en-US" dirty="0"/>
              <a:t> loop ends when </a:t>
            </a:r>
            <a:r>
              <a:rPr lang="en-US" dirty="0" err="1"/>
              <a:t>j</a:t>
            </a:r>
            <a:r>
              <a:rPr lang="en-US" dirty="0"/>
              <a:t> </a:t>
            </a:r>
            <a:r>
              <a:rPr lang="en-US" dirty="0" smtClean="0"/>
              <a:t>&gt;</a:t>
            </a:r>
            <a:r>
              <a:rPr lang="en-US" dirty="0" err="1" smtClean="0"/>
              <a:t>n</a:t>
            </a:r>
            <a:r>
              <a:rPr lang="en-US" dirty="0"/>
              <a:t>; this is when </a:t>
            </a:r>
            <a:r>
              <a:rPr lang="en-US" dirty="0" err="1"/>
              <a:t>j</a:t>
            </a:r>
            <a:r>
              <a:rPr lang="en-US" dirty="0"/>
              <a:t> = n+1 </a:t>
            </a:r>
            <a:r>
              <a:rPr lang="en-US" dirty="0">
                <a:solidFill>
                  <a:srgbClr val="C00000"/>
                </a:solidFill>
                <a:ea typeface="Arial Unicode MS" pitchFamily="-107" charset="0"/>
                <a:cs typeface="Arial Unicode MS" pitchFamily="-107" charset="0"/>
              </a:rPr>
              <a:t>➨</a:t>
            </a:r>
            <a:r>
              <a:rPr lang="en-US" dirty="0">
                <a:solidFill>
                  <a:schemeClr val="accent1"/>
                </a:solidFill>
                <a:ea typeface="Arial Unicode MS" pitchFamily="-107" charset="0"/>
                <a:cs typeface="Arial Unicode MS" pitchFamily="-107" charset="0"/>
              </a:rPr>
              <a:t>  </a:t>
            </a:r>
            <a:r>
              <a:rPr lang="en-US" dirty="0">
                <a:ea typeface="Arial Unicode MS" pitchFamily="-107" charset="0"/>
                <a:cs typeface="Arial Unicode MS" pitchFamily="-107" charset="0"/>
              </a:rPr>
              <a:t>j-1 = </a:t>
            </a:r>
            <a:r>
              <a:rPr lang="en-US" dirty="0" err="1">
                <a:ea typeface="Arial Unicode MS" pitchFamily="-107" charset="0"/>
                <a:cs typeface="Arial Unicode MS" pitchFamily="-107" charset="0"/>
              </a:rPr>
              <a:t>n</a:t>
            </a:r>
            <a:r>
              <a:rPr lang="en-US" dirty="0">
                <a:ea typeface="Arial Unicode MS" pitchFamily="-107" charset="0"/>
                <a:cs typeface="Arial Unicode MS" pitchFamily="-107" charset="0"/>
              </a:rPr>
              <a:t>. </a:t>
            </a:r>
            <a:br>
              <a:rPr lang="en-US" dirty="0">
                <a:ea typeface="Arial Unicode MS" pitchFamily="-107" charset="0"/>
                <a:cs typeface="Arial Unicode MS" pitchFamily="-107" charset="0"/>
              </a:rPr>
            </a:br>
            <a:r>
              <a:rPr lang="en-US" dirty="0">
                <a:ea typeface="Arial Unicode MS" pitchFamily="-107" charset="0"/>
                <a:cs typeface="Arial Unicode MS" pitchFamily="-107" charset="0"/>
              </a:rPr>
              <a:t>Plug </a:t>
            </a:r>
            <a:r>
              <a:rPr lang="en-US" dirty="0" err="1">
                <a:ea typeface="Arial Unicode MS" pitchFamily="-107" charset="0"/>
                <a:cs typeface="Arial Unicode MS" pitchFamily="-107" charset="0"/>
              </a:rPr>
              <a:t>n</a:t>
            </a:r>
            <a:r>
              <a:rPr lang="en-US" dirty="0">
                <a:ea typeface="Arial Unicode MS" pitchFamily="-107" charset="0"/>
                <a:cs typeface="Arial Unicode MS" pitchFamily="-107" charset="0"/>
              </a:rPr>
              <a:t> for j-1 in the loop invariant  </a:t>
            </a:r>
            <a:r>
              <a:rPr lang="en-US" dirty="0">
                <a:solidFill>
                  <a:srgbClr val="C00000"/>
                </a:solidFill>
                <a:ea typeface="Arial Unicode MS" pitchFamily="-107" charset="0"/>
                <a:cs typeface="Arial Unicode MS" pitchFamily="-107" charset="0"/>
              </a:rPr>
              <a:t>➨</a:t>
            </a:r>
            <a:r>
              <a:rPr lang="en-US" dirty="0">
                <a:solidFill>
                  <a:schemeClr val="accent1"/>
                </a:solidFill>
                <a:ea typeface="Arial Unicode MS" pitchFamily="-107" charset="0"/>
                <a:cs typeface="Arial Unicode MS" pitchFamily="-107" charset="0"/>
              </a:rPr>
              <a:t>  </a:t>
            </a:r>
            <a:r>
              <a:rPr lang="en-US" dirty="0">
                <a:ea typeface="Arial Unicode MS" pitchFamily="-107" charset="0"/>
                <a:cs typeface="Arial Unicode MS" pitchFamily="-107" charset="0"/>
              </a:rPr>
              <a:t>the </a:t>
            </a:r>
            <a:r>
              <a:rPr lang="en-US" dirty="0" err="1">
                <a:ea typeface="Arial Unicode MS" pitchFamily="-107" charset="0"/>
                <a:cs typeface="Arial Unicode MS" pitchFamily="-107" charset="0"/>
              </a:rPr>
              <a:t>subarray</a:t>
            </a:r>
            <a:r>
              <a:rPr lang="en-US" dirty="0">
                <a:ea typeface="Arial Unicode MS" pitchFamily="-107" charset="0"/>
                <a:cs typeface="Arial Unicode MS" pitchFamily="-107" charset="0"/>
              </a:rPr>
              <a:t> A[1..n] consists of the elements originally in A[1..n] in </a:t>
            </a:r>
            <a:r>
              <a:rPr lang="en-US" b="1" dirty="0">
                <a:ea typeface="Arial Unicode MS" pitchFamily="-107" charset="0"/>
                <a:cs typeface="Arial Unicode MS" pitchFamily="-107" charset="0"/>
              </a:rPr>
              <a:t>sorted </a:t>
            </a:r>
            <a:r>
              <a:rPr lang="en-US" dirty="0" smtClean="0">
                <a:ea typeface="Arial Unicode MS" pitchFamily="-107" charset="0"/>
                <a:cs typeface="Arial Unicode MS" pitchFamily="-107" charset="0"/>
              </a:rPr>
              <a:t>order</a:t>
            </a:r>
            <a:endParaRPr lang="en-US" dirty="0">
              <a:ea typeface="Arial Unicode MS" pitchFamily="-107" charset="0"/>
              <a:cs typeface="Arial Unicode MS" pitchFamily="-107" charset="0"/>
            </a:endParaRPr>
          </a:p>
        </p:txBody>
      </p:sp>
      <p:sp>
        <p:nvSpPr>
          <p:cNvPr id="7"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8"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50</a:t>
            </a:fld>
            <a:endParaRPr lang="en-US"/>
          </a:p>
        </p:txBody>
      </p:sp>
      <p:sp>
        <p:nvSpPr>
          <p:cNvPr id="14" name="Rectangle 13"/>
          <p:cNvSpPr/>
          <p:nvPr/>
        </p:nvSpPr>
        <p:spPr>
          <a:xfrm>
            <a:off x="228600" y="990600"/>
            <a:ext cx="5562600" cy="2743200"/>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AutoShape 6"/>
          <p:cNvSpPr>
            <a:spLocks noChangeArrowheads="1"/>
          </p:cNvSpPr>
          <p:nvPr/>
        </p:nvSpPr>
        <p:spPr bwMode="auto">
          <a:xfrm>
            <a:off x="1295400" y="1828800"/>
            <a:ext cx="4343400" cy="1752600"/>
          </a:xfrm>
          <a:prstGeom prst="roundRect">
            <a:avLst>
              <a:gd name="adj" fmla="val 10264"/>
            </a:avLst>
          </a:prstGeom>
          <a:noFill/>
          <a:ln w="19050">
            <a:solidFill>
              <a:schemeClr val="accent1"/>
            </a:solidFill>
            <a:round/>
            <a:headEnd/>
            <a:tailEnd/>
          </a:ln>
        </p:spPr>
        <p:txBody>
          <a:bodyPr wrap="square" lIns="90000" tIns="46800" rIns="90000" bIns="46800" anchor="ctr">
            <a:prstTxWarp prst="textNoShape">
              <a:avLst/>
            </a:prstTxWarp>
            <a:spAutoFit/>
          </a:bodyPr>
          <a:lstStyle/>
          <a:p>
            <a:endParaRPr lang="en-US" dirty="0">
              <a:latin typeface="+mn-lt"/>
            </a:endParaRPr>
          </a:p>
        </p:txBody>
      </p:sp>
      <p:sp>
        <p:nvSpPr>
          <p:cNvPr id="11" name="Text Box 4"/>
          <p:cNvSpPr txBox="1">
            <a:spLocks noChangeArrowheads="1"/>
          </p:cNvSpPr>
          <p:nvPr/>
        </p:nvSpPr>
        <p:spPr bwMode="auto">
          <a:xfrm>
            <a:off x="5943600" y="1143000"/>
            <a:ext cx="2819400" cy="2556727"/>
          </a:xfrm>
          <a:prstGeom prst="rect">
            <a:avLst/>
          </a:prstGeom>
          <a:noFill/>
          <a:ln w="28575">
            <a:noFill/>
            <a:miter lim="800000"/>
            <a:headEnd/>
            <a:tailEnd/>
          </a:ln>
        </p:spPr>
        <p:txBody>
          <a:bodyPr wrap="square" lIns="90000" tIns="46800" rIns="90000" bIns="46800">
            <a:prstTxWarp prst="textNoShape">
              <a:avLst/>
            </a:prstTxWarp>
            <a:spAutoFit/>
          </a:bodyPr>
          <a:lstStyle/>
          <a:p>
            <a:r>
              <a:rPr lang="en-US" sz="2000" dirty="0">
                <a:solidFill>
                  <a:schemeClr val="accent1"/>
                </a:solidFill>
                <a:latin typeface="+mn-lt"/>
              </a:rPr>
              <a:t>Loop invariant </a:t>
            </a:r>
            <a:r>
              <a:rPr lang="en-US" sz="2000" dirty="0">
                <a:latin typeface="+mn-lt"/>
              </a:rPr>
              <a:t/>
            </a:r>
            <a:br>
              <a:rPr lang="en-US" sz="2000" dirty="0">
                <a:latin typeface="+mn-lt"/>
              </a:rPr>
            </a:br>
            <a:r>
              <a:rPr lang="en-US" sz="2000" dirty="0">
                <a:latin typeface="+mn-lt"/>
              </a:rPr>
              <a:t>At the </a:t>
            </a:r>
            <a:r>
              <a:rPr lang="en-US" sz="2000" b="1" dirty="0">
                <a:latin typeface="+mn-lt"/>
              </a:rPr>
              <a:t>start </a:t>
            </a:r>
            <a:r>
              <a:rPr lang="en-US" sz="2000" dirty="0">
                <a:latin typeface="+mn-lt"/>
              </a:rPr>
              <a:t>of each iteration of the “outer”</a:t>
            </a:r>
            <a:r>
              <a:rPr lang="en-US" sz="2000" dirty="0" smtClean="0">
                <a:latin typeface="+mn-lt"/>
              </a:rPr>
              <a:t> </a:t>
            </a:r>
            <a:r>
              <a:rPr lang="en-US" sz="2000" b="1" dirty="0" smtClean="0">
                <a:latin typeface="Consolas"/>
                <a:cs typeface="Consolas"/>
              </a:rPr>
              <a:t>for</a:t>
            </a:r>
            <a:r>
              <a:rPr lang="en-US" sz="2000" dirty="0" smtClean="0">
                <a:latin typeface="+mn-lt"/>
              </a:rPr>
              <a:t> </a:t>
            </a:r>
            <a:r>
              <a:rPr lang="en-US" sz="2000" dirty="0">
                <a:latin typeface="+mn-lt"/>
              </a:rPr>
              <a:t>loop (indexed by </a:t>
            </a:r>
            <a:r>
              <a:rPr lang="en-US" sz="2000" dirty="0" err="1">
                <a:latin typeface="+mn-lt"/>
              </a:rPr>
              <a:t>j</a:t>
            </a:r>
            <a:r>
              <a:rPr lang="en-US" sz="2000" dirty="0">
                <a:latin typeface="+mn-lt"/>
              </a:rPr>
              <a:t>) the </a:t>
            </a:r>
            <a:r>
              <a:rPr lang="en-US" sz="2000" dirty="0" err="1">
                <a:latin typeface="+mn-lt"/>
              </a:rPr>
              <a:t>subarray</a:t>
            </a:r>
            <a:r>
              <a:rPr lang="en-US" sz="2000" dirty="0">
                <a:latin typeface="+mn-lt"/>
              </a:rPr>
              <a:t> A[1..j-1] consists of the elements originally in A[1..j-1] but in </a:t>
            </a:r>
            <a:r>
              <a:rPr lang="en-US" sz="2000" b="1" dirty="0">
                <a:latin typeface="+mn-lt"/>
              </a:rPr>
              <a:t>sorted </a:t>
            </a:r>
            <a:r>
              <a:rPr lang="en-US" sz="2000" dirty="0">
                <a:latin typeface="+mn-lt"/>
              </a:rPr>
              <a:t>order.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0" grpId="0" animBg="1"/>
    </p:bld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8"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51</a:t>
            </a:fld>
            <a:endParaRPr lang="en-US"/>
          </a:p>
        </p:txBody>
      </p:sp>
      <p:sp>
        <p:nvSpPr>
          <p:cNvPr id="10" name="Title 3"/>
          <p:cNvSpPr txBox="1">
            <a:spLocks/>
          </p:cNvSpPr>
          <p:nvPr/>
        </p:nvSpPr>
        <p:spPr bwMode="auto">
          <a:xfrm>
            <a:off x="714348" y="2214554"/>
            <a:ext cx="7772400" cy="13620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000" b="1" i="0" u="none" strike="noStrike" kern="0" cap="none" spc="0" normalizeH="0" baseline="0" noProof="0" dirty="0" err="1" smtClean="0">
                <a:ln>
                  <a:noFill/>
                </a:ln>
                <a:solidFill>
                  <a:schemeClr val="accent6"/>
                </a:solidFill>
                <a:effectLst/>
                <a:uLnTx/>
                <a:uFillTx/>
                <a:latin typeface="+mn-lt"/>
                <a:ea typeface="+mj-ea"/>
                <a:cs typeface=""/>
              </a:rPr>
              <a:t>MergeSort</a:t>
            </a:r>
            <a:endParaRPr kumimoji="0" lang="en-US" sz="4000" b="1" i="0" u="none" strike="noStrike" kern="0" cap="none" spc="0" normalizeH="0" baseline="0" noProof="0" dirty="0">
              <a:ln>
                <a:noFill/>
              </a:ln>
              <a:solidFill>
                <a:schemeClr val="accent6"/>
              </a:solidFill>
              <a:effectLst/>
              <a:uLnTx/>
              <a:uFillTx/>
              <a:latin typeface="+mn-lt"/>
              <a:ea typeface="+mj-ea"/>
              <a:cs typeface=""/>
            </a:endParaRPr>
          </a:p>
        </p:txBody>
      </p:sp>
      <p:sp>
        <p:nvSpPr>
          <p:cNvPr id="11" name="Text Placeholder 4"/>
          <p:cNvSpPr txBox="1">
            <a:spLocks/>
          </p:cNvSpPr>
          <p:nvPr/>
        </p:nvSpPr>
        <p:spPr bwMode="auto">
          <a:xfrm>
            <a:off x="714348" y="3571876"/>
            <a:ext cx="7772400" cy="1263652"/>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lgn="ctr"/>
            <a:r>
              <a:rPr lang="en-US" sz="2400" i="1" dirty="0" smtClean="0">
                <a:solidFill>
                  <a:srgbClr val="C00000"/>
                </a:solidFill>
                <a:ea typeface="Arial" pitchFamily="-107" charset="0"/>
                <a:cs typeface="Arial" pitchFamily="-107" charset="0"/>
              </a:rPr>
              <a:t>another sorting algorithm</a:t>
            </a:r>
            <a:r>
              <a:rPr lang="en-US" sz="2400" i="1" kern="0" dirty="0" smtClean="0">
                <a:solidFill>
                  <a:srgbClr val="C00000"/>
                </a:solidFill>
                <a:cs typeface=""/>
              </a:rPr>
              <a:t> </a:t>
            </a:r>
            <a:r>
              <a:rPr lang="en-US" sz="2400" i="1" dirty="0" smtClean="0">
                <a:solidFill>
                  <a:srgbClr val="C00000"/>
                </a:solidFill>
                <a:ea typeface="Arial" pitchFamily="-107" charset="0"/>
                <a:cs typeface="Arial" pitchFamily="-107" charset="0"/>
              </a:rPr>
              <a:t>using a different paradigm …</a:t>
            </a:r>
            <a:endParaRPr lang="el-GR" sz="2400" i="1" dirty="0">
              <a:solidFill>
                <a:srgbClr val="C00000"/>
              </a:solidFill>
              <a:ea typeface="Arial" pitchFamily="-107" charset="0"/>
              <a:cs typeface="Arial" pitchFamily="-107"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a:t>MergeSort</a:t>
            </a:r>
          </a:p>
        </p:txBody>
      </p:sp>
      <p:sp>
        <p:nvSpPr>
          <p:cNvPr id="928771" name="Rectangle 3"/>
          <p:cNvSpPr>
            <a:spLocks noGrp="1" noChangeArrowheads="1"/>
          </p:cNvSpPr>
          <p:nvPr>
            <p:ph type="body" idx="1"/>
          </p:nvPr>
        </p:nvSpPr>
        <p:spPr/>
        <p:txBody>
          <a:bodyPr/>
          <a:lstStyle/>
          <a:p>
            <a:pPr eaLnBrk="1" hangingPunct="1"/>
            <a:r>
              <a:rPr lang="en-US" dirty="0"/>
              <a:t>A </a:t>
            </a:r>
            <a:r>
              <a:rPr lang="en-US" dirty="0">
                <a:solidFill>
                  <a:srgbClr val="C00000"/>
                </a:solidFill>
              </a:rPr>
              <a:t>divide-and-conquer </a:t>
            </a:r>
            <a:r>
              <a:rPr lang="en-US" dirty="0"/>
              <a:t>sorting </a:t>
            </a:r>
            <a:r>
              <a:rPr lang="en-US" dirty="0" smtClean="0"/>
              <a:t>algorithm</a:t>
            </a:r>
          </a:p>
          <a:p>
            <a:pPr eaLnBrk="1" hangingPunct="1"/>
            <a:endParaRPr lang="en-US" dirty="0"/>
          </a:p>
          <a:p>
            <a:pPr eaLnBrk="1" hangingPunct="1">
              <a:buFont typeface="Wingdings" pitchFamily="-107" charset="2"/>
              <a:buNone/>
            </a:pPr>
            <a:r>
              <a:rPr lang="en-US" dirty="0">
                <a:solidFill>
                  <a:srgbClr val="C00000"/>
                </a:solidFill>
              </a:rPr>
              <a:t>Divide-and-</a:t>
            </a:r>
            <a:r>
              <a:rPr lang="en-US" dirty="0" smtClean="0">
                <a:solidFill>
                  <a:srgbClr val="C00000"/>
                </a:solidFill>
              </a:rPr>
              <a:t>conquer</a:t>
            </a:r>
            <a:endParaRPr lang="en-US" dirty="0" smtClean="0">
              <a:solidFill>
                <a:schemeClr val="accent1"/>
              </a:solidFill>
            </a:endParaRPr>
          </a:p>
          <a:p>
            <a:pPr eaLnBrk="1" hangingPunct="1"/>
            <a:r>
              <a:rPr lang="en-US" b="1" dirty="0" smtClean="0">
                <a:solidFill>
                  <a:schemeClr val="accent6"/>
                </a:solidFill>
              </a:rPr>
              <a:t>divide </a:t>
            </a:r>
            <a:r>
              <a:rPr lang="en-US" dirty="0" smtClean="0"/>
              <a:t>the </a:t>
            </a:r>
            <a:r>
              <a:rPr lang="en-US" dirty="0"/>
              <a:t>problem into two or more </a:t>
            </a:r>
            <a:r>
              <a:rPr lang="en-US" dirty="0" err="1">
                <a:solidFill>
                  <a:srgbClr val="00CC99"/>
                </a:solidFill>
              </a:rPr>
              <a:t>subproblems</a:t>
            </a:r>
            <a:r>
              <a:rPr lang="en-US" dirty="0"/>
              <a:t>,</a:t>
            </a:r>
            <a:r>
              <a:rPr lang="en-US" dirty="0" smtClean="0"/>
              <a:t> </a:t>
            </a:r>
          </a:p>
          <a:p>
            <a:pPr eaLnBrk="1" hangingPunct="1"/>
            <a:r>
              <a:rPr lang="en-US" b="1" dirty="0" smtClean="0">
                <a:solidFill>
                  <a:srgbClr val="104B7D"/>
                </a:solidFill>
              </a:rPr>
              <a:t>conquer </a:t>
            </a:r>
            <a:r>
              <a:rPr lang="en-US" dirty="0" smtClean="0"/>
              <a:t>the </a:t>
            </a:r>
            <a:r>
              <a:rPr lang="en-US" dirty="0" err="1"/>
              <a:t>subproblems</a:t>
            </a:r>
            <a:r>
              <a:rPr lang="en-US" dirty="0"/>
              <a:t> </a:t>
            </a:r>
            <a:r>
              <a:rPr lang="en-US" dirty="0" smtClean="0">
                <a:solidFill>
                  <a:srgbClr val="00CC99"/>
                </a:solidFill>
              </a:rPr>
              <a:t>recursively </a:t>
            </a:r>
            <a:r>
              <a:rPr lang="en-US" dirty="0" smtClean="0"/>
              <a:t>(solve them), </a:t>
            </a:r>
            <a:r>
              <a:rPr lang="en-US" dirty="0"/>
              <a:t>and then</a:t>
            </a:r>
            <a:r>
              <a:rPr lang="en-US" dirty="0" smtClean="0"/>
              <a:t> </a:t>
            </a:r>
          </a:p>
          <a:p>
            <a:pPr eaLnBrk="1" hangingPunct="1"/>
            <a:r>
              <a:rPr lang="en-US" b="1" dirty="0" smtClean="0">
                <a:solidFill>
                  <a:srgbClr val="104B7D"/>
                </a:solidFill>
              </a:rPr>
              <a:t>combine  </a:t>
            </a:r>
            <a:r>
              <a:rPr lang="en-US" dirty="0"/>
              <a:t>these solutions to create a solution to the original </a:t>
            </a:r>
            <a:r>
              <a:rPr lang="en-US" dirty="0" smtClean="0"/>
              <a:t>problem</a:t>
            </a:r>
          </a:p>
          <a:p>
            <a:pPr eaLnBrk="1" hangingPunct="1"/>
            <a:endParaRPr lang="en-US" dirty="0"/>
          </a:p>
        </p:txBody>
      </p:sp>
      <p:sp>
        <p:nvSpPr>
          <p:cNvPr id="4"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5"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52</a:t>
            </a:fld>
            <a:endParaRPr lang="en-US"/>
          </a:p>
        </p:txBody>
      </p:sp>
      <p:sp>
        <p:nvSpPr>
          <p:cNvPr id="6" name="Rectangle 5"/>
          <p:cNvSpPr/>
          <p:nvPr/>
        </p:nvSpPr>
        <p:spPr>
          <a:xfrm>
            <a:off x="152400" y="2057400"/>
            <a:ext cx="8686800" cy="2286000"/>
          </a:xfrm>
          <a:prstGeom prst="rect">
            <a:avLst/>
          </a:prstGeom>
          <a:noFill/>
          <a:ln>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87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877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28771">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28771">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2877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4">
            <a:alpha val="20000"/>
          </a:schemeClr>
        </a:solidFill>
        <a:effectLst/>
      </p:bgPr>
    </p:bg>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547688" y="1517650"/>
            <a:ext cx="8139112" cy="3693320"/>
          </a:xfrm>
          <a:prstGeom prst="rect">
            <a:avLst/>
          </a:prstGeom>
          <a:noFill/>
          <a:ln w="9525">
            <a:noFill/>
            <a:miter lim="800000"/>
            <a:headEnd/>
            <a:tailEnd/>
          </a:ln>
        </p:spPr>
        <p:txBody>
          <a:bodyPr wrap="square">
            <a:prstTxWarp prst="textNoShape">
              <a:avLst/>
            </a:prstTxWarp>
            <a:spAutoFit/>
          </a:bodyPr>
          <a:lstStyle/>
          <a:p>
            <a:pPr marL="342900" indent="-342900" eaLnBrk="1" hangingPunct="1">
              <a:spcBef>
                <a:spcPct val="20000"/>
              </a:spcBef>
            </a:pPr>
            <a:r>
              <a:rPr lang="en-US" sz="1800" dirty="0" err="1" smtClean="0">
                <a:solidFill>
                  <a:srgbClr val="C00000"/>
                </a:solidFill>
                <a:latin typeface="Consolas"/>
                <a:cs typeface="Consolas"/>
              </a:rPr>
              <a:t>D&amp;CAlg</a:t>
            </a:r>
            <a:r>
              <a:rPr lang="en-US" sz="1800" dirty="0" err="1" smtClean="0">
                <a:latin typeface="Consolas"/>
                <a:cs typeface="Consolas"/>
              </a:rPr>
              <a:t>(A</a:t>
            </a:r>
            <a:r>
              <a:rPr lang="en-US" sz="1800" dirty="0" smtClean="0">
                <a:latin typeface="Consolas"/>
                <a:cs typeface="Consolas"/>
              </a:rPr>
              <a:t>)</a:t>
            </a:r>
          </a:p>
          <a:p>
            <a:pPr marL="342900" indent="-342900" eaLnBrk="1" hangingPunct="1">
              <a:spcBef>
                <a:spcPct val="20000"/>
              </a:spcBef>
            </a:pPr>
            <a:r>
              <a:rPr lang="en-US" sz="1800" dirty="0" smtClean="0">
                <a:solidFill>
                  <a:srgbClr val="104B7D"/>
                </a:solidFill>
                <a:latin typeface="Consolas"/>
                <a:ea typeface="Arial" pitchFamily="-107" charset="0"/>
                <a:cs typeface="Consolas"/>
              </a:rPr>
              <a:t>// </a:t>
            </a:r>
            <a:r>
              <a:rPr lang="en-US" sz="1800" dirty="0">
                <a:solidFill>
                  <a:srgbClr val="104B7D"/>
                </a:solidFill>
                <a:latin typeface="Consolas"/>
                <a:cs typeface="Consolas"/>
              </a:rPr>
              <a:t>divide-and-conquer algorithm that computes the solution of </a:t>
            </a:r>
            <a:r>
              <a:rPr lang="en-US" sz="1800" dirty="0" smtClean="0">
                <a:solidFill>
                  <a:srgbClr val="104B7D"/>
                </a:solidFill>
                <a:latin typeface="Consolas"/>
                <a:cs typeface="Consolas"/>
              </a:rPr>
              <a:t>a</a:t>
            </a:r>
          </a:p>
          <a:p>
            <a:pPr marL="342900" indent="-342900" eaLnBrk="1" hangingPunct="1">
              <a:spcBef>
                <a:spcPct val="20000"/>
              </a:spcBef>
            </a:pPr>
            <a:r>
              <a:rPr lang="en-US" sz="1800" dirty="0" smtClean="0">
                <a:solidFill>
                  <a:srgbClr val="104B7D"/>
                </a:solidFill>
                <a:latin typeface="Consolas"/>
                <a:cs typeface="Consolas"/>
              </a:rPr>
              <a:t>// problem </a:t>
            </a:r>
            <a:r>
              <a:rPr lang="en-US" sz="1800" dirty="0">
                <a:solidFill>
                  <a:srgbClr val="104B7D"/>
                </a:solidFill>
                <a:latin typeface="Consolas"/>
                <a:cs typeface="Consolas"/>
              </a:rPr>
              <a:t>with input A = {x</a:t>
            </a:r>
            <a:r>
              <a:rPr lang="en-US" sz="1800" baseline="-25000" dirty="0">
                <a:solidFill>
                  <a:srgbClr val="104B7D"/>
                </a:solidFill>
                <a:latin typeface="Consolas"/>
                <a:cs typeface="Consolas"/>
              </a:rPr>
              <a:t>1</a:t>
            </a:r>
            <a:r>
              <a:rPr lang="en-US" sz="1800" dirty="0">
                <a:solidFill>
                  <a:srgbClr val="104B7D"/>
                </a:solidFill>
                <a:latin typeface="Consolas"/>
                <a:cs typeface="Consolas"/>
              </a:rPr>
              <a:t>,…,</a:t>
            </a:r>
            <a:r>
              <a:rPr lang="en-US" sz="1800" dirty="0" err="1">
                <a:solidFill>
                  <a:srgbClr val="104B7D"/>
                </a:solidFill>
                <a:latin typeface="Consolas"/>
                <a:cs typeface="Consolas"/>
              </a:rPr>
              <a:t>x</a:t>
            </a:r>
            <a:r>
              <a:rPr lang="en-US" sz="1800" baseline="-25000" dirty="0" err="1">
                <a:solidFill>
                  <a:srgbClr val="104B7D"/>
                </a:solidFill>
                <a:latin typeface="Consolas"/>
                <a:cs typeface="Consolas"/>
              </a:rPr>
              <a:t>n</a:t>
            </a:r>
            <a:r>
              <a:rPr lang="en-US" sz="1800" dirty="0">
                <a:solidFill>
                  <a:srgbClr val="104B7D"/>
                </a:solidFill>
                <a:latin typeface="Consolas"/>
                <a:cs typeface="Consolas"/>
              </a:rPr>
              <a:t>}</a:t>
            </a:r>
          </a:p>
          <a:p>
            <a:pPr marL="342900" indent="-342900" eaLnBrk="1" hangingPunct="1">
              <a:spcBef>
                <a:spcPct val="20000"/>
              </a:spcBef>
              <a:buFontTx/>
              <a:buAutoNum type="arabicPeriod"/>
            </a:pPr>
            <a:r>
              <a:rPr lang="en-US" sz="1800" dirty="0">
                <a:latin typeface="Consolas"/>
                <a:cs typeface="Consolas"/>
              </a:rPr>
              <a:t> </a:t>
            </a:r>
            <a:r>
              <a:rPr lang="en-US" sz="1800" b="1" dirty="0">
                <a:latin typeface="Consolas"/>
                <a:cs typeface="Consolas"/>
              </a:rPr>
              <a:t>if</a:t>
            </a:r>
            <a:r>
              <a:rPr lang="en-US" sz="1800" dirty="0">
                <a:latin typeface="Consolas"/>
                <a:cs typeface="Consolas"/>
              </a:rPr>
              <a:t>  # elements of A is small enough (for example 1)</a:t>
            </a:r>
            <a:endParaRPr lang="en-US" sz="1800" i="1" dirty="0">
              <a:latin typeface="Consolas"/>
              <a:cs typeface="Consolas"/>
            </a:endParaRPr>
          </a:p>
          <a:p>
            <a:pPr marL="342900" indent="-342900" eaLnBrk="1" hangingPunct="1">
              <a:spcBef>
                <a:spcPct val="20000"/>
              </a:spcBef>
              <a:buFontTx/>
              <a:buAutoNum type="arabicPeriod"/>
            </a:pPr>
            <a:r>
              <a:rPr lang="en-US" sz="1800" dirty="0">
                <a:latin typeface="Consolas"/>
                <a:cs typeface="Consolas"/>
              </a:rPr>
              <a:t>  </a:t>
            </a:r>
            <a:r>
              <a:rPr lang="en-US" sz="1800" dirty="0" smtClean="0">
                <a:latin typeface="Consolas"/>
                <a:cs typeface="Consolas"/>
              </a:rPr>
              <a:t> </a:t>
            </a:r>
            <a:r>
              <a:rPr lang="en-US" sz="1800" b="1" dirty="0" smtClean="0">
                <a:latin typeface="Consolas"/>
                <a:cs typeface="Consolas"/>
              </a:rPr>
              <a:t>then </a:t>
            </a:r>
            <a:r>
              <a:rPr lang="en-US" sz="1800" dirty="0" smtClean="0">
                <a:latin typeface="Consolas"/>
                <a:cs typeface="Consolas"/>
              </a:rPr>
              <a:t> </a:t>
            </a:r>
            <a:r>
              <a:rPr lang="en-US" sz="1800" dirty="0">
                <a:latin typeface="Consolas"/>
                <a:cs typeface="Consolas"/>
              </a:rPr>
              <a:t>compute Sol (the solution for A) brute-force</a:t>
            </a:r>
            <a:endParaRPr lang="en-US" sz="1800" i="1" dirty="0">
              <a:latin typeface="Consolas"/>
              <a:ea typeface="Arial" pitchFamily="-107" charset="0"/>
              <a:cs typeface="Consolas"/>
            </a:endParaRPr>
          </a:p>
          <a:p>
            <a:pPr marL="342900" indent="-342900" eaLnBrk="1" hangingPunct="1">
              <a:spcBef>
                <a:spcPct val="20000"/>
              </a:spcBef>
              <a:buFontTx/>
              <a:buAutoNum type="arabicPeriod"/>
            </a:pPr>
            <a:r>
              <a:rPr lang="en-US" sz="1800" dirty="0">
                <a:latin typeface="Consolas"/>
                <a:ea typeface="Arial" pitchFamily="-107" charset="0"/>
                <a:cs typeface="Consolas"/>
              </a:rPr>
              <a:t>  </a:t>
            </a:r>
            <a:r>
              <a:rPr lang="en-US" sz="1800" dirty="0" smtClean="0">
                <a:latin typeface="Consolas"/>
                <a:ea typeface="Arial" pitchFamily="-107" charset="0"/>
                <a:cs typeface="Consolas"/>
              </a:rPr>
              <a:t> </a:t>
            </a:r>
            <a:r>
              <a:rPr lang="en-US" sz="1800" b="1" dirty="0" smtClean="0">
                <a:latin typeface="Consolas"/>
                <a:ea typeface="Arial" pitchFamily="-107" charset="0"/>
                <a:cs typeface="Consolas"/>
              </a:rPr>
              <a:t>else </a:t>
            </a:r>
          </a:p>
          <a:p>
            <a:pPr marL="342900" indent="-342900" eaLnBrk="1" hangingPunct="1">
              <a:spcBef>
                <a:spcPct val="20000"/>
              </a:spcBef>
              <a:buFontTx/>
              <a:buAutoNum type="arabicPeriod"/>
            </a:pPr>
            <a:r>
              <a:rPr lang="en-US" sz="1800" dirty="0" smtClean="0">
                <a:latin typeface="Consolas"/>
                <a:ea typeface="Arial" pitchFamily="-107" charset="0"/>
                <a:cs typeface="Consolas"/>
              </a:rPr>
              <a:t>     split </a:t>
            </a:r>
            <a:r>
              <a:rPr lang="en-US" sz="1800" dirty="0">
                <a:latin typeface="Consolas"/>
                <a:ea typeface="Arial" pitchFamily="-107" charset="0"/>
                <a:cs typeface="Consolas"/>
              </a:rPr>
              <a:t>A in, for example, 2 non-empty subsets A</a:t>
            </a:r>
            <a:r>
              <a:rPr lang="en-US" sz="1800" baseline="-25000" dirty="0">
                <a:latin typeface="Consolas"/>
                <a:ea typeface="Arial" pitchFamily="-107" charset="0"/>
                <a:cs typeface="Consolas"/>
              </a:rPr>
              <a:t>1</a:t>
            </a:r>
            <a:r>
              <a:rPr lang="en-US" sz="1800" dirty="0">
                <a:latin typeface="Consolas"/>
                <a:ea typeface="Arial" pitchFamily="-107" charset="0"/>
                <a:cs typeface="Consolas"/>
              </a:rPr>
              <a:t> and A</a:t>
            </a:r>
            <a:r>
              <a:rPr lang="en-US" sz="1800" baseline="-25000" dirty="0">
                <a:latin typeface="Consolas"/>
                <a:ea typeface="Arial" pitchFamily="-107" charset="0"/>
                <a:cs typeface="Consolas"/>
              </a:rPr>
              <a:t>2</a:t>
            </a:r>
            <a:endParaRPr lang="en-US" sz="1800" dirty="0">
              <a:latin typeface="Consolas"/>
              <a:ea typeface="Arial" pitchFamily="-107" charset="0"/>
              <a:cs typeface="Consolas"/>
            </a:endParaRPr>
          </a:p>
          <a:p>
            <a:pPr marL="342900" indent="-342900" eaLnBrk="1" hangingPunct="1">
              <a:spcBef>
                <a:spcPct val="20000"/>
              </a:spcBef>
              <a:buFontTx/>
              <a:buAutoNum type="arabicPeriod"/>
            </a:pPr>
            <a:r>
              <a:rPr lang="en-US" sz="1800" dirty="0">
                <a:latin typeface="Consolas"/>
                <a:ea typeface="Arial" pitchFamily="-107" charset="0"/>
                <a:cs typeface="Consolas"/>
              </a:rPr>
              <a:t>    </a:t>
            </a:r>
            <a:r>
              <a:rPr lang="en-US" sz="1800" dirty="0" smtClean="0">
                <a:latin typeface="Consolas"/>
                <a:ea typeface="Arial" pitchFamily="-107" charset="0"/>
                <a:cs typeface="Consolas"/>
              </a:rPr>
              <a:t> Sol</a:t>
            </a:r>
            <a:r>
              <a:rPr lang="en-US" sz="1800" baseline="-25000" dirty="0" smtClean="0">
                <a:latin typeface="Consolas"/>
                <a:ea typeface="Arial" pitchFamily="-107" charset="0"/>
                <a:cs typeface="Consolas"/>
              </a:rPr>
              <a:t>1</a:t>
            </a:r>
            <a:r>
              <a:rPr lang="en-US" sz="1800" dirty="0" smtClean="0">
                <a:latin typeface="Consolas"/>
                <a:ea typeface="Arial" pitchFamily="-107" charset="0"/>
                <a:cs typeface="Consolas"/>
              </a:rPr>
              <a:t> = </a:t>
            </a:r>
            <a:r>
              <a:rPr lang="en-US" sz="1800" dirty="0">
                <a:solidFill>
                  <a:srgbClr val="C00000"/>
                </a:solidFill>
                <a:latin typeface="Consolas"/>
                <a:cs typeface="Consolas"/>
              </a:rPr>
              <a:t>D&amp;CAlg</a:t>
            </a:r>
            <a:r>
              <a:rPr lang="en-US" sz="1800" dirty="0">
                <a:latin typeface="Consolas"/>
                <a:cs typeface="Consolas"/>
              </a:rPr>
              <a:t>(</a:t>
            </a:r>
            <a:r>
              <a:rPr lang="en-US" sz="1800" dirty="0">
                <a:latin typeface="Consolas"/>
                <a:ea typeface="Arial" pitchFamily="-107" charset="0"/>
                <a:cs typeface="Consolas"/>
              </a:rPr>
              <a:t>A</a:t>
            </a:r>
            <a:r>
              <a:rPr lang="en-US" sz="1800" baseline="-25000" dirty="0">
                <a:latin typeface="Consolas"/>
                <a:ea typeface="Arial" pitchFamily="-107" charset="0"/>
                <a:cs typeface="Consolas"/>
              </a:rPr>
              <a:t>1</a:t>
            </a:r>
            <a:r>
              <a:rPr lang="en-US" sz="1800" dirty="0">
                <a:latin typeface="Consolas"/>
                <a:ea typeface="Arial" pitchFamily="-107" charset="0"/>
                <a:cs typeface="Consolas"/>
              </a:rPr>
              <a:t>)  </a:t>
            </a:r>
          </a:p>
          <a:p>
            <a:pPr marL="342900" indent="-342900" eaLnBrk="1" hangingPunct="1">
              <a:spcBef>
                <a:spcPct val="20000"/>
              </a:spcBef>
              <a:buFontTx/>
              <a:buAutoNum type="arabicPeriod"/>
            </a:pPr>
            <a:r>
              <a:rPr lang="en-US" sz="1800" dirty="0">
                <a:latin typeface="Consolas"/>
                <a:ea typeface="Arial" pitchFamily="-107" charset="0"/>
                <a:cs typeface="Consolas"/>
              </a:rPr>
              <a:t>    </a:t>
            </a:r>
            <a:r>
              <a:rPr lang="en-US" sz="1800" dirty="0" smtClean="0">
                <a:latin typeface="Consolas"/>
                <a:ea typeface="Arial" pitchFamily="-107" charset="0"/>
                <a:cs typeface="Consolas"/>
              </a:rPr>
              <a:t> </a:t>
            </a:r>
            <a:r>
              <a:rPr lang="en-US" sz="1800" dirty="0" smtClean="0">
                <a:latin typeface="Consolas"/>
                <a:cs typeface="Consolas"/>
              </a:rPr>
              <a:t>Sol</a:t>
            </a:r>
            <a:r>
              <a:rPr lang="en-US" sz="1800" baseline="-25000" dirty="0" smtClean="0">
                <a:latin typeface="Consolas"/>
                <a:cs typeface="Consolas"/>
              </a:rPr>
              <a:t>2</a:t>
            </a:r>
            <a:r>
              <a:rPr lang="en-US" sz="1800" dirty="0" smtClean="0">
                <a:latin typeface="Consolas"/>
                <a:ea typeface="Arial" pitchFamily="-107" charset="0"/>
                <a:cs typeface="Consolas"/>
              </a:rPr>
              <a:t> </a:t>
            </a:r>
            <a:r>
              <a:rPr lang="en-US" sz="1800" dirty="0" smtClean="0">
                <a:latin typeface="Consolas"/>
                <a:cs typeface="Consolas"/>
              </a:rPr>
              <a:t>= </a:t>
            </a:r>
            <a:r>
              <a:rPr lang="en-US" sz="1800" dirty="0">
                <a:solidFill>
                  <a:srgbClr val="C00000"/>
                </a:solidFill>
                <a:latin typeface="Consolas"/>
                <a:cs typeface="Consolas"/>
              </a:rPr>
              <a:t>D&amp;CAlg</a:t>
            </a:r>
            <a:r>
              <a:rPr lang="en-US" sz="1800" dirty="0">
                <a:latin typeface="Consolas"/>
                <a:cs typeface="Consolas"/>
              </a:rPr>
              <a:t>(</a:t>
            </a:r>
            <a:r>
              <a:rPr lang="en-US" sz="1800" dirty="0">
                <a:latin typeface="Consolas"/>
                <a:ea typeface="Arial" pitchFamily="-107" charset="0"/>
                <a:cs typeface="Consolas"/>
              </a:rPr>
              <a:t>A</a:t>
            </a:r>
            <a:r>
              <a:rPr lang="en-US" sz="1800" baseline="-25000" dirty="0">
                <a:latin typeface="Consolas"/>
                <a:ea typeface="Arial" pitchFamily="-107" charset="0"/>
                <a:cs typeface="Consolas"/>
              </a:rPr>
              <a:t>2</a:t>
            </a:r>
            <a:r>
              <a:rPr lang="en-US" sz="1800" dirty="0">
                <a:latin typeface="Consolas"/>
                <a:ea typeface="Arial" pitchFamily="-107" charset="0"/>
                <a:cs typeface="Consolas"/>
              </a:rPr>
              <a:t>)</a:t>
            </a:r>
          </a:p>
          <a:p>
            <a:pPr marL="342900" indent="-342900" eaLnBrk="1" hangingPunct="1">
              <a:spcBef>
                <a:spcPct val="20000"/>
              </a:spcBef>
              <a:buFontTx/>
              <a:buAutoNum type="arabicPeriod"/>
            </a:pPr>
            <a:r>
              <a:rPr lang="en-US" sz="1800" dirty="0">
                <a:latin typeface="Consolas"/>
                <a:ea typeface="Arial" pitchFamily="-107" charset="0"/>
                <a:cs typeface="Consolas"/>
              </a:rPr>
              <a:t>    </a:t>
            </a:r>
            <a:r>
              <a:rPr lang="en-US" sz="1800" dirty="0" smtClean="0">
                <a:latin typeface="Consolas"/>
                <a:ea typeface="Arial" pitchFamily="-107" charset="0"/>
                <a:cs typeface="Consolas"/>
              </a:rPr>
              <a:t> compute </a:t>
            </a:r>
            <a:r>
              <a:rPr lang="en-US" sz="1800" dirty="0">
                <a:latin typeface="Consolas"/>
                <a:cs typeface="Consolas"/>
              </a:rPr>
              <a:t>Sol</a:t>
            </a:r>
            <a:r>
              <a:rPr lang="en-US" sz="1800" i="1" dirty="0">
                <a:latin typeface="Consolas"/>
                <a:cs typeface="Consolas"/>
              </a:rPr>
              <a:t> </a:t>
            </a:r>
            <a:r>
              <a:rPr lang="en-US" sz="1800" dirty="0">
                <a:latin typeface="Consolas"/>
                <a:cs typeface="Consolas"/>
              </a:rPr>
              <a:t>(the solution for A</a:t>
            </a:r>
            <a:r>
              <a:rPr lang="en-US" sz="1800" dirty="0">
                <a:latin typeface="Consolas"/>
                <a:ea typeface="Arial" pitchFamily="-107" charset="0"/>
                <a:cs typeface="Consolas"/>
              </a:rPr>
              <a:t>)</a:t>
            </a:r>
            <a:r>
              <a:rPr lang="en-US" sz="1800" i="1" dirty="0">
                <a:latin typeface="Consolas"/>
                <a:ea typeface="Arial" pitchFamily="-107" charset="0"/>
                <a:cs typeface="Consolas"/>
              </a:rPr>
              <a:t> </a:t>
            </a:r>
            <a:r>
              <a:rPr lang="en-US" sz="1800" dirty="0">
                <a:latin typeface="Consolas"/>
                <a:ea typeface="Arial" pitchFamily="-107" charset="0"/>
                <a:cs typeface="Consolas"/>
              </a:rPr>
              <a:t>from Sol</a:t>
            </a:r>
            <a:r>
              <a:rPr lang="en-US" sz="1800" baseline="-25000" dirty="0">
                <a:latin typeface="Consolas"/>
                <a:ea typeface="Arial" pitchFamily="-107" charset="0"/>
                <a:cs typeface="Consolas"/>
              </a:rPr>
              <a:t>1</a:t>
            </a:r>
            <a:r>
              <a:rPr lang="en-US" sz="1800" dirty="0">
                <a:latin typeface="Consolas"/>
                <a:ea typeface="Arial" pitchFamily="-107" charset="0"/>
                <a:cs typeface="Consolas"/>
              </a:rPr>
              <a:t> and Sol</a:t>
            </a:r>
            <a:r>
              <a:rPr lang="en-US" sz="1800" baseline="-25000" dirty="0">
                <a:latin typeface="Consolas"/>
                <a:ea typeface="Arial" pitchFamily="-107" charset="0"/>
                <a:cs typeface="Consolas"/>
              </a:rPr>
              <a:t>2</a:t>
            </a:r>
            <a:endParaRPr lang="en-US" sz="1800" b="1" dirty="0">
              <a:latin typeface="Consolas"/>
              <a:cs typeface="Consolas"/>
            </a:endParaRPr>
          </a:p>
          <a:p>
            <a:pPr marL="342900" indent="-342900" eaLnBrk="1" hangingPunct="1">
              <a:spcBef>
                <a:spcPct val="20000"/>
              </a:spcBef>
              <a:buFontTx/>
              <a:buAutoNum type="arabicPeriod"/>
            </a:pPr>
            <a:r>
              <a:rPr lang="en-US" sz="1800" dirty="0">
                <a:latin typeface="Consolas"/>
                <a:cs typeface="Consolas"/>
              </a:rPr>
              <a:t>   </a:t>
            </a:r>
            <a:r>
              <a:rPr lang="en-US" sz="1800" b="1" dirty="0">
                <a:latin typeface="Consolas"/>
                <a:cs typeface="Consolas"/>
              </a:rPr>
              <a:t>return</a:t>
            </a:r>
            <a:r>
              <a:rPr lang="en-US" sz="1800" dirty="0">
                <a:latin typeface="Consolas"/>
                <a:cs typeface="Consolas"/>
              </a:rPr>
              <a:t> </a:t>
            </a:r>
            <a:r>
              <a:rPr lang="en-US" sz="1800" dirty="0" smtClean="0">
                <a:latin typeface="Consolas"/>
                <a:cs typeface="Consolas"/>
              </a:rPr>
              <a:t>Sol</a:t>
            </a:r>
            <a:endParaRPr lang="en-US" sz="1800" dirty="0">
              <a:latin typeface="Consolas"/>
              <a:ea typeface="Arial" pitchFamily="-107" charset="0"/>
              <a:cs typeface="Consolas"/>
            </a:endParaRPr>
          </a:p>
        </p:txBody>
      </p:sp>
      <p:sp>
        <p:nvSpPr>
          <p:cNvPr id="49155" name="Rectangle 3"/>
          <p:cNvSpPr>
            <a:spLocks noGrp="1" noChangeArrowheads="1"/>
          </p:cNvSpPr>
          <p:nvPr>
            <p:ph type="title"/>
          </p:nvPr>
        </p:nvSpPr>
        <p:spPr/>
        <p:txBody>
          <a:bodyPr/>
          <a:lstStyle/>
          <a:p>
            <a:pPr eaLnBrk="1" hangingPunct="1"/>
            <a:r>
              <a:rPr lang="en-US" dirty="0"/>
              <a:t>Divide-and-conquer</a:t>
            </a:r>
          </a:p>
        </p:txBody>
      </p:sp>
      <p:sp>
        <p:nvSpPr>
          <p:cNvPr id="4"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5"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53</a:t>
            </a:fld>
            <a:endParaRPr lang="en-US"/>
          </a:p>
        </p:txBody>
      </p:sp>
      <p:sp>
        <p:nvSpPr>
          <p:cNvPr id="6" name="Rectangle 5"/>
          <p:cNvSpPr/>
          <p:nvPr/>
        </p:nvSpPr>
        <p:spPr>
          <a:xfrm>
            <a:off x="152400" y="1524000"/>
            <a:ext cx="8686800" cy="3733800"/>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3"/>
          <p:cNvSpPr txBox="1">
            <a:spLocks noChangeArrowheads="1"/>
          </p:cNvSpPr>
          <p:nvPr/>
        </p:nvSpPr>
        <p:spPr bwMode="auto">
          <a:xfrm>
            <a:off x="357158" y="914400"/>
            <a:ext cx="8550305" cy="508954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381000" marR="0" lvl="0" indent="-381000" algn="l" defTabSz="914400" rtl="0" eaLnBrk="1" fontAlgn="base" latinLnBrk="0" hangingPunct="1">
              <a:lnSpc>
                <a:spcPct val="100000"/>
              </a:lnSpc>
              <a:spcBef>
                <a:spcPct val="20000"/>
              </a:spcBef>
              <a:spcAft>
                <a:spcPct val="0"/>
              </a:spcAft>
              <a:buClr>
                <a:schemeClr val="accent6"/>
              </a:buClr>
              <a:buSzTx/>
              <a:buFont typeface="Wingdings" pitchFamily="2" charset="2"/>
              <a:buChar char="§"/>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
              </a:rPr>
              <a:t>in </a:t>
            </a:r>
            <a:r>
              <a:rPr kumimoji="0" lang="en-US" sz="2400" b="0" i="0" u="none" strike="noStrike" kern="0" cap="none" spc="0" normalizeH="0" baseline="0" noProof="0" dirty="0" err="1" smtClean="0">
                <a:ln>
                  <a:noFill/>
                </a:ln>
                <a:solidFill>
                  <a:schemeClr val="tx1"/>
                </a:solidFill>
                <a:effectLst/>
                <a:uLnTx/>
                <a:uFillTx/>
                <a:latin typeface="+mn-lt"/>
                <a:ea typeface="+mn-ea"/>
                <a:cs typeface=""/>
              </a:rPr>
              <a:t>pseudocode</a:t>
            </a:r>
            <a:r>
              <a:rPr kumimoji="0" lang="en-US" sz="2400" b="0" i="0" u="none" strike="noStrike" kern="0" cap="none" spc="0" normalizeH="0" baseline="0" noProof="0" dirty="0" smtClean="0">
                <a:ln>
                  <a:noFill/>
                </a:ln>
                <a:solidFill>
                  <a:schemeClr val="tx1"/>
                </a:solidFill>
                <a:effectLst/>
                <a:uLnTx/>
                <a:uFillTx/>
                <a:latin typeface="+mn-lt"/>
                <a:ea typeface="+mn-ea"/>
                <a:cs typeface=""/>
              </a:rPr>
              <a:t>:</a:t>
            </a:r>
            <a:endParaRPr kumimoji="0" lang="en-US" sz="2000" b="0" i="0" u="none" strike="noStrike" kern="0" cap="none" spc="0" normalizeH="0" baseline="0" noProof="0" dirty="0">
              <a:ln>
                <a:noFill/>
              </a:ln>
              <a:solidFill>
                <a:schemeClr val="tx1"/>
              </a:solidFill>
              <a:effectLst/>
              <a:uLnTx/>
              <a:uFillTx/>
              <a:latin typeface="+mn-lt"/>
              <a:ea typeface="+mn-ea"/>
              <a:cs typeface=""/>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a:t>MergeSort</a:t>
            </a:r>
          </a:p>
        </p:txBody>
      </p:sp>
      <p:sp>
        <p:nvSpPr>
          <p:cNvPr id="928771" name="Rectangle 3"/>
          <p:cNvSpPr>
            <a:spLocks noGrp="1" noChangeArrowheads="1"/>
          </p:cNvSpPr>
          <p:nvPr>
            <p:ph type="body" idx="1"/>
          </p:nvPr>
        </p:nvSpPr>
        <p:spPr/>
        <p:txBody>
          <a:bodyPr/>
          <a:lstStyle/>
          <a:p>
            <a:pPr eaLnBrk="1" hangingPunct="1"/>
            <a:r>
              <a:rPr lang="en-US" dirty="0"/>
              <a:t>A </a:t>
            </a:r>
            <a:r>
              <a:rPr lang="en-US" dirty="0">
                <a:solidFill>
                  <a:srgbClr val="C00000"/>
                </a:solidFill>
              </a:rPr>
              <a:t>divide-and-conquer </a:t>
            </a:r>
            <a:r>
              <a:rPr lang="en-US" dirty="0"/>
              <a:t>sorting </a:t>
            </a:r>
            <a:r>
              <a:rPr lang="en-US" dirty="0" smtClean="0"/>
              <a:t>algorithm</a:t>
            </a:r>
          </a:p>
          <a:p>
            <a:pPr eaLnBrk="1" hangingPunct="1"/>
            <a:endParaRPr lang="en-US" dirty="0" smtClean="0"/>
          </a:p>
          <a:p>
            <a:pPr eaLnBrk="1" hangingPunct="1">
              <a:buFont typeface="Wingdings" pitchFamily="-107" charset="2"/>
              <a:buNone/>
            </a:pPr>
            <a:r>
              <a:rPr lang="en-US" dirty="0" err="1" smtClean="0">
                <a:solidFill>
                  <a:srgbClr val="C00000"/>
                </a:solidFill>
                <a:latin typeface="Consolas"/>
                <a:cs typeface="Consolas"/>
              </a:rPr>
              <a:t>MergeSort</a:t>
            </a:r>
            <a:endParaRPr lang="en-US" dirty="0" smtClean="0">
              <a:solidFill>
                <a:schemeClr val="accent1"/>
              </a:solidFill>
              <a:latin typeface="Consolas"/>
              <a:cs typeface="Consolas"/>
            </a:endParaRPr>
          </a:p>
          <a:p>
            <a:pPr eaLnBrk="1" hangingPunct="1"/>
            <a:r>
              <a:rPr lang="en-US" b="1" dirty="0" smtClean="0">
                <a:solidFill>
                  <a:schemeClr val="accent6"/>
                </a:solidFill>
              </a:rPr>
              <a:t>divide </a:t>
            </a:r>
            <a:r>
              <a:rPr lang="en-US" dirty="0" smtClean="0"/>
              <a:t>the </a:t>
            </a:r>
            <a:r>
              <a:rPr lang="en-US" dirty="0" err="1" smtClean="0"/>
              <a:t>n</a:t>
            </a:r>
            <a:r>
              <a:rPr lang="en-US" dirty="0" smtClean="0"/>
              <a:t>-element sequence to be sorted into </a:t>
            </a:r>
            <a:r>
              <a:rPr lang="en-US" dirty="0" smtClean="0">
                <a:solidFill>
                  <a:srgbClr val="00CC99"/>
                </a:solidFill>
              </a:rPr>
              <a:t>two n/2-element sequences</a:t>
            </a:r>
            <a:r>
              <a:rPr lang="en-US" dirty="0" smtClean="0"/>
              <a:t>, </a:t>
            </a:r>
          </a:p>
          <a:p>
            <a:pPr eaLnBrk="1" hangingPunct="1"/>
            <a:r>
              <a:rPr lang="en-US" b="1" dirty="0" smtClean="0">
                <a:solidFill>
                  <a:srgbClr val="104B7D"/>
                </a:solidFill>
              </a:rPr>
              <a:t>conquer </a:t>
            </a:r>
            <a:r>
              <a:rPr lang="en-US" dirty="0" smtClean="0"/>
              <a:t>the </a:t>
            </a:r>
            <a:r>
              <a:rPr lang="en-US" dirty="0" err="1"/>
              <a:t>subproblems</a:t>
            </a:r>
            <a:r>
              <a:rPr lang="en-US" dirty="0"/>
              <a:t> </a:t>
            </a:r>
            <a:r>
              <a:rPr lang="en-US" dirty="0" smtClean="0">
                <a:solidFill>
                  <a:srgbClr val="00CC99"/>
                </a:solidFill>
              </a:rPr>
              <a:t>recursively </a:t>
            </a:r>
            <a:r>
              <a:rPr lang="en-US" dirty="0" smtClean="0"/>
              <a:t>using </a:t>
            </a:r>
            <a:r>
              <a:rPr lang="en-US" sz="2200" dirty="0" err="1" smtClean="0">
                <a:latin typeface="Consolas"/>
                <a:cs typeface="Consolas"/>
              </a:rPr>
              <a:t>MergeSort</a:t>
            </a:r>
            <a:r>
              <a:rPr lang="en-US" dirty="0" smtClean="0"/>
              <a:t>,</a:t>
            </a:r>
          </a:p>
          <a:p>
            <a:pPr eaLnBrk="1" hangingPunct="1"/>
            <a:r>
              <a:rPr lang="en-US" b="1" dirty="0" smtClean="0">
                <a:solidFill>
                  <a:srgbClr val="104B7D"/>
                </a:solidFill>
              </a:rPr>
              <a:t>combine  </a:t>
            </a:r>
            <a:r>
              <a:rPr lang="en-US" dirty="0" smtClean="0"/>
              <a:t>the resulting two sorted n/2-element sequences by merging</a:t>
            </a:r>
          </a:p>
          <a:p>
            <a:pPr eaLnBrk="1" hangingPunct="1"/>
            <a:endParaRPr lang="en-US" dirty="0" smtClean="0"/>
          </a:p>
          <a:p>
            <a:pPr eaLnBrk="1" hangingPunct="1"/>
            <a:endParaRPr lang="en-US" dirty="0" smtClean="0"/>
          </a:p>
          <a:p>
            <a:pPr eaLnBrk="1" hangingPunct="1"/>
            <a:r>
              <a:rPr lang="en-US" dirty="0" smtClean="0"/>
              <a:t>invented by John von Neumann, in 1945</a:t>
            </a:r>
          </a:p>
          <a:p>
            <a:pPr eaLnBrk="1" hangingPunct="1"/>
            <a:endParaRPr lang="en-US" dirty="0"/>
          </a:p>
        </p:txBody>
      </p:sp>
      <p:sp>
        <p:nvSpPr>
          <p:cNvPr id="4"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5"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54</a:t>
            </a:fld>
            <a:endParaRPr lang="en-US"/>
          </a:p>
        </p:txBody>
      </p:sp>
      <p:sp>
        <p:nvSpPr>
          <p:cNvPr id="6" name="Rectangle 5"/>
          <p:cNvSpPr/>
          <p:nvPr/>
        </p:nvSpPr>
        <p:spPr>
          <a:xfrm>
            <a:off x="152400" y="2057400"/>
            <a:ext cx="8686800" cy="2667000"/>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3" cstate="print"/>
          <a:stretch>
            <a:fillRect/>
          </a:stretch>
        </p:blipFill>
        <p:spPr>
          <a:xfrm>
            <a:off x="6400800" y="4953000"/>
            <a:ext cx="1736647" cy="130248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8771">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28771">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28771">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28771">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28771">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557213" y="1365250"/>
            <a:ext cx="8174037" cy="3028522"/>
          </a:xfrm>
          <a:prstGeom prst="rect">
            <a:avLst/>
          </a:prstGeom>
          <a:noFill/>
          <a:ln w="9525">
            <a:noFill/>
            <a:miter lim="800000"/>
            <a:headEnd/>
            <a:tailEnd/>
          </a:ln>
        </p:spPr>
        <p:txBody>
          <a:bodyPr>
            <a:prstTxWarp prst="textNoShape">
              <a:avLst/>
            </a:prstTxWarp>
            <a:spAutoFit/>
          </a:bodyPr>
          <a:lstStyle/>
          <a:p>
            <a:pPr marL="342900" indent="-342900" eaLnBrk="1" hangingPunct="1">
              <a:spcBef>
                <a:spcPct val="20000"/>
              </a:spcBef>
            </a:pPr>
            <a:r>
              <a:rPr lang="en-US" sz="1800" dirty="0" err="1">
                <a:solidFill>
                  <a:srgbClr val="C00000"/>
                </a:solidFill>
                <a:latin typeface="Consolas"/>
                <a:cs typeface="Consolas"/>
              </a:rPr>
              <a:t>MergeSort</a:t>
            </a:r>
            <a:r>
              <a:rPr lang="en-US" sz="1800" dirty="0" err="1">
                <a:latin typeface="Consolas"/>
                <a:cs typeface="Consolas"/>
              </a:rPr>
              <a:t>(A</a:t>
            </a:r>
            <a:r>
              <a:rPr lang="en-US" sz="1800" dirty="0">
                <a:latin typeface="Consolas"/>
                <a:cs typeface="Consolas"/>
              </a:rPr>
              <a:t>)</a:t>
            </a:r>
          </a:p>
          <a:p>
            <a:pPr marL="342900" indent="-342900" eaLnBrk="1" hangingPunct="1">
              <a:spcBef>
                <a:spcPct val="20000"/>
              </a:spcBef>
            </a:pPr>
            <a:r>
              <a:rPr lang="en-US" sz="1800" dirty="0" smtClean="0">
                <a:solidFill>
                  <a:srgbClr val="104B7D"/>
                </a:solidFill>
                <a:latin typeface="Consolas"/>
                <a:ea typeface="Arial" pitchFamily="-107" charset="0"/>
                <a:cs typeface="Consolas"/>
              </a:rPr>
              <a:t>// </a:t>
            </a:r>
            <a:r>
              <a:rPr lang="en-US" sz="1800" dirty="0">
                <a:solidFill>
                  <a:srgbClr val="104B7D"/>
                </a:solidFill>
                <a:latin typeface="Consolas"/>
                <a:cs typeface="Consolas"/>
              </a:rPr>
              <a:t>divide-and-conquer algorithm that sorts array A[1..n] </a:t>
            </a:r>
          </a:p>
          <a:p>
            <a:pPr marL="342900" indent="-342900" eaLnBrk="1" hangingPunct="1">
              <a:spcBef>
                <a:spcPct val="20000"/>
              </a:spcBef>
              <a:buFontTx/>
              <a:buAutoNum type="arabicPeriod"/>
            </a:pPr>
            <a:r>
              <a:rPr lang="en-US" sz="1800" dirty="0">
                <a:latin typeface="Consolas"/>
                <a:cs typeface="Consolas"/>
              </a:rPr>
              <a:t> </a:t>
            </a:r>
            <a:r>
              <a:rPr lang="en-US" sz="1800" b="1" dirty="0">
                <a:latin typeface="Consolas"/>
                <a:cs typeface="Consolas"/>
              </a:rPr>
              <a:t>if</a:t>
            </a:r>
            <a:r>
              <a:rPr lang="en-US" sz="1800" dirty="0" smtClean="0">
                <a:latin typeface="Consolas"/>
                <a:cs typeface="Consolas"/>
              </a:rPr>
              <a:t> </a:t>
            </a:r>
            <a:r>
              <a:rPr lang="en-US" sz="1800" dirty="0" err="1" smtClean="0">
                <a:latin typeface="Consolas"/>
                <a:cs typeface="Consolas"/>
              </a:rPr>
              <a:t>A.length</a:t>
            </a:r>
            <a:r>
              <a:rPr lang="en-US" sz="1800" dirty="0" smtClean="0">
                <a:latin typeface="Consolas"/>
                <a:cs typeface="Consolas"/>
              </a:rPr>
              <a:t> == </a:t>
            </a:r>
            <a:r>
              <a:rPr lang="en-US" sz="1800" dirty="0">
                <a:latin typeface="Consolas"/>
                <a:cs typeface="Consolas"/>
              </a:rPr>
              <a:t>1</a:t>
            </a:r>
            <a:endParaRPr lang="en-US" sz="1800" b="1" dirty="0">
              <a:latin typeface="Consolas"/>
              <a:cs typeface="Consolas"/>
            </a:endParaRPr>
          </a:p>
          <a:p>
            <a:pPr marL="342900" indent="-342900" eaLnBrk="1" hangingPunct="1">
              <a:spcBef>
                <a:spcPct val="20000"/>
              </a:spcBef>
              <a:buFontTx/>
              <a:buAutoNum type="arabicPeriod"/>
            </a:pPr>
            <a:r>
              <a:rPr lang="en-US" sz="1800" dirty="0">
                <a:latin typeface="Consolas"/>
                <a:cs typeface="Consolas"/>
              </a:rPr>
              <a:t>  </a:t>
            </a:r>
            <a:r>
              <a:rPr lang="en-US" sz="1800" dirty="0" smtClean="0">
                <a:latin typeface="Consolas"/>
                <a:cs typeface="Consolas"/>
              </a:rPr>
              <a:t> </a:t>
            </a:r>
            <a:r>
              <a:rPr lang="en-US" sz="1800" b="1" dirty="0" smtClean="0">
                <a:latin typeface="Consolas"/>
                <a:cs typeface="Consolas"/>
              </a:rPr>
              <a:t>then</a:t>
            </a:r>
            <a:r>
              <a:rPr lang="en-US" sz="1800" dirty="0" smtClean="0">
                <a:latin typeface="Consolas"/>
                <a:cs typeface="Consolas"/>
              </a:rPr>
              <a:t> </a:t>
            </a:r>
            <a:r>
              <a:rPr lang="en-US" sz="1800" dirty="0">
                <a:latin typeface="Consolas"/>
                <a:cs typeface="Consolas"/>
              </a:rPr>
              <a:t>compute Sol (the solution for A) brute-force</a:t>
            </a:r>
            <a:endParaRPr lang="en-US" sz="1800" dirty="0">
              <a:latin typeface="Consolas"/>
              <a:ea typeface="Arial" pitchFamily="-107" charset="0"/>
              <a:cs typeface="Consolas"/>
            </a:endParaRPr>
          </a:p>
          <a:p>
            <a:pPr marL="342900" indent="-342900" eaLnBrk="1" hangingPunct="1">
              <a:spcBef>
                <a:spcPct val="20000"/>
              </a:spcBef>
              <a:buFontTx/>
              <a:buAutoNum type="arabicPeriod"/>
            </a:pPr>
            <a:r>
              <a:rPr lang="en-US" sz="1800" dirty="0">
                <a:latin typeface="Consolas"/>
                <a:ea typeface="Arial" pitchFamily="-107" charset="0"/>
                <a:cs typeface="Consolas"/>
              </a:rPr>
              <a:t>  </a:t>
            </a:r>
            <a:r>
              <a:rPr lang="en-US" sz="1800" dirty="0" smtClean="0">
                <a:latin typeface="Consolas"/>
                <a:ea typeface="Arial" pitchFamily="-107" charset="0"/>
                <a:cs typeface="Consolas"/>
              </a:rPr>
              <a:t> </a:t>
            </a:r>
            <a:r>
              <a:rPr lang="en-US" sz="1800" b="1" dirty="0" smtClean="0">
                <a:latin typeface="Consolas"/>
                <a:ea typeface="Arial" pitchFamily="-107" charset="0"/>
                <a:cs typeface="Consolas"/>
              </a:rPr>
              <a:t>else</a:t>
            </a:r>
            <a:endParaRPr lang="en-US" sz="1800" dirty="0">
              <a:latin typeface="Consolas"/>
              <a:ea typeface="Arial" pitchFamily="-107" charset="0"/>
              <a:cs typeface="Consolas"/>
            </a:endParaRPr>
          </a:p>
          <a:p>
            <a:pPr marL="342900" indent="-342900" eaLnBrk="1" hangingPunct="1">
              <a:spcBef>
                <a:spcPct val="20000"/>
              </a:spcBef>
              <a:buFontTx/>
              <a:buAutoNum type="arabicPeriod"/>
            </a:pPr>
            <a:r>
              <a:rPr lang="en-US" sz="1800" dirty="0">
                <a:latin typeface="Consolas"/>
                <a:ea typeface="Arial" pitchFamily="-107" charset="0"/>
                <a:cs typeface="Consolas"/>
              </a:rPr>
              <a:t>     </a:t>
            </a:r>
            <a:r>
              <a:rPr lang="en-US" sz="1800" dirty="0" smtClean="0">
                <a:latin typeface="Consolas"/>
                <a:ea typeface="Arial" pitchFamily="-107" charset="0"/>
                <a:cs typeface="Consolas"/>
              </a:rPr>
              <a:t> split </a:t>
            </a:r>
            <a:r>
              <a:rPr lang="en-US" sz="1800" dirty="0">
                <a:latin typeface="Consolas"/>
                <a:ea typeface="Arial" pitchFamily="-107" charset="0"/>
                <a:cs typeface="Consolas"/>
              </a:rPr>
              <a:t>A in 2 non-empty subsets A</a:t>
            </a:r>
            <a:r>
              <a:rPr lang="en-US" sz="1800" baseline="-25000" dirty="0">
                <a:latin typeface="Consolas"/>
                <a:ea typeface="Arial" pitchFamily="-107" charset="0"/>
                <a:cs typeface="Consolas"/>
              </a:rPr>
              <a:t>1</a:t>
            </a:r>
            <a:r>
              <a:rPr lang="en-US" sz="1800" dirty="0">
                <a:latin typeface="Consolas"/>
                <a:ea typeface="Arial" pitchFamily="-107" charset="0"/>
                <a:cs typeface="Consolas"/>
              </a:rPr>
              <a:t> and A</a:t>
            </a:r>
            <a:r>
              <a:rPr lang="en-US" sz="1800" baseline="-25000" dirty="0">
                <a:latin typeface="Consolas"/>
                <a:ea typeface="Arial" pitchFamily="-107" charset="0"/>
                <a:cs typeface="Consolas"/>
              </a:rPr>
              <a:t>2</a:t>
            </a:r>
            <a:endParaRPr lang="en-US" sz="1800" dirty="0">
              <a:latin typeface="Consolas"/>
              <a:ea typeface="Arial" pitchFamily="-107" charset="0"/>
              <a:cs typeface="Consolas"/>
            </a:endParaRPr>
          </a:p>
          <a:p>
            <a:pPr marL="457200" indent="-457200" eaLnBrk="1" hangingPunct="1">
              <a:spcBef>
                <a:spcPct val="20000"/>
              </a:spcBef>
              <a:buFont typeface="+mj-lt"/>
              <a:buAutoNum type="arabicPeriod"/>
            </a:pPr>
            <a:r>
              <a:rPr lang="en-US" sz="1800" dirty="0">
                <a:latin typeface="Consolas"/>
                <a:ea typeface="Arial" pitchFamily="-107" charset="0"/>
                <a:cs typeface="Consolas"/>
              </a:rPr>
              <a:t>   </a:t>
            </a:r>
            <a:r>
              <a:rPr lang="en-US" sz="1800" dirty="0" smtClean="0">
                <a:latin typeface="Consolas"/>
                <a:ea typeface="Arial" pitchFamily="-107" charset="0"/>
                <a:cs typeface="Consolas"/>
              </a:rPr>
              <a:t>  </a:t>
            </a:r>
            <a:r>
              <a:rPr lang="en-US" sz="1800" dirty="0">
                <a:latin typeface="Consolas"/>
                <a:ea typeface="Arial" pitchFamily="-107" charset="0"/>
                <a:cs typeface="Consolas"/>
              </a:rPr>
              <a:t>Sol</a:t>
            </a:r>
            <a:r>
              <a:rPr lang="en-US" sz="1800" baseline="-25000" dirty="0">
                <a:latin typeface="Consolas"/>
                <a:ea typeface="Arial" pitchFamily="-107" charset="0"/>
                <a:cs typeface="Consolas"/>
              </a:rPr>
              <a:t>1</a:t>
            </a:r>
            <a:r>
              <a:rPr lang="en-US" sz="1800" dirty="0" smtClean="0">
                <a:latin typeface="Consolas"/>
                <a:ea typeface="Arial" pitchFamily="-107" charset="0"/>
                <a:cs typeface="Consolas"/>
              </a:rPr>
              <a:t> = </a:t>
            </a:r>
            <a:r>
              <a:rPr lang="en-US" sz="1800" dirty="0">
                <a:solidFill>
                  <a:srgbClr val="C00000"/>
                </a:solidFill>
                <a:latin typeface="Consolas"/>
                <a:cs typeface="Consolas"/>
              </a:rPr>
              <a:t>MergeSort</a:t>
            </a:r>
            <a:r>
              <a:rPr lang="en-US" sz="1800" dirty="0">
                <a:latin typeface="Consolas"/>
                <a:cs typeface="Consolas"/>
              </a:rPr>
              <a:t>(</a:t>
            </a:r>
            <a:r>
              <a:rPr lang="en-US" sz="1800" dirty="0">
                <a:latin typeface="Consolas"/>
                <a:ea typeface="Arial" pitchFamily="-107" charset="0"/>
                <a:cs typeface="Consolas"/>
              </a:rPr>
              <a:t>A</a:t>
            </a:r>
            <a:r>
              <a:rPr lang="en-US" sz="1800" baseline="-25000" dirty="0">
                <a:latin typeface="Consolas"/>
                <a:ea typeface="Arial" pitchFamily="-107" charset="0"/>
                <a:cs typeface="Consolas"/>
              </a:rPr>
              <a:t>1</a:t>
            </a:r>
            <a:r>
              <a:rPr lang="en-US" sz="1800" dirty="0">
                <a:latin typeface="Consolas"/>
                <a:ea typeface="Arial" pitchFamily="-107" charset="0"/>
                <a:cs typeface="Consolas"/>
              </a:rPr>
              <a:t>) </a:t>
            </a:r>
          </a:p>
          <a:p>
            <a:pPr marL="457200" indent="-457200" eaLnBrk="1" hangingPunct="1">
              <a:spcBef>
                <a:spcPct val="20000"/>
              </a:spcBef>
              <a:buFont typeface="+mj-lt"/>
              <a:buAutoNum type="arabicPeriod"/>
            </a:pPr>
            <a:r>
              <a:rPr lang="en-US" sz="1800" dirty="0">
                <a:latin typeface="Consolas"/>
                <a:ea typeface="Arial" pitchFamily="-107" charset="0"/>
                <a:cs typeface="Consolas"/>
              </a:rPr>
              <a:t>   </a:t>
            </a:r>
            <a:r>
              <a:rPr lang="en-US" sz="1800" dirty="0" smtClean="0">
                <a:latin typeface="Consolas"/>
                <a:ea typeface="Arial" pitchFamily="-107" charset="0"/>
                <a:cs typeface="Consolas"/>
              </a:rPr>
              <a:t>  </a:t>
            </a:r>
            <a:r>
              <a:rPr lang="en-US" sz="1800" dirty="0">
                <a:latin typeface="Consolas"/>
                <a:cs typeface="Consolas"/>
              </a:rPr>
              <a:t>Sol</a:t>
            </a:r>
            <a:r>
              <a:rPr lang="en-US" sz="1800" baseline="-25000" dirty="0">
                <a:latin typeface="Consolas"/>
                <a:cs typeface="Consolas"/>
              </a:rPr>
              <a:t>2</a:t>
            </a:r>
            <a:r>
              <a:rPr lang="en-US" sz="1800" dirty="0" smtClean="0">
                <a:latin typeface="Consolas"/>
                <a:ea typeface="Arial" pitchFamily="-107" charset="0"/>
                <a:cs typeface="Consolas"/>
              </a:rPr>
              <a:t> </a:t>
            </a:r>
            <a:r>
              <a:rPr lang="en-US" sz="1800" dirty="0" smtClean="0">
                <a:latin typeface="Consolas"/>
                <a:cs typeface="Consolas"/>
              </a:rPr>
              <a:t>= </a:t>
            </a:r>
            <a:r>
              <a:rPr lang="en-US" sz="1800" dirty="0">
                <a:solidFill>
                  <a:srgbClr val="C00000"/>
                </a:solidFill>
                <a:latin typeface="Consolas"/>
                <a:cs typeface="Consolas"/>
              </a:rPr>
              <a:t>MergeSort</a:t>
            </a:r>
            <a:r>
              <a:rPr lang="en-US" sz="1800" dirty="0">
                <a:latin typeface="Consolas"/>
                <a:cs typeface="Consolas"/>
              </a:rPr>
              <a:t>(</a:t>
            </a:r>
            <a:r>
              <a:rPr lang="en-US" sz="1800" dirty="0">
                <a:latin typeface="Consolas"/>
                <a:ea typeface="Arial" pitchFamily="-107" charset="0"/>
                <a:cs typeface="Consolas"/>
              </a:rPr>
              <a:t>A</a:t>
            </a:r>
            <a:r>
              <a:rPr lang="en-US" sz="1800" baseline="-25000" dirty="0">
                <a:latin typeface="Consolas"/>
                <a:ea typeface="Arial" pitchFamily="-107" charset="0"/>
                <a:cs typeface="Consolas"/>
              </a:rPr>
              <a:t>2</a:t>
            </a:r>
            <a:r>
              <a:rPr lang="en-US" sz="1800" dirty="0">
                <a:latin typeface="Consolas"/>
                <a:ea typeface="Arial" pitchFamily="-107" charset="0"/>
                <a:cs typeface="Consolas"/>
              </a:rPr>
              <a:t>)</a:t>
            </a:r>
          </a:p>
          <a:p>
            <a:pPr marL="457200" indent="-457200" eaLnBrk="1" hangingPunct="1">
              <a:spcBef>
                <a:spcPct val="20000"/>
              </a:spcBef>
              <a:buFont typeface="+mj-lt"/>
              <a:buAutoNum type="arabicPeriod"/>
            </a:pPr>
            <a:r>
              <a:rPr lang="en-US" sz="1800" dirty="0">
                <a:latin typeface="Consolas"/>
                <a:ea typeface="Arial" pitchFamily="-107" charset="0"/>
                <a:cs typeface="Consolas"/>
              </a:rPr>
              <a:t>   </a:t>
            </a:r>
            <a:r>
              <a:rPr lang="en-US" sz="1800" dirty="0" smtClean="0">
                <a:latin typeface="Consolas"/>
                <a:ea typeface="Arial" pitchFamily="-107" charset="0"/>
                <a:cs typeface="Consolas"/>
              </a:rPr>
              <a:t>  </a:t>
            </a:r>
            <a:r>
              <a:rPr lang="en-US" sz="1800" dirty="0">
                <a:latin typeface="Consolas"/>
                <a:ea typeface="Arial" pitchFamily="-107" charset="0"/>
                <a:cs typeface="Consolas"/>
              </a:rPr>
              <a:t>compute </a:t>
            </a:r>
            <a:r>
              <a:rPr lang="en-US" sz="1800" dirty="0">
                <a:latin typeface="Consolas"/>
                <a:cs typeface="Consolas"/>
              </a:rPr>
              <a:t>Sol</a:t>
            </a:r>
            <a:r>
              <a:rPr lang="en-US" sz="1800" i="1" dirty="0">
                <a:latin typeface="Consolas"/>
                <a:cs typeface="Consolas"/>
              </a:rPr>
              <a:t> </a:t>
            </a:r>
            <a:r>
              <a:rPr lang="en-US" sz="1800" dirty="0">
                <a:latin typeface="Consolas"/>
                <a:cs typeface="Consolas"/>
              </a:rPr>
              <a:t>(the solution for A</a:t>
            </a:r>
            <a:r>
              <a:rPr lang="en-US" sz="1800" dirty="0">
                <a:latin typeface="Consolas"/>
                <a:ea typeface="Arial" pitchFamily="-107" charset="0"/>
                <a:cs typeface="Consolas"/>
              </a:rPr>
              <a:t>)</a:t>
            </a:r>
            <a:r>
              <a:rPr lang="en-US" sz="1800" i="1" dirty="0">
                <a:latin typeface="Consolas"/>
                <a:ea typeface="Arial" pitchFamily="-107" charset="0"/>
                <a:cs typeface="Consolas"/>
              </a:rPr>
              <a:t> </a:t>
            </a:r>
            <a:r>
              <a:rPr lang="en-US" sz="1800" dirty="0">
                <a:latin typeface="Consolas"/>
                <a:ea typeface="Arial" pitchFamily="-107" charset="0"/>
                <a:cs typeface="Consolas"/>
              </a:rPr>
              <a:t>from Sol</a:t>
            </a:r>
            <a:r>
              <a:rPr lang="en-US" sz="1800" baseline="-25000" dirty="0">
                <a:latin typeface="Consolas"/>
                <a:ea typeface="Arial" pitchFamily="-107" charset="0"/>
                <a:cs typeface="Consolas"/>
              </a:rPr>
              <a:t>1</a:t>
            </a:r>
            <a:r>
              <a:rPr lang="en-US" sz="1800" dirty="0">
                <a:latin typeface="Consolas"/>
                <a:ea typeface="Arial" pitchFamily="-107" charset="0"/>
                <a:cs typeface="Consolas"/>
              </a:rPr>
              <a:t> en Sol</a:t>
            </a:r>
            <a:r>
              <a:rPr lang="en-US" sz="1800" baseline="-25000" dirty="0">
                <a:latin typeface="Consolas"/>
                <a:ea typeface="Arial" pitchFamily="-107" charset="0"/>
                <a:cs typeface="Consolas"/>
              </a:rPr>
              <a:t>2</a:t>
            </a:r>
            <a:endParaRPr lang="en-US" sz="1800" baseline="-25000" dirty="0">
              <a:latin typeface="Consolas"/>
              <a:cs typeface="Consolas"/>
            </a:endParaRPr>
          </a:p>
        </p:txBody>
      </p:sp>
      <p:sp>
        <p:nvSpPr>
          <p:cNvPr id="50179" name="Rectangle 3"/>
          <p:cNvSpPr>
            <a:spLocks noGrp="1" noChangeArrowheads="1"/>
          </p:cNvSpPr>
          <p:nvPr>
            <p:ph type="title"/>
          </p:nvPr>
        </p:nvSpPr>
        <p:spPr/>
        <p:txBody>
          <a:bodyPr/>
          <a:lstStyle/>
          <a:p>
            <a:pPr eaLnBrk="1" hangingPunct="1"/>
            <a:r>
              <a:rPr lang="en-US" dirty="0" err="1"/>
              <a:t>MergeSort</a:t>
            </a:r>
            <a:endParaRPr lang="en-US" dirty="0"/>
          </a:p>
        </p:txBody>
      </p:sp>
      <p:sp>
        <p:nvSpPr>
          <p:cNvPr id="4"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5"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55</a:t>
            </a:fld>
            <a:endParaRPr lang="en-US"/>
          </a:p>
        </p:txBody>
      </p:sp>
      <p:sp>
        <p:nvSpPr>
          <p:cNvPr id="6" name="Rectangle 5"/>
          <p:cNvSpPr/>
          <p:nvPr/>
        </p:nvSpPr>
        <p:spPr>
          <a:xfrm>
            <a:off x="152400" y="1371600"/>
            <a:ext cx="8686800" cy="3200400"/>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557213" y="1365250"/>
            <a:ext cx="8174037" cy="3693320"/>
          </a:xfrm>
          <a:prstGeom prst="rect">
            <a:avLst/>
          </a:prstGeom>
          <a:noFill/>
          <a:ln w="9525">
            <a:noFill/>
            <a:miter lim="800000"/>
            <a:headEnd/>
            <a:tailEnd/>
          </a:ln>
        </p:spPr>
        <p:txBody>
          <a:bodyPr>
            <a:prstTxWarp prst="textNoShape">
              <a:avLst/>
            </a:prstTxWarp>
            <a:spAutoFit/>
          </a:bodyPr>
          <a:lstStyle/>
          <a:p>
            <a:pPr marL="342900" indent="-342900" eaLnBrk="1" hangingPunct="1">
              <a:spcBef>
                <a:spcPct val="20000"/>
              </a:spcBef>
            </a:pPr>
            <a:r>
              <a:rPr lang="en-US" sz="1800" dirty="0" err="1">
                <a:solidFill>
                  <a:srgbClr val="C00000"/>
                </a:solidFill>
                <a:latin typeface="Consolas"/>
                <a:cs typeface="Consolas"/>
              </a:rPr>
              <a:t>MergeSort</a:t>
            </a:r>
            <a:r>
              <a:rPr lang="en-US" sz="1800" dirty="0" err="1">
                <a:latin typeface="Consolas"/>
                <a:cs typeface="Consolas"/>
              </a:rPr>
              <a:t>(A</a:t>
            </a:r>
            <a:r>
              <a:rPr lang="en-US" sz="1800" dirty="0">
                <a:latin typeface="Consolas"/>
                <a:cs typeface="Consolas"/>
              </a:rPr>
              <a:t>)</a:t>
            </a:r>
          </a:p>
          <a:p>
            <a:pPr marL="342900" indent="-342900" eaLnBrk="1" hangingPunct="1">
              <a:spcBef>
                <a:spcPct val="20000"/>
              </a:spcBef>
            </a:pPr>
            <a:r>
              <a:rPr lang="en-US" sz="1800" dirty="0" smtClean="0">
                <a:solidFill>
                  <a:srgbClr val="104B7D"/>
                </a:solidFill>
                <a:latin typeface="Consolas"/>
                <a:ea typeface="Arial" pitchFamily="-107" charset="0"/>
                <a:cs typeface="Consolas"/>
              </a:rPr>
              <a:t>// </a:t>
            </a:r>
            <a:r>
              <a:rPr lang="en-US" sz="1800" dirty="0">
                <a:solidFill>
                  <a:srgbClr val="104B7D"/>
                </a:solidFill>
                <a:latin typeface="Consolas"/>
                <a:cs typeface="Consolas"/>
              </a:rPr>
              <a:t>divide-and-conquer algorithm that sorts array A[1..n]</a:t>
            </a:r>
            <a:r>
              <a:rPr lang="en-US" sz="1800" dirty="0" smtClean="0">
                <a:solidFill>
                  <a:srgbClr val="104B7D"/>
                </a:solidFill>
                <a:latin typeface="Consolas"/>
                <a:cs typeface="Consolas"/>
              </a:rPr>
              <a:t> </a:t>
            </a:r>
          </a:p>
          <a:p>
            <a:pPr marL="342900" indent="-342900" eaLnBrk="1" hangingPunct="1">
              <a:spcBef>
                <a:spcPct val="20000"/>
              </a:spcBef>
              <a:buFontTx/>
              <a:buAutoNum type="arabicPeriod"/>
            </a:pPr>
            <a:r>
              <a:rPr lang="en-US" sz="1800" dirty="0" smtClean="0">
                <a:latin typeface="Consolas"/>
                <a:cs typeface="Consolas"/>
              </a:rPr>
              <a:t> </a:t>
            </a:r>
            <a:r>
              <a:rPr lang="en-US" sz="1800" b="1" dirty="0" smtClean="0">
                <a:latin typeface="Consolas"/>
                <a:cs typeface="Consolas"/>
              </a:rPr>
              <a:t>if</a:t>
            </a:r>
            <a:r>
              <a:rPr lang="en-US" sz="1800" dirty="0" smtClean="0">
                <a:latin typeface="Consolas"/>
                <a:cs typeface="Consolas"/>
              </a:rPr>
              <a:t> </a:t>
            </a:r>
            <a:r>
              <a:rPr lang="en-US" sz="1800" dirty="0" err="1" smtClean="0">
                <a:latin typeface="Consolas"/>
                <a:cs typeface="Consolas"/>
              </a:rPr>
              <a:t>A.length</a:t>
            </a:r>
            <a:r>
              <a:rPr lang="en-US" sz="1800" dirty="0" smtClean="0">
                <a:latin typeface="Consolas"/>
                <a:cs typeface="Consolas"/>
              </a:rPr>
              <a:t> == 1</a:t>
            </a:r>
            <a:endParaRPr lang="en-US" sz="1800" b="1" dirty="0" smtClean="0">
              <a:latin typeface="Consolas"/>
              <a:cs typeface="Consolas"/>
            </a:endParaRPr>
          </a:p>
          <a:p>
            <a:pPr marL="342900" indent="-342900" eaLnBrk="1" hangingPunct="1">
              <a:spcBef>
                <a:spcPct val="20000"/>
              </a:spcBef>
              <a:buFontTx/>
              <a:buAutoNum type="arabicPeriod"/>
            </a:pPr>
            <a:r>
              <a:rPr lang="en-US" sz="1800" dirty="0" smtClean="0">
                <a:latin typeface="Consolas"/>
                <a:cs typeface="Consolas"/>
              </a:rPr>
              <a:t>   </a:t>
            </a:r>
            <a:r>
              <a:rPr lang="en-US" sz="1800" b="1" dirty="0" smtClean="0">
                <a:latin typeface="Consolas"/>
                <a:cs typeface="Consolas"/>
              </a:rPr>
              <a:t>then</a:t>
            </a:r>
            <a:r>
              <a:rPr lang="en-US" sz="1800" dirty="0" smtClean="0">
                <a:latin typeface="Consolas"/>
                <a:cs typeface="Consolas"/>
              </a:rPr>
              <a:t> </a:t>
            </a:r>
            <a:r>
              <a:rPr lang="en-US" sz="1800" b="1" dirty="0" smtClean="0">
                <a:latin typeface="Consolas"/>
                <a:cs typeface="Consolas"/>
              </a:rPr>
              <a:t>skip</a:t>
            </a:r>
            <a:endParaRPr lang="en-US" sz="1800" b="1" dirty="0" smtClean="0">
              <a:latin typeface="Consolas"/>
              <a:ea typeface="Arial" pitchFamily="-107" charset="0"/>
              <a:cs typeface="Consolas"/>
            </a:endParaRPr>
          </a:p>
          <a:p>
            <a:pPr marL="342900" indent="-342900" eaLnBrk="1" hangingPunct="1">
              <a:spcBef>
                <a:spcPct val="20000"/>
              </a:spcBef>
              <a:buFontTx/>
              <a:buAutoNum type="arabicPeriod"/>
            </a:pPr>
            <a:r>
              <a:rPr lang="en-US" sz="1800" dirty="0" smtClean="0">
                <a:latin typeface="Consolas"/>
                <a:ea typeface="Arial" pitchFamily="-107" charset="0"/>
                <a:cs typeface="Consolas"/>
              </a:rPr>
              <a:t>   </a:t>
            </a:r>
            <a:r>
              <a:rPr lang="en-US" sz="1800" b="1" dirty="0" smtClean="0">
                <a:latin typeface="Consolas"/>
                <a:ea typeface="Arial" pitchFamily="-107" charset="0"/>
                <a:cs typeface="Consolas"/>
              </a:rPr>
              <a:t>else </a:t>
            </a:r>
            <a:endParaRPr lang="en-US" sz="1800" dirty="0" smtClean="0">
              <a:latin typeface="Consolas"/>
              <a:ea typeface="Arial" pitchFamily="-107" charset="0"/>
              <a:cs typeface="Consolas"/>
            </a:endParaRPr>
          </a:p>
          <a:p>
            <a:pPr marL="342900" indent="-342900" eaLnBrk="1" hangingPunct="1">
              <a:spcBef>
                <a:spcPct val="20000"/>
              </a:spcBef>
              <a:buFontTx/>
              <a:buAutoNum type="arabicPeriod"/>
            </a:pPr>
            <a:r>
              <a:rPr lang="en-US" sz="1800" dirty="0" smtClean="0">
                <a:latin typeface="Consolas"/>
                <a:ea typeface="Arial" pitchFamily="-107" charset="0"/>
                <a:cs typeface="Consolas"/>
              </a:rPr>
              <a:t>     </a:t>
            </a:r>
            <a:r>
              <a:rPr lang="en-US" sz="1800" dirty="0" err="1" smtClean="0">
                <a:latin typeface="Consolas"/>
                <a:cs typeface="Consolas"/>
              </a:rPr>
              <a:t>n</a:t>
            </a:r>
            <a:r>
              <a:rPr lang="en-US" sz="1800" dirty="0" smtClean="0">
                <a:latin typeface="Consolas"/>
                <a:cs typeface="Consolas"/>
              </a:rPr>
              <a:t> </a:t>
            </a:r>
            <a:r>
              <a:rPr lang="en-US" sz="1800" dirty="0" smtClean="0">
                <a:latin typeface="Consolas"/>
                <a:ea typeface="Arial" pitchFamily="-107" charset="0"/>
                <a:cs typeface="Consolas"/>
              </a:rPr>
              <a:t>= </a:t>
            </a:r>
            <a:r>
              <a:rPr lang="en-US" sz="1800" dirty="0" err="1" smtClean="0">
                <a:latin typeface="Consolas"/>
                <a:cs typeface="Consolas"/>
              </a:rPr>
              <a:t>A.</a:t>
            </a:r>
            <a:r>
              <a:rPr lang="en-US" sz="1800" dirty="0" err="1" smtClean="0">
                <a:latin typeface="Consolas"/>
                <a:ea typeface="Arial" pitchFamily="-107" charset="0"/>
                <a:cs typeface="Consolas"/>
              </a:rPr>
              <a:t>length</a:t>
            </a:r>
            <a:r>
              <a:rPr lang="en-US" sz="1800" dirty="0" smtClean="0">
                <a:latin typeface="Consolas"/>
                <a:ea typeface="Arial" pitchFamily="-107" charset="0"/>
                <a:cs typeface="Consolas"/>
              </a:rPr>
              <a:t> ;  n</a:t>
            </a:r>
            <a:r>
              <a:rPr lang="en-US" sz="1800" baseline="-25000" dirty="0" smtClean="0">
                <a:latin typeface="Consolas"/>
                <a:ea typeface="Arial" pitchFamily="-107" charset="0"/>
                <a:cs typeface="Consolas"/>
              </a:rPr>
              <a:t>1</a:t>
            </a:r>
            <a:r>
              <a:rPr lang="en-US" sz="1800" dirty="0" smtClean="0">
                <a:latin typeface="Consolas"/>
                <a:ea typeface="Arial" pitchFamily="-107" charset="0"/>
                <a:cs typeface="Consolas"/>
              </a:rPr>
              <a:t> </a:t>
            </a:r>
            <a:r>
              <a:rPr lang="en-US" sz="1800" dirty="0" smtClean="0">
                <a:latin typeface="Consolas"/>
                <a:cs typeface="Consolas"/>
              </a:rPr>
              <a:t>= </a:t>
            </a:r>
            <a:r>
              <a:rPr lang="en-US" sz="1800" dirty="0" smtClean="0">
                <a:latin typeface="Consolas"/>
                <a:cs typeface="Consolas"/>
                <a:sym typeface="Symbol" charset="2"/>
              </a:rPr>
              <a:t></a:t>
            </a:r>
            <a:r>
              <a:rPr lang="en-US" sz="1800" dirty="0" smtClean="0">
                <a:latin typeface="Consolas"/>
                <a:cs typeface="Consolas"/>
              </a:rPr>
              <a:t>n/2</a:t>
            </a:r>
            <a:r>
              <a:rPr lang="en-US" sz="1800" dirty="0" smtClean="0">
                <a:latin typeface="Consolas"/>
                <a:cs typeface="Consolas"/>
                <a:sym typeface="Symbol" charset="2"/>
              </a:rPr>
              <a:t></a:t>
            </a:r>
            <a:r>
              <a:rPr lang="en-US" sz="1800" dirty="0" smtClean="0">
                <a:latin typeface="Consolas"/>
                <a:cs typeface="Consolas"/>
              </a:rPr>
              <a:t>  ;  </a:t>
            </a:r>
            <a:r>
              <a:rPr lang="en-US" sz="1800" dirty="0" smtClean="0">
                <a:latin typeface="Consolas"/>
                <a:ea typeface="Arial" pitchFamily="-107" charset="0"/>
                <a:cs typeface="Consolas"/>
              </a:rPr>
              <a:t>n</a:t>
            </a:r>
            <a:r>
              <a:rPr lang="en-US" sz="1800" baseline="-25000" dirty="0" smtClean="0">
                <a:latin typeface="Consolas"/>
                <a:ea typeface="Arial" pitchFamily="-107" charset="0"/>
                <a:cs typeface="Consolas"/>
              </a:rPr>
              <a:t>2</a:t>
            </a:r>
            <a:r>
              <a:rPr lang="en-US" sz="1800" dirty="0" smtClean="0">
                <a:latin typeface="Consolas"/>
                <a:ea typeface="Arial" pitchFamily="-107" charset="0"/>
                <a:cs typeface="Consolas"/>
              </a:rPr>
              <a:t> </a:t>
            </a:r>
            <a:r>
              <a:rPr lang="en-US" sz="1800" dirty="0" smtClean="0">
                <a:latin typeface="Consolas"/>
                <a:cs typeface="Consolas"/>
              </a:rPr>
              <a:t>= </a:t>
            </a:r>
            <a:r>
              <a:rPr lang="en-US" sz="1800" dirty="0" smtClean="0">
                <a:latin typeface="Consolas"/>
                <a:cs typeface="Consolas"/>
                <a:sym typeface="Symbol" charset="2"/>
              </a:rPr>
              <a:t></a:t>
            </a:r>
            <a:r>
              <a:rPr lang="en-US" sz="1800" dirty="0" smtClean="0">
                <a:latin typeface="Consolas"/>
                <a:cs typeface="Consolas"/>
              </a:rPr>
              <a:t>n/2</a:t>
            </a:r>
            <a:r>
              <a:rPr lang="en-US" sz="1800" dirty="0" smtClean="0">
                <a:latin typeface="Consolas"/>
                <a:cs typeface="Consolas"/>
                <a:sym typeface="Symbol" charset="2"/>
              </a:rPr>
              <a:t></a:t>
            </a:r>
            <a:r>
              <a:rPr lang="en-US" sz="1800" dirty="0" smtClean="0">
                <a:latin typeface="Consolas"/>
                <a:cs typeface="Consolas"/>
              </a:rPr>
              <a:t>; </a:t>
            </a:r>
            <a:endParaRPr lang="en-US" sz="1800" dirty="0" smtClean="0">
              <a:latin typeface="Consolas"/>
              <a:ea typeface="Arial" pitchFamily="-107" charset="0"/>
              <a:cs typeface="Consolas"/>
            </a:endParaRPr>
          </a:p>
          <a:p>
            <a:pPr marL="342900" indent="-342900" eaLnBrk="1" hangingPunct="1">
              <a:spcBef>
                <a:spcPct val="20000"/>
              </a:spcBef>
            </a:pPr>
            <a:r>
              <a:rPr lang="en-US" sz="1800" dirty="0" smtClean="0">
                <a:latin typeface="Consolas"/>
                <a:ea typeface="Arial" pitchFamily="-107" charset="0"/>
                <a:cs typeface="Consolas"/>
              </a:rPr>
              <a:t>        copy A[1.. n</a:t>
            </a:r>
            <a:r>
              <a:rPr lang="en-US" sz="1800" baseline="-25000" dirty="0" smtClean="0">
                <a:latin typeface="Consolas"/>
                <a:ea typeface="Arial" pitchFamily="-107" charset="0"/>
                <a:cs typeface="Consolas"/>
              </a:rPr>
              <a:t>1</a:t>
            </a:r>
            <a:r>
              <a:rPr lang="en-US" sz="1800" dirty="0" smtClean="0">
                <a:latin typeface="Consolas"/>
                <a:ea typeface="Arial" pitchFamily="-107" charset="0"/>
                <a:cs typeface="Consolas"/>
              </a:rPr>
              <a:t>]  to auxiliary array A</a:t>
            </a:r>
            <a:r>
              <a:rPr lang="en-US" sz="1800" baseline="-25000" dirty="0" smtClean="0">
                <a:latin typeface="Consolas"/>
                <a:ea typeface="Arial" pitchFamily="-107" charset="0"/>
                <a:cs typeface="Consolas"/>
              </a:rPr>
              <a:t>1</a:t>
            </a:r>
            <a:r>
              <a:rPr lang="en-US" sz="1800" dirty="0" smtClean="0">
                <a:latin typeface="Consolas"/>
                <a:ea typeface="Arial" pitchFamily="-107" charset="0"/>
                <a:cs typeface="Consolas"/>
              </a:rPr>
              <a:t>[1.. n</a:t>
            </a:r>
            <a:r>
              <a:rPr lang="en-US" sz="1800" baseline="-25000" dirty="0" smtClean="0">
                <a:latin typeface="Consolas"/>
                <a:ea typeface="Arial" pitchFamily="-107" charset="0"/>
                <a:cs typeface="Consolas"/>
              </a:rPr>
              <a:t>1</a:t>
            </a:r>
            <a:r>
              <a:rPr lang="en-US" sz="1800" dirty="0" smtClean="0">
                <a:latin typeface="Consolas"/>
                <a:ea typeface="Arial" pitchFamily="-107" charset="0"/>
                <a:cs typeface="Consolas"/>
              </a:rPr>
              <a:t>]</a:t>
            </a:r>
          </a:p>
          <a:p>
            <a:pPr marL="342900" indent="-342900" eaLnBrk="1" hangingPunct="1">
              <a:spcBef>
                <a:spcPct val="20000"/>
              </a:spcBef>
            </a:pPr>
            <a:r>
              <a:rPr lang="en-US" sz="1800" dirty="0" smtClean="0">
                <a:latin typeface="Consolas"/>
                <a:ea typeface="Arial" pitchFamily="-107" charset="0"/>
                <a:cs typeface="Consolas"/>
              </a:rPr>
              <a:t>        copy A[n</a:t>
            </a:r>
            <a:r>
              <a:rPr lang="en-US" sz="1800" baseline="-25000" dirty="0" smtClean="0">
                <a:latin typeface="Consolas"/>
                <a:ea typeface="Arial" pitchFamily="-107" charset="0"/>
                <a:cs typeface="Consolas"/>
              </a:rPr>
              <a:t>1</a:t>
            </a:r>
            <a:r>
              <a:rPr lang="en-US" sz="1800" dirty="0" smtClean="0">
                <a:latin typeface="Consolas"/>
                <a:ea typeface="Arial" pitchFamily="-107" charset="0"/>
                <a:cs typeface="Consolas"/>
              </a:rPr>
              <a:t>+1..n] </a:t>
            </a:r>
            <a:r>
              <a:rPr lang="en-US" sz="1800" dirty="0" smtClean="0">
                <a:latin typeface="Consolas"/>
                <a:cs typeface="Consolas"/>
              </a:rPr>
              <a:t>to auxiliary array </a:t>
            </a:r>
            <a:r>
              <a:rPr lang="en-US" sz="1800" dirty="0" smtClean="0">
                <a:latin typeface="Consolas"/>
                <a:ea typeface="Arial" pitchFamily="-107" charset="0"/>
                <a:cs typeface="Consolas"/>
              </a:rPr>
              <a:t>A</a:t>
            </a:r>
            <a:r>
              <a:rPr lang="en-US" sz="1800" baseline="-25000" dirty="0" smtClean="0">
                <a:latin typeface="Consolas"/>
                <a:ea typeface="Arial" pitchFamily="-107" charset="0"/>
                <a:cs typeface="Consolas"/>
              </a:rPr>
              <a:t>2</a:t>
            </a:r>
            <a:r>
              <a:rPr lang="en-US" sz="1800" dirty="0" smtClean="0">
                <a:latin typeface="Consolas"/>
                <a:ea typeface="Arial" pitchFamily="-107" charset="0"/>
                <a:cs typeface="Consolas"/>
              </a:rPr>
              <a:t>[1.. n</a:t>
            </a:r>
            <a:r>
              <a:rPr lang="en-US" sz="1800" baseline="-25000" dirty="0" smtClean="0">
                <a:latin typeface="Consolas"/>
                <a:ea typeface="Arial" pitchFamily="-107" charset="0"/>
                <a:cs typeface="Consolas"/>
              </a:rPr>
              <a:t>2</a:t>
            </a:r>
            <a:r>
              <a:rPr lang="en-US" sz="1800" dirty="0" smtClean="0">
                <a:latin typeface="Consolas"/>
                <a:ea typeface="Arial" pitchFamily="-107" charset="0"/>
                <a:cs typeface="Consolas"/>
              </a:rPr>
              <a:t>]</a:t>
            </a:r>
          </a:p>
          <a:p>
            <a:pPr marL="342900" indent="-342900" eaLnBrk="1" hangingPunct="1">
              <a:spcBef>
                <a:spcPct val="20000"/>
              </a:spcBef>
              <a:buFontTx/>
              <a:buAutoNum type="arabicPeriod" startAt="5"/>
            </a:pPr>
            <a:r>
              <a:rPr lang="en-US" sz="1800" dirty="0" smtClean="0">
                <a:latin typeface="Consolas"/>
                <a:ea typeface="Arial" pitchFamily="-107" charset="0"/>
                <a:cs typeface="Consolas"/>
              </a:rPr>
              <a:t>     </a:t>
            </a:r>
            <a:r>
              <a:rPr lang="en-US" sz="1800" dirty="0" smtClean="0">
                <a:solidFill>
                  <a:srgbClr val="C00000"/>
                </a:solidFill>
                <a:latin typeface="Consolas"/>
                <a:cs typeface="Consolas"/>
              </a:rPr>
              <a:t>MergeSort</a:t>
            </a:r>
            <a:r>
              <a:rPr lang="en-US" sz="1800" dirty="0" smtClean="0">
                <a:latin typeface="Consolas"/>
                <a:cs typeface="Consolas"/>
              </a:rPr>
              <a:t>(A</a:t>
            </a:r>
            <a:r>
              <a:rPr lang="en-US" sz="1800" baseline="-25000" dirty="0" smtClean="0">
                <a:latin typeface="Consolas"/>
                <a:cs typeface="Consolas"/>
              </a:rPr>
              <a:t>1</a:t>
            </a:r>
            <a:r>
              <a:rPr lang="en-US" sz="1800" dirty="0" smtClean="0">
                <a:latin typeface="Consolas"/>
                <a:cs typeface="Consolas"/>
              </a:rPr>
              <a:t>) </a:t>
            </a:r>
          </a:p>
          <a:p>
            <a:pPr marL="342900" indent="-342900" eaLnBrk="1" hangingPunct="1">
              <a:spcBef>
                <a:spcPct val="20000"/>
              </a:spcBef>
              <a:buFontTx/>
              <a:buAutoNum type="arabicPeriod" startAt="5"/>
            </a:pPr>
            <a:r>
              <a:rPr lang="en-US" sz="1800" dirty="0" smtClean="0">
                <a:latin typeface="Consolas"/>
                <a:cs typeface="Consolas"/>
              </a:rPr>
              <a:t>     </a:t>
            </a:r>
            <a:r>
              <a:rPr lang="en-US" sz="1800" dirty="0" smtClean="0">
                <a:solidFill>
                  <a:srgbClr val="C00000"/>
                </a:solidFill>
                <a:latin typeface="Consolas"/>
                <a:cs typeface="Consolas"/>
              </a:rPr>
              <a:t>MergeSort</a:t>
            </a:r>
            <a:r>
              <a:rPr lang="en-US" sz="1800" dirty="0" smtClean="0">
                <a:latin typeface="Consolas"/>
                <a:cs typeface="Consolas"/>
              </a:rPr>
              <a:t>(A</a:t>
            </a:r>
            <a:r>
              <a:rPr lang="en-US" sz="1800" baseline="-25000" dirty="0" smtClean="0">
                <a:latin typeface="Consolas"/>
                <a:cs typeface="Consolas"/>
              </a:rPr>
              <a:t>2</a:t>
            </a:r>
            <a:r>
              <a:rPr lang="en-US" sz="1800" dirty="0" smtClean="0">
                <a:latin typeface="Consolas"/>
                <a:cs typeface="Consolas"/>
              </a:rPr>
              <a:t>)</a:t>
            </a:r>
            <a:endParaRPr lang="en-US" sz="1800" dirty="0" smtClean="0">
              <a:latin typeface="Consolas"/>
              <a:ea typeface="Arial" pitchFamily="-107" charset="0"/>
              <a:cs typeface="Consolas"/>
            </a:endParaRPr>
          </a:p>
          <a:p>
            <a:pPr marL="342900" indent="-342900" eaLnBrk="1" hangingPunct="1">
              <a:spcBef>
                <a:spcPct val="20000"/>
              </a:spcBef>
              <a:buFontTx/>
              <a:buAutoNum type="arabicPeriod" startAt="5"/>
            </a:pPr>
            <a:r>
              <a:rPr lang="en-US" sz="1800" dirty="0" smtClean="0">
                <a:latin typeface="Consolas"/>
                <a:ea typeface="Arial" pitchFamily="-107" charset="0"/>
                <a:cs typeface="Consolas"/>
              </a:rPr>
              <a:t>     </a:t>
            </a:r>
            <a:r>
              <a:rPr lang="en-US" sz="1800" dirty="0" err="1" smtClean="0">
                <a:solidFill>
                  <a:schemeClr val="accent2"/>
                </a:solidFill>
                <a:latin typeface="Consolas"/>
                <a:cs typeface="Consolas"/>
              </a:rPr>
              <a:t>Merge</a:t>
            </a:r>
            <a:r>
              <a:rPr lang="en-US" sz="1800" dirty="0" err="1" smtClean="0">
                <a:latin typeface="Consolas"/>
                <a:cs typeface="Consolas"/>
              </a:rPr>
              <a:t>(A</a:t>
            </a:r>
            <a:r>
              <a:rPr lang="en-US" sz="1800" dirty="0" smtClean="0">
                <a:latin typeface="Consolas"/>
                <a:cs typeface="Consolas"/>
              </a:rPr>
              <a:t>, A</a:t>
            </a:r>
            <a:r>
              <a:rPr lang="en-US" sz="1800" baseline="-25000" dirty="0" smtClean="0">
                <a:latin typeface="Consolas"/>
                <a:cs typeface="Consolas"/>
              </a:rPr>
              <a:t>1</a:t>
            </a:r>
            <a:r>
              <a:rPr lang="en-US" sz="1800" dirty="0" smtClean="0">
                <a:latin typeface="Consolas"/>
                <a:cs typeface="Consolas"/>
              </a:rPr>
              <a:t>, A</a:t>
            </a:r>
            <a:r>
              <a:rPr lang="en-US" sz="1800" baseline="-25000" dirty="0" smtClean="0">
                <a:latin typeface="Consolas"/>
                <a:cs typeface="Consolas"/>
              </a:rPr>
              <a:t>2</a:t>
            </a:r>
            <a:r>
              <a:rPr lang="en-US" sz="1800" dirty="0" smtClean="0">
                <a:latin typeface="Consolas"/>
                <a:cs typeface="Consolas"/>
              </a:rPr>
              <a:t>)</a:t>
            </a:r>
            <a:endParaRPr lang="en-US" sz="1800" b="1" dirty="0">
              <a:latin typeface="Consolas"/>
              <a:cs typeface="Consolas"/>
            </a:endParaRPr>
          </a:p>
        </p:txBody>
      </p:sp>
      <p:sp>
        <p:nvSpPr>
          <p:cNvPr id="10"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11"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56</a:t>
            </a:fld>
            <a:endParaRPr lang="en-US"/>
          </a:p>
        </p:txBody>
      </p:sp>
      <p:sp>
        <p:nvSpPr>
          <p:cNvPr id="18" name="Rectangle 17"/>
          <p:cNvSpPr/>
          <p:nvPr/>
        </p:nvSpPr>
        <p:spPr>
          <a:xfrm>
            <a:off x="152400" y="1371600"/>
            <a:ext cx="8686800" cy="4191000"/>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3"/>
          <p:cNvSpPr>
            <a:spLocks noGrp="1" noChangeArrowheads="1"/>
          </p:cNvSpPr>
          <p:nvPr>
            <p:ph type="title"/>
          </p:nvPr>
        </p:nvSpPr>
        <p:spPr>
          <a:xfrm>
            <a:off x="357159" y="163495"/>
            <a:ext cx="8572559" cy="836613"/>
          </a:xfrm>
        </p:spPr>
        <p:txBody>
          <a:bodyPr/>
          <a:lstStyle/>
          <a:p>
            <a:pPr eaLnBrk="1" hangingPunct="1"/>
            <a:r>
              <a:rPr lang="en-US" dirty="0" err="1"/>
              <a:t>MergeSort</a:t>
            </a:r>
            <a:endParaRPr lang="en-US" dirty="0"/>
          </a:p>
        </p:txBody>
      </p:sp>
    </p:spTree>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 name="Group 3"/>
          <p:cNvGrpSpPr>
            <a:grpSpLocks/>
          </p:cNvGrpSpPr>
          <p:nvPr/>
        </p:nvGrpSpPr>
        <p:grpSpPr bwMode="auto">
          <a:xfrm>
            <a:off x="2466975" y="914400"/>
            <a:ext cx="4210050" cy="425450"/>
            <a:chOff x="1534" y="831"/>
            <a:chExt cx="2652" cy="268"/>
          </a:xfrm>
        </p:grpSpPr>
        <p:sp>
          <p:nvSpPr>
            <p:cNvPr id="52304" name="Rectangle 4"/>
            <p:cNvSpPr>
              <a:spLocks noChangeArrowheads="1"/>
            </p:cNvSpPr>
            <p:nvPr/>
          </p:nvSpPr>
          <p:spPr bwMode="auto">
            <a:xfrm>
              <a:off x="1534" y="831"/>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3</a:t>
              </a:r>
            </a:p>
          </p:txBody>
        </p:sp>
        <p:sp>
          <p:nvSpPr>
            <p:cNvPr id="52305" name="Rectangle 5"/>
            <p:cNvSpPr>
              <a:spLocks noChangeArrowheads="1"/>
            </p:cNvSpPr>
            <p:nvPr/>
          </p:nvSpPr>
          <p:spPr bwMode="auto">
            <a:xfrm>
              <a:off x="1754" y="831"/>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14</a:t>
              </a:r>
            </a:p>
          </p:txBody>
        </p:sp>
        <p:sp>
          <p:nvSpPr>
            <p:cNvPr id="52306" name="Rectangle 6"/>
            <p:cNvSpPr>
              <a:spLocks noChangeArrowheads="1"/>
            </p:cNvSpPr>
            <p:nvPr/>
          </p:nvSpPr>
          <p:spPr bwMode="auto">
            <a:xfrm>
              <a:off x="2066" y="831"/>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1</a:t>
              </a:r>
            </a:p>
          </p:txBody>
        </p:sp>
        <p:sp>
          <p:nvSpPr>
            <p:cNvPr id="52307" name="Rectangle 7"/>
            <p:cNvSpPr>
              <a:spLocks noChangeArrowheads="1"/>
            </p:cNvSpPr>
            <p:nvPr/>
          </p:nvSpPr>
          <p:spPr bwMode="auto">
            <a:xfrm>
              <a:off x="2286" y="831"/>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28</a:t>
              </a:r>
            </a:p>
          </p:txBody>
        </p:sp>
        <p:sp>
          <p:nvSpPr>
            <p:cNvPr id="52308" name="Rectangle 8"/>
            <p:cNvSpPr>
              <a:spLocks noChangeArrowheads="1"/>
            </p:cNvSpPr>
            <p:nvPr/>
          </p:nvSpPr>
          <p:spPr bwMode="auto">
            <a:xfrm>
              <a:off x="2594" y="831"/>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17</a:t>
              </a:r>
            </a:p>
          </p:txBody>
        </p:sp>
        <p:sp>
          <p:nvSpPr>
            <p:cNvPr id="52309" name="Rectangle 9"/>
            <p:cNvSpPr>
              <a:spLocks noChangeArrowheads="1"/>
            </p:cNvSpPr>
            <p:nvPr/>
          </p:nvSpPr>
          <p:spPr bwMode="auto">
            <a:xfrm>
              <a:off x="2902" y="831"/>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8</a:t>
              </a:r>
            </a:p>
          </p:txBody>
        </p:sp>
        <p:sp>
          <p:nvSpPr>
            <p:cNvPr id="52310" name="Rectangle 10"/>
            <p:cNvSpPr>
              <a:spLocks noChangeArrowheads="1"/>
            </p:cNvSpPr>
            <p:nvPr/>
          </p:nvSpPr>
          <p:spPr bwMode="auto">
            <a:xfrm>
              <a:off x="3122" y="831"/>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21</a:t>
              </a:r>
            </a:p>
          </p:txBody>
        </p:sp>
        <p:sp>
          <p:nvSpPr>
            <p:cNvPr id="52311" name="Rectangle 11"/>
            <p:cNvSpPr>
              <a:spLocks noChangeArrowheads="1"/>
            </p:cNvSpPr>
            <p:nvPr/>
          </p:nvSpPr>
          <p:spPr bwMode="auto">
            <a:xfrm>
              <a:off x="3436" y="831"/>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7</a:t>
              </a:r>
            </a:p>
          </p:txBody>
        </p:sp>
        <p:sp>
          <p:nvSpPr>
            <p:cNvPr id="52312" name="Rectangle 12"/>
            <p:cNvSpPr>
              <a:spLocks noChangeArrowheads="1"/>
            </p:cNvSpPr>
            <p:nvPr/>
          </p:nvSpPr>
          <p:spPr bwMode="auto">
            <a:xfrm>
              <a:off x="3656" y="831"/>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4</a:t>
              </a:r>
            </a:p>
          </p:txBody>
        </p:sp>
        <p:sp>
          <p:nvSpPr>
            <p:cNvPr id="52313" name="Rectangle 13"/>
            <p:cNvSpPr>
              <a:spLocks noChangeArrowheads="1"/>
            </p:cNvSpPr>
            <p:nvPr/>
          </p:nvSpPr>
          <p:spPr bwMode="auto">
            <a:xfrm>
              <a:off x="3876" y="831"/>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35</a:t>
              </a:r>
            </a:p>
          </p:txBody>
        </p:sp>
      </p:grpSp>
      <p:grpSp>
        <p:nvGrpSpPr>
          <p:cNvPr id="3" name="Group 14"/>
          <p:cNvGrpSpPr>
            <a:grpSpLocks/>
          </p:cNvGrpSpPr>
          <p:nvPr/>
        </p:nvGrpSpPr>
        <p:grpSpPr bwMode="auto">
          <a:xfrm>
            <a:off x="2466975" y="1498600"/>
            <a:ext cx="4210050" cy="425450"/>
            <a:chOff x="1554" y="1199"/>
            <a:chExt cx="2652" cy="268"/>
          </a:xfrm>
        </p:grpSpPr>
        <p:sp>
          <p:nvSpPr>
            <p:cNvPr id="52294" name="Rectangle 15"/>
            <p:cNvSpPr>
              <a:spLocks noChangeArrowheads="1"/>
            </p:cNvSpPr>
            <p:nvPr/>
          </p:nvSpPr>
          <p:spPr bwMode="auto">
            <a:xfrm>
              <a:off x="1554" y="1199"/>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folHlink"/>
                  </a:solidFill>
                </a:rPr>
                <a:t>1</a:t>
              </a:r>
            </a:p>
          </p:txBody>
        </p:sp>
        <p:sp>
          <p:nvSpPr>
            <p:cNvPr id="52295" name="Rectangle 16"/>
            <p:cNvSpPr>
              <a:spLocks noChangeArrowheads="1"/>
            </p:cNvSpPr>
            <p:nvPr/>
          </p:nvSpPr>
          <p:spPr bwMode="auto">
            <a:xfrm>
              <a:off x="1778" y="1199"/>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folHlink"/>
                  </a:solidFill>
                </a:rPr>
                <a:t>3</a:t>
              </a:r>
            </a:p>
          </p:txBody>
        </p:sp>
        <p:sp>
          <p:nvSpPr>
            <p:cNvPr id="52296" name="Rectangle 17"/>
            <p:cNvSpPr>
              <a:spLocks noChangeArrowheads="1"/>
            </p:cNvSpPr>
            <p:nvPr/>
          </p:nvSpPr>
          <p:spPr bwMode="auto">
            <a:xfrm>
              <a:off x="2002" y="1199"/>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folHlink"/>
                  </a:solidFill>
                </a:rPr>
                <a:t>4</a:t>
              </a:r>
            </a:p>
          </p:txBody>
        </p:sp>
        <p:sp>
          <p:nvSpPr>
            <p:cNvPr id="52297" name="Rectangle 18"/>
            <p:cNvSpPr>
              <a:spLocks noChangeArrowheads="1"/>
            </p:cNvSpPr>
            <p:nvPr/>
          </p:nvSpPr>
          <p:spPr bwMode="auto">
            <a:xfrm>
              <a:off x="2226" y="1199"/>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folHlink"/>
                  </a:solidFill>
                </a:rPr>
                <a:t>7</a:t>
              </a:r>
            </a:p>
          </p:txBody>
        </p:sp>
        <p:sp>
          <p:nvSpPr>
            <p:cNvPr id="52298" name="Rectangle 19"/>
            <p:cNvSpPr>
              <a:spLocks noChangeArrowheads="1"/>
            </p:cNvSpPr>
            <p:nvPr/>
          </p:nvSpPr>
          <p:spPr bwMode="auto">
            <a:xfrm>
              <a:off x="2446" y="1199"/>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folHlink"/>
                  </a:solidFill>
                </a:rPr>
                <a:t>8</a:t>
              </a:r>
            </a:p>
          </p:txBody>
        </p:sp>
        <p:sp>
          <p:nvSpPr>
            <p:cNvPr id="52299" name="Rectangle 20"/>
            <p:cNvSpPr>
              <a:spLocks noChangeArrowheads="1"/>
            </p:cNvSpPr>
            <p:nvPr/>
          </p:nvSpPr>
          <p:spPr bwMode="auto">
            <a:xfrm>
              <a:off x="2666" y="1199"/>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folHlink"/>
                  </a:solidFill>
                </a:rPr>
                <a:t>14</a:t>
              </a:r>
            </a:p>
          </p:txBody>
        </p:sp>
        <p:sp>
          <p:nvSpPr>
            <p:cNvPr id="52300" name="Rectangle 21"/>
            <p:cNvSpPr>
              <a:spLocks noChangeArrowheads="1"/>
            </p:cNvSpPr>
            <p:nvPr/>
          </p:nvSpPr>
          <p:spPr bwMode="auto">
            <a:xfrm>
              <a:off x="2974" y="1199"/>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folHlink"/>
                  </a:solidFill>
                </a:rPr>
                <a:t>17</a:t>
              </a:r>
            </a:p>
          </p:txBody>
        </p:sp>
        <p:sp>
          <p:nvSpPr>
            <p:cNvPr id="52301" name="Rectangle 22"/>
            <p:cNvSpPr>
              <a:spLocks noChangeArrowheads="1"/>
            </p:cNvSpPr>
            <p:nvPr/>
          </p:nvSpPr>
          <p:spPr bwMode="auto">
            <a:xfrm>
              <a:off x="3280" y="1199"/>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folHlink"/>
                  </a:solidFill>
                </a:rPr>
                <a:t>21</a:t>
              </a:r>
            </a:p>
          </p:txBody>
        </p:sp>
        <p:sp>
          <p:nvSpPr>
            <p:cNvPr id="52302" name="Rectangle 23"/>
            <p:cNvSpPr>
              <a:spLocks noChangeArrowheads="1"/>
            </p:cNvSpPr>
            <p:nvPr/>
          </p:nvSpPr>
          <p:spPr bwMode="auto">
            <a:xfrm>
              <a:off x="3588" y="1199"/>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folHlink"/>
                  </a:solidFill>
                </a:rPr>
                <a:t>28</a:t>
              </a:r>
            </a:p>
          </p:txBody>
        </p:sp>
        <p:sp>
          <p:nvSpPr>
            <p:cNvPr id="52303" name="Rectangle 24"/>
            <p:cNvSpPr>
              <a:spLocks noChangeArrowheads="1"/>
            </p:cNvSpPr>
            <p:nvPr/>
          </p:nvSpPr>
          <p:spPr bwMode="auto">
            <a:xfrm>
              <a:off x="3896" y="1199"/>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folHlink"/>
                  </a:solidFill>
                </a:rPr>
                <a:t>35</a:t>
              </a:r>
            </a:p>
          </p:txBody>
        </p:sp>
      </p:grpSp>
      <p:grpSp>
        <p:nvGrpSpPr>
          <p:cNvPr id="4" name="Group 25"/>
          <p:cNvGrpSpPr>
            <a:grpSpLocks/>
          </p:cNvGrpSpPr>
          <p:nvPr/>
        </p:nvGrpSpPr>
        <p:grpSpPr bwMode="auto">
          <a:xfrm>
            <a:off x="5400675" y="2527300"/>
            <a:ext cx="2038350" cy="425450"/>
            <a:chOff x="3402" y="1815"/>
            <a:chExt cx="1284" cy="268"/>
          </a:xfrm>
        </p:grpSpPr>
        <p:sp>
          <p:nvSpPr>
            <p:cNvPr id="52289" name="Rectangle 26"/>
            <p:cNvSpPr>
              <a:spLocks noChangeArrowheads="1"/>
            </p:cNvSpPr>
            <p:nvPr/>
          </p:nvSpPr>
          <p:spPr bwMode="auto">
            <a:xfrm>
              <a:off x="3402" y="1815"/>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8</a:t>
              </a:r>
            </a:p>
          </p:txBody>
        </p:sp>
        <p:sp>
          <p:nvSpPr>
            <p:cNvPr id="52290" name="Rectangle 27"/>
            <p:cNvSpPr>
              <a:spLocks noChangeArrowheads="1"/>
            </p:cNvSpPr>
            <p:nvPr/>
          </p:nvSpPr>
          <p:spPr bwMode="auto">
            <a:xfrm>
              <a:off x="3622" y="1815"/>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21</a:t>
              </a:r>
            </a:p>
          </p:txBody>
        </p:sp>
        <p:sp>
          <p:nvSpPr>
            <p:cNvPr id="52291" name="Rectangle 28"/>
            <p:cNvSpPr>
              <a:spLocks noChangeArrowheads="1"/>
            </p:cNvSpPr>
            <p:nvPr/>
          </p:nvSpPr>
          <p:spPr bwMode="auto">
            <a:xfrm>
              <a:off x="3936" y="1815"/>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7</a:t>
              </a:r>
            </a:p>
          </p:txBody>
        </p:sp>
        <p:sp>
          <p:nvSpPr>
            <p:cNvPr id="52292" name="Rectangle 29"/>
            <p:cNvSpPr>
              <a:spLocks noChangeArrowheads="1"/>
            </p:cNvSpPr>
            <p:nvPr/>
          </p:nvSpPr>
          <p:spPr bwMode="auto">
            <a:xfrm>
              <a:off x="4156" y="1815"/>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4</a:t>
              </a:r>
            </a:p>
          </p:txBody>
        </p:sp>
        <p:sp>
          <p:nvSpPr>
            <p:cNvPr id="52293" name="Rectangle 30"/>
            <p:cNvSpPr>
              <a:spLocks noChangeArrowheads="1"/>
            </p:cNvSpPr>
            <p:nvPr/>
          </p:nvSpPr>
          <p:spPr bwMode="auto">
            <a:xfrm>
              <a:off x="4376" y="1815"/>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35</a:t>
              </a:r>
            </a:p>
          </p:txBody>
        </p:sp>
      </p:grpSp>
      <p:grpSp>
        <p:nvGrpSpPr>
          <p:cNvPr id="5" name="Group 31"/>
          <p:cNvGrpSpPr>
            <a:grpSpLocks/>
          </p:cNvGrpSpPr>
          <p:nvPr/>
        </p:nvGrpSpPr>
        <p:grpSpPr bwMode="auto">
          <a:xfrm>
            <a:off x="1717675" y="2527300"/>
            <a:ext cx="2174875" cy="425450"/>
            <a:chOff x="1082" y="1815"/>
            <a:chExt cx="1370" cy="268"/>
          </a:xfrm>
        </p:grpSpPr>
        <p:sp>
          <p:nvSpPr>
            <p:cNvPr id="52284" name="Rectangle 32"/>
            <p:cNvSpPr>
              <a:spLocks noChangeArrowheads="1"/>
            </p:cNvSpPr>
            <p:nvPr/>
          </p:nvSpPr>
          <p:spPr bwMode="auto">
            <a:xfrm>
              <a:off x="1082" y="1815"/>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3</a:t>
              </a:r>
            </a:p>
          </p:txBody>
        </p:sp>
        <p:sp>
          <p:nvSpPr>
            <p:cNvPr id="52285" name="Rectangle 33"/>
            <p:cNvSpPr>
              <a:spLocks noChangeArrowheads="1"/>
            </p:cNvSpPr>
            <p:nvPr/>
          </p:nvSpPr>
          <p:spPr bwMode="auto">
            <a:xfrm>
              <a:off x="1302" y="1815"/>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14</a:t>
              </a:r>
            </a:p>
          </p:txBody>
        </p:sp>
        <p:sp>
          <p:nvSpPr>
            <p:cNvPr id="52286" name="Rectangle 34"/>
            <p:cNvSpPr>
              <a:spLocks noChangeArrowheads="1"/>
            </p:cNvSpPr>
            <p:nvPr/>
          </p:nvSpPr>
          <p:spPr bwMode="auto">
            <a:xfrm>
              <a:off x="1614" y="1815"/>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1</a:t>
              </a:r>
            </a:p>
          </p:txBody>
        </p:sp>
        <p:sp>
          <p:nvSpPr>
            <p:cNvPr id="52287" name="Rectangle 35"/>
            <p:cNvSpPr>
              <a:spLocks noChangeArrowheads="1"/>
            </p:cNvSpPr>
            <p:nvPr/>
          </p:nvSpPr>
          <p:spPr bwMode="auto">
            <a:xfrm>
              <a:off x="1834" y="1815"/>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28</a:t>
              </a:r>
            </a:p>
          </p:txBody>
        </p:sp>
        <p:sp>
          <p:nvSpPr>
            <p:cNvPr id="52288" name="Rectangle 36"/>
            <p:cNvSpPr>
              <a:spLocks noChangeArrowheads="1"/>
            </p:cNvSpPr>
            <p:nvPr/>
          </p:nvSpPr>
          <p:spPr bwMode="auto">
            <a:xfrm>
              <a:off x="2142" y="1815"/>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17</a:t>
              </a:r>
            </a:p>
          </p:txBody>
        </p:sp>
      </p:grpSp>
      <p:grpSp>
        <p:nvGrpSpPr>
          <p:cNvPr id="6" name="Group 37"/>
          <p:cNvGrpSpPr>
            <a:grpSpLocks/>
          </p:cNvGrpSpPr>
          <p:nvPr/>
        </p:nvGrpSpPr>
        <p:grpSpPr bwMode="auto">
          <a:xfrm>
            <a:off x="1717675" y="3111500"/>
            <a:ext cx="2174875" cy="425450"/>
            <a:chOff x="1082" y="2183"/>
            <a:chExt cx="1370" cy="268"/>
          </a:xfrm>
        </p:grpSpPr>
        <p:sp>
          <p:nvSpPr>
            <p:cNvPr id="52279" name="Rectangle 38"/>
            <p:cNvSpPr>
              <a:spLocks noChangeArrowheads="1"/>
            </p:cNvSpPr>
            <p:nvPr/>
          </p:nvSpPr>
          <p:spPr bwMode="auto">
            <a:xfrm>
              <a:off x="1082" y="2183"/>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folHlink"/>
                  </a:solidFill>
                </a:rPr>
                <a:t>1</a:t>
              </a:r>
            </a:p>
          </p:txBody>
        </p:sp>
        <p:sp>
          <p:nvSpPr>
            <p:cNvPr id="52280" name="Rectangle 39"/>
            <p:cNvSpPr>
              <a:spLocks noChangeArrowheads="1"/>
            </p:cNvSpPr>
            <p:nvPr/>
          </p:nvSpPr>
          <p:spPr bwMode="auto">
            <a:xfrm>
              <a:off x="1306" y="2183"/>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folHlink"/>
                  </a:solidFill>
                </a:rPr>
                <a:t>3</a:t>
              </a:r>
            </a:p>
          </p:txBody>
        </p:sp>
        <p:sp>
          <p:nvSpPr>
            <p:cNvPr id="52281" name="Rectangle 40"/>
            <p:cNvSpPr>
              <a:spLocks noChangeArrowheads="1"/>
            </p:cNvSpPr>
            <p:nvPr/>
          </p:nvSpPr>
          <p:spPr bwMode="auto">
            <a:xfrm>
              <a:off x="1530" y="2183"/>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folHlink"/>
                  </a:solidFill>
                </a:rPr>
                <a:t>14</a:t>
              </a:r>
            </a:p>
          </p:txBody>
        </p:sp>
        <p:sp>
          <p:nvSpPr>
            <p:cNvPr id="52282" name="Rectangle 41"/>
            <p:cNvSpPr>
              <a:spLocks noChangeArrowheads="1"/>
            </p:cNvSpPr>
            <p:nvPr/>
          </p:nvSpPr>
          <p:spPr bwMode="auto">
            <a:xfrm>
              <a:off x="1834" y="2183"/>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folHlink"/>
                  </a:solidFill>
                </a:rPr>
                <a:t>17</a:t>
              </a:r>
            </a:p>
          </p:txBody>
        </p:sp>
        <p:sp>
          <p:nvSpPr>
            <p:cNvPr id="52283" name="Rectangle 42"/>
            <p:cNvSpPr>
              <a:spLocks noChangeArrowheads="1"/>
            </p:cNvSpPr>
            <p:nvPr/>
          </p:nvSpPr>
          <p:spPr bwMode="auto">
            <a:xfrm>
              <a:off x="2142" y="2183"/>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folHlink"/>
                  </a:solidFill>
                </a:rPr>
                <a:t>28</a:t>
              </a:r>
            </a:p>
          </p:txBody>
        </p:sp>
      </p:grpSp>
      <p:grpSp>
        <p:nvGrpSpPr>
          <p:cNvPr id="7" name="Group 43"/>
          <p:cNvGrpSpPr>
            <a:grpSpLocks/>
          </p:cNvGrpSpPr>
          <p:nvPr/>
        </p:nvGrpSpPr>
        <p:grpSpPr bwMode="auto">
          <a:xfrm>
            <a:off x="5400675" y="3111500"/>
            <a:ext cx="2038350" cy="425450"/>
            <a:chOff x="3402" y="2183"/>
            <a:chExt cx="1284" cy="268"/>
          </a:xfrm>
        </p:grpSpPr>
        <p:sp>
          <p:nvSpPr>
            <p:cNvPr id="52274" name="Rectangle 44"/>
            <p:cNvSpPr>
              <a:spLocks noChangeArrowheads="1"/>
            </p:cNvSpPr>
            <p:nvPr/>
          </p:nvSpPr>
          <p:spPr bwMode="auto">
            <a:xfrm>
              <a:off x="3402" y="2183"/>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folHlink"/>
                  </a:solidFill>
                </a:rPr>
                <a:t>4</a:t>
              </a:r>
            </a:p>
          </p:txBody>
        </p:sp>
        <p:sp>
          <p:nvSpPr>
            <p:cNvPr id="52275" name="Rectangle 45"/>
            <p:cNvSpPr>
              <a:spLocks noChangeArrowheads="1"/>
            </p:cNvSpPr>
            <p:nvPr/>
          </p:nvSpPr>
          <p:spPr bwMode="auto">
            <a:xfrm>
              <a:off x="3626" y="2183"/>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folHlink"/>
                  </a:solidFill>
                </a:rPr>
                <a:t>7</a:t>
              </a:r>
            </a:p>
          </p:txBody>
        </p:sp>
        <p:sp>
          <p:nvSpPr>
            <p:cNvPr id="52276" name="Rectangle 46"/>
            <p:cNvSpPr>
              <a:spLocks noChangeArrowheads="1"/>
            </p:cNvSpPr>
            <p:nvPr/>
          </p:nvSpPr>
          <p:spPr bwMode="auto">
            <a:xfrm>
              <a:off x="3848" y="2183"/>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folHlink"/>
                  </a:solidFill>
                </a:rPr>
                <a:t>8</a:t>
              </a:r>
            </a:p>
          </p:txBody>
        </p:sp>
        <p:sp>
          <p:nvSpPr>
            <p:cNvPr id="52277" name="Rectangle 47"/>
            <p:cNvSpPr>
              <a:spLocks noChangeArrowheads="1"/>
            </p:cNvSpPr>
            <p:nvPr/>
          </p:nvSpPr>
          <p:spPr bwMode="auto">
            <a:xfrm>
              <a:off x="4064" y="2183"/>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folHlink"/>
                  </a:solidFill>
                </a:rPr>
                <a:t>21</a:t>
              </a:r>
            </a:p>
          </p:txBody>
        </p:sp>
        <p:sp>
          <p:nvSpPr>
            <p:cNvPr id="52278" name="Rectangle 48"/>
            <p:cNvSpPr>
              <a:spLocks noChangeArrowheads="1"/>
            </p:cNvSpPr>
            <p:nvPr/>
          </p:nvSpPr>
          <p:spPr bwMode="auto">
            <a:xfrm>
              <a:off x="4376" y="2183"/>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folHlink"/>
                  </a:solidFill>
                </a:rPr>
                <a:t>35</a:t>
              </a:r>
            </a:p>
          </p:txBody>
        </p:sp>
      </p:grpSp>
      <p:grpSp>
        <p:nvGrpSpPr>
          <p:cNvPr id="8" name="Group 49"/>
          <p:cNvGrpSpPr>
            <a:grpSpLocks/>
          </p:cNvGrpSpPr>
          <p:nvPr/>
        </p:nvGrpSpPr>
        <p:grpSpPr bwMode="auto">
          <a:xfrm>
            <a:off x="1184275" y="4140200"/>
            <a:ext cx="841375" cy="425450"/>
            <a:chOff x="970" y="2839"/>
            <a:chExt cx="530" cy="268"/>
          </a:xfrm>
        </p:grpSpPr>
        <p:sp>
          <p:nvSpPr>
            <p:cNvPr id="52272" name="Rectangle 50"/>
            <p:cNvSpPr>
              <a:spLocks noChangeArrowheads="1"/>
            </p:cNvSpPr>
            <p:nvPr/>
          </p:nvSpPr>
          <p:spPr bwMode="auto">
            <a:xfrm>
              <a:off x="970" y="2839"/>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3</a:t>
              </a:r>
            </a:p>
          </p:txBody>
        </p:sp>
        <p:sp>
          <p:nvSpPr>
            <p:cNvPr id="52273" name="Rectangle 51"/>
            <p:cNvSpPr>
              <a:spLocks noChangeArrowheads="1"/>
            </p:cNvSpPr>
            <p:nvPr/>
          </p:nvSpPr>
          <p:spPr bwMode="auto">
            <a:xfrm>
              <a:off x="1190" y="2839"/>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14</a:t>
              </a:r>
            </a:p>
          </p:txBody>
        </p:sp>
      </p:grpSp>
      <p:grpSp>
        <p:nvGrpSpPr>
          <p:cNvPr id="9" name="Group 52"/>
          <p:cNvGrpSpPr>
            <a:grpSpLocks/>
          </p:cNvGrpSpPr>
          <p:nvPr/>
        </p:nvGrpSpPr>
        <p:grpSpPr bwMode="auto">
          <a:xfrm>
            <a:off x="1184275" y="4724400"/>
            <a:ext cx="841375" cy="425450"/>
            <a:chOff x="746" y="3207"/>
            <a:chExt cx="530" cy="268"/>
          </a:xfrm>
        </p:grpSpPr>
        <p:sp>
          <p:nvSpPr>
            <p:cNvPr id="52270" name="Rectangle 53"/>
            <p:cNvSpPr>
              <a:spLocks noChangeArrowheads="1"/>
            </p:cNvSpPr>
            <p:nvPr/>
          </p:nvSpPr>
          <p:spPr bwMode="auto">
            <a:xfrm>
              <a:off x="746" y="3207"/>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folHlink"/>
                  </a:solidFill>
                </a:rPr>
                <a:t>3</a:t>
              </a:r>
            </a:p>
          </p:txBody>
        </p:sp>
        <p:sp>
          <p:nvSpPr>
            <p:cNvPr id="52271" name="Rectangle 54"/>
            <p:cNvSpPr>
              <a:spLocks noChangeArrowheads="1"/>
            </p:cNvSpPr>
            <p:nvPr/>
          </p:nvSpPr>
          <p:spPr bwMode="auto">
            <a:xfrm>
              <a:off x="966" y="3207"/>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folHlink"/>
                  </a:solidFill>
                </a:rPr>
                <a:t>14</a:t>
              </a:r>
            </a:p>
          </p:txBody>
        </p:sp>
      </p:grpSp>
      <p:grpSp>
        <p:nvGrpSpPr>
          <p:cNvPr id="10" name="Group 55"/>
          <p:cNvGrpSpPr>
            <a:grpSpLocks/>
          </p:cNvGrpSpPr>
          <p:nvPr/>
        </p:nvGrpSpPr>
        <p:grpSpPr bwMode="auto">
          <a:xfrm>
            <a:off x="2968625" y="4140200"/>
            <a:ext cx="1330325" cy="425450"/>
            <a:chOff x="1870" y="2839"/>
            <a:chExt cx="838" cy="268"/>
          </a:xfrm>
        </p:grpSpPr>
        <p:sp>
          <p:nvSpPr>
            <p:cNvPr id="52267" name="Rectangle 56"/>
            <p:cNvSpPr>
              <a:spLocks noChangeArrowheads="1"/>
            </p:cNvSpPr>
            <p:nvPr/>
          </p:nvSpPr>
          <p:spPr bwMode="auto">
            <a:xfrm>
              <a:off x="1870" y="2839"/>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1</a:t>
              </a:r>
            </a:p>
          </p:txBody>
        </p:sp>
        <p:sp>
          <p:nvSpPr>
            <p:cNvPr id="52268" name="Rectangle 57"/>
            <p:cNvSpPr>
              <a:spLocks noChangeArrowheads="1"/>
            </p:cNvSpPr>
            <p:nvPr/>
          </p:nvSpPr>
          <p:spPr bwMode="auto">
            <a:xfrm>
              <a:off x="2090" y="2839"/>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28</a:t>
              </a:r>
            </a:p>
          </p:txBody>
        </p:sp>
        <p:sp>
          <p:nvSpPr>
            <p:cNvPr id="52269" name="Rectangle 58"/>
            <p:cNvSpPr>
              <a:spLocks noChangeArrowheads="1"/>
            </p:cNvSpPr>
            <p:nvPr/>
          </p:nvSpPr>
          <p:spPr bwMode="auto">
            <a:xfrm>
              <a:off x="2398" y="2839"/>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17</a:t>
              </a:r>
            </a:p>
          </p:txBody>
        </p:sp>
      </p:grpSp>
      <p:grpSp>
        <p:nvGrpSpPr>
          <p:cNvPr id="11" name="Group 59"/>
          <p:cNvGrpSpPr>
            <a:grpSpLocks/>
          </p:cNvGrpSpPr>
          <p:nvPr/>
        </p:nvGrpSpPr>
        <p:grpSpPr bwMode="auto">
          <a:xfrm>
            <a:off x="2968625" y="4724400"/>
            <a:ext cx="1330325" cy="425450"/>
            <a:chOff x="1870" y="3207"/>
            <a:chExt cx="838" cy="268"/>
          </a:xfrm>
        </p:grpSpPr>
        <p:sp>
          <p:nvSpPr>
            <p:cNvPr id="52264" name="Rectangle 60"/>
            <p:cNvSpPr>
              <a:spLocks noChangeArrowheads="1"/>
            </p:cNvSpPr>
            <p:nvPr/>
          </p:nvSpPr>
          <p:spPr bwMode="auto">
            <a:xfrm>
              <a:off x="1870" y="3207"/>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folHlink"/>
                  </a:solidFill>
                </a:rPr>
                <a:t>1</a:t>
              </a:r>
            </a:p>
          </p:txBody>
        </p:sp>
        <p:sp>
          <p:nvSpPr>
            <p:cNvPr id="52265" name="Rectangle 61"/>
            <p:cNvSpPr>
              <a:spLocks noChangeArrowheads="1"/>
            </p:cNvSpPr>
            <p:nvPr/>
          </p:nvSpPr>
          <p:spPr bwMode="auto">
            <a:xfrm>
              <a:off x="2090" y="3207"/>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folHlink"/>
                  </a:solidFill>
                </a:rPr>
                <a:t>17</a:t>
              </a:r>
            </a:p>
          </p:txBody>
        </p:sp>
        <p:sp>
          <p:nvSpPr>
            <p:cNvPr id="52266" name="Rectangle 62"/>
            <p:cNvSpPr>
              <a:spLocks noChangeArrowheads="1"/>
            </p:cNvSpPr>
            <p:nvPr/>
          </p:nvSpPr>
          <p:spPr bwMode="auto">
            <a:xfrm>
              <a:off x="2398" y="3207"/>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folHlink"/>
                  </a:solidFill>
                </a:rPr>
                <a:t>28</a:t>
              </a:r>
            </a:p>
          </p:txBody>
        </p:sp>
      </p:grpSp>
      <p:grpSp>
        <p:nvGrpSpPr>
          <p:cNvPr id="12" name="Group 63"/>
          <p:cNvGrpSpPr>
            <a:grpSpLocks/>
          </p:cNvGrpSpPr>
          <p:nvPr/>
        </p:nvGrpSpPr>
        <p:grpSpPr bwMode="auto">
          <a:xfrm>
            <a:off x="688975" y="5753100"/>
            <a:ext cx="1768475" cy="425450"/>
            <a:chOff x="434" y="3879"/>
            <a:chExt cx="1114" cy="268"/>
          </a:xfrm>
        </p:grpSpPr>
        <p:sp>
          <p:nvSpPr>
            <p:cNvPr id="52262" name="Rectangle 64"/>
            <p:cNvSpPr>
              <a:spLocks noChangeArrowheads="1"/>
            </p:cNvSpPr>
            <p:nvPr/>
          </p:nvSpPr>
          <p:spPr bwMode="auto">
            <a:xfrm>
              <a:off x="434" y="3879"/>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3</a:t>
              </a:r>
            </a:p>
          </p:txBody>
        </p:sp>
        <p:sp>
          <p:nvSpPr>
            <p:cNvPr id="52263" name="Rectangle 65"/>
            <p:cNvSpPr>
              <a:spLocks noChangeArrowheads="1"/>
            </p:cNvSpPr>
            <p:nvPr/>
          </p:nvSpPr>
          <p:spPr bwMode="auto">
            <a:xfrm>
              <a:off x="1238" y="3879"/>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14</a:t>
              </a:r>
            </a:p>
          </p:txBody>
        </p:sp>
      </p:grpSp>
      <p:grpSp>
        <p:nvGrpSpPr>
          <p:cNvPr id="13" name="Group 66"/>
          <p:cNvGrpSpPr>
            <a:grpSpLocks/>
          </p:cNvGrpSpPr>
          <p:nvPr/>
        </p:nvGrpSpPr>
        <p:grpSpPr bwMode="auto">
          <a:xfrm>
            <a:off x="4029075" y="2044700"/>
            <a:ext cx="1223963" cy="431800"/>
            <a:chOff x="2538" y="1551"/>
            <a:chExt cx="771" cy="272"/>
          </a:xfrm>
        </p:grpSpPr>
        <p:sp>
          <p:nvSpPr>
            <p:cNvPr id="52260" name="Line 67"/>
            <p:cNvSpPr>
              <a:spLocks noChangeShapeType="1"/>
            </p:cNvSpPr>
            <p:nvPr/>
          </p:nvSpPr>
          <p:spPr bwMode="auto">
            <a:xfrm>
              <a:off x="3037" y="1551"/>
              <a:ext cx="272" cy="272"/>
            </a:xfrm>
            <a:prstGeom prst="line">
              <a:avLst/>
            </a:prstGeom>
            <a:noFill/>
            <a:ln w="28575">
              <a:solidFill>
                <a:schemeClr val="accent1"/>
              </a:solidFill>
              <a:round/>
              <a:headEnd/>
              <a:tailEnd type="triangle" w="med" len="med"/>
            </a:ln>
          </p:spPr>
          <p:txBody>
            <a:bodyPr>
              <a:prstTxWarp prst="textNoShape">
                <a:avLst/>
              </a:prstTxWarp>
            </a:bodyPr>
            <a:lstStyle/>
            <a:p>
              <a:endParaRPr lang="en-US"/>
            </a:p>
          </p:txBody>
        </p:sp>
        <p:sp>
          <p:nvSpPr>
            <p:cNvPr id="52261" name="Line 68"/>
            <p:cNvSpPr>
              <a:spLocks noChangeShapeType="1"/>
            </p:cNvSpPr>
            <p:nvPr/>
          </p:nvSpPr>
          <p:spPr bwMode="auto">
            <a:xfrm flipH="1">
              <a:off x="2538" y="1551"/>
              <a:ext cx="272" cy="272"/>
            </a:xfrm>
            <a:prstGeom prst="line">
              <a:avLst/>
            </a:prstGeom>
            <a:noFill/>
            <a:ln w="28575">
              <a:solidFill>
                <a:schemeClr val="accent1"/>
              </a:solidFill>
              <a:round/>
              <a:headEnd/>
              <a:tailEnd type="triangle" w="med" len="med"/>
            </a:ln>
          </p:spPr>
          <p:txBody>
            <a:bodyPr>
              <a:prstTxWarp prst="textNoShape">
                <a:avLst/>
              </a:prstTxWarp>
            </a:bodyPr>
            <a:lstStyle/>
            <a:p>
              <a:endParaRPr lang="en-US"/>
            </a:p>
          </p:txBody>
        </p:sp>
      </p:grpSp>
      <p:grpSp>
        <p:nvGrpSpPr>
          <p:cNvPr id="14" name="Group 69"/>
          <p:cNvGrpSpPr>
            <a:grpSpLocks/>
          </p:cNvGrpSpPr>
          <p:nvPr/>
        </p:nvGrpSpPr>
        <p:grpSpPr bwMode="auto">
          <a:xfrm>
            <a:off x="3957638" y="1973262"/>
            <a:ext cx="1366837" cy="431800"/>
            <a:chOff x="2493" y="1506"/>
            <a:chExt cx="861" cy="272"/>
          </a:xfrm>
        </p:grpSpPr>
        <p:sp>
          <p:nvSpPr>
            <p:cNvPr id="52258" name="Line 70"/>
            <p:cNvSpPr>
              <a:spLocks noChangeShapeType="1"/>
            </p:cNvSpPr>
            <p:nvPr/>
          </p:nvSpPr>
          <p:spPr bwMode="auto">
            <a:xfrm flipV="1">
              <a:off x="2493" y="1506"/>
              <a:ext cx="272" cy="272"/>
            </a:xfrm>
            <a:prstGeom prst="line">
              <a:avLst/>
            </a:prstGeom>
            <a:noFill/>
            <a:ln w="28575">
              <a:solidFill>
                <a:schemeClr val="folHlink"/>
              </a:solidFill>
              <a:round/>
              <a:headEnd/>
              <a:tailEnd type="triangle" w="med" len="med"/>
            </a:ln>
          </p:spPr>
          <p:txBody>
            <a:bodyPr>
              <a:prstTxWarp prst="textNoShape">
                <a:avLst/>
              </a:prstTxWarp>
            </a:bodyPr>
            <a:lstStyle/>
            <a:p>
              <a:endParaRPr lang="en-US"/>
            </a:p>
          </p:txBody>
        </p:sp>
        <p:sp>
          <p:nvSpPr>
            <p:cNvPr id="52259" name="Line 71"/>
            <p:cNvSpPr>
              <a:spLocks noChangeShapeType="1"/>
            </p:cNvSpPr>
            <p:nvPr/>
          </p:nvSpPr>
          <p:spPr bwMode="auto">
            <a:xfrm flipH="1" flipV="1">
              <a:off x="3082" y="1506"/>
              <a:ext cx="272" cy="272"/>
            </a:xfrm>
            <a:prstGeom prst="line">
              <a:avLst/>
            </a:prstGeom>
            <a:noFill/>
            <a:ln w="28575">
              <a:solidFill>
                <a:schemeClr val="folHlink"/>
              </a:solidFill>
              <a:round/>
              <a:headEnd/>
              <a:tailEnd type="triangle" w="med" len="med"/>
            </a:ln>
          </p:spPr>
          <p:txBody>
            <a:bodyPr>
              <a:prstTxWarp prst="textNoShape">
                <a:avLst/>
              </a:prstTxWarp>
            </a:bodyPr>
            <a:lstStyle/>
            <a:p>
              <a:endParaRPr lang="en-US"/>
            </a:p>
          </p:txBody>
        </p:sp>
      </p:grpSp>
      <p:grpSp>
        <p:nvGrpSpPr>
          <p:cNvPr id="15" name="Group 72"/>
          <p:cNvGrpSpPr>
            <a:grpSpLocks/>
          </p:cNvGrpSpPr>
          <p:nvPr/>
        </p:nvGrpSpPr>
        <p:grpSpPr bwMode="auto">
          <a:xfrm>
            <a:off x="930275" y="5270500"/>
            <a:ext cx="1223963" cy="431800"/>
            <a:chOff x="2538" y="1551"/>
            <a:chExt cx="771" cy="272"/>
          </a:xfrm>
        </p:grpSpPr>
        <p:sp>
          <p:nvSpPr>
            <p:cNvPr id="52256" name="Line 73"/>
            <p:cNvSpPr>
              <a:spLocks noChangeShapeType="1"/>
            </p:cNvSpPr>
            <p:nvPr/>
          </p:nvSpPr>
          <p:spPr bwMode="auto">
            <a:xfrm>
              <a:off x="3037" y="1551"/>
              <a:ext cx="272" cy="272"/>
            </a:xfrm>
            <a:prstGeom prst="line">
              <a:avLst/>
            </a:prstGeom>
            <a:noFill/>
            <a:ln w="28575">
              <a:solidFill>
                <a:schemeClr val="accent1"/>
              </a:solidFill>
              <a:round/>
              <a:headEnd/>
              <a:tailEnd type="triangle" w="med" len="med"/>
            </a:ln>
          </p:spPr>
          <p:txBody>
            <a:bodyPr>
              <a:prstTxWarp prst="textNoShape">
                <a:avLst/>
              </a:prstTxWarp>
            </a:bodyPr>
            <a:lstStyle/>
            <a:p>
              <a:endParaRPr lang="en-US"/>
            </a:p>
          </p:txBody>
        </p:sp>
        <p:sp>
          <p:nvSpPr>
            <p:cNvPr id="52257" name="Line 74"/>
            <p:cNvSpPr>
              <a:spLocks noChangeShapeType="1"/>
            </p:cNvSpPr>
            <p:nvPr/>
          </p:nvSpPr>
          <p:spPr bwMode="auto">
            <a:xfrm flipH="1">
              <a:off x="2538" y="1551"/>
              <a:ext cx="272" cy="272"/>
            </a:xfrm>
            <a:prstGeom prst="line">
              <a:avLst/>
            </a:prstGeom>
            <a:noFill/>
            <a:ln w="28575">
              <a:solidFill>
                <a:schemeClr val="accent1"/>
              </a:solidFill>
              <a:round/>
              <a:headEnd/>
              <a:tailEnd type="triangle" w="med" len="med"/>
            </a:ln>
          </p:spPr>
          <p:txBody>
            <a:bodyPr>
              <a:prstTxWarp prst="textNoShape">
                <a:avLst/>
              </a:prstTxWarp>
            </a:bodyPr>
            <a:lstStyle/>
            <a:p>
              <a:endParaRPr lang="en-US"/>
            </a:p>
          </p:txBody>
        </p:sp>
      </p:grpSp>
      <p:grpSp>
        <p:nvGrpSpPr>
          <p:cNvPr id="16" name="Group 75"/>
          <p:cNvGrpSpPr>
            <a:grpSpLocks/>
          </p:cNvGrpSpPr>
          <p:nvPr/>
        </p:nvGrpSpPr>
        <p:grpSpPr bwMode="auto">
          <a:xfrm>
            <a:off x="858838" y="5199062"/>
            <a:ext cx="1366837" cy="431800"/>
            <a:chOff x="2493" y="1506"/>
            <a:chExt cx="861" cy="272"/>
          </a:xfrm>
        </p:grpSpPr>
        <p:sp>
          <p:nvSpPr>
            <p:cNvPr id="52254" name="Line 76"/>
            <p:cNvSpPr>
              <a:spLocks noChangeShapeType="1"/>
            </p:cNvSpPr>
            <p:nvPr/>
          </p:nvSpPr>
          <p:spPr bwMode="auto">
            <a:xfrm flipV="1">
              <a:off x="2493" y="1506"/>
              <a:ext cx="272" cy="272"/>
            </a:xfrm>
            <a:prstGeom prst="line">
              <a:avLst/>
            </a:prstGeom>
            <a:noFill/>
            <a:ln w="28575">
              <a:solidFill>
                <a:schemeClr val="folHlink"/>
              </a:solidFill>
              <a:round/>
              <a:headEnd/>
              <a:tailEnd type="triangle" w="med" len="med"/>
            </a:ln>
          </p:spPr>
          <p:txBody>
            <a:bodyPr>
              <a:prstTxWarp prst="textNoShape">
                <a:avLst/>
              </a:prstTxWarp>
            </a:bodyPr>
            <a:lstStyle/>
            <a:p>
              <a:endParaRPr lang="en-US"/>
            </a:p>
          </p:txBody>
        </p:sp>
        <p:sp>
          <p:nvSpPr>
            <p:cNvPr id="52255" name="Line 77"/>
            <p:cNvSpPr>
              <a:spLocks noChangeShapeType="1"/>
            </p:cNvSpPr>
            <p:nvPr/>
          </p:nvSpPr>
          <p:spPr bwMode="auto">
            <a:xfrm flipH="1" flipV="1">
              <a:off x="3082" y="1506"/>
              <a:ext cx="272" cy="272"/>
            </a:xfrm>
            <a:prstGeom prst="line">
              <a:avLst/>
            </a:prstGeom>
            <a:noFill/>
            <a:ln w="28575">
              <a:solidFill>
                <a:schemeClr val="folHlink"/>
              </a:solidFill>
              <a:round/>
              <a:headEnd/>
              <a:tailEnd type="triangle" w="med" len="med"/>
            </a:ln>
          </p:spPr>
          <p:txBody>
            <a:bodyPr>
              <a:prstTxWarp prst="textNoShape">
                <a:avLst/>
              </a:prstTxWarp>
            </a:bodyPr>
            <a:lstStyle/>
            <a:p>
              <a:endParaRPr lang="en-US"/>
            </a:p>
          </p:txBody>
        </p:sp>
      </p:grpSp>
      <p:grpSp>
        <p:nvGrpSpPr>
          <p:cNvPr id="17" name="Group 78"/>
          <p:cNvGrpSpPr>
            <a:grpSpLocks/>
          </p:cNvGrpSpPr>
          <p:nvPr/>
        </p:nvGrpSpPr>
        <p:grpSpPr bwMode="auto">
          <a:xfrm>
            <a:off x="2954338" y="5199062"/>
            <a:ext cx="1366837" cy="431800"/>
            <a:chOff x="2493" y="1506"/>
            <a:chExt cx="861" cy="272"/>
          </a:xfrm>
        </p:grpSpPr>
        <p:sp>
          <p:nvSpPr>
            <p:cNvPr id="52252" name="Line 79"/>
            <p:cNvSpPr>
              <a:spLocks noChangeShapeType="1"/>
            </p:cNvSpPr>
            <p:nvPr/>
          </p:nvSpPr>
          <p:spPr bwMode="auto">
            <a:xfrm flipV="1">
              <a:off x="2493" y="1506"/>
              <a:ext cx="272" cy="272"/>
            </a:xfrm>
            <a:prstGeom prst="line">
              <a:avLst/>
            </a:prstGeom>
            <a:noFill/>
            <a:ln w="28575">
              <a:solidFill>
                <a:schemeClr val="folHlink"/>
              </a:solidFill>
              <a:round/>
              <a:headEnd/>
              <a:tailEnd type="triangle" w="med" len="med"/>
            </a:ln>
          </p:spPr>
          <p:txBody>
            <a:bodyPr>
              <a:prstTxWarp prst="textNoShape">
                <a:avLst/>
              </a:prstTxWarp>
            </a:bodyPr>
            <a:lstStyle/>
            <a:p>
              <a:endParaRPr lang="en-US"/>
            </a:p>
          </p:txBody>
        </p:sp>
        <p:sp>
          <p:nvSpPr>
            <p:cNvPr id="52253" name="Line 80"/>
            <p:cNvSpPr>
              <a:spLocks noChangeShapeType="1"/>
            </p:cNvSpPr>
            <p:nvPr/>
          </p:nvSpPr>
          <p:spPr bwMode="auto">
            <a:xfrm flipH="1" flipV="1">
              <a:off x="3082" y="1506"/>
              <a:ext cx="272" cy="272"/>
            </a:xfrm>
            <a:prstGeom prst="line">
              <a:avLst/>
            </a:prstGeom>
            <a:noFill/>
            <a:ln w="28575">
              <a:solidFill>
                <a:schemeClr val="folHlink"/>
              </a:solidFill>
              <a:round/>
              <a:headEnd/>
              <a:tailEnd type="triangle" w="med" len="med"/>
            </a:ln>
          </p:spPr>
          <p:txBody>
            <a:bodyPr>
              <a:prstTxWarp prst="textNoShape">
                <a:avLst/>
              </a:prstTxWarp>
            </a:bodyPr>
            <a:lstStyle/>
            <a:p>
              <a:endParaRPr lang="en-US"/>
            </a:p>
          </p:txBody>
        </p:sp>
      </p:grpSp>
      <p:grpSp>
        <p:nvGrpSpPr>
          <p:cNvPr id="18" name="Group 81"/>
          <p:cNvGrpSpPr>
            <a:grpSpLocks/>
          </p:cNvGrpSpPr>
          <p:nvPr/>
        </p:nvGrpSpPr>
        <p:grpSpPr bwMode="auto">
          <a:xfrm>
            <a:off x="1870075" y="3657600"/>
            <a:ext cx="1223963" cy="431800"/>
            <a:chOff x="2538" y="1551"/>
            <a:chExt cx="771" cy="272"/>
          </a:xfrm>
        </p:grpSpPr>
        <p:sp>
          <p:nvSpPr>
            <p:cNvPr id="52250" name="Line 82"/>
            <p:cNvSpPr>
              <a:spLocks noChangeShapeType="1"/>
            </p:cNvSpPr>
            <p:nvPr/>
          </p:nvSpPr>
          <p:spPr bwMode="auto">
            <a:xfrm>
              <a:off x="3037" y="1551"/>
              <a:ext cx="272" cy="272"/>
            </a:xfrm>
            <a:prstGeom prst="line">
              <a:avLst/>
            </a:prstGeom>
            <a:noFill/>
            <a:ln w="28575">
              <a:solidFill>
                <a:schemeClr val="accent1"/>
              </a:solidFill>
              <a:round/>
              <a:headEnd/>
              <a:tailEnd type="triangle" w="med" len="med"/>
            </a:ln>
          </p:spPr>
          <p:txBody>
            <a:bodyPr>
              <a:prstTxWarp prst="textNoShape">
                <a:avLst/>
              </a:prstTxWarp>
            </a:bodyPr>
            <a:lstStyle/>
            <a:p>
              <a:endParaRPr lang="en-US"/>
            </a:p>
          </p:txBody>
        </p:sp>
        <p:sp>
          <p:nvSpPr>
            <p:cNvPr id="52251" name="Line 83"/>
            <p:cNvSpPr>
              <a:spLocks noChangeShapeType="1"/>
            </p:cNvSpPr>
            <p:nvPr/>
          </p:nvSpPr>
          <p:spPr bwMode="auto">
            <a:xfrm flipH="1">
              <a:off x="2538" y="1551"/>
              <a:ext cx="272" cy="272"/>
            </a:xfrm>
            <a:prstGeom prst="line">
              <a:avLst/>
            </a:prstGeom>
            <a:noFill/>
            <a:ln w="28575">
              <a:solidFill>
                <a:schemeClr val="accent1"/>
              </a:solidFill>
              <a:round/>
              <a:headEnd/>
              <a:tailEnd type="triangle" w="med" len="med"/>
            </a:ln>
          </p:spPr>
          <p:txBody>
            <a:bodyPr>
              <a:prstTxWarp prst="textNoShape">
                <a:avLst/>
              </a:prstTxWarp>
            </a:bodyPr>
            <a:lstStyle/>
            <a:p>
              <a:endParaRPr lang="en-US"/>
            </a:p>
          </p:txBody>
        </p:sp>
      </p:grpSp>
      <p:grpSp>
        <p:nvGrpSpPr>
          <p:cNvPr id="19" name="Group 84"/>
          <p:cNvGrpSpPr>
            <a:grpSpLocks/>
          </p:cNvGrpSpPr>
          <p:nvPr/>
        </p:nvGrpSpPr>
        <p:grpSpPr bwMode="auto">
          <a:xfrm>
            <a:off x="1798638" y="3586162"/>
            <a:ext cx="1366837" cy="431800"/>
            <a:chOff x="2493" y="1506"/>
            <a:chExt cx="861" cy="272"/>
          </a:xfrm>
        </p:grpSpPr>
        <p:sp>
          <p:nvSpPr>
            <p:cNvPr id="52248" name="Line 85"/>
            <p:cNvSpPr>
              <a:spLocks noChangeShapeType="1"/>
            </p:cNvSpPr>
            <p:nvPr/>
          </p:nvSpPr>
          <p:spPr bwMode="auto">
            <a:xfrm flipV="1">
              <a:off x="2493" y="1506"/>
              <a:ext cx="272" cy="272"/>
            </a:xfrm>
            <a:prstGeom prst="line">
              <a:avLst/>
            </a:prstGeom>
            <a:noFill/>
            <a:ln w="28575">
              <a:solidFill>
                <a:schemeClr val="folHlink"/>
              </a:solidFill>
              <a:round/>
              <a:headEnd/>
              <a:tailEnd type="triangle" w="med" len="med"/>
            </a:ln>
          </p:spPr>
          <p:txBody>
            <a:bodyPr>
              <a:prstTxWarp prst="textNoShape">
                <a:avLst/>
              </a:prstTxWarp>
            </a:bodyPr>
            <a:lstStyle/>
            <a:p>
              <a:endParaRPr lang="en-US"/>
            </a:p>
          </p:txBody>
        </p:sp>
        <p:sp>
          <p:nvSpPr>
            <p:cNvPr id="52249" name="Line 86"/>
            <p:cNvSpPr>
              <a:spLocks noChangeShapeType="1"/>
            </p:cNvSpPr>
            <p:nvPr/>
          </p:nvSpPr>
          <p:spPr bwMode="auto">
            <a:xfrm flipH="1" flipV="1">
              <a:off x="3082" y="1506"/>
              <a:ext cx="272" cy="272"/>
            </a:xfrm>
            <a:prstGeom prst="line">
              <a:avLst/>
            </a:prstGeom>
            <a:noFill/>
            <a:ln w="28575">
              <a:solidFill>
                <a:schemeClr val="folHlink"/>
              </a:solidFill>
              <a:round/>
              <a:headEnd/>
              <a:tailEnd type="triangle" w="med" len="med"/>
            </a:ln>
          </p:spPr>
          <p:txBody>
            <a:bodyPr>
              <a:prstTxWarp prst="textNoShape">
                <a:avLst/>
              </a:prstTxWarp>
            </a:bodyPr>
            <a:lstStyle/>
            <a:p>
              <a:endParaRPr lang="en-US"/>
            </a:p>
          </p:txBody>
        </p:sp>
      </p:grpSp>
      <p:grpSp>
        <p:nvGrpSpPr>
          <p:cNvPr id="20" name="Group 87"/>
          <p:cNvGrpSpPr>
            <a:grpSpLocks/>
          </p:cNvGrpSpPr>
          <p:nvPr/>
        </p:nvGrpSpPr>
        <p:grpSpPr bwMode="auto">
          <a:xfrm>
            <a:off x="5761038" y="3586162"/>
            <a:ext cx="1366837" cy="431800"/>
            <a:chOff x="2493" y="1506"/>
            <a:chExt cx="861" cy="272"/>
          </a:xfrm>
        </p:grpSpPr>
        <p:sp>
          <p:nvSpPr>
            <p:cNvPr id="52246" name="Line 88"/>
            <p:cNvSpPr>
              <a:spLocks noChangeShapeType="1"/>
            </p:cNvSpPr>
            <p:nvPr/>
          </p:nvSpPr>
          <p:spPr bwMode="auto">
            <a:xfrm flipV="1">
              <a:off x="2493" y="1506"/>
              <a:ext cx="272" cy="272"/>
            </a:xfrm>
            <a:prstGeom prst="line">
              <a:avLst/>
            </a:prstGeom>
            <a:noFill/>
            <a:ln w="28575">
              <a:solidFill>
                <a:schemeClr val="folHlink"/>
              </a:solidFill>
              <a:round/>
              <a:headEnd/>
              <a:tailEnd type="triangle" w="med" len="med"/>
            </a:ln>
          </p:spPr>
          <p:txBody>
            <a:bodyPr>
              <a:prstTxWarp prst="textNoShape">
                <a:avLst/>
              </a:prstTxWarp>
            </a:bodyPr>
            <a:lstStyle/>
            <a:p>
              <a:endParaRPr lang="en-US"/>
            </a:p>
          </p:txBody>
        </p:sp>
        <p:sp>
          <p:nvSpPr>
            <p:cNvPr id="52247" name="Line 89"/>
            <p:cNvSpPr>
              <a:spLocks noChangeShapeType="1"/>
            </p:cNvSpPr>
            <p:nvPr/>
          </p:nvSpPr>
          <p:spPr bwMode="auto">
            <a:xfrm flipH="1" flipV="1">
              <a:off x="3082" y="1506"/>
              <a:ext cx="272" cy="272"/>
            </a:xfrm>
            <a:prstGeom prst="line">
              <a:avLst/>
            </a:prstGeom>
            <a:noFill/>
            <a:ln w="28575">
              <a:solidFill>
                <a:schemeClr val="folHlink"/>
              </a:solidFill>
              <a:round/>
              <a:headEnd/>
              <a:tailEnd type="triangle" w="med" len="med"/>
            </a:ln>
          </p:spPr>
          <p:txBody>
            <a:bodyPr>
              <a:prstTxWarp prst="textNoShape">
                <a:avLst/>
              </a:prstTxWarp>
            </a:bodyPr>
            <a:lstStyle/>
            <a:p>
              <a:endParaRPr lang="en-US"/>
            </a:p>
          </p:txBody>
        </p:sp>
      </p:grpSp>
      <p:sp>
        <p:nvSpPr>
          <p:cNvPr id="90"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91"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57</a:t>
            </a:fld>
            <a:endParaRPr lang="en-US"/>
          </a:p>
        </p:txBody>
      </p:sp>
      <p:sp>
        <p:nvSpPr>
          <p:cNvPr id="93" name="Line 23"/>
          <p:cNvSpPr>
            <a:spLocks noChangeShapeType="1"/>
          </p:cNvSpPr>
          <p:nvPr/>
        </p:nvSpPr>
        <p:spPr bwMode="auto">
          <a:xfrm>
            <a:off x="7848600" y="1295400"/>
            <a:ext cx="0" cy="4648200"/>
          </a:xfrm>
          <a:prstGeom prst="line">
            <a:avLst/>
          </a:prstGeom>
          <a:noFill/>
          <a:ln w="28575">
            <a:solidFill>
              <a:schemeClr val="accent1"/>
            </a:solidFill>
            <a:round/>
            <a:headEnd/>
            <a:tailEnd type="triangle" w="med" len="med"/>
          </a:ln>
        </p:spPr>
        <p:txBody>
          <a:bodyPr wrap="none" anchor="ctr">
            <a:prstTxWarp prst="textNoShape">
              <a:avLst/>
            </a:prstTxWarp>
          </a:bodyPr>
          <a:lstStyle/>
          <a:p>
            <a:endParaRPr lang="en-US" sz="2000">
              <a:latin typeface="+mn-lt"/>
            </a:endParaRPr>
          </a:p>
        </p:txBody>
      </p:sp>
      <p:sp>
        <p:nvSpPr>
          <p:cNvPr id="94" name="Text Box 24"/>
          <p:cNvSpPr txBox="1">
            <a:spLocks noChangeArrowheads="1"/>
          </p:cNvSpPr>
          <p:nvPr/>
        </p:nvSpPr>
        <p:spPr bwMode="auto">
          <a:xfrm>
            <a:off x="6922617" y="5105400"/>
            <a:ext cx="928459" cy="1015663"/>
          </a:xfrm>
          <a:prstGeom prst="rect">
            <a:avLst/>
          </a:prstGeom>
          <a:noFill/>
          <a:ln w="9525">
            <a:noFill/>
            <a:miter lim="800000"/>
            <a:headEnd/>
            <a:tailEnd/>
          </a:ln>
        </p:spPr>
        <p:txBody>
          <a:bodyPr wrap="none">
            <a:prstTxWarp prst="textNoShape">
              <a:avLst/>
            </a:prstTxWarp>
            <a:spAutoFit/>
          </a:bodyPr>
          <a:lstStyle/>
          <a:p>
            <a:pPr algn="r" eaLnBrk="0" hangingPunct="0"/>
            <a:r>
              <a:rPr lang="en-US" sz="2000" dirty="0" smtClean="0">
                <a:solidFill>
                  <a:schemeClr val="accent1"/>
                </a:solidFill>
                <a:latin typeface="+mn-lt"/>
              </a:rPr>
              <a:t>divide</a:t>
            </a:r>
          </a:p>
          <a:p>
            <a:pPr algn="r" eaLnBrk="0" hangingPunct="0"/>
            <a:r>
              <a:rPr lang="en-US" sz="2000" dirty="0" err="1" smtClean="0">
                <a:solidFill>
                  <a:schemeClr val="bg2"/>
                </a:solidFill>
                <a:latin typeface="+mn-lt"/>
              </a:rPr>
              <a:t>lg</a:t>
            </a:r>
            <a:r>
              <a:rPr lang="en-US" sz="2000" dirty="0" smtClean="0">
                <a:solidFill>
                  <a:schemeClr val="bg2"/>
                </a:solidFill>
                <a:latin typeface="+mn-lt"/>
              </a:rPr>
              <a:t> </a:t>
            </a:r>
            <a:r>
              <a:rPr lang="en-US" sz="2000" i="1" dirty="0" err="1" smtClean="0">
                <a:solidFill>
                  <a:schemeClr val="bg2"/>
                </a:solidFill>
                <a:latin typeface="+mn-lt"/>
              </a:rPr>
              <a:t>n</a:t>
            </a:r>
            <a:r>
              <a:rPr lang="en-US" sz="2000" dirty="0" smtClean="0">
                <a:solidFill>
                  <a:schemeClr val="bg2"/>
                </a:solidFill>
                <a:latin typeface="+mn-lt"/>
              </a:rPr>
              <a:t> + 1</a:t>
            </a:r>
          </a:p>
          <a:p>
            <a:pPr algn="r" eaLnBrk="0" hangingPunct="0"/>
            <a:r>
              <a:rPr lang="en-US" sz="2000" dirty="0" smtClean="0">
                <a:solidFill>
                  <a:schemeClr val="bg2"/>
                </a:solidFill>
                <a:latin typeface="+mn-lt"/>
              </a:rPr>
              <a:t>levels</a:t>
            </a:r>
            <a:endParaRPr lang="en-US" sz="2000" dirty="0">
              <a:solidFill>
                <a:schemeClr val="bg2"/>
              </a:solidFill>
              <a:latin typeface="+mn-lt"/>
            </a:endParaRPr>
          </a:p>
        </p:txBody>
      </p:sp>
      <p:sp>
        <p:nvSpPr>
          <p:cNvPr id="95" name="Line 24"/>
          <p:cNvSpPr>
            <a:spLocks noChangeShapeType="1"/>
          </p:cNvSpPr>
          <p:nvPr/>
        </p:nvSpPr>
        <p:spPr bwMode="auto">
          <a:xfrm flipV="1">
            <a:off x="8001000" y="1295400"/>
            <a:ext cx="0" cy="4648200"/>
          </a:xfrm>
          <a:prstGeom prst="line">
            <a:avLst/>
          </a:prstGeom>
          <a:noFill/>
          <a:ln w="28575">
            <a:solidFill>
              <a:schemeClr val="accent2"/>
            </a:solidFill>
            <a:round/>
            <a:headEnd/>
            <a:tailEnd type="triangle" w="med" len="med"/>
          </a:ln>
        </p:spPr>
        <p:txBody>
          <a:bodyPr wrap="none" anchor="ctr">
            <a:prstTxWarp prst="textNoShape">
              <a:avLst/>
            </a:prstTxWarp>
          </a:bodyPr>
          <a:lstStyle/>
          <a:p>
            <a:endParaRPr lang="en-US" sz="2000">
              <a:latin typeface="+mn-lt"/>
            </a:endParaRPr>
          </a:p>
        </p:txBody>
      </p:sp>
      <p:sp>
        <p:nvSpPr>
          <p:cNvPr id="96" name="Text Box 24"/>
          <p:cNvSpPr txBox="1">
            <a:spLocks noChangeArrowheads="1"/>
          </p:cNvSpPr>
          <p:nvPr/>
        </p:nvSpPr>
        <p:spPr bwMode="auto">
          <a:xfrm>
            <a:off x="8001000" y="1295400"/>
            <a:ext cx="869824" cy="1015663"/>
          </a:xfrm>
          <a:prstGeom prst="rect">
            <a:avLst/>
          </a:prstGeom>
          <a:noFill/>
          <a:ln w="9525">
            <a:noFill/>
            <a:miter lim="800000"/>
            <a:headEnd/>
            <a:tailEnd/>
          </a:ln>
        </p:spPr>
        <p:txBody>
          <a:bodyPr wrap="none">
            <a:prstTxWarp prst="textNoShape">
              <a:avLst/>
            </a:prstTxWarp>
            <a:spAutoFit/>
          </a:bodyPr>
          <a:lstStyle/>
          <a:p>
            <a:pPr eaLnBrk="0" hangingPunct="0"/>
            <a:r>
              <a:rPr lang="en-US" sz="2000" dirty="0" smtClean="0">
                <a:solidFill>
                  <a:schemeClr val="accent2"/>
                </a:solidFill>
                <a:latin typeface="+mn-lt"/>
              </a:rPr>
              <a:t>merge</a:t>
            </a:r>
          </a:p>
          <a:p>
            <a:pPr eaLnBrk="0" hangingPunct="0"/>
            <a:r>
              <a:rPr lang="en-US" sz="2000" dirty="0" err="1" smtClean="0">
                <a:solidFill>
                  <a:srgbClr val="808080"/>
                </a:solidFill>
                <a:latin typeface="+mn-lt"/>
              </a:rPr>
              <a:t>lg</a:t>
            </a:r>
            <a:r>
              <a:rPr lang="en-US" sz="2000" dirty="0" smtClean="0">
                <a:solidFill>
                  <a:srgbClr val="808080"/>
                </a:solidFill>
                <a:latin typeface="+mn-lt"/>
              </a:rPr>
              <a:t> </a:t>
            </a:r>
            <a:r>
              <a:rPr lang="en-US" sz="2000" i="1" dirty="0" err="1" smtClean="0">
                <a:solidFill>
                  <a:srgbClr val="808080"/>
                </a:solidFill>
                <a:latin typeface="+mn-lt"/>
              </a:rPr>
              <a:t>n</a:t>
            </a:r>
            <a:r>
              <a:rPr lang="en-US" sz="2000" dirty="0" smtClean="0">
                <a:solidFill>
                  <a:srgbClr val="808080"/>
                </a:solidFill>
                <a:latin typeface="+mn-lt"/>
              </a:rPr>
              <a:t> +1</a:t>
            </a:r>
          </a:p>
          <a:p>
            <a:pPr eaLnBrk="0" hangingPunct="0"/>
            <a:r>
              <a:rPr lang="en-US" sz="2000" dirty="0" smtClean="0">
                <a:solidFill>
                  <a:srgbClr val="808080"/>
                </a:solidFill>
                <a:latin typeface="+mn-lt"/>
              </a:rPr>
              <a:t>levels</a:t>
            </a:r>
            <a:endParaRPr lang="en-US" sz="2000" dirty="0">
              <a:solidFill>
                <a:srgbClr val="808080"/>
              </a:solidFill>
              <a:latin typeface="+mn-lt"/>
            </a:endParaRPr>
          </a:p>
        </p:txBody>
      </p:sp>
      <p:sp>
        <p:nvSpPr>
          <p:cNvPr id="98" name="Rectangle 3"/>
          <p:cNvSpPr>
            <a:spLocks noGrp="1" noChangeArrowheads="1"/>
          </p:cNvSpPr>
          <p:nvPr>
            <p:ph type="title"/>
          </p:nvPr>
        </p:nvSpPr>
        <p:spPr>
          <a:xfrm>
            <a:off x="357159" y="163495"/>
            <a:ext cx="8572559" cy="836613"/>
          </a:xfrm>
        </p:spPr>
        <p:txBody>
          <a:bodyPr/>
          <a:lstStyle/>
          <a:p>
            <a:pPr eaLnBrk="1" hangingPunct="1"/>
            <a:r>
              <a:rPr lang="en-US" dirty="0" err="1" smtClean="0"/>
              <a:t>MergeSort</a:t>
            </a:r>
            <a:r>
              <a:rPr lang="en-US" dirty="0" smtClean="0"/>
              <a:t>: Example</a:t>
            </a:r>
            <a:endParaRPr lang="en-US" dirty="0"/>
          </a:p>
        </p:txBody>
      </p:sp>
      <p:pic>
        <p:nvPicPr>
          <p:cNvPr id="97" name="Picture 96"/>
          <p:cNvPicPr>
            <a:picLocks noChangeAspect="1"/>
          </p:cNvPicPr>
          <p:nvPr/>
        </p:nvPicPr>
        <p:blipFill>
          <a:blip r:embed="rId3"/>
          <a:stretch>
            <a:fillRect/>
          </a:stretch>
        </p:blipFill>
        <p:spPr>
          <a:xfrm>
            <a:off x="228600" y="990600"/>
            <a:ext cx="496957" cy="381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97"/>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par>
                          <p:cTn id="28" fill="hold">
                            <p:stCondLst>
                              <p:cond delay="500"/>
                            </p:stCondLst>
                            <p:childTnLst>
                              <p:par>
                                <p:cTn id="29" presetID="10"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up)">
                                      <p:cBhvr>
                                        <p:cTn id="39" dur="500"/>
                                        <p:tgtEl>
                                          <p:spTgt spid="15"/>
                                        </p:tgtEl>
                                      </p:cBhvr>
                                    </p:animEffect>
                                  </p:childTnLst>
                                </p:cTn>
                              </p:par>
                            </p:childTnLst>
                          </p:cTn>
                        </p:par>
                        <p:par>
                          <p:cTn id="40" fill="hold">
                            <p:stCondLst>
                              <p:cond delay="500"/>
                            </p:stCondLst>
                            <p:childTnLst>
                              <p:par>
                                <p:cTn id="41" presetID="10" presetClass="entr" presetSubtype="0" fill="hold"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childTnLst>
                          </p:cTn>
                        </p:par>
                        <p:par>
                          <p:cTn id="44" fill="hold">
                            <p:stCondLst>
                              <p:cond delay="1000"/>
                            </p:stCondLst>
                            <p:childTnLst>
                              <p:par>
                                <p:cTn id="45" presetID="1" presetClass="entr" presetSubtype="0" fill="hold" grpId="1" nodeType="afterEffect">
                                  <p:stCondLst>
                                    <p:cond delay="0"/>
                                  </p:stCondLst>
                                  <p:childTnLst>
                                    <p:set>
                                      <p:cBhvr>
                                        <p:cTn id="46" dur="1" fill="hold">
                                          <p:stCondLst>
                                            <p:cond delay="0"/>
                                          </p:stCondLst>
                                        </p:cTn>
                                        <p:tgtEl>
                                          <p:spTgt spid="93"/>
                                        </p:tgtEl>
                                        <p:attrNameLst>
                                          <p:attrName>style.visibility</p:attrName>
                                        </p:attrNameLst>
                                      </p:cBhvr>
                                      <p:to>
                                        <p:strVal val="visible"/>
                                      </p:to>
                                    </p:set>
                                  </p:childTnLst>
                                </p:cTn>
                              </p:par>
                              <p:par>
                                <p:cTn id="47" presetID="1" presetClass="entr" presetSubtype="0" fill="hold" grpId="1" nodeType="withEffect">
                                  <p:stCondLst>
                                    <p:cond delay="0"/>
                                  </p:stCondLst>
                                  <p:childTnLst>
                                    <p:set>
                                      <p:cBhvr>
                                        <p:cTn id="48" dur="1" fill="hold">
                                          <p:stCondLst>
                                            <p:cond delay="0"/>
                                          </p:stCondLst>
                                        </p:cTn>
                                        <p:tgtEl>
                                          <p:spTgt spid="94"/>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nodeType="click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down)">
                                      <p:cBhvr>
                                        <p:cTn id="53" dur="500"/>
                                        <p:tgtEl>
                                          <p:spTgt spid="16"/>
                                        </p:tgtEl>
                                      </p:cBhvr>
                                    </p:animEffect>
                                  </p:childTnLst>
                                </p:cTn>
                              </p:par>
                            </p:childTnLst>
                          </p:cTn>
                        </p:par>
                        <p:par>
                          <p:cTn id="54" fill="hold">
                            <p:stCondLst>
                              <p:cond delay="500"/>
                            </p:stCondLst>
                            <p:childTnLst>
                              <p:par>
                                <p:cTn id="55" presetID="10" presetClass="entr" presetSubtype="0" fill="hold"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500"/>
                                        <p:tgtEl>
                                          <p:spTgt spid="9"/>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wipe(down)">
                                      <p:cBhvr>
                                        <p:cTn id="62" dur="500"/>
                                        <p:tgtEl>
                                          <p:spTgt spid="17"/>
                                        </p:tgtEl>
                                      </p:cBhvr>
                                    </p:animEffect>
                                  </p:childTnLst>
                                </p:cTn>
                              </p:par>
                            </p:childTnLst>
                          </p:cTn>
                        </p:par>
                        <p:par>
                          <p:cTn id="63" fill="hold">
                            <p:stCondLst>
                              <p:cond delay="500"/>
                            </p:stCondLst>
                            <p:childTnLst>
                              <p:par>
                                <p:cTn id="64" presetID="10" presetClass="entr" presetSubtype="0" fill="hold" nodeType="after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500"/>
                                        <p:tgtEl>
                                          <p:spTgt spid="11"/>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4" fill="hold" nodeType="click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wipe(down)">
                                      <p:cBhvr>
                                        <p:cTn id="71" dur="500"/>
                                        <p:tgtEl>
                                          <p:spTgt spid="19"/>
                                        </p:tgtEl>
                                      </p:cBhvr>
                                    </p:animEffect>
                                  </p:childTnLst>
                                </p:cTn>
                              </p:par>
                            </p:childTnLst>
                          </p:cTn>
                        </p:par>
                        <p:par>
                          <p:cTn id="72" fill="hold">
                            <p:stCondLst>
                              <p:cond delay="500"/>
                            </p:stCondLst>
                            <p:childTnLst>
                              <p:par>
                                <p:cTn id="73" presetID="10" presetClass="entr" presetSubtype="0" fill="hold" nodeType="afterEffect">
                                  <p:stCondLst>
                                    <p:cond delay="0"/>
                                  </p:stCondLst>
                                  <p:childTnLst>
                                    <p:set>
                                      <p:cBhvr>
                                        <p:cTn id="74" dur="1" fill="hold">
                                          <p:stCondLst>
                                            <p:cond delay="0"/>
                                          </p:stCondLst>
                                        </p:cTn>
                                        <p:tgtEl>
                                          <p:spTgt spid="6"/>
                                        </p:tgtEl>
                                        <p:attrNameLst>
                                          <p:attrName>style.visibility</p:attrName>
                                        </p:attrNameLst>
                                      </p:cBhvr>
                                      <p:to>
                                        <p:strVal val="visible"/>
                                      </p:to>
                                    </p:set>
                                    <p:animEffect transition="in" filter="fade">
                                      <p:cBhvr>
                                        <p:cTn id="75" dur="500"/>
                                        <p:tgtEl>
                                          <p:spTgt spid="6"/>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nodeType="click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wipe(down)">
                                      <p:cBhvr>
                                        <p:cTn id="80" dur="500"/>
                                        <p:tgtEl>
                                          <p:spTgt spid="20"/>
                                        </p:tgtEl>
                                      </p:cBhvr>
                                    </p:animEffect>
                                  </p:childTnLst>
                                </p:cTn>
                              </p:par>
                            </p:childTnLst>
                          </p:cTn>
                        </p:par>
                        <p:par>
                          <p:cTn id="81" fill="hold">
                            <p:stCondLst>
                              <p:cond delay="500"/>
                            </p:stCondLst>
                            <p:childTnLst>
                              <p:par>
                                <p:cTn id="82" presetID="10" presetClass="entr" presetSubtype="0" fill="hold" nodeType="afterEffect">
                                  <p:stCondLst>
                                    <p:cond delay="0"/>
                                  </p:stCondLst>
                                  <p:childTnLst>
                                    <p:set>
                                      <p:cBhvr>
                                        <p:cTn id="83" dur="1" fill="hold">
                                          <p:stCondLst>
                                            <p:cond delay="0"/>
                                          </p:stCondLst>
                                        </p:cTn>
                                        <p:tgtEl>
                                          <p:spTgt spid="7"/>
                                        </p:tgtEl>
                                        <p:attrNameLst>
                                          <p:attrName>style.visibility</p:attrName>
                                        </p:attrNameLst>
                                      </p:cBhvr>
                                      <p:to>
                                        <p:strVal val="visible"/>
                                      </p:to>
                                    </p:set>
                                    <p:animEffect transition="in" filter="fade">
                                      <p:cBhvr>
                                        <p:cTn id="84" dur="500"/>
                                        <p:tgtEl>
                                          <p:spTgt spid="7"/>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4" fill="hold" nodeType="clickEffect">
                                  <p:stCondLst>
                                    <p:cond delay="0"/>
                                  </p:stCondLst>
                                  <p:childTnLst>
                                    <p:set>
                                      <p:cBhvr>
                                        <p:cTn id="88" dur="1" fill="hold">
                                          <p:stCondLst>
                                            <p:cond delay="0"/>
                                          </p:stCondLst>
                                        </p:cTn>
                                        <p:tgtEl>
                                          <p:spTgt spid="14"/>
                                        </p:tgtEl>
                                        <p:attrNameLst>
                                          <p:attrName>style.visibility</p:attrName>
                                        </p:attrNameLst>
                                      </p:cBhvr>
                                      <p:to>
                                        <p:strVal val="visible"/>
                                      </p:to>
                                    </p:set>
                                    <p:animEffect transition="in" filter="wipe(down)">
                                      <p:cBhvr>
                                        <p:cTn id="89" dur="500"/>
                                        <p:tgtEl>
                                          <p:spTgt spid="14"/>
                                        </p:tgtEl>
                                      </p:cBhvr>
                                    </p:animEffect>
                                  </p:childTnLst>
                                </p:cTn>
                              </p:par>
                            </p:childTnLst>
                          </p:cTn>
                        </p:par>
                        <p:par>
                          <p:cTn id="90" fill="hold">
                            <p:stCondLst>
                              <p:cond delay="500"/>
                            </p:stCondLst>
                            <p:childTnLst>
                              <p:par>
                                <p:cTn id="91" presetID="10" presetClass="entr" presetSubtype="0" fill="hold" nodeType="afterEffect">
                                  <p:stCondLst>
                                    <p:cond delay="0"/>
                                  </p:stCondLst>
                                  <p:childTnLst>
                                    <p:set>
                                      <p:cBhvr>
                                        <p:cTn id="92" dur="1" fill="hold">
                                          <p:stCondLst>
                                            <p:cond delay="0"/>
                                          </p:stCondLst>
                                        </p:cTn>
                                        <p:tgtEl>
                                          <p:spTgt spid="3"/>
                                        </p:tgtEl>
                                        <p:attrNameLst>
                                          <p:attrName>style.visibility</p:attrName>
                                        </p:attrNameLst>
                                      </p:cBhvr>
                                      <p:to>
                                        <p:strVal val="visible"/>
                                      </p:to>
                                    </p:set>
                                    <p:animEffect transition="in" filter="fade">
                                      <p:cBhvr>
                                        <p:cTn id="93" dur="500"/>
                                        <p:tgtEl>
                                          <p:spTgt spid="3"/>
                                        </p:tgtEl>
                                      </p:cBhvr>
                                    </p:animEffect>
                                  </p:childTnLst>
                                </p:cTn>
                              </p:par>
                            </p:childTnLst>
                          </p:cTn>
                        </p:par>
                        <p:par>
                          <p:cTn id="94" fill="hold">
                            <p:stCondLst>
                              <p:cond delay="1000"/>
                            </p:stCondLst>
                            <p:childTnLst>
                              <p:par>
                                <p:cTn id="95" presetID="1" presetClass="entr" presetSubtype="0" fill="hold" grpId="0" nodeType="afterEffect">
                                  <p:stCondLst>
                                    <p:cond delay="0"/>
                                  </p:stCondLst>
                                  <p:childTnLst>
                                    <p:set>
                                      <p:cBhvr>
                                        <p:cTn id="96" dur="1" fill="hold">
                                          <p:stCondLst>
                                            <p:cond delay="499"/>
                                          </p:stCondLst>
                                        </p:cTn>
                                        <p:tgtEl>
                                          <p:spTgt spid="96"/>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1" animBg="1"/>
      <p:bldP spid="94" grpId="1"/>
      <p:bldP spid="95" grpId="0" animBg="1"/>
      <p:bldP spid="96" grpId="0" autoUpdateAnimBg="0"/>
    </p:bld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dirty="0" err="1" smtClean="0"/>
              <a:t>MergeSort</a:t>
            </a:r>
            <a:r>
              <a:rPr lang="en-US" dirty="0" smtClean="0"/>
              <a:t>: Example</a:t>
            </a:r>
            <a:endParaRPr lang="en-US" dirty="0"/>
          </a:p>
        </p:txBody>
      </p:sp>
      <p:sp>
        <p:nvSpPr>
          <p:cNvPr id="53251" name="Rectangle 3"/>
          <p:cNvSpPr>
            <a:spLocks noGrp="1" noChangeArrowheads="1"/>
          </p:cNvSpPr>
          <p:nvPr>
            <p:ph type="body" idx="1"/>
          </p:nvPr>
        </p:nvSpPr>
        <p:spPr/>
        <p:txBody>
          <a:bodyPr/>
          <a:lstStyle/>
          <a:p>
            <a:pPr eaLnBrk="1" hangingPunct="1"/>
            <a:r>
              <a:rPr lang="en-US" dirty="0"/>
              <a:t>Merging</a:t>
            </a:r>
          </a:p>
        </p:txBody>
      </p:sp>
      <p:sp>
        <p:nvSpPr>
          <p:cNvPr id="916484" name="Rectangle 4"/>
          <p:cNvSpPr>
            <a:spLocks noChangeArrowheads="1"/>
          </p:cNvSpPr>
          <p:nvPr/>
        </p:nvSpPr>
        <p:spPr bwMode="auto">
          <a:xfrm>
            <a:off x="2768600" y="4575175"/>
            <a:ext cx="350838" cy="425450"/>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bg1"/>
                </a:solidFill>
              </a:rPr>
              <a:t>1</a:t>
            </a:r>
          </a:p>
        </p:txBody>
      </p:sp>
      <p:sp>
        <p:nvSpPr>
          <p:cNvPr id="916485" name="Rectangle 5"/>
          <p:cNvSpPr>
            <a:spLocks noChangeArrowheads="1"/>
          </p:cNvSpPr>
          <p:nvPr/>
        </p:nvSpPr>
        <p:spPr bwMode="auto">
          <a:xfrm>
            <a:off x="3124200" y="4575175"/>
            <a:ext cx="350838" cy="425450"/>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bg1"/>
                </a:solidFill>
              </a:rPr>
              <a:t>3</a:t>
            </a:r>
          </a:p>
        </p:txBody>
      </p:sp>
      <p:sp>
        <p:nvSpPr>
          <p:cNvPr id="916486" name="Rectangle 6"/>
          <p:cNvSpPr>
            <a:spLocks noChangeArrowheads="1"/>
          </p:cNvSpPr>
          <p:nvPr/>
        </p:nvSpPr>
        <p:spPr bwMode="auto">
          <a:xfrm>
            <a:off x="3479800" y="4575175"/>
            <a:ext cx="350838" cy="425450"/>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bg1"/>
                </a:solidFill>
              </a:rPr>
              <a:t>4</a:t>
            </a:r>
          </a:p>
        </p:txBody>
      </p:sp>
      <p:sp>
        <p:nvSpPr>
          <p:cNvPr id="916487" name="Rectangle 7"/>
          <p:cNvSpPr>
            <a:spLocks noChangeArrowheads="1"/>
          </p:cNvSpPr>
          <p:nvPr/>
        </p:nvSpPr>
        <p:spPr bwMode="auto">
          <a:xfrm>
            <a:off x="3835400" y="4575175"/>
            <a:ext cx="350838" cy="425450"/>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bg1"/>
                </a:solidFill>
              </a:rPr>
              <a:t>7</a:t>
            </a:r>
          </a:p>
        </p:txBody>
      </p:sp>
      <p:sp>
        <p:nvSpPr>
          <p:cNvPr id="916488" name="Rectangle 8"/>
          <p:cNvSpPr>
            <a:spLocks noChangeArrowheads="1"/>
          </p:cNvSpPr>
          <p:nvPr/>
        </p:nvSpPr>
        <p:spPr bwMode="auto">
          <a:xfrm>
            <a:off x="4184650" y="4575175"/>
            <a:ext cx="350838" cy="425450"/>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bg1"/>
                </a:solidFill>
              </a:rPr>
              <a:t>8</a:t>
            </a:r>
          </a:p>
        </p:txBody>
      </p:sp>
      <p:sp>
        <p:nvSpPr>
          <p:cNvPr id="916489" name="Rectangle 9"/>
          <p:cNvSpPr>
            <a:spLocks noChangeArrowheads="1"/>
          </p:cNvSpPr>
          <p:nvPr/>
        </p:nvSpPr>
        <p:spPr bwMode="auto">
          <a:xfrm>
            <a:off x="4533900" y="4575175"/>
            <a:ext cx="492125" cy="425450"/>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bg1"/>
                </a:solidFill>
              </a:rPr>
              <a:t>14</a:t>
            </a:r>
          </a:p>
        </p:txBody>
      </p:sp>
      <p:sp>
        <p:nvSpPr>
          <p:cNvPr id="916490" name="Rectangle 10"/>
          <p:cNvSpPr>
            <a:spLocks noChangeArrowheads="1"/>
          </p:cNvSpPr>
          <p:nvPr/>
        </p:nvSpPr>
        <p:spPr bwMode="auto">
          <a:xfrm>
            <a:off x="5022850" y="4575175"/>
            <a:ext cx="492125" cy="425450"/>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bg1"/>
                </a:solidFill>
              </a:rPr>
              <a:t>17</a:t>
            </a:r>
          </a:p>
        </p:txBody>
      </p:sp>
      <p:sp>
        <p:nvSpPr>
          <p:cNvPr id="916491" name="Rectangle 11"/>
          <p:cNvSpPr>
            <a:spLocks noChangeArrowheads="1"/>
          </p:cNvSpPr>
          <p:nvPr/>
        </p:nvSpPr>
        <p:spPr bwMode="auto">
          <a:xfrm>
            <a:off x="5508625" y="4575175"/>
            <a:ext cx="492125" cy="425450"/>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bg1"/>
                </a:solidFill>
              </a:rPr>
              <a:t>21</a:t>
            </a:r>
          </a:p>
        </p:txBody>
      </p:sp>
      <p:sp>
        <p:nvSpPr>
          <p:cNvPr id="916492" name="Rectangle 12"/>
          <p:cNvSpPr>
            <a:spLocks noChangeArrowheads="1"/>
          </p:cNvSpPr>
          <p:nvPr/>
        </p:nvSpPr>
        <p:spPr bwMode="auto">
          <a:xfrm>
            <a:off x="5997575" y="4575175"/>
            <a:ext cx="492125" cy="425450"/>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bg1"/>
                </a:solidFill>
              </a:rPr>
              <a:t>28</a:t>
            </a:r>
          </a:p>
        </p:txBody>
      </p:sp>
      <p:sp>
        <p:nvSpPr>
          <p:cNvPr id="916493" name="Rectangle 13"/>
          <p:cNvSpPr>
            <a:spLocks noChangeArrowheads="1"/>
          </p:cNvSpPr>
          <p:nvPr/>
        </p:nvSpPr>
        <p:spPr bwMode="auto">
          <a:xfrm>
            <a:off x="6486525" y="4575175"/>
            <a:ext cx="492125" cy="425450"/>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solidFill>
                  <a:schemeClr val="bg1"/>
                </a:solidFill>
              </a:rPr>
              <a:t>35</a:t>
            </a:r>
          </a:p>
        </p:txBody>
      </p:sp>
      <p:sp>
        <p:nvSpPr>
          <p:cNvPr id="916494" name="Text Box 14"/>
          <p:cNvSpPr txBox="1">
            <a:spLocks noChangeArrowheads="1"/>
          </p:cNvSpPr>
          <p:nvPr/>
        </p:nvSpPr>
        <p:spPr bwMode="auto">
          <a:xfrm>
            <a:off x="2182813" y="4559300"/>
            <a:ext cx="384175" cy="457200"/>
          </a:xfrm>
          <a:prstGeom prst="rect">
            <a:avLst/>
          </a:prstGeom>
          <a:noFill/>
          <a:ln w="28575">
            <a:noFill/>
            <a:miter lim="800000"/>
            <a:headEnd/>
            <a:tailEnd/>
          </a:ln>
        </p:spPr>
        <p:txBody>
          <a:bodyPr wrap="none" lIns="90000" tIns="46800" rIns="90000" bIns="46800">
            <a:prstTxWarp prst="textNoShape">
              <a:avLst/>
            </a:prstTxWarp>
            <a:spAutoFit/>
          </a:bodyPr>
          <a:lstStyle/>
          <a:p>
            <a:pPr>
              <a:spcBef>
                <a:spcPct val="0"/>
              </a:spcBef>
            </a:pPr>
            <a:r>
              <a:rPr lang="en-US" sz="2400">
                <a:solidFill>
                  <a:schemeClr val="accent1"/>
                </a:solidFill>
              </a:rPr>
              <a:t>A</a:t>
            </a:r>
          </a:p>
        </p:txBody>
      </p:sp>
      <p:grpSp>
        <p:nvGrpSpPr>
          <p:cNvPr id="2" name="Group 15"/>
          <p:cNvGrpSpPr>
            <a:grpSpLocks/>
          </p:cNvGrpSpPr>
          <p:nvPr/>
        </p:nvGrpSpPr>
        <p:grpSpPr bwMode="auto">
          <a:xfrm>
            <a:off x="1431925" y="2862263"/>
            <a:ext cx="2824163" cy="457200"/>
            <a:chOff x="673" y="2205"/>
            <a:chExt cx="1779" cy="288"/>
          </a:xfrm>
        </p:grpSpPr>
        <p:grpSp>
          <p:nvGrpSpPr>
            <p:cNvPr id="3" name="Group 16"/>
            <p:cNvGrpSpPr>
              <a:grpSpLocks/>
            </p:cNvGrpSpPr>
            <p:nvPr/>
          </p:nvGrpSpPr>
          <p:grpSpPr bwMode="auto">
            <a:xfrm>
              <a:off x="1082" y="2215"/>
              <a:ext cx="1370" cy="268"/>
              <a:chOff x="1082" y="2183"/>
              <a:chExt cx="1370" cy="268"/>
            </a:xfrm>
          </p:grpSpPr>
          <p:sp>
            <p:nvSpPr>
              <p:cNvPr id="53283" name="Rectangle 17"/>
              <p:cNvSpPr>
                <a:spLocks noChangeArrowheads="1"/>
              </p:cNvSpPr>
              <p:nvPr/>
            </p:nvSpPr>
            <p:spPr bwMode="auto">
              <a:xfrm>
                <a:off x="1082" y="2183"/>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1</a:t>
                </a:r>
              </a:p>
            </p:txBody>
          </p:sp>
          <p:sp>
            <p:nvSpPr>
              <p:cNvPr id="53284" name="Rectangle 18"/>
              <p:cNvSpPr>
                <a:spLocks noChangeArrowheads="1"/>
              </p:cNvSpPr>
              <p:nvPr/>
            </p:nvSpPr>
            <p:spPr bwMode="auto">
              <a:xfrm>
                <a:off x="1306" y="2183"/>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3</a:t>
                </a:r>
              </a:p>
            </p:txBody>
          </p:sp>
          <p:sp>
            <p:nvSpPr>
              <p:cNvPr id="53285" name="Rectangle 19"/>
              <p:cNvSpPr>
                <a:spLocks noChangeArrowheads="1"/>
              </p:cNvSpPr>
              <p:nvPr/>
            </p:nvSpPr>
            <p:spPr bwMode="auto">
              <a:xfrm>
                <a:off x="1530" y="2183"/>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14</a:t>
                </a:r>
              </a:p>
            </p:txBody>
          </p:sp>
          <p:sp>
            <p:nvSpPr>
              <p:cNvPr id="53286" name="Rectangle 20"/>
              <p:cNvSpPr>
                <a:spLocks noChangeArrowheads="1"/>
              </p:cNvSpPr>
              <p:nvPr/>
            </p:nvSpPr>
            <p:spPr bwMode="auto">
              <a:xfrm>
                <a:off x="1834" y="2183"/>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17</a:t>
                </a:r>
              </a:p>
            </p:txBody>
          </p:sp>
          <p:sp>
            <p:nvSpPr>
              <p:cNvPr id="53287" name="Rectangle 21"/>
              <p:cNvSpPr>
                <a:spLocks noChangeArrowheads="1"/>
              </p:cNvSpPr>
              <p:nvPr/>
            </p:nvSpPr>
            <p:spPr bwMode="auto">
              <a:xfrm>
                <a:off x="2142" y="2183"/>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28</a:t>
                </a:r>
              </a:p>
            </p:txBody>
          </p:sp>
        </p:grpSp>
        <p:sp>
          <p:nvSpPr>
            <p:cNvPr id="53282" name="Text Box 22"/>
            <p:cNvSpPr txBox="1">
              <a:spLocks noChangeArrowheads="1"/>
            </p:cNvSpPr>
            <p:nvPr/>
          </p:nvSpPr>
          <p:spPr bwMode="auto">
            <a:xfrm>
              <a:off x="673" y="2205"/>
              <a:ext cx="313" cy="288"/>
            </a:xfrm>
            <a:prstGeom prst="rect">
              <a:avLst/>
            </a:prstGeom>
            <a:noFill/>
            <a:ln w="28575">
              <a:noFill/>
              <a:miter lim="800000"/>
              <a:headEnd/>
              <a:tailEnd/>
            </a:ln>
          </p:spPr>
          <p:txBody>
            <a:bodyPr wrap="none" lIns="90000" tIns="46800" rIns="90000" bIns="46800">
              <a:prstTxWarp prst="textNoShape">
                <a:avLst/>
              </a:prstTxWarp>
              <a:spAutoFit/>
            </a:bodyPr>
            <a:lstStyle/>
            <a:p>
              <a:pPr>
                <a:spcBef>
                  <a:spcPct val="0"/>
                </a:spcBef>
              </a:pPr>
              <a:r>
                <a:rPr lang="en-US" sz="2400" dirty="0">
                  <a:solidFill>
                    <a:schemeClr val="accent1"/>
                  </a:solidFill>
                </a:rPr>
                <a:t>A</a:t>
              </a:r>
              <a:r>
                <a:rPr lang="en-US" sz="2400" baseline="-25000" dirty="0">
                  <a:solidFill>
                    <a:schemeClr val="accent1"/>
                  </a:solidFill>
                </a:rPr>
                <a:t>1</a:t>
              </a:r>
            </a:p>
          </p:txBody>
        </p:sp>
      </p:grpSp>
      <p:grpSp>
        <p:nvGrpSpPr>
          <p:cNvPr id="4" name="Group 23"/>
          <p:cNvGrpSpPr>
            <a:grpSpLocks/>
          </p:cNvGrpSpPr>
          <p:nvPr/>
        </p:nvGrpSpPr>
        <p:grpSpPr bwMode="auto">
          <a:xfrm>
            <a:off x="5057775" y="2862263"/>
            <a:ext cx="2671763" cy="457200"/>
            <a:chOff x="3003" y="2206"/>
            <a:chExt cx="1683" cy="288"/>
          </a:xfrm>
        </p:grpSpPr>
        <p:grpSp>
          <p:nvGrpSpPr>
            <p:cNvPr id="5" name="Group 24"/>
            <p:cNvGrpSpPr>
              <a:grpSpLocks/>
            </p:cNvGrpSpPr>
            <p:nvPr/>
          </p:nvGrpSpPr>
          <p:grpSpPr bwMode="auto">
            <a:xfrm>
              <a:off x="3402" y="2215"/>
              <a:ext cx="1284" cy="268"/>
              <a:chOff x="3402" y="2183"/>
              <a:chExt cx="1284" cy="268"/>
            </a:xfrm>
          </p:grpSpPr>
          <p:sp>
            <p:nvSpPr>
              <p:cNvPr id="53276" name="Rectangle 25"/>
              <p:cNvSpPr>
                <a:spLocks noChangeArrowheads="1"/>
              </p:cNvSpPr>
              <p:nvPr/>
            </p:nvSpPr>
            <p:spPr bwMode="auto">
              <a:xfrm>
                <a:off x="3402" y="2183"/>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4</a:t>
                </a:r>
              </a:p>
            </p:txBody>
          </p:sp>
          <p:sp>
            <p:nvSpPr>
              <p:cNvPr id="53277" name="Rectangle 26"/>
              <p:cNvSpPr>
                <a:spLocks noChangeArrowheads="1"/>
              </p:cNvSpPr>
              <p:nvPr/>
            </p:nvSpPr>
            <p:spPr bwMode="auto">
              <a:xfrm>
                <a:off x="3626" y="2183"/>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7</a:t>
                </a:r>
              </a:p>
            </p:txBody>
          </p:sp>
          <p:sp>
            <p:nvSpPr>
              <p:cNvPr id="53278" name="Rectangle 27"/>
              <p:cNvSpPr>
                <a:spLocks noChangeArrowheads="1"/>
              </p:cNvSpPr>
              <p:nvPr/>
            </p:nvSpPr>
            <p:spPr bwMode="auto">
              <a:xfrm>
                <a:off x="3848" y="2183"/>
                <a:ext cx="221"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8</a:t>
                </a:r>
              </a:p>
            </p:txBody>
          </p:sp>
          <p:sp>
            <p:nvSpPr>
              <p:cNvPr id="53279" name="Rectangle 28"/>
              <p:cNvSpPr>
                <a:spLocks noChangeArrowheads="1"/>
              </p:cNvSpPr>
              <p:nvPr/>
            </p:nvSpPr>
            <p:spPr bwMode="auto">
              <a:xfrm>
                <a:off x="4064" y="2183"/>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a:t>21</a:t>
                </a:r>
              </a:p>
            </p:txBody>
          </p:sp>
          <p:sp>
            <p:nvSpPr>
              <p:cNvPr id="53280" name="Rectangle 29"/>
              <p:cNvSpPr>
                <a:spLocks noChangeArrowheads="1"/>
              </p:cNvSpPr>
              <p:nvPr/>
            </p:nvSpPr>
            <p:spPr bwMode="auto">
              <a:xfrm>
                <a:off x="4376" y="2183"/>
                <a:ext cx="310" cy="268"/>
              </a:xfrm>
              <a:prstGeom prst="rect">
                <a:avLst/>
              </a:prstGeom>
              <a:noFill/>
              <a:ln w="28575">
                <a:solidFill>
                  <a:schemeClr val="tx1"/>
                </a:solidFill>
                <a:miter lim="800000"/>
                <a:headEnd/>
                <a:tailEnd/>
              </a:ln>
            </p:spPr>
            <p:txBody>
              <a:bodyPr wrap="none" lIns="90000" tIns="46800" rIns="90000" bIns="46800" anchor="ctr">
                <a:prstTxWarp prst="textNoShape">
                  <a:avLst/>
                </a:prstTxWarp>
                <a:spAutoFit/>
              </a:bodyPr>
              <a:lstStyle/>
              <a:p>
                <a:pPr algn="ctr">
                  <a:spcBef>
                    <a:spcPct val="0"/>
                  </a:spcBef>
                </a:pPr>
                <a:r>
                  <a:rPr lang="en-US" dirty="0"/>
                  <a:t>35</a:t>
                </a:r>
              </a:p>
            </p:txBody>
          </p:sp>
        </p:grpSp>
        <p:sp>
          <p:nvSpPr>
            <p:cNvPr id="53275" name="Text Box 30"/>
            <p:cNvSpPr txBox="1">
              <a:spLocks noChangeArrowheads="1"/>
            </p:cNvSpPr>
            <p:nvPr/>
          </p:nvSpPr>
          <p:spPr bwMode="auto">
            <a:xfrm>
              <a:off x="3003" y="2206"/>
              <a:ext cx="313" cy="288"/>
            </a:xfrm>
            <a:prstGeom prst="rect">
              <a:avLst/>
            </a:prstGeom>
            <a:noFill/>
            <a:ln w="28575">
              <a:noFill/>
              <a:miter lim="800000"/>
              <a:headEnd/>
              <a:tailEnd/>
            </a:ln>
          </p:spPr>
          <p:txBody>
            <a:bodyPr wrap="none" lIns="90000" tIns="46800" rIns="90000" bIns="46800">
              <a:prstTxWarp prst="textNoShape">
                <a:avLst/>
              </a:prstTxWarp>
              <a:spAutoFit/>
            </a:bodyPr>
            <a:lstStyle/>
            <a:p>
              <a:pPr>
                <a:spcBef>
                  <a:spcPct val="0"/>
                </a:spcBef>
              </a:pPr>
              <a:r>
                <a:rPr lang="en-US" sz="2400">
                  <a:solidFill>
                    <a:schemeClr val="accent1"/>
                  </a:solidFill>
                </a:rPr>
                <a:t>A</a:t>
              </a:r>
              <a:r>
                <a:rPr lang="en-US" sz="2400" baseline="-25000">
                  <a:solidFill>
                    <a:schemeClr val="accent1"/>
                  </a:solidFill>
                </a:rPr>
                <a:t>2</a:t>
              </a:r>
            </a:p>
          </p:txBody>
        </p:sp>
      </p:grpSp>
      <p:sp>
        <p:nvSpPr>
          <p:cNvPr id="916511" name="Line 31"/>
          <p:cNvSpPr>
            <a:spLocks noChangeShapeType="1"/>
          </p:cNvSpPr>
          <p:nvPr/>
        </p:nvSpPr>
        <p:spPr bwMode="auto">
          <a:xfrm>
            <a:off x="2270125" y="2468563"/>
            <a:ext cx="0" cy="287337"/>
          </a:xfrm>
          <a:prstGeom prst="line">
            <a:avLst/>
          </a:prstGeom>
          <a:noFill/>
          <a:ln w="28575">
            <a:solidFill>
              <a:schemeClr val="folHlink"/>
            </a:solidFill>
            <a:round/>
            <a:headEnd/>
            <a:tailEnd type="triangle" w="med" len="med"/>
          </a:ln>
        </p:spPr>
        <p:txBody>
          <a:bodyPr>
            <a:prstTxWarp prst="textNoShape">
              <a:avLst/>
            </a:prstTxWarp>
          </a:bodyPr>
          <a:lstStyle/>
          <a:p>
            <a:endParaRPr lang="en-US"/>
          </a:p>
        </p:txBody>
      </p:sp>
      <p:sp>
        <p:nvSpPr>
          <p:cNvPr id="916512" name="Line 32"/>
          <p:cNvSpPr>
            <a:spLocks noChangeShapeType="1"/>
          </p:cNvSpPr>
          <p:nvPr/>
        </p:nvSpPr>
        <p:spPr bwMode="auto">
          <a:xfrm>
            <a:off x="2632075" y="2468563"/>
            <a:ext cx="0" cy="287337"/>
          </a:xfrm>
          <a:prstGeom prst="line">
            <a:avLst/>
          </a:prstGeom>
          <a:noFill/>
          <a:ln w="28575">
            <a:solidFill>
              <a:schemeClr val="folHlink"/>
            </a:solidFill>
            <a:round/>
            <a:headEnd/>
            <a:tailEnd type="triangle" w="med" len="med"/>
          </a:ln>
        </p:spPr>
        <p:txBody>
          <a:bodyPr>
            <a:prstTxWarp prst="textNoShape">
              <a:avLst/>
            </a:prstTxWarp>
          </a:bodyPr>
          <a:lstStyle/>
          <a:p>
            <a:endParaRPr lang="en-US"/>
          </a:p>
        </p:txBody>
      </p:sp>
      <p:sp>
        <p:nvSpPr>
          <p:cNvPr id="916513" name="Line 33"/>
          <p:cNvSpPr>
            <a:spLocks noChangeShapeType="1"/>
          </p:cNvSpPr>
          <p:nvPr/>
        </p:nvSpPr>
        <p:spPr bwMode="auto">
          <a:xfrm>
            <a:off x="3051175" y="2468563"/>
            <a:ext cx="0" cy="287337"/>
          </a:xfrm>
          <a:prstGeom prst="line">
            <a:avLst/>
          </a:prstGeom>
          <a:noFill/>
          <a:ln w="28575">
            <a:solidFill>
              <a:schemeClr val="folHlink"/>
            </a:solidFill>
            <a:round/>
            <a:headEnd/>
            <a:tailEnd type="triangle" w="med" len="med"/>
          </a:ln>
        </p:spPr>
        <p:txBody>
          <a:bodyPr>
            <a:prstTxWarp prst="textNoShape">
              <a:avLst/>
            </a:prstTxWarp>
          </a:bodyPr>
          <a:lstStyle/>
          <a:p>
            <a:endParaRPr lang="en-US"/>
          </a:p>
        </p:txBody>
      </p:sp>
      <p:sp>
        <p:nvSpPr>
          <p:cNvPr id="916514" name="Line 34"/>
          <p:cNvSpPr>
            <a:spLocks noChangeShapeType="1"/>
          </p:cNvSpPr>
          <p:nvPr/>
        </p:nvSpPr>
        <p:spPr bwMode="auto">
          <a:xfrm>
            <a:off x="5864225" y="2468563"/>
            <a:ext cx="0" cy="287337"/>
          </a:xfrm>
          <a:prstGeom prst="line">
            <a:avLst/>
          </a:prstGeom>
          <a:noFill/>
          <a:ln w="28575">
            <a:solidFill>
              <a:schemeClr val="folHlink"/>
            </a:solidFill>
            <a:round/>
            <a:headEnd/>
            <a:tailEnd type="triangle" w="med" len="med"/>
          </a:ln>
        </p:spPr>
        <p:txBody>
          <a:bodyPr>
            <a:prstTxWarp prst="textNoShape">
              <a:avLst/>
            </a:prstTxWarp>
          </a:bodyPr>
          <a:lstStyle/>
          <a:p>
            <a:endParaRPr lang="en-US"/>
          </a:p>
        </p:txBody>
      </p:sp>
      <p:sp>
        <p:nvSpPr>
          <p:cNvPr id="916515" name="Line 35"/>
          <p:cNvSpPr>
            <a:spLocks noChangeShapeType="1"/>
          </p:cNvSpPr>
          <p:nvPr/>
        </p:nvSpPr>
        <p:spPr bwMode="auto">
          <a:xfrm>
            <a:off x="6219825" y="2468563"/>
            <a:ext cx="0" cy="287337"/>
          </a:xfrm>
          <a:prstGeom prst="line">
            <a:avLst/>
          </a:prstGeom>
          <a:noFill/>
          <a:ln w="28575">
            <a:solidFill>
              <a:schemeClr val="folHlink"/>
            </a:solidFill>
            <a:round/>
            <a:headEnd/>
            <a:tailEnd type="triangle" w="med" len="med"/>
          </a:ln>
        </p:spPr>
        <p:txBody>
          <a:bodyPr>
            <a:prstTxWarp prst="textNoShape">
              <a:avLst/>
            </a:prstTxWarp>
          </a:bodyPr>
          <a:lstStyle/>
          <a:p>
            <a:endParaRPr lang="en-US"/>
          </a:p>
        </p:txBody>
      </p:sp>
      <p:sp>
        <p:nvSpPr>
          <p:cNvPr id="916516" name="Line 36"/>
          <p:cNvSpPr>
            <a:spLocks noChangeShapeType="1"/>
          </p:cNvSpPr>
          <p:nvPr/>
        </p:nvSpPr>
        <p:spPr bwMode="auto">
          <a:xfrm>
            <a:off x="6562725" y="2468563"/>
            <a:ext cx="0" cy="287337"/>
          </a:xfrm>
          <a:prstGeom prst="line">
            <a:avLst/>
          </a:prstGeom>
          <a:noFill/>
          <a:ln w="28575">
            <a:solidFill>
              <a:schemeClr val="folHlink"/>
            </a:solidFill>
            <a:round/>
            <a:headEnd/>
            <a:tailEnd type="triangle" w="med" len="med"/>
          </a:ln>
        </p:spPr>
        <p:txBody>
          <a:bodyPr>
            <a:prstTxWarp prst="textNoShape">
              <a:avLst/>
            </a:prstTxWarp>
          </a:bodyPr>
          <a:lstStyle/>
          <a:p>
            <a:endParaRPr lang="en-US"/>
          </a:p>
        </p:txBody>
      </p:sp>
      <p:sp>
        <p:nvSpPr>
          <p:cNvPr id="916517" name="Line 37"/>
          <p:cNvSpPr>
            <a:spLocks noChangeShapeType="1"/>
          </p:cNvSpPr>
          <p:nvPr/>
        </p:nvSpPr>
        <p:spPr bwMode="auto">
          <a:xfrm>
            <a:off x="6988175" y="2468563"/>
            <a:ext cx="0" cy="287337"/>
          </a:xfrm>
          <a:prstGeom prst="line">
            <a:avLst/>
          </a:prstGeom>
          <a:noFill/>
          <a:ln w="28575">
            <a:solidFill>
              <a:schemeClr val="folHlink"/>
            </a:solidFill>
            <a:round/>
            <a:headEnd/>
            <a:tailEnd type="triangle" w="med" len="med"/>
          </a:ln>
        </p:spPr>
        <p:txBody>
          <a:bodyPr>
            <a:prstTxWarp prst="textNoShape">
              <a:avLst/>
            </a:prstTxWarp>
          </a:bodyPr>
          <a:lstStyle/>
          <a:p>
            <a:endParaRPr lang="en-US"/>
          </a:p>
        </p:txBody>
      </p:sp>
      <p:sp>
        <p:nvSpPr>
          <p:cNvPr id="916518" name="Line 38"/>
          <p:cNvSpPr>
            <a:spLocks noChangeShapeType="1"/>
          </p:cNvSpPr>
          <p:nvPr/>
        </p:nvSpPr>
        <p:spPr bwMode="auto">
          <a:xfrm>
            <a:off x="4327525" y="3582988"/>
            <a:ext cx="476250" cy="820737"/>
          </a:xfrm>
          <a:prstGeom prst="line">
            <a:avLst/>
          </a:prstGeom>
          <a:noFill/>
          <a:ln w="28575">
            <a:solidFill>
              <a:schemeClr val="folHlink"/>
            </a:solidFill>
            <a:round/>
            <a:headEnd/>
            <a:tailEnd type="triangle" w="med" len="med"/>
          </a:ln>
        </p:spPr>
        <p:txBody>
          <a:bodyPr>
            <a:prstTxWarp prst="textNoShape">
              <a:avLst/>
            </a:prstTxWarp>
          </a:bodyPr>
          <a:lstStyle/>
          <a:p>
            <a:endParaRPr lang="en-US"/>
          </a:p>
        </p:txBody>
      </p:sp>
      <p:sp>
        <p:nvSpPr>
          <p:cNvPr id="916519" name="Line 39"/>
          <p:cNvSpPr>
            <a:spLocks noChangeShapeType="1"/>
          </p:cNvSpPr>
          <p:nvPr/>
        </p:nvSpPr>
        <p:spPr bwMode="auto">
          <a:xfrm flipH="1">
            <a:off x="4994275" y="3582988"/>
            <a:ext cx="476250" cy="820737"/>
          </a:xfrm>
          <a:prstGeom prst="line">
            <a:avLst/>
          </a:prstGeom>
          <a:noFill/>
          <a:ln w="28575">
            <a:solidFill>
              <a:schemeClr val="folHlink"/>
            </a:solidFill>
            <a:round/>
            <a:headEnd/>
            <a:tailEnd type="triangle" w="med" len="med"/>
          </a:ln>
        </p:spPr>
        <p:txBody>
          <a:bodyPr>
            <a:prstTxWarp prst="textNoShape">
              <a:avLst/>
            </a:prstTxWarp>
          </a:bodyPr>
          <a:lstStyle/>
          <a:p>
            <a:endParaRPr lang="en-US"/>
          </a:p>
        </p:txBody>
      </p:sp>
      <p:sp>
        <p:nvSpPr>
          <p:cNvPr id="40"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41"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58</a:t>
            </a:fld>
            <a:endParaRPr lang="en-US"/>
          </a:p>
        </p:txBody>
      </p:sp>
      <p:pic>
        <p:nvPicPr>
          <p:cNvPr id="42" name="Picture 41"/>
          <p:cNvPicPr>
            <a:picLocks noChangeAspect="1"/>
          </p:cNvPicPr>
          <p:nvPr/>
        </p:nvPicPr>
        <p:blipFill>
          <a:blip r:embed="rId3"/>
          <a:stretch>
            <a:fillRect/>
          </a:stretch>
        </p:blipFill>
        <p:spPr>
          <a:xfrm>
            <a:off x="228600" y="2895600"/>
            <a:ext cx="496957" cy="381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42"/>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916518"/>
                                        </p:tgtEl>
                                        <p:attrNameLst>
                                          <p:attrName>style.visibility</p:attrName>
                                        </p:attrNameLst>
                                      </p:cBhvr>
                                      <p:to>
                                        <p:strVal val="visible"/>
                                      </p:to>
                                    </p:set>
                                    <p:animEffect transition="in" filter="wipe(up)">
                                      <p:cBhvr>
                                        <p:cTn id="19" dur="500"/>
                                        <p:tgtEl>
                                          <p:spTgt spid="916518"/>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916519"/>
                                        </p:tgtEl>
                                        <p:attrNameLst>
                                          <p:attrName>style.visibility</p:attrName>
                                        </p:attrNameLst>
                                      </p:cBhvr>
                                      <p:to>
                                        <p:strVal val="visible"/>
                                      </p:to>
                                    </p:set>
                                    <p:animEffect transition="in" filter="wipe(up)">
                                      <p:cBhvr>
                                        <p:cTn id="22" dur="500"/>
                                        <p:tgtEl>
                                          <p:spTgt spid="916519"/>
                                        </p:tgtEl>
                                      </p:cBhvr>
                                    </p:animEffect>
                                  </p:childTnLst>
                                </p:cTn>
                              </p:par>
                            </p:childTnLst>
                          </p:cTn>
                        </p:par>
                        <p:par>
                          <p:cTn id="23" fill="hold">
                            <p:stCondLst>
                              <p:cond delay="500"/>
                            </p:stCondLst>
                            <p:childTnLst>
                              <p:par>
                                <p:cTn id="24" presetID="1" presetClass="entr" presetSubtype="0" fill="hold" grpId="1" nodeType="afterEffect">
                                  <p:stCondLst>
                                    <p:cond delay="0"/>
                                  </p:stCondLst>
                                  <p:childTnLst>
                                    <p:set>
                                      <p:cBhvr>
                                        <p:cTn id="25" dur="1" fill="hold">
                                          <p:stCondLst>
                                            <p:cond delay="0"/>
                                          </p:stCondLst>
                                        </p:cTn>
                                        <p:tgtEl>
                                          <p:spTgt spid="916485"/>
                                        </p:tgtEl>
                                        <p:attrNameLst>
                                          <p:attrName>style.visibility</p:attrName>
                                        </p:attrNameLst>
                                      </p:cBhvr>
                                      <p:to>
                                        <p:strVal val="visible"/>
                                      </p:to>
                                    </p:set>
                                  </p:childTnLst>
                                </p:cTn>
                              </p:par>
                              <p:par>
                                <p:cTn id="26" presetID="1" presetClass="entr" presetSubtype="0" fill="hold" grpId="1" nodeType="withEffect">
                                  <p:stCondLst>
                                    <p:cond delay="0"/>
                                  </p:stCondLst>
                                  <p:childTnLst>
                                    <p:set>
                                      <p:cBhvr>
                                        <p:cTn id="27" dur="1" fill="hold">
                                          <p:stCondLst>
                                            <p:cond delay="0"/>
                                          </p:stCondLst>
                                        </p:cTn>
                                        <p:tgtEl>
                                          <p:spTgt spid="916486"/>
                                        </p:tgtEl>
                                        <p:attrNameLst>
                                          <p:attrName>style.visibility</p:attrName>
                                        </p:attrNameLst>
                                      </p:cBhvr>
                                      <p:to>
                                        <p:strVal val="visible"/>
                                      </p:to>
                                    </p:set>
                                  </p:childTnLst>
                                </p:cTn>
                              </p:par>
                              <p:par>
                                <p:cTn id="28" presetID="1" presetClass="entr" presetSubtype="0" fill="hold" grpId="1" nodeType="withEffect">
                                  <p:stCondLst>
                                    <p:cond delay="0"/>
                                  </p:stCondLst>
                                  <p:childTnLst>
                                    <p:set>
                                      <p:cBhvr>
                                        <p:cTn id="29" dur="1" fill="hold">
                                          <p:stCondLst>
                                            <p:cond delay="0"/>
                                          </p:stCondLst>
                                        </p:cTn>
                                        <p:tgtEl>
                                          <p:spTgt spid="916487"/>
                                        </p:tgtEl>
                                        <p:attrNameLst>
                                          <p:attrName>style.visibility</p:attrName>
                                        </p:attrNameLst>
                                      </p:cBhvr>
                                      <p:to>
                                        <p:strVal val="visible"/>
                                      </p:to>
                                    </p:set>
                                  </p:childTnLst>
                                </p:cTn>
                              </p:par>
                              <p:par>
                                <p:cTn id="30" presetID="1" presetClass="entr" presetSubtype="0" fill="hold" grpId="1" nodeType="withEffect">
                                  <p:stCondLst>
                                    <p:cond delay="0"/>
                                  </p:stCondLst>
                                  <p:childTnLst>
                                    <p:set>
                                      <p:cBhvr>
                                        <p:cTn id="31" dur="1" fill="hold">
                                          <p:stCondLst>
                                            <p:cond delay="0"/>
                                          </p:stCondLst>
                                        </p:cTn>
                                        <p:tgtEl>
                                          <p:spTgt spid="916488"/>
                                        </p:tgtEl>
                                        <p:attrNameLst>
                                          <p:attrName>style.visibility</p:attrName>
                                        </p:attrNameLst>
                                      </p:cBhvr>
                                      <p:to>
                                        <p:strVal val="visible"/>
                                      </p:to>
                                    </p:set>
                                  </p:childTnLst>
                                </p:cTn>
                              </p:par>
                              <p:par>
                                <p:cTn id="32" presetID="1" presetClass="entr" presetSubtype="0" fill="hold" grpId="1" nodeType="withEffect">
                                  <p:stCondLst>
                                    <p:cond delay="0"/>
                                  </p:stCondLst>
                                  <p:childTnLst>
                                    <p:set>
                                      <p:cBhvr>
                                        <p:cTn id="33" dur="1" fill="hold">
                                          <p:stCondLst>
                                            <p:cond delay="0"/>
                                          </p:stCondLst>
                                        </p:cTn>
                                        <p:tgtEl>
                                          <p:spTgt spid="916489"/>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916490"/>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916491"/>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916492"/>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916493"/>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916494"/>
                                        </p:tgtEl>
                                        <p:attrNameLst>
                                          <p:attrName>style.visibility</p:attrName>
                                        </p:attrNameLst>
                                      </p:cBhvr>
                                      <p:to>
                                        <p:strVal val="visible"/>
                                      </p:to>
                                    </p:set>
                                  </p:childTnLst>
                                </p:cTn>
                              </p:par>
                              <p:par>
                                <p:cTn id="44" presetID="1" presetClass="entr" presetSubtype="0" fill="hold" grpId="1" nodeType="withEffect">
                                  <p:stCondLst>
                                    <p:cond delay="0"/>
                                  </p:stCondLst>
                                  <p:childTnLst>
                                    <p:set>
                                      <p:cBhvr>
                                        <p:cTn id="45" dur="1" fill="hold">
                                          <p:stCondLst>
                                            <p:cond delay="0"/>
                                          </p:stCondLst>
                                        </p:cTn>
                                        <p:tgtEl>
                                          <p:spTgt spid="916484"/>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916511"/>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916514"/>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3" presetClass="emph" presetSubtype="2" fill="hold" grpId="0" nodeType="clickEffect">
                                  <p:stCondLst>
                                    <p:cond delay="0"/>
                                  </p:stCondLst>
                                  <p:childTnLst>
                                    <p:animClr clrSpc="rgb" dir="cw">
                                      <p:cBhvr override="childStyle">
                                        <p:cTn id="57" dur="500" fill="hold"/>
                                        <p:tgtEl>
                                          <p:spTgt spid="916484">
                                            <p:txEl>
                                              <p:charRg st="4294967295" end="4294967295"/>
                                            </p:txEl>
                                          </p:spTgt>
                                        </p:tgtEl>
                                        <p:attrNameLst>
                                          <p:attrName>style.color</p:attrName>
                                        </p:attrNameLst>
                                      </p:cBhvr>
                                      <p:to>
                                        <a:schemeClr val="folHlink"/>
                                      </p:to>
                                    </p:animClr>
                                  </p:childTnLst>
                                </p:cTn>
                              </p:par>
                            </p:childTnLst>
                          </p:cTn>
                        </p:par>
                      </p:childTnLst>
                    </p:cTn>
                  </p:par>
                  <p:par>
                    <p:cTn id="58" fill="hold">
                      <p:stCondLst>
                        <p:cond delay="indefinite"/>
                      </p:stCondLst>
                      <p:childTnLst>
                        <p:par>
                          <p:cTn id="59" fill="hold">
                            <p:stCondLst>
                              <p:cond delay="0"/>
                            </p:stCondLst>
                            <p:childTnLst>
                              <p:par>
                                <p:cTn id="60" presetID="1" presetClass="exit" presetSubtype="0" fill="hold" grpId="1" nodeType="clickEffect">
                                  <p:stCondLst>
                                    <p:cond delay="0"/>
                                  </p:stCondLst>
                                  <p:childTnLst>
                                    <p:set>
                                      <p:cBhvr>
                                        <p:cTn id="61" dur="1" fill="hold">
                                          <p:stCondLst>
                                            <p:cond delay="0"/>
                                          </p:stCondLst>
                                        </p:cTn>
                                        <p:tgtEl>
                                          <p:spTgt spid="916511"/>
                                        </p:tgtEl>
                                        <p:attrNameLst>
                                          <p:attrName>style.visibility</p:attrName>
                                        </p:attrNameLst>
                                      </p:cBhvr>
                                      <p:to>
                                        <p:strVal val="hidden"/>
                                      </p:to>
                                    </p:set>
                                  </p:childTnLst>
                                </p:cTn>
                              </p:par>
                              <p:par>
                                <p:cTn id="62" presetID="1" presetClass="entr" presetSubtype="0" fill="hold" grpId="0" nodeType="withEffect">
                                  <p:stCondLst>
                                    <p:cond delay="0"/>
                                  </p:stCondLst>
                                  <p:childTnLst>
                                    <p:set>
                                      <p:cBhvr>
                                        <p:cTn id="63" dur="1" fill="hold">
                                          <p:stCondLst>
                                            <p:cond delay="0"/>
                                          </p:stCondLst>
                                        </p:cTn>
                                        <p:tgtEl>
                                          <p:spTgt spid="916512"/>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3" presetClass="emph" presetSubtype="2" fill="hold" grpId="0" nodeType="clickEffect">
                                  <p:stCondLst>
                                    <p:cond delay="0"/>
                                  </p:stCondLst>
                                  <p:childTnLst>
                                    <p:animClr clrSpc="rgb" dir="cw">
                                      <p:cBhvr override="childStyle">
                                        <p:cTn id="67" dur="500" fill="hold"/>
                                        <p:tgtEl>
                                          <p:spTgt spid="916485">
                                            <p:txEl>
                                              <p:charRg st="4294967295" end="4294967295"/>
                                            </p:txEl>
                                          </p:spTgt>
                                        </p:tgtEl>
                                        <p:attrNameLst>
                                          <p:attrName>style.color</p:attrName>
                                        </p:attrNameLst>
                                      </p:cBhvr>
                                      <p:to>
                                        <a:schemeClr val="folHlink"/>
                                      </p:to>
                                    </p:animClr>
                                  </p:childTnLst>
                                </p:cTn>
                              </p:par>
                            </p:childTnLst>
                          </p:cTn>
                        </p:par>
                      </p:childTnLst>
                    </p:cTn>
                  </p:par>
                  <p:par>
                    <p:cTn id="68" fill="hold">
                      <p:stCondLst>
                        <p:cond delay="indefinite"/>
                      </p:stCondLst>
                      <p:childTnLst>
                        <p:par>
                          <p:cTn id="69" fill="hold">
                            <p:stCondLst>
                              <p:cond delay="0"/>
                            </p:stCondLst>
                            <p:childTnLst>
                              <p:par>
                                <p:cTn id="70" presetID="1" presetClass="exit" presetSubtype="0" fill="hold" grpId="1" nodeType="clickEffect">
                                  <p:stCondLst>
                                    <p:cond delay="0"/>
                                  </p:stCondLst>
                                  <p:childTnLst>
                                    <p:set>
                                      <p:cBhvr>
                                        <p:cTn id="71" dur="1" fill="hold">
                                          <p:stCondLst>
                                            <p:cond delay="0"/>
                                          </p:stCondLst>
                                        </p:cTn>
                                        <p:tgtEl>
                                          <p:spTgt spid="916512"/>
                                        </p:tgtEl>
                                        <p:attrNameLst>
                                          <p:attrName>style.visibility</p:attrName>
                                        </p:attrNameLst>
                                      </p:cBhvr>
                                      <p:to>
                                        <p:strVal val="hidden"/>
                                      </p:to>
                                    </p:set>
                                  </p:childTnLst>
                                </p:cTn>
                              </p:par>
                              <p:par>
                                <p:cTn id="72" presetID="1" presetClass="entr" presetSubtype="0" fill="hold" grpId="0" nodeType="withEffect">
                                  <p:stCondLst>
                                    <p:cond delay="0"/>
                                  </p:stCondLst>
                                  <p:childTnLst>
                                    <p:set>
                                      <p:cBhvr>
                                        <p:cTn id="73" dur="1" fill="hold">
                                          <p:stCondLst>
                                            <p:cond delay="0"/>
                                          </p:stCondLst>
                                        </p:cTn>
                                        <p:tgtEl>
                                          <p:spTgt spid="916513"/>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3" presetClass="emph" presetSubtype="2" fill="hold" grpId="0" nodeType="clickEffect">
                                  <p:stCondLst>
                                    <p:cond delay="0"/>
                                  </p:stCondLst>
                                  <p:childTnLst>
                                    <p:animClr clrSpc="rgb" dir="cw">
                                      <p:cBhvr override="childStyle">
                                        <p:cTn id="77" dur="500" fill="hold"/>
                                        <p:tgtEl>
                                          <p:spTgt spid="916486">
                                            <p:txEl>
                                              <p:charRg st="4294967295" end="4294967295"/>
                                            </p:txEl>
                                          </p:spTgt>
                                        </p:tgtEl>
                                        <p:attrNameLst>
                                          <p:attrName>style.color</p:attrName>
                                        </p:attrNameLst>
                                      </p:cBhvr>
                                      <p:to>
                                        <a:schemeClr val="folHlink"/>
                                      </p:to>
                                    </p:animClr>
                                  </p:childTnLst>
                                </p:cTn>
                              </p:par>
                            </p:childTnLst>
                          </p:cTn>
                        </p:par>
                      </p:childTnLst>
                    </p:cTn>
                  </p:par>
                  <p:par>
                    <p:cTn id="78" fill="hold">
                      <p:stCondLst>
                        <p:cond delay="indefinite"/>
                      </p:stCondLst>
                      <p:childTnLst>
                        <p:par>
                          <p:cTn id="79" fill="hold">
                            <p:stCondLst>
                              <p:cond delay="0"/>
                            </p:stCondLst>
                            <p:childTnLst>
                              <p:par>
                                <p:cTn id="80" presetID="1" presetClass="exit" presetSubtype="0" fill="hold" grpId="1" nodeType="clickEffect">
                                  <p:stCondLst>
                                    <p:cond delay="0"/>
                                  </p:stCondLst>
                                  <p:childTnLst>
                                    <p:set>
                                      <p:cBhvr>
                                        <p:cTn id="81" dur="1" fill="hold">
                                          <p:stCondLst>
                                            <p:cond delay="0"/>
                                          </p:stCondLst>
                                        </p:cTn>
                                        <p:tgtEl>
                                          <p:spTgt spid="916514"/>
                                        </p:tgtEl>
                                        <p:attrNameLst>
                                          <p:attrName>style.visibility</p:attrName>
                                        </p:attrNameLst>
                                      </p:cBhvr>
                                      <p:to>
                                        <p:strVal val="hidden"/>
                                      </p:to>
                                    </p:set>
                                  </p:childTnLst>
                                </p:cTn>
                              </p:par>
                              <p:par>
                                <p:cTn id="82" presetID="1" presetClass="entr" presetSubtype="0" fill="hold" grpId="0" nodeType="withEffect">
                                  <p:stCondLst>
                                    <p:cond delay="0"/>
                                  </p:stCondLst>
                                  <p:childTnLst>
                                    <p:set>
                                      <p:cBhvr>
                                        <p:cTn id="83" dur="1" fill="hold">
                                          <p:stCondLst>
                                            <p:cond delay="0"/>
                                          </p:stCondLst>
                                        </p:cTn>
                                        <p:tgtEl>
                                          <p:spTgt spid="916515"/>
                                        </p:tgtEl>
                                        <p:attrNameLst>
                                          <p:attrName>style.visibility</p:attrName>
                                        </p:attrNameLst>
                                      </p:cBhvr>
                                      <p:to>
                                        <p:strVal val="visible"/>
                                      </p:to>
                                    </p:set>
                                  </p:childTnLst>
                                </p:cTn>
                              </p:par>
                            </p:childTnLst>
                          </p:cTn>
                        </p:par>
                      </p:childTnLst>
                    </p:cTn>
                  </p:par>
                  <p:par>
                    <p:cTn id="84" fill="hold">
                      <p:stCondLst>
                        <p:cond delay="indefinite"/>
                      </p:stCondLst>
                      <p:childTnLst>
                        <p:par>
                          <p:cTn id="85" fill="hold">
                            <p:stCondLst>
                              <p:cond delay="0"/>
                            </p:stCondLst>
                            <p:childTnLst>
                              <p:par>
                                <p:cTn id="86" presetID="3" presetClass="emph" presetSubtype="2" fill="hold" grpId="0" nodeType="clickEffect">
                                  <p:stCondLst>
                                    <p:cond delay="0"/>
                                  </p:stCondLst>
                                  <p:childTnLst>
                                    <p:animClr clrSpc="rgb" dir="cw">
                                      <p:cBhvr override="childStyle">
                                        <p:cTn id="87" dur="500" fill="hold"/>
                                        <p:tgtEl>
                                          <p:spTgt spid="916487">
                                            <p:txEl>
                                              <p:charRg st="4294967295" end="4294967295"/>
                                            </p:txEl>
                                          </p:spTgt>
                                        </p:tgtEl>
                                        <p:attrNameLst>
                                          <p:attrName>style.color</p:attrName>
                                        </p:attrNameLst>
                                      </p:cBhvr>
                                      <p:to>
                                        <a:schemeClr val="folHlink"/>
                                      </p:to>
                                    </p:animClr>
                                  </p:childTnLst>
                                </p:cTn>
                              </p:par>
                            </p:childTnLst>
                          </p:cTn>
                        </p:par>
                      </p:childTnLst>
                    </p:cTn>
                  </p:par>
                  <p:par>
                    <p:cTn id="88" fill="hold">
                      <p:stCondLst>
                        <p:cond delay="indefinite"/>
                      </p:stCondLst>
                      <p:childTnLst>
                        <p:par>
                          <p:cTn id="89" fill="hold">
                            <p:stCondLst>
                              <p:cond delay="0"/>
                            </p:stCondLst>
                            <p:childTnLst>
                              <p:par>
                                <p:cTn id="90" presetID="1" presetClass="exit" presetSubtype="0" fill="hold" grpId="1" nodeType="clickEffect">
                                  <p:stCondLst>
                                    <p:cond delay="0"/>
                                  </p:stCondLst>
                                  <p:childTnLst>
                                    <p:set>
                                      <p:cBhvr>
                                        <p:cTn id="91" dur="1" fill="hold">
                                          <p:stCondLst>
                                            <p:cond delay="0"/>
                                          </p:stCondLst>
                                        </p:cTn>
                                        <p:tgtEl>
                                          <p:spTgt spid="916515"/>
                                        </p:tgtEl>
                                        <p:attrNameLst>
                                          <p:attrName>style.visibility</p:attrName>
                                        </p:attrNameLst>
                                      </p:cBhvr>
                                      <p:to>
                                        <p:strVal val="hidden"/>
                                      </p:to>
                                    </p:set>
                                  </p:childTnLst>
                                </p:cTn>
                              </p:par>
                              <p:par>
                                <p:cTn id="92" presetID="1" presetClass="entr" presetSubtype="0" fill="hold" grpId="0" nodeType="withEffect">
                                  <p:stCondLst>
                                    <p:cond delay="0"/>
                                  </p:stCondLst>
                                  <p:childTnLst>
                                    <p:set>
                                      <p:cBhvr>
                                        <p:cTn id="93" dur="1" fill="hold">
                                          <p:stCondLst>
                                            <p:cond delay="0"/>
                                          </p:stCondLst>
                                        </p:cTn>
                                        <p:tgtEl>
                                          <p:spTgt spid="916516"/>
                                        </p:tgtEl>
                                        <p:attrNameLst>
                                          <p:attrName>style.visibility</p:attrName>
                                        </p:attrNameLst>
                                      </p:cBhvr>
                                      <p:to>
                                        <p:strVal val="visible"/>
                                      </p:to>
                                    </p:set>
                                  </p:childTnLst>
                                </p:cTn>
                              </p:par>
                            </p:childTnLst>
                          </p:cTn>
                        </p:par>
                      </p:childTnLst>
                    </p:cTn>
                  </p:par>
                  <p:par>
                    <p:cTn id="94" fill="hold">
                      <p:stCondLst>
                        <p:cond delay="indefinite"/>
                      </p:stCondLst>
                      <p:childTnLst>
                        <p:par>
                          <p:cTn id="95" fill="hold">
                            <p:stCondLst>
                              <p:cond delay="0"/>
                            </p:stCondLst>
                            <p:childTnLst>
                              <p:par>
                                <p:cTn id="96" presetID="3" presetClass="emph" presetSubtype="2" fill="hold" grpId="0" nodeType="clickEffect">
                                  <p:stCondLst>
                                    <p:cond delay="0"/>
                                  </p:stCondLst>
                                  <p:childTnLst>
                                    <p:animClr clrSpc="rgb" dir="cw">
                                      <p:cBhvr override="childStyle">
                                        <p:cTn id="97" dur="500" fill="hold"/>
                                        <p:tgtEl>
                                          <p:spTgt spid="916488">
                                            <p:txEl>
                                              <p:charRg st="4294967295" end="4294967295"/>
                                            </p:txEl>
                                          </p:spTgt>
                                        </p:tgtEl>
                                        <p:attrNameLst>
                                          <p:attrName>style.color</p:attrName>
                                        </p:attrNameLst>
                                      </p:cBhvr>
                                      <p:to>
                                        <a:schemeClr val="folHlink"/>
                                      </p:to>
                                    </p:animClr>
                                  </p:childTnLst>
                                </p:cTn>
                              </p:par>
                            </p:childTnLst>
                          </p:cTn>
                        </p:par>
                      </p:childTnLst>
                    </p:cTn>
                  </p:par>
                  <p:par>
                    <p:cTn id="98" fill="hold">
                      <p:stCondLst>
                        <p:cond delay="indefinite"/>
                      </p:stCondLst>
                      <p:childTnLst>
                        <p:par>
                          <p:cTn id="99" fill="hold">
                            <p:stCondLst>
                              <p:cond delay="0"/>
                            </p:stCondLst>
                            <p:childTnLst>
                              <p:par>
                                <p:cTn id="100" presetID="1" presetClass="exit" presetSubtype="0" fill="hold" grpId="1" nodeType="clickEffect">
                                  <p:stCondLst>
                                    <p:cond delay="0"/>
                                  </p:stCondLst>
                                  <p:childTnLst>
                                    <p:set>
                                      <p:cBhvr>
                                        <p:cTn id="101" dur="1" fill="hold">
                                          <p:stCondLst>
                                            <p:cond delay="0"/>
                                          </p:stCondLst>
                                        </p:cTn>
                                        <p:tgtEl>
                                          <p:spTgt spid="916516"/>
                                        </p:tgtEl>
                                        <p:attrNameLst>
                                          <p:attrName>style.visibility</p:attrName>
                                        </p:attrNameLst>
                                      </p:cBhvr>
                                      <p:to>
                                        <p:strVal val="hidden"/>
                                      </p:to>
                                    </p:set>
                                  </p:childTnLst>
                                </p:cTn>
                              </p:par>
                              <p:par>
                                <p:cTn id="102" presetID="1" presetClass="entr" presetSubtype="0" fill="hold" grpId="0" nodeType="withEffect">
                                  <p:stCondLst>
                                    <p:cond delay="0"/>
                                  </p:stCondLst>
                                  <p:childTnLst>
                                    <p:set>
                                      <p:cBhvr>
                                        <p:cTn id="103" dur="1" fill="hold">
                                          <p:stCondLst>
                                            <p:cond delay="0"/>
                                          </p:stCondLst>
                                        </p:cTn>
                                        <p:tgtEl>
                                          <p:spTgt spid="916517"/>
                                        </p:tgtEl>
                                        <p:attrNameLst>
                                          <p:attrName>style.visibility</p:attrName>
                                        </p:attrNameLst>
                                      </p:cBhvr>
                                      <p:to>
                                        <p:strVal val="visible"/>
                                      </p:to>
                                    </p:set>
                                  </p:childTnLst>
                                </p:cTn>
                              </p:par>
                            </p:childTnLst>
                          </p:cTn>
                        </p:par>
                      </p:childTnLst>
                    </p:cTn>
                  </p:par>
                  <p:par>
                    <p:cTn id="104" fill="hold">
                      <p:stCondLst>
                        <p:cond delay="indefinite"/>
                      </p:stCondLst>
                      <p:childTnLst>
                        <p:par>
                          <p:cTn id="105" fill="hold">
                            <p:stCondLst>
                              <p:cond delay="0"/>
                            </p:stCondLst>
                            <p:childTnLst>
                              <p:par>
                                <p:cTn id="106" presetID="3" presetClass="emph" presetSubtype="2" fill="hold" grpId="0" nodeType="clickEffect">
                                  <p:stCondLst>
                                    <p:cond delay="0"/>
                                  </p:stCondLst>
                                  <p:childTnLst>
                                    <p:animClr clrSpc="rgb" dir="cw">
                                      <p:cBhvr override="childStyle">
                                        <p:cTn id="107" dur="500" fill="hold"/>
                                        <p:tgtEl>
                                          <p:spTgt spid="916489">
                                            <p:txEl>
                                              <p:charRg st="4294967295" end="4294967295"/>
                                            </p:txEl>
                                          </p:spTgt>
                                        </p:tgtEl>
                                        <p:attrNameLst>
                                          <p:attrName>style.color</p:attrName>
                                        </p:attrNameLst>
                                      </p:cBhvr>
                                      <p:to>
                                        <a:schemeClr val="folHlink"/>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6484" grpId="0"/>
      <p:bldP spid="916484" grpId="1" animBg="1"/>
      <p:bldP spid="916485" grpId="0"/>
      <p:bldP spid="916485" grpId="1" animBg="1"/>
      <p:bldP spid="916486" grpId="0"/>
      <p:bldP spid="916486" grpId="1" animBg="1"/>
      <p:bldP spid="916487" grpId="0"/>
      <p:bldP spid="916487" grpId="1" animBg="1"/>
      <p:bldP spid="916488" grpId="0"/>
      <p:bldP spid="916488" grpId="1" animBg="1"/>
      <p:bldP spid="916489" grpId="0"/>
      <p:bldP spid="916489" grpId="1" animBg="1"/>
      <p:bldP spid="916490" grpId="0" animBg="1"/>
      <p:bldP spid="916491" grpId="0" animBg="1"/>
      <p:bldP spid="916492" grpId="0" animBg="1"/>
      <p:bldP spid="916493" grpId="0" animBg="1"/>
      <p:bldP spid="916494" grpId="0"/>
      <p:bldP spid="916511" grpId="0" animBg="1"/>
      <p:bldP spid="916511" grpId="1" animBg="1"/>
      <p:bldP spid="916512" grpId="0" animBg="1"/>
      <p:bldP spid="916512" grpId="1" animBg="1"/>
      <p:bldP spid="916513" grpId="0" animBg="1"/>
      <p:bldP spid="916514" grpId="0" animBg="1"/>
      <p:bldP spid="916514" grpId="1" animBg="1"/>
      <p:bldP spid="916515" grpId="0" animBg="1"/>
      <p:bldP spid="916515" grpId="1" animBg="1"/>
      <p:bldP spid="916516" grpId="0" animBg="1"/>
      <p:bldP spid="916516" grpId="1" animBg="1"/>
      <p:bldP spid="916517" grpId="0" animBg="1"/>
      <p:bldP spid="916518" grpId="0" animBg="1"/>
      <p:bldP spid="916519" grpId="0" animBg="1"/>
    </p:bld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a:lstStyle/>
          <a:p>
            <a:r>
              <a:rPr lang="en-US" dirty="0" err="1" smtClean="0"/>
              <a:t>MergeSort</a:t>
            </a:r>
            <a:r>
              <a:rPr lang="en-US" dirty="0" smtClean="0"/>
              <a:t>: Example 2</a:t>
            </a:r>
            <a:endParaRPr lang="en-US" altLang="zh-TW" dirty="0"/>
          </a:p>
        </p:txBody>
      </p:sp>
      <p:sp>
        <p:nvSpPr>
          <p:cNvPr id="161795" name="Rectangle 3"/>
          <p:cNvSpPr>
            <a:spLocks noGrp="1" noChangeArrowheads="1"/>
          </p:cNvSpPr>
          <p:nvPr>
            <p:ph type="body" idx="1"/>
          </p:nvPr>
        </p:nvSpPr>
        <p:spPr/>
        <p:txBody>
          <a:bodyPr/>
          <a:lstStyle/>
          <a:p>
            <a:r>
              <a:rPr lang="en-US" altLang="zh-TW" dirty="0">
                <a:solidFill>
                  <a:schemeClr val="bg2"/>
                </a:solidFill>
              </a:rPr>
              <a:t>Given a sequence</a:t>
            </a:r>
            <a:r>
              <a:rPr lang="en-US" altLang="zh-TW" dirty="0" smtClean="0">
                <a:solidFill>
                  <a:schemeClr val="bg2"/>
                </a:solidFill>
              </a:rPr>
              <a:t> </a:t>
            </a:r>
          </a:p>
          <a:p>
            <a:pPr>
              <a:buNone/>
            </a:pPr>
            <a:r>
              <a:rPr lang="en-US" altLang="zh-TW" dirty="0" smtClean="0">
                <a:solidFill>
                  <a:schemeClr val="bg2"/>
                </a:solidFill>
              </a:rPr>
              <a:t>	of #7 </a:t>
            </a:r>
            <a:r>
              <a:rPr lang="en-US" altLang="zh-TW" dirty="0">
                <a:solidFill>
                  <a:schemeClr val="bg2"/>
                </a:solidFill>
              </a:rPr>
              <a:t>numbers</a:t>
            </a:r>
            <a:r>
              <a:rPr lang="en-US" altLang="zh-TW" dirty="0" smtClean="0">
                <a:solidFill>
                  <a:schemeClr val="bg2"/>
                </a:solidFill>
              </a:rPr>
              <a:t> </a:t>
            </a:r>
          </a:p>
          <a:p>
            <a:pPr>
              <a:buNone/>
            </a:pPr>
            <a:r>
              <a:rPr lang="en-US" altLang="zh-TW" dirty="0" smtClean="0"/>
              <a:t> 	&lt;38, 27, 43, 3, 9, 82, 10&gt;</a:t>
            </a:r>
            <a:endParaRPr lang="en-US" altLang="zh-TW" dirty="0"/>
          </a:p>
        </p:txBody>
      </p:sp>
      <p:sp>
        <p:nvSpPr>
          <p:cNvPr id="6"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7"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59</a:t>
            </a:fld>
            <a:endParaRPr lang="en-US"/>
          </a:p>
        </p:txBody>
      </p:sp>
      <p:pic>
        <p:nvPicPr>
          <p:cNvPr id="8" name="Picture 4" descr="Merge_sort_algorithm_diagram"/>
          <p:cNvPicPr>
            <a:picLocks noChangeAspect="1" noChangeArrowheads="1"/>
          </p:cNvPicPr>
          <p:nvPr/>
        </p:nvPicPr>
        <p:blipFill>
          <a:blip r:embed="rId2"/>
          <a:srcRect/>
          <a:stretch>
            <a:fillRect/>
          </a:stretch>
        </p:blipFill>
        <p:spPr bwMode="auto">
          <a:xfrm>
            <a:off x="4427538" y="642938"/>
            <a:ext cx="4259262" cy="5300662"/>
          </a:xfrm>
          <a:prstGeom prst="rect">
            <a:avLst/>
          </a:prstGeom>
          <a:noFill/>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latin typeface="+mn-lt"/>
              </a:rPr>
              <a:t>Algorithms</a:t>
            </a:r>
            <a:endParaRPr lang="en-US" dirty="0">
              <a:latin typeface="+mn-lt"/>
            </a:endParaRPr>
          </a:p>
        </p:txBody>
      </p:sp>
      <p:sp>
        <p:nvSpPr>
          <p:cNvPr id="880643" name="Rectangle 3"/>
          <p:cNvSpPr>
            <a:spLocks noGrp="1" noChangeArrowheads="1"/>
          </p:cNvSpPr>
          <p:nvPr>
            <p:ph type="body" idx="1"/>
          </p:nvPr>
        </p:nvSpPr>
        <p:spPr>
          <a:xfrm>
            <a:off x="357159" y="1196975"/>
            <a:ext cx="7262841" cy="5089545"/>
          </a:xfrm>
        </p:spPr>
        <p:txBody>
          <a:bodyPr/>
          <a:lstStyle/>
          <a:p>
            <a:pPr eaLnBrk="1" hangingPunct="1">
              <a:buFont typeface="Wingdings" pitchFamily="-107" charset="2"/>
              <a:buNone/>
            </a:pPr>
            <a:r>
              <a:rPr lang="en-US" dirty="0" smtClean="0">
                <a:solidFill>
                  <a:srgbClr val="C00000"/>
                </a:solidFill>
              </a:rPr>
              <a:t>Algorithm</a:t>
            </a:r>
            <a:r>
              <a:rPr lang="en-US" dirty="0" smtClean="0"/>
              <a:t/>
            </a:r>
            <a:br>
              <a:rPr lang="en-US" dirty="0" smtClean="0"/>
            </a:br>
            <a:r>
              <a:rPr lang="en-US" dirty="0" smtClean="0"/>
              <a:t>a well-defined </a:t>
            </a:r>
            <a:r>
              <a:rPr lang="en-US" dirty="0" smtClean="0">
                <a:solidFill>
                  <a:srgbClr val="104B7D"/>
                </a:solidFill>
              </a:rPr>
              <a:t>computational procedure </a:t>
            </a:r>
            <a:r>
              <a:rPr lang="en-US" dirty="0" smtClean="0"/>
              <a:t>that takes some value, or a set of values, as </a:t>
            </a:r>
            <a:r>
              <a:rPr lang="en-US" dirty="0" smtClean="0">
                <a:solidFill>
                  <a:srgbClr val="00CC99"/>
                </a:solidFill>
              </a:rPr>
              <a:t>input </a:t>
            </a:r>
            <a:r>
              <a:rPr lang="en-US" dirty="0" smtClean="0"/>
              <a:t>and produces some value, or a set of values, as </a:t>
            </a:r>
            <a:r>
              <a:rPr lang="en-US" dirty="0" smtClean="0">
                <a:solidFill>
                  <a:schemeClr val="accent1"/>
                </a:solidFill>
              </a:rPr>
              <a:t>output</a:t>
            </a:r>
            <a:r>
              <a:rPr lang="en-US" dirty="0" smtClean="0"/>
              <a:t/>
            </a:r>
            <a:br>
              <a:rPr lang="en-US" dirty="0" smtClean="0"/>
            </a:br>
            <a:endParaRPr lang="en-US" dirty="0" smtClean="0"/>
          </a:p>
        </p:txBody>
      </p:sp>
      <p:sp>
        <p:nvSpPr>
          <p:cNvPr id="8"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9"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6</a:t>
            </a:fld>
            <a:endParaRPr lang="en-US"/>
          </a:p>
        </p:txBody>
      </p:sp>
      <p:grpSp>
        <p:nvGrpSpPr>
          <p:cNvPr id="6" name="Group 15"/>
          <p:cNvGrpSpPr>
            <a:grpSpLocks/>
          </p:cNvGrpSpPr>
          <p:nvPr/>
        </p:nvGrpSpPr>
        <p:grpSpPr bwMode="auto">
          <a:xfrm>
            <a:off x="1600200" y="3276600"/>
            <a:ext cx="5999163" cy="2533710"/>
            <a:chOff x="1676400" y="3562290"/>
            <a:chExt cx="5999163" cy="2533710"/>
          </a:xfrm>
        </p:grpSpPr>
        <p:sp>
          <p:nvSpPr>
            <p:cNvPr id="7" name="Rectangle 3"/>
            <p:cNvSpPr>
              <a:spLocks noChangeArrowheads="1"/>
            </p:cNvSpPr>
            <p:nvPr/>
          </p:nvSpPr>
          <p:spPr bwMode="auto">
            <a:xfrm>
              <a:off x="3133725" y="5334000"/>
              <a:ext cx="2743200" cy="762000"/>
            </a:xfrm>
            <a:prstGeom prst="rect">
              <a:avLst/>
            </a:prstGeom>
            <a:solidFill>
              <a:schemeClr val="accent6">
                <a:lumMod val="20000"/>
                <a:lumOff val="80000"/>
              </a:schemeClr>
            </a:solidFill>
            <a:ln w="25400">
              <a:solidFill>
                <a:schemeClr val="tx1"/>
              </a:solidFill>
              <a:miter lim="800000"/>
              <a:headEnd type="none" w="sm" len="sm"/>
              <a:tailEnd type="none" w="sm" len="sm"/>
            </a:ln>
          </p:spPr>
          <p:txBody>
            <a:bodyPr wrap="none" anchor="ctr">
              <a:prstTxWarp prst="textNoShape">
                <a:avLst/>
              </a:prstTxWarp>
            </a:bodyPr>
            <a:lstStyle/>
            <a:p>
              <a:pPr algn="ctr"/>
              <a:r>
                <a:rPr lang="en-US" altLang="zh-CN" sz="2000" dirty="0" smtClean="0">
                  <a:latin typeface="+mn-lt"/>
                  <a:ea typeface="宋体" pitchFamily="37" charset="-122"/>
                  <a:cs typeface="宋体" pitchFamily="37" charset="-122"/>
                </a:rPr>
                <a:t>“</a:t>
              </a:r>
              <a:r>
                <a:rPr lang="en-US" altLang="zh-CN" sz="2000" dirty="0">
                  <a:latin typeface="+mn-lt"/>
                  <a:ea typeface="宋体" pitchFamily="37" charset="-122"/>
                  <a:cs typeface="宋体" pitchFamily="37" charset="-122"/>
                </a:rPr>
                <a:t>computer” </a:t>
              </a:r>
            </a:p>
          </p:txBody>
        </p:sp>
        <p:sp>
          <p:nvSpPr>
            <p:cNvPr id="10" name="Line 5"/>
            <p:cNvSpPr>
              <a:spLocks noChangeShapeType="1"/>
            </p:cNvSpPr>
            <p:nvPr/>
          </p:nvSpPr>
          <p:spPr bwMode="auto">
            <a:xfrm>
              <a:off x="4419600" y="4038600"/>
              <a:ext cx="9525" cy="457200"/>
            </a:xfrm>
            <a:prstGeom prst="line">
              <a:avLst/>
            </a:prstGeom>
            <a:noFill/>
            <a:ln w="28575">
              <a:solidFill>
                <a:schemeClr val="tx1"/>
              </a:solidFill>
              <a:round/>
              <a:headEnd type="none" w="sm" len="sm"/>
              <a:tailEnd type="triangle" w="med" len="med"/>
            </a:ln>
          </p:spPr>
          <p:txBody>
            <a:bodyPr wrap="none" anchor="ctr">
              <a:prstTxWarp prst="textNoShape">
                <a:avLst/>
              </a:prstTxWarp>
            </a:bodyPr>
            <a:lstStyle/>
            <a:p>
              <a:endParaRPr lang="en-US" sz="2000">
                <a:latin typeface="+mn-lt"/>
              </a:endParaRPr>
            </a:p>
          </p:txBody>
        </p:sp>
        <p:sp>
          <p:nvSpPr>
            <p:cNvPr id="11" name="Line 6"/>
            <p:cNvSpPr>
              <a:spLocks noChangeShapeType="1"/>
            </p:cNvSpPr>
            <p:nvPr/>
          </p:nvSpPr>
          <p:spPr bwMode="auto">
            <a:xfrm>
              <a:off x="4429125" y="4876800"/>
              <a:ext cx="0" cy="457200"/>
            </a:xfrm>
            <a:prstGeom prst="line">
              <a:avLst/>
            </a:prstGeom>
            <a:noFill/>
            <a:ln w="28575">
              <a:solidFill>
                <a:schemeClr val="tx1"/>
              </a:solidFill>
              <a:round/>
              <a:headEnd type="none" w="sm" len="sm"/>
              <a:tailEnd type="triangle" w="med" len="med"/>
            </a:ln>
          </p:spPr>
          <p:txBody>
            <a:bodyPr wrap="none" anchor="ctr">
              <a:prstTxWarp prst="textNoShape">
                <a:avLst/>
              </a:prstTxWarp>
            </a:bodyPr>
            <a:lstStyle/>
            <a:p>
              <a:endParaRPr lang="en-US" sz="2000">
                <a:latin typeface="+mn-lt"/>
              </a:endParaRPr>
            </a:p>
          </p:txBody>
        </p:sp>
        <p:sp>
          <p:nvSpPr>
            <p:cNvPr id="12" name="Text Box 7"/>
            <p:cNvSpPr txBox="1">
              <a:spLocks noChangeArrowheads="1"/>
            </p:cNvSpPr>
            <p:nvPr/>
          </p:nvSpPr>
          <p:spPr bwMode="auto">
            <a:xfrm>
              <a:off x="3886200" y="3562290"/>
              <a:ext cx="1371600" cy="400110"/>
            </a:xfrm>
            <a:prstGeom prst="rect">
              <a:avLst/>
            </a:prstGeom>
            <a:noFill/>
            <a:ln w="12700">
              <a:noFill/>
              <a:miter lim="800000"/>
              <a:headEnd type="none" w="sm" len="sm"/>
              <a:tailEnd type="none" w="sm" len="sm"/>
            </a:ln>
          </p:spPr>
          <p:txBody>
            <a:bodyPr>
              <a:prstTxWarp prst="textNoShape">
                <a:avLst/>
              </a:prstTxWarp>
              <a:spAutoFit/>
            </a:bodyPr>
            <a:lstStyle/>
            <a:p>
              <a:r>
                <a:rPr lang="en-US" altLang="zh-CN" sz="2000" dirty="0">
                  <a:latin typeface="+mn-lt"/>
                  <a:ea typeface="宋体" pitchFamily="37" charset="-122"/>
                  <a:cs typeface="宋体" pitchFamily="37" charset="-122"/>
                </a:rPr>
                <a:t> problem</a:t>
              </a:r>
            </a:p>
          </p:txBody>
        </p:sp>
        <p:sp>
          <p:nvSpPr>
            <p:cNvPr id="13" name="Text Box 8"/>
            <p:cNvSpPr txBox="1">
              <a:spLocks noChangeArrowheads="1"/>
            </p:cNvSpPr>
            <p:nvPr/>
          </p:nvSpPr>
          <p:spPr bwMode="auto">
            <a:xfrm>
              <a:off x="3889375" y="4476690"/>
              <a:ext cx="1194433" cy="400110"/>
            </a:xfrm>
            <a:prstGeom prst="rect">
              <a:avLst/>
            </a:prstGeom>
            <a:noFill/>
            <a:ln w="12700">
              <a:noFill/>
              <a:miter lim="800000"/>
              <a:headEnd type="none" w="sm" len="sm"/>
              <a:tailEnd type="none" w="sm" len="sm"/>
            </a:ln>
          </p:spPr>
          <p:txBody>
            <a:bodyPr wrap="none">
              <a:prstTxWarp prst="textNoShape">
                <a:avLst/>
              </a:prstTxWarp>
              <a:spAutoFit/>
            </a:bodyPr>
            <a:lstStyle/>
            <a:p>
              <a:r>
                <a:rPr lang="en-US" altLang="zh-CN" sz="2000" dirty="0">
                  <a:solidFill>
                    <a:schemeClr val="accent3"/>
                  </a:solidFill>
                  <a:latin typeface="+mn-lt"/>
                  <a:ea typeface="宋体" pitchFamily="37" charset="-122"/>
                  <a:cs typeface="宋体" pitchFamily="37" charset="-122"/>
                </a:rPr>
                <a:t>algorithm</a:t>
              </a:r>
            </a:p>
          </p:txBody>
        </p:sp>
        <p:sp>
          <p:nvSpPr>
            <p:cNvPr id="14" name="Text Box 9"/>
            <p:cNvSpPr txBox="1">
              <a:spLocks noChangeArrowheads="1"/>
            </p:cNvSpPr>
            <p:nvPr/>
          </p:nvSpPr>
          <p:spPr bwMode="auto">
            <a:xfrm>
              <a:off x="1676400" y="5543490"/>
              <a:ext cx="914400" cy="400110"/>
            </a:xfrm>
            <a:prstGeom prst="rect">
              <a:avLst/>
            </a:prstGeom>
            <a:noFill/>
            <a:ln w="12700">
              <a:noFill/>
              <a:miter lim="800000"/>
              <a:headEnd type="none" w="sm" len="sm"/>
              <a:tailEnd type="none" w="sm" len="sm"/>
            </a:ln>
          </p:spPr>
          <p:txBody>
            <a:bodyPr wrap="square">
              <a:prstTxWarp prst="textNoShape">
                <a:avLst/>
              </a:prstTxWarp>
              <a:spAutoFit/>
            </a:bodyPr>
            <a:lstStyle/>
            <a:p>
              <a:r>
                <a:rPr lang="en-US" altLang="zh-CN" sz="2000" dirty="0">
                  <a:solidFill>
                    <a:schemeClr val="accent1"/>
                  </a:solidFill>
                  <a:latin typeface="+mn-lt"/>
                  <a:ea typeface="宋体" pitchFamily="37" charset="-122"/>
                  <a:cs typeface="宋体" pitchFamily="37" charset="-122"/>
                </a:rPr>
                <a:t>input</a:t>
              </a:r>
            </a:p>
          </p:txBody>
        </p:sp>
        <p:sp>
          <p:nvSpPr>
            <p:cNvPr id="15" name="Text Box 10"/>
            <p:cNvSpPr txBox="1">
              <a:spLocks noChangeArrowheads="1"/>
            </p:cNvSpPr>
            <p:nvPr/>
          </p:nvSpPr>
          <p:spPr bwMode="auto">
            <a:xfrm>
              <a:off x="6477000" y="5562600"/>
              <a:ext cx="1198563" cy="400110"/>
            </a:xfrm>
            <a:prstGeom prst="rect">
              <a:avLst/>
            </a:prstGeom>
            <a:noFill/>
            <a:ln w="12700">
              <a:noFill/>
              <a:miter lim="800000"/>
              <a:headEnd type="none" w="sm" len="sm"/>
              <a:tailEnd type="none" w="sm" len="sm"/>
            </a:ln>
          </p:spPr>
          <p:txBody>
            <a:bodyPr>
              <a:prstTxWarp prst="textNoShape">
                <a:avLst/>
              </a:prstTxWarp>
              <a:spAutoFit/>
            </a:bodyPr>
            <a:lstStyle/>
            <a:p>
              <a:r>
                <a:rPr lang="en-US" altLang="zh-CN" sz="2000" dirty="0">
                  <a:solidFill>
                    <a:schemeClr val="accent1"/>
                  </a:solidFill>
                  <a:latin typeface="+mn-lt"/>
                  <a:ea typeface="宋体" pitchFamily="37" charset="-122"/>
                  <a:cs typeface="宋体" pitchFamily="37" charset="-122"/>
                </a:rPr>
                <a:t>output</a:t>
              </a:r>
            </a:p>
          </p:txBody>
        </p:sp>
        <p:sp>
          <p:nvSpPr>
            <p:cNvPr id="16" name="Line 11"/>
            <p:cNvSpPr>
              <a:spLocks noChangeShapeType="1"/>
            </p:cNvSpPr>
            <p:nvPr/>
          </p:nvSpPr>
          <p:spPr bwMode="auto">
            <a:xfrm>
              <a:off x="2514600" y="5791200"/>
              <a:ext cx="609600" cy="0"/>
            </a:xfrm>
            <a:prstGeom prst="line">
              <a:avLst/>
            </a:prstGeom>
            <a:noFill/>
            <a:ln w="28575">
              <a:solidFill>
                <a:schemeClr val="tx1"/>
              </a:solidFill>
              <a:round/>
              <a:headEnd type="none" w="sm" len="sm"/>
              <a:tailEnd type="triangle" w="med" len="med"/>
            </a:ln>
          </p:spPr>
          <p:txBody>
            <a:bodyPr wrap="none" anchor="ctr">
              <a:prstTxWarp prst="textNoShape">
                <a:avLst/>
              </a:prstTxWarp>
            </a:bodyPr>
            <a:lstStyle/>
            <a:p>
              <a:endParaRPr lang="en-US" sz="2000">
                <a:latin typeface="+mn-lt"/>
              </a:endParaRPr>
            </a:p>
          </p:txBody>
        </p:sp>
        <p:sp>
          <p:nvSpPr>
            <p:cNvPr id="17" name="Line 12"/>
            <p:cNvSpPr>
              <a:spLocks noChangeShapeType="1"/>
            </p:cNvSpPr>
            <p:nvPr/>
          </p:nvSpPr>
          <p:spPr bwMode="auto">
            <a:xfrm>
              <a:off x="5867400" y="5791200"/>
              <a:ext cx="533400" cy="0"/>
            </a:xfrm>
            <a:prstGeom prst="line">
              <a:avLst/>
            </a:prstGeom>
            <a:noFill/>
            <a:ln w="28575">
              <a:solidFill>
                <a:schemeClr val="tx1"/>
              </a:solidFill>
              <a:round/>
              <a:headEnd type="none" w="sm" len="sm"/>
              <a:tailEnd type="triangle" w="med" len="med"/>
            </a:ln>
          </p:spPr>
          <p:txBody>
            <a:bodyPr wrap="none" anchor="ctr">
              <a:prstTxWarp prst="textNoShape">
                <a:avLst/>
              </a:prstTxWarp>
            </a:bodyPr>
            <a:lstStyle/>
            <a:p>
              <a:endParaRPr lang="en-US" sz="2000">
                <a:latin typeface="+mn-lt"/>
              </a:endParaRPr>
            </a:p>
          </p:txBody>
        </p:sp>
      </p:grpSp>
      <p:sp>
        <p:nvSpPr>
          <p:cNvPr id="18" name="Rectangle 17"/>
          <p:cNvSpPr/>
          <p:nvPr/>
        </p:nvSpPr>
        <p:spPr>
          <a:xfrm>
            <a:off x="152400" y="1219200"/>
            <a:ext cx="8686800" cy="1524000"/>
          </a:xfrm>
          <a:prstGeom prst="rect">
            <a:avLst/>
          </a:prstGeom>
          <a:no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2"/>
          <p:cNvSpPr>
            <a:spLocks noGrp="1" noChangeArrowheads="1"/>
          </p:cNvSpPr>
          <p:nvPr>
            <p:ph type="body" sz="half" idx="1"/>
          </p:nvPr>
        </p:nvSpPr>
        <p:spPr>
          <a:xfrm>
            <a:off x="304800" y="1371600"/>
            <a:ext cx="4114800" cy="2286000"/>
          </a:xfrm>
        </p:spPr>
        <p:txBody>
          <a:bodyPr/>
          <a:lstStyle/>
          <a:p>
            <a:pPr marL="366713" indent="-366713" eaLnBrk="1" hangingPunct="1">
              <a:lnSpc>
                <a:spcPct val="90000"/>
              </a:lnSpc>
              <a:buFontTx/>
              <a:buNone/>
            </a:pPr>
            <a:r>
              <a:rPr lang="en-US" sz="2000" dirty="0" err="1" smtClean="0">
                <a:solidFill>
                  <a:schemeClr val="accent3"/>
                </a:solidFill>
                <a:latin typeface="Consolas"/>
                <a:cs typeface="Consolas"/>
              </a:rPr>
              <a:t>MergeSort</a:t>
            </a:r>
            <a:r>
              <a:rPr lang="en-US" sz="2000" dirty="0" err="1">
                <a:latin typeface="Consolas"/>
                <a:cs typeface="Consolas"/>
              </a:rPr>
              <a:t>(A,p,r</a:t>
            </a:r>
            <a:r>
              <a:rPr lang="en-US" sz="2000" dirty="0" smtClean="0">
                <a:latin typeface="Consolas"/>
                <a:cs typeface="Consolas"/>
              </a:rPr>
              <a:t>) </a:t>
            </a:r>
            <a:r>
              <a:rPr lang="en-US" sz="2000" dirty="0" smtClean="0">
                <a:solidFill>
                  <a:schemeClr val="accent6"/>
                </a:solidFill>
                <a:latin typeface="Consolas"/>
                <a:cs typeface="Consolas"/>
              </a:rPr>
              <a:t>// </a:t>
            </a:r>
            <a:r>
              <a:rPr lang="en-US" sz="2000" dirty="0" err="1" smtClean="0">
                <a:solidFill>
                  <a:schemeClr val="accent6"/>
                </a:solidFill>
                <a:latin typeface="Consolas"/>
                <a:cs typeface="Consolas"/>
              </a:rPr>
              <a:t>p</a:t>
            </a:r>
            <a:r>
              <a:rPr lang="en-US" sz="2000" dirty="0" smtClean="0">
                <a:solidFill>
                  <a:schemeClr val="accent6"/>
                </a:solidFill>
                <a:latin typeface="Consolas"/>
                <a:cs typeface="Consolas"/>
              </a:rPr>
              <a:t> &lt; </a:t>
            </a:r>
            <a:r>
              <a:rPr lang="en-US" sz="2000" dirty="0" err="1" smtClean="0">
                <a:solidFill>
                  <a:schemeClr val="accent6"/>
                </a:solidFill>
                <a:latin typeface="Consolas"/>
                <a:cs typeface="Consolas"/>
              </a:rPr>
              <a:t>r</a:t>
            </a:r>
            <a:r>
              <a:rPr lang="en-US" sz="2000" dirty="0" smtClean="0">
                <a:solidFill>
                  <a:schemeClr val="accent6"/>
                </a:solidFill>
                <a:latin typeface="Consolas"/>
                <a:cs typeface="Consolas"/>
              </a:rPr>
              <a:t> </a:t>
            </a:r>
            <a:endParaRPr lang="en-US" sz="2000" dirty="0" smtClean="0">
              <a:latin typeface="Consolas"/>
              <a:cs typeface="Consolas"/>
            </a:endParaRPr>
          </a:p>
          <a:p>
            <a:pPr marL="366713" indent="-366713" eaLnBrk="1" hangingPunct="1">
              <a:lnSpc>
                <a:spcPct val="90000"/>
              </a:lnSpc>
              <a:buFont typeface="Times" charset="0"/>
              <a:buAutoNum type="arabicPeriod"/>
            </a:pPr>
            <a:r>
              <a:rPr lang="en-US" sz="2000" b="1" dirty="0">
                <a:latin typeface="Consolas"/>
                <a:cs typeface="Consolas"/>
              </a:rPr>
              <a:t>if </a:t>
            </a:r>
            <a:r>
              <a:rPr lang="en-US" sz="2000" dirty="0" err="1">
                <a:latin typeface="Consolas"/>
                <a:cs typeface="Consolas"/>
              </a:rPr>
              <a:t>p</a:t>
            </a:r>
            <a:r>
              <a:rPr lang="en-US" sz="2000" dirty="0">
                <a:latin typeface="Consolas"/>
                <a:cs typeface="Consolas"/>
              </a:rPr>
              <a:t> &lt; </a:t>
            </a:r>
            <a:r>
              <a:rPr lang="en-US" sz="2000" dirty="0" err="1">
                <a:latin typeface="Consolas"/>
                <a:cs typeface="Consolas"/>
              </a:rPr>
              <a:t>r</a:t>
            </a:r>
            <a:r>
              <a:rPr lang="en-US" sz="2000" dirty="0">
                <a:latin typeface="Consolas"/>
                <a:cs typeface="Consolas"/>
              </a:rPr>
              <a:t> </a:t>
            </a:r>
            <a:r>
              <a:rPr lang="en-US" sz="2000" b="1" dirty="0">
                <a:latin typeface="Consolas"/>
                <a:cs typeface="Consolas"/>
              </a:rPr>
              <a:t>then</a:t>
            </a:r>
          </a:p>
          <a:p>
            <a:pPr marL="366713" indent="-366713" eaLnBrk="1" hangingPunct="1">
              <a:lnSpc>
                <a:spcPct val="90000"/>
              </a:lnSpc>
              <a:buFont typeface="Times" charset="0"/>
              <a:buAutoNum type="arabicPeriod"/>
            </a:pPr>
            <a:r>
              <a:rPr lang="en-US" sz="2000" b="1" dirty="0">
                <a:latin typeface="Consolas"/>
                <a:cs typeface="Consolas"/>
              </a:rPr>
              <a:t>  </a:t>
            </a:r>
            <a:r>
              <a:rPr lang="en-US" sz="2000" dirty="0" err="1">
                <a:latin typeface="Consolas"/>
                <a:cs typeface="Consolas"/>
              </a:rPr>
              <a:t>q</a:t>
            </a:r>
            <a:r>
              <a:rPr lang="en-US" sz="2000" dirty="0" smtClean="0">
                <a:latin typeface="Consolas"/>
                <a:cs typeface="Consolas"/>
              </a:rPr>
              <a:t> </a:t>
            </a:r>
            <a:r>
              <a:rPr lang="en-US" sz="2000" dirty="0" smtClean="0">
                <a:latin typeface="Consolas"/>
                <a:cs typeface="Consolas"/>
                <a:sym typeface="Symbol" charset="2"/>
              </a:rPr>
              <a:t>=</a:t>
            </a:r>
            <a:r>
              <a:rPr lang="en-US" sz="2000" dirty="0" smtClean="0">
                <a:latin typeface="Consolas"/>
                <a:cs typeface="Consolas"/>
              </a:rPr>
              <a:t> </a:t>
            </a:r>
            <a:r>
              <a:rPr lang="en-US" sz="2000" dirty="0">
                <a:latin typeface="Consolas"/>
                <a:cs typeface="Consolas"/>
                <a:sym typeface="Symbol" charset="2"/>
              </a:rPr>
              <a:t></a:t>
            </a:r>
            <a:r>
              <a:rPr lang="en-US" sz="2000" dirty="0">
                <a:latin typeface="Consolas"/>
                <a:cs typeface="Consolas"/>
              </a:rPr>
              <a:t>(p+r)/2</a:t>
            </a:r>
            <a:r>
              <a:rPr lang="en-US" sz="2000" dirty="0">
                <a:latin typeface="Consolas"/>
                <a:cs typeface="Consolas"/>
                <a:sym typeface="Symbol" charset="2"/>
              </a:rPr>
              <a:t></a:t>
            </a:r>
            <a:r>
              <a:rPr lang="en-US" sz="2000" dirty="0">
                <a:latin typeface="Consolas"/>
                <a:cs typeface="Consolas"/>
              </a:rPr>
              <a:t>  </a:t>
            </a:r>
          </a:p>
          <a:p>
            <a:pPr marL="366713" indent="-366713" eaLnBrk="1" hangingPunct="1">
              <a:lnSpc>
                <a:spcPct val="90000"/>
              </a:lnSpc>
              <a:buFont typeface="Times" charset="0"/>
              <a:buAutoNum type="arabicPeriod"/>
            </a:pPr>
            <a:r>
              <a:rPr lang="en-US" sz="2000" dirty="0">
                <a:latin typeface="Consolas"/>
                <a:cs typeface="Consolas"/>
              </a:rPr>
              <a:t>  </a:t>
            </a:r>
            <a:r>
              <a:rPr lang="en-US" sz="2000" b="1" dirty="0" err="1" smtClean="0">
                <a:latin typeface="Consolas"/>
                <a:cs typeface="Consolas"/>
              </a:rPr>
              <a:t>MergeSort</a:t>
            </a:r>
            <a:r>
              <a:rPr lang="en-US" sz="2000" b="1" dirty="0" smtClean="0">
                <a:latin typeface="Consolas"/>
                <a:cs typeface="Consolas"/>
              </a:rPr>
              <a:t> </a:t>
            </a:r>
            <a:r>
              <a:rPr lang="en-US" sz="2000" dirty="0">
                <a:latin typeface="Consolas"/>
                <a:cs typeface="Consolas"/>
              </a:rPr>
              <a:t>(</a:t>
            </a:r>
            <a:r>
              <a:rPr lang="en-US" sz="2000" dirty="0" err="1">
                <a:latin typeface="Consolas"/>
                <a:cs typeface="Consolas"/>
              </a:rPr>
              <a:t>A,p,q</a:t>
            </a:r>
            <a:r>
              <a:rPr lang="en-US" sz="2000" dirty="0">
                <a:latin typeface="Consolas"/>
                <a:cs typeface="Consolas"/>
              </a:rPr>
              <a:t>)</a:t>
            </a:r>
          </a:p>
          <a:p>
            <a:pPr marL="366713" indent="-366713" eaLnBrk="1" hangingPunct="1">
              <a:lnSpc>
                <a:spcPct val="90000"/>
              </a:lnSpc>
              <a:buFont typeface="Times" charset="0"/>
              <a:buAutoNum type="arabicPeriod"/>
            </a:pPr>
            <a:r>
              <a:rPr lang="en-US" sz="2000" dirty="0">
                <a:latin typeface="Consolas"/>
                <a:cs typeface="Consolas"/>
              </a:rPr>
              <a:t> </a:t>
            </a:r>
            <a:r>
              <a:rPr lang="en-US" sz="2000" b="1" dirty="0">
                <a:latin typeface="Consolas"/>
                <a:cs typeface="Consolas"/>
              </a:rPr>
              <a:t> </a:t>
            </a:r>
            <a:r>
              <a:rPr lang="en-US" sz="2000" b="1" dirty="0" err="1" smtClean="0">
                <a:latin typeface="Consolas"/>
                <a:cs typeface="Consolas"/>
              </a:rPr>
              <a:t>MergeSort</a:t>
            </a:r>
            <a:r>
              <a:rPr lang="en-US" sz="2000" b="1" dirty="0" smtClean="0">
                <a:latin typeface="Consolas"/>
                <a:cs typeface="Consolas"/>
              </a:rPr>
              <a:t> </a:t>
            </a:r>
            <a:r>
              <a:rPr lang="en-US" sz="2000" dirty="0">
                <a:latin typeface="Consolas"/>
                <a:cs typeface="Consolas"/>
              </a:rPr>
              <a:t>(A,q+1,r)</a:t>
            </a:r>
          </a:p>
          <a:p>
            <a:pPr marL="366713" indent="-366713" eaLnBrk="1" hangingPunct="1">
              <a:lnSpc>
                <a:spcPct val="90000"/>
              </a:lnSpc>
              <a:buFont typeface="Times" charset="0"/>
              <a:buAutoNum type="arabicPeriod"/>
            </a:pPr>
            <a:r>
              <a:rPr lang="en-US" sz="2000" dirty="0">
                <a:latin typeface="Consolas"/>
                <a:cs typeface="Consolas"/>
              </a:rPr>
              <a:t>  </a:t>
            </a:r>
            <a:r>
              <a:rPr lang="en-US" sz="2000" b="1" dirty="0">
                <a:latin typeface="Consolas"/>
                <a:cs typeface="Consolas"/>
              </a:rPr>
              <a:t>Merge </a:t>
            </a:r>
            <a:r>
              <a:rPr lang="en-US" sz="2000" dirty="0">
                <a:latin typeface="Consolas"/>
                <a:cs typeface="Consolas"/>
              </a:rPr>
              <a:t>(</a:t>
            </a:r>
            <a:r>
              <a:rPr lang="en-US" sz="2000" dirty="0" err="1">
                <a:latin typeface="Consolas"/>
                <a:cs typeface="Consolas"/>
              </a:rPr>
              <a:t>A,p,q,r</a:t>
            </a:r>
            <a:r>
              <a:rPr lang="en-US" sz="2000" dirty="0">
                <a:latin typeface="Consolas"/>
                <a:cs typeface="Consolas"/>
              </a:rPr>
              <a:t>)</a:t>
            </a:r>
          </a:p>
          <a:p>
            <a:pPr marL="366713" indent="-366713" eaLnBrk="1" hangingPunct="1">
              <a:lnSpc>
                <a:spcPct val="90000"/>
              </a:lnSpc>
              <a:buFontTx/>
              <a:buNone/>
            </a:pPr>
            <a:endParaRPr lang="en-US" sz="2000" b="1" dirty="0">
              <a:latin typeface="Consolas"/>
              <a:cs typeface="Consolas"/>
            </a:endParaRPr>
          </a:p>
        </p:txBody>
      </p:sp>
      <p:sp>
        <p:nvSpPr>
          <p:cNvPr id="87043" name="Rectangle 3"/>
          <p:cNvSpPr>
            <a:spLocks noChangeArrowheads="1"/>
          </p:cNvSpPr>
          <p:nvPr/>
        </p:nvSpPr>
        <p:spPr bwMode="auto">
          <a:xfrm>
            <a:off x="4724400" y="228600"/>
            <a:ext cx="4267200" cy="6248400"/>
          </a:xfrm>
          <a:prstGeom prst="rect">
            <a:avLst/>
          </a:prstGeom>
          <a:noFill/>
          <a:ln w="9525">
            <a:noFill/>
            <a:miter lim="800000"/>
            <a:headEnd/>
            <a:tailEnd/>
          </a:ln>
        </p:spPr>
        <p:txBody>
          <a:bodyPr>
            <a:prstTxWarp prst="textNoShape">
              <a:avLst/>
            </a:prstTxWarp>
          </a:bodyPr>
          <a:lstStyle/>
          <a:p>
            <a:pPr marL="533400" indent="-533400">
              <a:spcBef>
                <a:spcPct val="20000"/>
              </a:spcBef>
            </a:pPr>
            <a:r>
              <a:rPr lang="en-US" sz="2000" dirty="0" err="1">
                <a:solidFill>
                  <a:schemeClr val="accent2"/>
                </a:solidFill>
                <a:latin typeface="Consolas"/>
                <a:cs typeface="Consolas"/>
              </a:rPr>
              <a:t>Merge</a:t>
            </a:r>
            <a:r>
              <a:rPr lang="en-US" sz="2000" dirty="0" err="1">
                <a:latin typeface="Consolas"/>
                <a:cs typeface="Consolas"/>
              </a:rPr>
              <a:t>(A,p,q,r</a:t>
            </a:r>
            <a:r>
              <a:rPr lang="en-US" sz="2000" dirty="0" smtClean="0">
                <a:latin typeface="Consolas"/>
                <a:cs typeface="Consolas"/>
              </a:rPr>
              <a:t>) </a:t>
            </a:r>
            <a:r>
              <a:rPr lang="en-US" sz="2000" dirty="0" smtClean="0">
                <a:solidFill>
                  <a:schemeClr val="accent6"/>
                </a:solidFill>
                <a:latin typeface="Consolas"/>
                <a:cs typeface="Consolas"/>
              </a:rPr>
              <a:t>// </a:t>
            </a:r>
            <a:r>
              <a:rPr lang="en-US" sz="2000" dirty="0" err="1" smtClean="0">
                <a:solidFill>
                  <a:schemeClr val="accent6"/>
                </a:solidFill>
                <a:latin typeface="Consolas"/>
                <a:cs typeface="Consolas"/>
              </a:rPr>
              <a:t>p</a:t>
            </a:r>
            <a:r>
              <a:rPr lang="en-US" sz="2000" dirty="0" smtClean="0">
                <a:solidFill>
                  <a:schemeClr val="accent6"/>
                </a:solidFill>
                <a:latin typeface="Consolas"/>
                <a:cs typeface="Consolas"/>
              </a:rPr>
              <a:t> ≤ </a:t>
            </a:r>
            <a:r>
              <a:rPr lang="en-US" sz="2000" dirty="0" err="1" smtClean="0">
                <a:solidFill>
                  <a:schemeClr val="accent6"/>
                </a:solidFill>
                <a:latin typeface="Consolas"/>
                <a:cs typeface="Consolas"/>
              </a:rPr>
              <a:t>q</a:t>
            </a:r>
            <a:r>
              <a:rPr lang="en-US" sz="2000" dirty="0" smtClean="0">
                <a:solidFill>
                  <a:schemeClr val="accent6"/>
                </a:solidFill>
                <a:latin typeface="Consolas"/>
                <a:cs typeface="Consolas"/>
              </a:rPr>
              <a:t> &lt; </a:t>
            </a:r>
            <a:r>
              <a:rPr lang="en-US" sz="2000" dirty="0" err="1" smtClean="0">
                <a:solidFill>
                  <a:schemeClr val="accent6"/>
                </a:solidFill>
                <a:latin typeface="Consolas"/>
                <a:cs typeface="Consolas"/>
              </a:rPr>
              <a:t>r</a:t>
            </a:r>
            <a:r>
              <a:rPr lang="en-US" sz="2000" dirty="0" smtClean="0">
                <a:solidFill>
                  <a:schemeClr val="accent6"/>
                </a:solidFill>
                <a:latin typeface="Consolas"/>
                <a:cs typeface="Consolas"/>
              </a:rPr>
              <a:t> </a:t>
            </a:r>
          </a:p>
          <a:p>
            <a:pPr marL="533400" indent="-533400">
              <a:spcBef>
                <a:spcPct val="20000"/>
              </a:spcBef>
              <a:buFontTx/>
              <a:buAutoNum type="arabicPeriod"/>
            </a:pPr>
            <a:r>
              <a:rPr lang="en-US" sz="2000" dirty="0" smtClean="0">
                <a:latin typeface="Consolas"/>
                <a:cs typeface="Consolas"/>
              </a:rPr>
              <a:t>n</a:t>
            </a:r>
            <a:r>
              <a:rPr lang="en-US" sz="2000" baseline="-25000" dirty="0" smtClean="0">
                <a:latin typeface="Consolas"/>
                <a:cs typeface="Consolas"/>
              </a:rPr>
              <a:t>1 </a:t>
            </a:r>
            <a:r>
              <a:rPr lang="en-US" sz="2000" dirty="0" smtClean="0">
                <a:latin typeface="Consolas"/>
                <a:cs typeface="Consolas"/>
                <a:sym typeface="Symbol" charset="2"/>
              </a:rPr>
              <a:t>=</a:t>
            </a:r>
            <a:r>
              <a:rPr lang="en-US" sz="2000" dirty="0" smtClean="0">
                <a:latin typeface="Consolas"/>
                <a:cs typeface="Consolas"/>
              </a:rPr>
              <a:t> </a:t>
            </a:r>
            <a:r>
              <a:rPr lang="en-US" sz="2000" dirty="0">
                <a:latin typeface="Consolas"/>
                <a:cs typeface="Consolas"/>
              </a:rPr>
              <a:t>q-p+1; </a:t>
            </a:r>
            <a:r>
              <a:rPr lang="en-US" sz="2000" dirty="0" smtClean="0">
                <a:latin typeface="Consolas"/>
                <a:cs typeface="Consolas"/>
              </a:rPr>
              <a:t>n</a:t>
            </a:r>
            <a:r>
              <a:rPr lang="en-US" sz="2000" baseline="-25000" dirty="0" smtClean="0">
                <a:latin typeface="Consolas"/>
                <a:cs typeface="Consolas"/>
              </a:rPr>
              <a:t>2</a:t>
            </a:r>
            <a:r>
              <a:rPr lang="en-US" sz="2000" dirty="0" smtClean="0">
                <a:latin typeface="Consolas"/>
                <a:cs typeface="Consolas"/>
                <a:sym typeface="Symbol" charset="2"/>
              </a:rPr>
              <a:t> =</a:t>
            </a:r>
            <a:r>
              <a:rPr lang="en-US" sz="2000" dirty="0" smtClean="0">
                <a:latin typeface="Consolas"/>
                <a:cs typeface="Consolas"/>
              </a:rPr>
              <a:t> </a:t>
            </a:r>
            <a:r>
              <a:rPr lang="en-US" sz="2000" dirty="0" err="1">
                <a:latin typeface="Consolas"/>
                <a:cs typeface="Consolas"/>
              </a:rPr>
              <a:t>r-q</a:t>
            </a:r>
            <a:r>
              <a:rPr lang="en-US" sz="2000" dirty="0">
                <a:latin typeface="Consolas"/>
                <a:cs typeface="Consolas"/>
              </a:rPr>
              <a:t>;</a:t>
            </a:r>
          </a:p>
          <a:p>
            <a:pPr marL="533400" indent="-533400">
              <a:spcBef>
                <a:spcPct val="20000"/>
              </a:spcBef>
              <a:buFontTx/>
              <a:buAutoNum type="arabicPeriod"/>
            </a:pPr>
            <a:r>
              <a:rPr lang="en-US" sz="2000" dirty="0">
                <a:latin typeface="Consolas"/>
                <a:cs typeface="Consolas"/>
              </a:rPr>
              <a:t>Create arrays L[1...n</a:t>
            </a:r>
            <a:r>
              <a:rPr lang="en-US" sz="2000" baseline="-25000" dirty="0">
                <a:latin typeface="Consolas"/>
                <a:cs typeface="Consolas"/>
              </a:rPr>
              <a:t>1</a:t>
            </a:r>
            <a:r>
              <a:rPr lang="en-US" sz="2000" dirty="0">
                <a:latin typeface="Consolas"/>
                <a:cs typeface="Consolas"/>
              </a:rPr>
              <a:t>+1] and R[1...n</a:t>
            </a:r>
            <a:r>
              <a:rPr lang="en-US" sz="2000" baseline="-25000" dirty="0">
                <a:latin typeface="Consolas"/>
                <a:cs typeface="Consolas"/>
              </a:rPr>
              <a:t>2</a:t>
            </a:r>
            <a:r>
              <a:rPr lang="en-US" sz="2000" dirty="0">
                <a:latin typeface="Consolas"/>
                <a:cs typeface="Consolas"/>
              </a:rPr>
              <a:t>+1]</a:t>
            </a:r>
          </a:p>
          <a:p>
            <a:pPr marL="533400" indent="-533400">
              <a:spcBef>
                <a:spcPct val="20000"/>
              </a:spcBef>
              <a:buFontTx/>
              <a:buAutoNum type="arabicPeriod"/>
            </a:pPr>
            <a:r>
              <a:rPr lang="en-US" sz="2000" b="1" dirty="0">
                <a:latin typeface="Consolas"/>
                <a:cs typeface="Consolas"/>
              </a:rPr>
              <a:t>for</a:t>
            </a:r>
            <a:r>
              <a:rPr lang="en-US" sz="2000" b="1" dirty="0" smtClean="0">
                <a:latin typeface="Consolas"/>
                <a:cs typeface="Consolas"/>
              </a:rPr>
              <a:t> </a:t>
            </a:r>
            <a:r>
              <a:rPr lang="en-US" sz="2000" dirty="0" err="1" smtClean="0">
                <a:latin typeface="Consolas"/>
                <a:cs typeface="Consolas"/>
              </a:rPr>
              <a:t>i</a:t>
            </a:r>
            <a:r>
              <a:rPr lang="en-US" sz="2000" dirty="0" smtClean="0">
                <a:latin typeface="Consolas"/>
                <a:cs typeface="Consolas"/>
                <a:sym typeface="Symbol" charset="2"/>
              </a:rPr>
              <a:t> =</a:t>
            </a:r>
            <a:r>
              <a:rPr lang="en-US" sz="2000" dirty="0" smtClean="0">
                <a:latin typeface="Consolas"/>
                <a:cs typeface="Consolas"/>
              </a:rPr>
              <a:t> </a:t>
            </a:r>
            <a:r>
              <a:rPr lang="en-US" sz="2000" dirty="0">
                <a:latin typeface="Consolas"/>
                <a:cs typeface="Consolas"/>
              </a:rPr>
              <a:t>1 </a:t>
            </a:r>
            <a:r>
              <a:rPr lang="en-US" sz="2000" b="1" dirty="0">
                <a:latin typeface="Consolas"/>
                <a:cs typeface="Consolas"/>
              </a:rPr>
              <a:t>to </a:t>
            </a:r>
            <a:r>
              <a:rPr lang="en-US" sz="2000" dirty="0">
                <a:latin typeface="Consolas"/>
                <a:cs typeface="Consolas"/>
              </a:rPr>
              <a:t>n</a:t>
            </a:r>
            <a:r>
              <a:rPr lang="en-US" sz="2000" baseline="-25000" dirty="0">
                <a:latin typeface="Consolas"/>
                <a:cs typeface="Consolas"/>
              </a:rPr>
              <a:t>1</a:t>
            </a:r>
            <a:r>
              <a:rPr lang="en-US" sz="2000" b="1" dirty="0">
                <a:latin typeface="Consolas"/>
                <a:cs typeface="Consolas"/>
              </a:rPr>
              <a:t> do</a:t>
            </a:r>
            <a:endParaRPr lang="en-US" sz="2000" dirty="0">
              <a:latin typeface="Consolas"/>
              <a:cs typeface="Consolas"/>
            </a:endParaRPr>
          </a:p>
          <a:p>
            <a:pPr marL="533400" indent="-533400">
              <a:spcBef>
                <a:spcPct val="20000"/>
              </a:spcBef>
              <a:buFontTx/>
              <a:buAutoNum type="arabicPeriod"/>
            </a:pPr>
            <a:r>
              <a:rPr lang="en-US" sz="2000" dirty="0">
                <a:latin typeface="Consolas"/>
                <a:cs typeface="Consolas"/>
              </a:rPr>
              <a:t>   </a:t>
            </a:r>
            <a:r>
              <a:rPr lang="en-US" sz="2000" dirty="0" err="1">
                <a:latin typeface="Consolas"/>
                <a:cs typeface="Consolas"/>
              </a:rPr>
              <a:t>L[i</a:t>
            </a:r>
            <a:r>
              <a:rPr lang="en-US" sz="2000" dirty="0" smtClean="0">
                <a:latin typeface="Consolas"/>
                <a:cs typeface="Consolas"/>
              </a:rPr>
              <a:t>]</a:t>
            </a:r>
            <a:r>
              <a:rPr lang="en-US" sz="2000" dirty="0" smtClean="0">
                <a:latin typeface="Consolas"/>
                <a:cs typeface="Consolas"/>
                <a:sym typeface="Symbol" charset="2"/>
              </a:rPr>
              <a:t> =</a:t>
            </a:r>
            <a:r>
              <a:rPr lang="en-US" sz="2000" dirty="0" smtClean="0">
                <a:latin typeface="Consolas"/>
                <a:cs typeface="Consolas"/>
              </a:rPr>
              <a:t> </a:t>
            </a:r>
            <a:r>
              <a:rPr lang="en-US" sz="2000" dirty="0">
                <a:latin typeface="Consolas"/>
                <a:cs typeface="Consolas"/>
              </a:rPr>
              <a:t>A[p+i-1]</a:t>
            </a:r>
          </a:p>
          <a:p>
            <a:pPr marL="533400" indent="-533400">
              <a:spcBef>
                <a:spcPct val="20000"/>
              </a:spcBef>
              <a:buFontTx/>
              <a:buAutoNum type="arabicPeriod"/>
            </a:pPr>
            <a:r>
              <a:rPr lang="en-US" sz="2000" b="1" dirty="0">
                <a:latin typeface="Consolas"/>
                <a:cs typeface="Consolas"/>
              </a:rPr>
              <a:t>for</a:t>
            </a:r>
            <a:r>
              <a:rPr lang="en-US" sz="2000" b="1" dirty="0" smtClean="0">
                <a:latin typeface="Consolas"/>
                <a:cs typeface="Consolas"/>
              </a:rPr>
              <a:t> </a:t>
            </a:r>
            <a:r>
              <a:rPr lang="en-US" sz="2000" dirty="0" smtClean="0">
                <a:latin typeface="Consolas"/>
                <a:cs typeface="Consolas"/>
              </a:rPr>
              <a:t>j</a:t>
            </a:r>
            <a:r>
              <a:rPr lang="en-US" sz="2000" dirty="0" smtClean="0">
                <a:latin typeface="Consolas"/>
                <a:cs typeface="Consolas"/>
                <a:sym typeface="Symbol" charset="2"/>
              </a:rPr>
              <a:t> =</a:t>
            </a:r>
            <a:r>
              <a:rPr lang="en-US" sz="2000" dirty="0" smtClean="0">
                <a:latin typeface="Consolas"/>
                <a:cs typeface="Consolas"/>
              </a:rPr>
              <a:t> </a:t>
            </a:r>
            <a:r>
              <a:rPr lang="en-US" sz="2000" dirty="0">
                <a:latin typeface="Consolas"/>
                <a:cs typeface="Consolas"/>
              </a:rPr>
              <a:t>1 </a:t>
            </a:r>
            <a:r>
              <a:rPr lang="en-US" sz="2000" b="1" dirty="0">
                <a:latin typeface="Consolas"/>
                <a:cs typeface="Consolas"/>
              </a:rPr>
              <a:t>to </a:t>
            </a:r>
            <a:r>
              <a:rPr lang="en-US" sz="2000" dirty="0">
                <a:latin typeface="Consolas"/>
                <a:cs typeface="Consolas"/>
              </a:rPr>
              <a:t>n</a:t>
            </a:r>
            <a:r>
              <a:rPr lang="en-US" sz="2000" baseline="-25000" dirty="0">
                <a:latin typeface="Consolas"/>
                <a:cs typeface="Consolas"/>
              </a:rPr>
              <a:t>2</a:t>
            </a:r>
            <a:r>
              <a:rPr lang="en-US" sz="2000" dirty="0">
                <a:latin typeface="Consolas"/>
                <a:cs typeface="Consolas"/>
              </a:rPr>
              <a:t> </a:t>
            </a:r>
            <a:r>
              <a:rPr lang="en-US" sz="2000" b="1" dirty="0">
                <a:latin typeface="Consolas"/>
                <a:cs typeface="Consolas"/>
              </a:rPr>
              <a:t>do</a:t>
            </a:r>
            <a:endParaRPr lang="en-US" sz="2000" dirty="0">
              <a:latin typeface="Consolas"/>
              <a:cs typeface="Consolas"/>
            </a:endParaRPr>
          </a:p>
          <a:p>
            <a:pPr marL="533400" indent="-533400">
              <a:spcBef>
                <a:spcPct val="20000"/>
              </a:spcBef>
              <a:buFontTx/>
              <a:buAutoNum type="arabicPeriod"/>
            </a:pPr>
            <a:r>
              <a:rPr lang="en-US" sz="2000" dirty="0">
                <a:latin typeface="Consolas"/>
                <a:cs typeface="Consolas"/>
              </a:rPr>
              <a:t>   </a:t>
            </a:r>
            <a:r>
              <a:rPr lang="en-US" sz="2000" dirty="0" smtClean="0">
                <a:latin typeface="Consolas"/>
                <a:cs typeface="Consolas"/>
              </a:rPr>
              <a:t>R[j]</a:t>
            </a:r>
            <a:r>
              <a:rPr lang="en-US" sz="2000" dirty="0" smtClean="0">
                <a:latin typeface="Consolas"/>
                <a:cs typeface="Consolas"/>
                <a:sym typeface="Symbol" charset="2"/>
              </a:rPr>
              <a:t> =</a:t>
            </a:r>
            <a:r>
              <a:rPr lang="en-US" sz="2000" dirty="0" smtClean="0">
                <a:latin typeface="Consolas"/>
                <a:cs typeface="Consolas"/>
              </a:rPr>
              <a:t> A[</a:t>
            </a:r>
            <a:r>
              <a:rPr lang="en-US" sz="2000" dirty="0" err="1" smtClean="0">
                <a:latin typeface="Consolas"/>
                <a:cs typeface="Consolas"/>
              </a:rPr>
              <a:t>q+j</a:t>
            </a:r>
            <a:r>
              <a:rPr lang="en-US" sz="2000" dirty="0" smtClean="0">
                <a:latin typeface="Consolas"/>
                <a:cs typeface="Consolas"/>
              </a:rPr>
              <a:t>]</a:t>
            </a:r>
            <a:endParaRPr lang="en-US" sz="2000" dirty="0">
              <a:latin typeface="Consolas"/>
              <a:cs typeface="Consolas"/>
            </a:endParaRPr>
          </a:p>
          <a:p>
            <a:pPr marL="533400" indent="-533400">
              <a:spcBef>
                <a:spcPct val="20000"/>
              </a:spcBef>
              <a:buFontTx/>
              <a:buAutoNum type="arabicPeriod"/>
            </a:pPr>
            <a:r>
              <a:rPr lang="en-US" sz="2000" dirty="0">
                <a:latin typeface="Consolas"/>
                <a:cs typeface="Consolas"/>
              </a:rPr>
              <a:t>L[n</a:t>
            </a:r>
            <a:r>
              <a:rPr lang="en-US" sz="2000" baseline="-25000" dirty="0">
                <a:latin typeface="Consolas"/>
                <a:cs typeface="Consolas"/>
              </a:rPr>
              <a:t>1</a:t>
            </a:r>
            <a:r>
              <a:rPr lang="en-US" sz="2000" dirty="0">
                <a:latin typeface="Consolas"/>
                <a:cs typeface="Consolas"/>
              </a:rPr>
              <a:t>+1] = R[n</a:t>
            </a:r>
            <a:r>
              <a:rPr lang="en-US" sz="2000" baseline="-25000" dirty="0">
                <a:latin typeface="Consolas"/>
                <a:cs typeface="Consolas"/>
              </a:rPr>
              <a:t>2</a:t>
            </a:r>
            <a:r>
              <a:rPr lang="en-US" sz="2000" dirty="0">
                <a:latin typeface="Consolas"/>
                <a:cs typeface="Consolas"/>
              </a:rPr>
              <a:t>+1] = </a:t>
            </a:r>
            <a:r>
              <a:rPr lang="en-US" sz="2000" dirty="0" err="1">
                <a:latin typeface="Consolas"/>
                <a:cs typeface="Consolas"/>
                <a:sym typeface="Symbol" charset="2"/>
              </a:rPr>
              <a:t></a:t>
            </a:r>
            <a:endParaRPr lang="en-US" sz="2000" dirty="0" smtClean="0">
              <a:latin typeface="Consolas"/>
              <a:cs typeface="Consolas"/>
            </a:endParaRPr>
          </a:p>
          <a:p>
            <a:pPr marL="533400" indent="-533400">
              <a:spcBef>
                <a:spcPct val="20000"/>
              </a:spcBef>
              <a:buFontTx/>
              <a:buAutoNum type="arabicPeriod"/>
            </a:pPr>
            <a:r>
              <a:rPr lang="en-US" sz="2000" dirty="0" err="1" smtClean="0">
                <a:latin typeface="Consolas"/>
                <a:cs typeface="Consolas"/>
              </a:rPr>
              <a:t>i</a:t>
            </a:r>
            <a:r>
              <a:rPr lang="en-US" sz="2000" dirty="0" smtClean="0">
                <a:latin typeface="Consolas"/>
                <a:cs typeface="Consolas"/>
              </a:rPr>
              <a:t> </a:t>
            </a:r>
            <a:r>
              <a:rPr lang="en-US" sz="2000" dirty="0" smtClean="0">
                <a:latin typeface="Consolas"/>
                <a:cs typeface="Consolas"/>
                <a:sym typeface="Symbol" charset="2"/>
              </a:rPr>
              <a:t>=</a:t>
            </a:r>
            <a:r>
              <a:rPr lang="en-US" sz="2000" dirty="0" smtClean="0">
                <a:latin typeface="Consolas"/>
                <a:cs typeface="Consolas"/>
              </a:rPr>
              <a:t> </a:t>
            </a:r>
            <a:r>
              <a:rPr lang="en-US" sz="2000" dirty="0" err="1">
                <a:latin typeface="Consolas"/>
                <a:cs typeface="Consolas"/>
              </a:rPr>
              <a:t>j</a:t>
            </a:r>
            <a:r>
              <a:rPr lang="en-US" sz="2000" dirty="0" smtClean="0">
                <a:latin typeface="Consolas"/>
                <a:cs typeface="Consolas"/>
              </a:rPr>
              <a:t> </a:t>
            </a:r>
            <a:r>
              <a:rPr lang="en-US" sz="2000" dirty="0" smtClean="0">
                <a:latin typeface="Consolas"/>
                <a:cs typeface="Consolas"/>
                <a:sym typeface="Symbol" charset="2"/>
              </a:rPr>
              <a:t>=</a:t>
            </a:r>
            <a:r>
              <a:rPr lang="en-US" sz="2000" dirty="0" smtClean="0">
                <a:latin typeface="Consolas"/>
                <a:cs typeface="Consolas"/>
              </a:rPr>
              <a:t> </a:t>
            </a:r>
            <a:r>
              <a:rPr lang="en-US" sz="2000" dirty="0">
                <a:latin typeface="Consolas"/>
                <a:cs typeface="Consolas"/>
              </a:rPr>
              <a:t>1</a:t>
            </a:r>
          </a:p>
          <a:p>
            <a:pPr marL="533400" indent="-533400">
              <a:spcBef>
                <a:spcPct val="20000"/>
              </a:spcBef>
              <a:buFontTx/>
              <a:buAutoNum type="arabicPeriod"/>
            </a:pPr>
            <a:r>
              <a:rPr lang="en-US" sz="2000" b="1" dirty="0">
                <a:latin typeface="Consolas"/>
                <a:cs typeface="Consolas"/>
              </a:rPr>
              <a:t>for </a:t>
            </a:r>
            <a:r>
              <a:rPr lang="en-US" sz="2000" dirty="0" err="1">
                <a:latin typeface="Consolas"/>
                <a:cs typeface="Consolas"/>
              </a:rPr>
              <a:t>k</a:t>
            </a:r>
            <a:r>
              <a:rPr lang="en-US" sz="2000" dirty="0" smtClean="0">
                <a:latin typeface="Consolas"/>
                <a:cs typeface="Consolas"/>
              </a:rPr>
              <a:t> </a:t>
            </a:r>
            <a:r>
              <a:rPr lang="en-US" sz="2000" dirty="0" smtClean="0">
                <a:latin typeface="Consolas"/>
                <a:cs typeface="Consolas"/>
                <a:sym typeface="Symbol" charset="2"/>
              </a:rPr>
              <a:t>=</a:t>
            </a:r>
            <a:r>
              <a:rPr lang="en-US" sz="2000" dirty="0" smtClean="0">
                <a:latin typeface="Consolas"/>
                <a:cs typeface="Consolas"/>
              </a:rPr>
              <a:t> </a:t>
            </a:r>
            <a:r>
              <a:rPr lang="en-US" sz="2000" dirty="0" err="1">
                <a:latin typeface="Consolas"/>
                <a:cs typeface="Consolas"/>
              </a:rPr>
              <a:t>p</a:t>
            </a:r>
            <a:r>
              <a:rPr lang="en-US" sz="2000" dirty="0">
                <a:latin typeface="Consolas"/>
                <a:cs typeface="Consolas"/>
              </a:rPr>
              <a:t> </a:t>
            </a:r>
            <a:r>
              <a:rPr lang="en-US" sz="2000" b="1" dirty="0">
                <a:latin typeface="Consolas"/>
                <a:cs typeface="Consolas"/>
              </a:rPr>
              <a:t>to </a:t>
            </a:r>
            <a:r>
              <a:rPr lang="en-US" sz="2000" dirty="0" err="1">
                <a:latin typeface="Consolas"/>
                <a:cs typeface="Consolas"/>
              </a:rPr>
              <a:t>r</a:t>
            </a:r>
            <a:r>
              <a:rPr lang="en-US" sz="2000" b="1" dirty="0">
                <a:latin typeface="Consolas"/>
                <a:cs typeface="Consolas"/>
              </a:rPr>
              <a:t> do</a:t>
            </a:r>
            <a:endParaRPr lang="en-US" sz="2000" dirty="0">
              <a:latin typeface="Consolas"/>
              <a:cs typeface="Consolas"/>
            </a:endParaRPr>
          </a:p>
          <a:p>
            <a:pPr marL="533400" indent="-533400">
              <a:spcBef>
                <a:spcPct val="20000"/>
              </a:spcBef>
              <a:buFontTx/>
              <a:buAutoNum type="arabicPeriod"/>
            </a:pPr>
            <a:r>
              <a:rPr lang="en-US" sz="2000" dirty="0">
                <a:latin typeface="Consolas"/>
                <a:cs typeface="Consolas"/>
              </a:rPr>
              <a:t>  </a:t>
            </a:r>
            <a:r>
              <a:rPr lang="en-US" sz="2000" b="1" dirty="0">
                <a:latin typeface="Consolas"/>
                <a:cs typeface="Consolas"/>
              </a:rPr>
              <a:t>if </a:t>
            </a:r>
            <a:r>
              <a:rPr lang="en-US" sz="2000" dirty="0" err="1">
                <a:latin typeface="Consolas"/>
                <a:cs typeface="Consolas"/>
              </a:rPr>
              <a:t>L[i</a:t>
            </a:r>
            <a:r>
              <a:rPr lang="en-US" sz="2000" dirty="0">
                <a:latin typeface="Consolas"/>
                <a:cs typeface="Consolas"/>
              </a:rPr>
              <a:t>] </a:t>
            </a:r>
            <a:r>
              <a:rPr lang="en-US" sz="2000" dirty="0" err="1">
                <a:latin typeface="Consolas"/>
                <a:cs typeface="Consolas"/>
                <a:sym typeface="Symbol" charset="2"/>
              </a:rPr>
              <a:t></a:t>
            </a:r>
            <a:r>
              <a:rPr lang="en-US" sz="2000" dirty="0">
                <a:latin typeface="Consolas"/>
                <a:cs typeface="Consolas"/>
              </a:rPr>
              <a:t> </a:t>
            </a:r>
            <a:r>
              <a:rPr lang="en-US" sz="2000" dirty="0" err="1">
                <a:latin typeface="Consolas"/>
                <a:cs typeface="Consolas"/>
              </a:rPr>
              <a:t>R[j</a:t>
            </a:r>
            <a:r>
              <a:rPr lang="en-US" sz="2000" dirty="0">
                <a:latin typeface="Consolas"/>
                <a:cs typeface="Consolas"/>
              </a:rPr>
              <a:t>] </a:t>
            </a:r>
            <a:r>
              <a:rPr lang="en-US" sz="2000" b="1" dirty="0">
                <a:latin typeface="Consolas"/>
                <a:cs typeface="Consolas"/>
              </a:rPr>
              <a:t>then</a:t>
            </a:r>
          </a:p>
          <a:p>
            <a:pPr marL="533400" indent="-533400">
              <a:spcBef>
                <a:spcPct val="20000"/>
              </a:spcBef>
              <a:buFontTx/>
              <a:buAutoNum type="arabicPeriod"/>
            </a:pPr>
            <a:r>
              <a:rPr lang="en-US" sz="2000" dirty="0">
                <a:latin typeface="Consolas"/>
                <a:cs typeface="Consolas"/>
              </a:rPr>
              <a:t>     </a:t>
            </a:r>
            <a:r>
              <a:rPr lang="en-US" sz="2000" dirty="0" err="1">
                <a:latin typeface="Consolas"/>
                <a:cs typeface="Consolas"/>
              </a:rPr>
              <a:t>A[k</a:t>
            </a:r>
            <a:r>
              <a:rPr lang="en-US" sz="2000" dirty="0" smtClean="0">
                <a:latin typeface="Consolas"/>
                <a:cs typeface="Consolas"/>
              </a:rPr>
              <a:t>]</a:t>
            </a:r>
            <a:r>
              <a:rPr lang="en-US" sz="2000" dirty="0" smtClean="0">
                <a:latin typeface="Consolas"/>
                <a:cs typeface="Consolas"/>
                <a:sym typeface="Symbol" charset="2"/>
              </a:rPr>
              <a:t> =</a:t>
            </a:r>
            <a:r>
              <a:rPr lang="en-US" sz="2000" dirty="0" smtClean="0">
                <a:latin typeface="Consolas"/>
                <a:cs typeface="Consolas"/>
              </a:rPr>
              <a:t> </a:t>
            </a:r>
            <a:r>
              <a:rPr lang="en-US" sz="2000" dirty="0" err="1">
                <a:latin typeface="Consolas"/>
                <a:cs typeface="Consolas"/>
              </a:rPr>
              <a:t>L[i</a:t>
            </a:r>
            <a:r>
              <a:rPr lang="en-US" sz="2000" dirty="0">
                <a:latin typeface="Consolas"/>
                <a:cs typeface="Consolas"/>
              </a:rPr>
              <a:t>]</a:t>
            </a:r>
          </a:p>
          <a:p>
            <a:pPr marL="533400" indent="-533400">
              <a:spcBef>
                <a:spcPct val="20000"/>
              </a:spcBef>
              <a:buFontTx/>
              <a:buAutoNum type="arabicPeriod"/>
            </a:pPr>
            <a:r>
              <a:rPr lang="en-US" sz="2000" dirty="0">
                <a:latin typeface="Consolas"/>
                <a:cs typeface="Consolas"/>
              </a:rPr>
              <a:t>    </a:t>
            </a:r>
            <a:r>
              <a:rPr lang="en-US" sz="2000" dirty="0" smtClean="0">
                <a:latin typeface="Consolas"/>
                <a:cs typeface="Consolas"/>
              </a:rPr>
              <a:t> </a:t>
            </a:r>
            <a:r>
              <a:rPr lang="en-US" sz="2000" dirty="0" err="1" smtClean="0">
                <a:latin typeface="Consolas"/>
                <a:cs typeface="Consolas"/>
              </a:rPr>
              <a:t>i</a:t>
            </a:r>
            <a:r>
              <a:rPr lang="en-US" sz="2000" dirty="0" smtClean="0">
                <a:latin typeface="Consolas"/>
                <a:cs typeface="Consolas"/>
              </a:rPr>
              <a:t> </a:t>
            </a:r>
            <a:r>
              <a:rPr lang="en-US" sz="2000" dirty="0" smtClean="0">
                <a:latin typeface="Consolas"/>
                <a:cs typeface="Consolas"/>
                <a:sym typeface="Symbol" charset="2"/>
              </a:rPr>
              <a:t>=</a:t>
            </a:r>
            <a:r>
              <a:rPr lang="en-US" sz="2000" dirty="0" smtClean="0">
                <a:latin typeface="Consolas"/>
                <a:cs typeface="Consolas"/>
              </a:rPr>
              <a:t> </a:t>
            </a:r>
            <a:r>
              <a:rPr lang="en-US" sz="2000" dirty="0">
                <a:latin typeface="Consolas"/>
                <a:cs typeface="Consolas"/>
              </a:rPr>
              <a:t>i+1</a:t>
            </a:r>
          </a:p>
          <a:p>
            <a:pPr marL="533400" indent="-533400">
              <a:spcBef>
                <a:spcPct val="20000"/>
              </a:spcBef>
              <a:buFontTx/>
              <a:buAutoNum type="arabicPeriod"/>
            </a:pPr>
            <a:r>
              <a:rPr lang="en-US" sz="2000" dirty="0">
                <a:latin typeface="Consolas"/>
                <a:cs typeface="Consolas"/>
              </a:rPr>
              <a:t>  </a:t>
            </a:r>
            <a:r>
              <a:rPr lang="en-US" sz="2000" b="1" dirty="0">
                <a:latin typeface="Consolas"/>
                <a:cs typeface="Consolas"/>
              </a:rPr>
              <a:t>else </a:t>
            </a:r>
            <a:r>
              <a:rPr lang="en-US" sz="2000" dirty="0" err="1">
                <a:latin typeface="Consolas"/>
                <a:cs typeface="Consolas"/>
              </a:rPr>
              <a:t>A[k</a:t>
            </a:r>
            <a:r>
              <a:rPr lang="en-US" sz="2000" dirty="0" smtClean="0">
                <a:latin typeface="Consolas"/>
                <a:cs typeface="Consolas"/>
              </a:rPr>
              <a:t>] </a:t>
            </a:r>
            <a:r>
              <a:rPr lang="en-US" sz="2000" dirty="0" smtClean="0">
                <a:latin typeface="Consolas"/>
                <a:cs typeface="Consolas"/>
                <a:sym typeface="Symbol" charset="2"/>
              </a:rPr>
              <a:t>=</a:t>
            </a:r>
            <a:r>
              <a:rPr lang="en-US" sz="2000" dirty="0" smtClean="0">
                <a:latin typeface="Consolas"/>
                <a:cs typeface="Consolas"/>
              </a:rPr>
              <a:t> </a:t>
            </a:r>
            <a:r>
              <a:rPr lang="en-US" sz="2000" dirty="0" err="1">
                <a:latin typeface="Consolas"/>
                <a:cs typeface="Consolas"/>
              </a:rPr>
              <a:t>R[j</a:t>
            </a:r>
            <a:r>
              <a:rPr lang="en-US" sz="2000" dirty="0">
                <a:latin typeface="Consolas"/>
                <a:cs typeface="Consolas"/>
              </a:rPr>
              <a:t>]</a:t>
            </a:r>
          </a:p>
          <a:p>
            <a:pPr marL="533400" indent="-533400">
              <a:spcBef>
                <a:spcPct val="20000"/>
              </a:spcBef>
              <a:buFontTx/>
              <a:buAutoNum type="arabicPeriod"/>
            </a:pPr>
            <a:r>
              <a:rPr lang="en-US" sz="2000" dirty="0">
                <a:latin typeface="Consolas"/>
                <a:cs typeface="Consolas"/>
              </a:rPr>
              <a:t>     </a:t>
            </a:r>
            <a:r>
              <a:rPr lang="en-US" sz="2000" dirty="0" err="1">
                <a:latin typeface="Consolas"/>
                <a:cs typeface="Consolas"/>
              </a:rPr>
              <a:t>j</a:t>
            </a:r>
            <a:r>
              <a:rPr lang="en-US" sz="2000" dirty="0" smtClean="0">
                <a:latin typeface="Consolas"/>
                <a:cs typeface="Consolas"/>
              </a:rPr>
              <a:t> </a:t>
            </a:r>
            <a:r>
              <a:rPr lang="en-US" sz="2000" dirty="0" smtClean="0">
                <a:latin typeface="Consolas"/>
                <a:cs typeface="Consolas"/>
                <a:sym typeface="Symbol" charset="2"/>
              </a:rPr>
              <a:t>=</a:t>
            </a:r>
            <a:r>
              <a:rPr lang="en-US" sz="2000" dirty="0" smtClean="0">
                <a:latin typeface="Consolas"/>
                <a:cs typeface="Consolas"/>
              </a:rPr>
              <a:t> </a:t>
            </a:r>
            <a:r>
              <a:rPr lang="en-US" sz="2000" dirty="0">
                <a:latin typeface="Consolas"/>
                <a:cs typeface="Consolas"/>
              </a:rPr>
              <a:t>j+1</a:t>
            </a:r>
          </a:p>
        </p:txBody>
      </p:sp>
      <p:sp>
        <p:nvSpPr>
          <p:cNvPr id="87044" name="Rectangle 4"/>
          <p:cNvSpPr>
            <a:spLocks noChangeArrowheads="1"/>
          </p:cNvSpPr>
          <p:nvPr/>
        </p:nvSpPr>
        <p:spPr bwMode="auto">
          <a:xfrm>
            <a:off x="457200" y="4800600"/>
            <a:ext cx="3886200" cy="1828800"/>
          </a:xfrm>
          <a:prstGeom prst="rect">
            <a:avLst/>
          </a:prstGeom>
          <a:noFill/>
          <a:ln w="9525">
            <a:noFill/>
            <a:miter lim="800000"/>
            <a:headEnd/>
            <a:tailEnd/>
          </a:ln>
        </p:spPr>
        <p:txBody>
          <a:bodyPr>
            <a:prstTxWarp prst="textNoShape">
              <a:avLst/>
            </a:prstTxWarp>
          </a:bodyPr>
          <a:lstStyle/>
          <a:p>
            <a:pPr marL="6350" indent="6350">
              <a:spcBef>
                <a:spcPct val="20000"/>
              </a:spcBef>
            </a:pPr>
            <a:r>
              <a:rPr lang="en-US" sz="2000" dirty="0">
                <a:latin typeface="+mn-lt"/>
              </a:rPr>
              <a:t>The </a:t>
            </a:r>
            <a:r>
              <a:rPr lang="en-US" sz="2000" dirty="0">
                <a:solidFill>
                  <a:srgbClr val="727DBE"/>
                </a:solidFill>
                <a:latin typeface="Consolas"/>
                <a:cs typeface="Consolas"/>
              </a:rPr>
              <a:t>Merge </a:t>
            </a:r>
            <a:r>
              <a:rPr lang="en-US" sz="2000" dirty="0">
                <a:latin typeface="+mn-lt"/>
              </a:rPr>
              <a:t>subroutine takes </a:t>
            </a:r>
            <a:r>
              <a:rPr lang="el-GR" sz="2000" dirty="0" smtClean="0">
                <a:ea typeface="Arial" pitchFamily="-107" charset="0"/>
                <a:cs typeface="Arial" pitchFamily="-107" charset="0"/>
              </a:rPr>
              <a:t>Θ</a:t>
            </a:r>
            <a:r>
              <a:rPr lang="en-US" sz="2000" dirty="0" smtClean="0">
                <a:latin typeface="+mn-lt"/>
              </a:rPr>
              <a:t>(n</a:t>
            </a:r>
            <a:r>
              <a:rPr lang="en-US" sz="2000" dirty="0">
                <a:latin typeface="+mn-lt"/>
              </a:rPr>
              <a:t>) time to merge </a:t>
            </a:r>
            <a:r>
              <a:rPr lang="en-US" sz="2000" dirty="0" err="1">
                <a:latin typeface="+mn-lt"/>
              </a:rPr>
              <a:t>n</a:t>
            </a:r>
            <a:r>
              <a:rPr lang="en-US" sz="2000" dirty="0" smtClean="0">
                <a:latin typeface="+mn-lt"/>
              </a:rPr>
              <a:t> (= r-p+1) elements </a:t>
            </a:r>
            <a:r>
              <a:rPr lang="en-US" sz="2000" dirty="0">
                <a:latin typeface="+mn-lt"/>
              </a:rPr>
              <a:t>that are divided into two sorted arrays of</a:t>
            </a:r>
            <a:r>
              <a:rPr lang="en-US" sz="2000" dirty="0" smtClean="0">
                <a:latin typeface="+mn-lt"/>
              </a:rPr>
              <a:t> n</a:t>
            </a:r>
            <a:r>
              <a:rPr lang="en-US" sz="2000" dirty="0">
                <a:latin typeface="+mn-lt"/>
              </a:rPr>
              <a:t>/2 elements each.	</a:t>
            </a:r>
          </a:p>
        </p:txBody>
      </p:sp>
      <p:sp>
        <p:nvSpPr>
          <p:cNvPr id="44037" name="Text Box 5"/>
          <p:cNvSpPr txBox="1">
            <a:spLocks noChangeArrowheads="1"/>
          </p:cNvSpPr>
          <p:nvPr/>
        </p:nvSpPr>
        <p:spPr bwMode="auto">
          <a:xfrm>
            <a:off x="633380" y="3674138"/>
            <a:ext cx="3427992" cy="1126462"/>
          </a:xfrm>
          <a:prstGeom prst="rect">
            <a:avLst/>
          </a:prstGeom>
          <a:noFill/>
          <a:ln w="9525">
            <a:noFill/>
            <a:miter lim="800000"/>
            <a:headEnd/>
            <a:tailEnd/>
          </a:ln>
        </p:spPr>
        <p:txBody>
          <a:bodyPr wrap="none">
            <a:prstTxWarp prst="textNoShape">
              <a:avLst/>
            </a:prstTxWarp>
            <a:spAutoFit/>
          </a:bodyPr>
          <a:lstStyle/>
          <a:p>
            <a:pPr>
              <a:spcBef>
                <a:spcPct val="20000"/>
              </a:spcBef>
            </a:pPr>
            <a:r>
              <a:rPr lang="en-US" sz="2400" dirty="0">
                <a:solidFill>
                  <a:schemeClr val="accent6"/>
                </a:solidFill>
                <a:latin typeface="+mn-lt"/>
                <a:cs typeface="Consolas"/>
              </a:rPr>
              <a:t>Initial call:</a:t>
            </a:r>
          </a:p>
          <a:p>
            <a:pPr>
              <a:spcBef>
                <a:spcPct val="20000"/>
              </a:spcBef>
            </a:pPr>
            <a:r>
              <a:rPr lang="en-US" sz="2000" dirty="0" smtClean="0">
                <a:solidFill>
                  <a:schemeClr val="accent3"/>
                </a:solidFill>
                <a:latin typeface="Consolas"/>
                <a:cs typeface="Consolas"/>
              </a:rPr>
              <a:t>MergeSort</a:t>
            </a:r>
            <a:r>
              <a:rPr lang="en-US" sz="2000" dirty="0" smtClean="0">
                <a:latin typeface="Consolas"/>
                <a:cs typeface="Consolas"/>
              </a:rPr>
              <a:t>(A,1,A.</a:t>
            </a:r>
            <a:r>
              <a:rPr lang="en-US" sz="2000" i="1" dirty="0" smtClean="0">
                <a:latin typeface="Consolas"/>
                <a:cs typeface="Consolas"/>
              </a:rPr>
              <a:t>length</a:t>
            </a:r>
            <a:r>
              <a:rPr lang="en-US" sz="2000" dirty="0" smtClean="0">
                <a:latin typeface="Consolas"/>
                <a:cs typeface="Consolas"/>
              </a:rPr>
              <a:t>)</a:t>
            </a:r>
            <a:endParaRPr lang="en-US" sz="2000" dirty="0">
              <a:latin typeface="Consolas"/>
              <a:cs typeface="Consolas"/>
            </a:endParaRPr>
          </a:p>
          <a:p>
            <a:pPr eaLnBrk="0" hangingPunct="0"/>
            <a:endParaRPr lang="en-US" dirty="0">
              <a:latin typeface="Consolas"/>
              <a:cs typeface="Consolas"/>
            </a:endParaRPr>
          </a:p>
        </p:txBody>
      </p:sp>
      <p:sp>
        <p:nvSpPr>
          <p:cNvPr id="6" name="Rectangle 5"/>
          <p:cNvSpPr/>
          <p:nvPr/>
        </p:nvSpPr>
        <p:spPr>
          <a:xfrm>
            <a:off x="4572000" y="228600"/>
            <a:ext cx="4191000" cy="5867400"/>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152400" y="1295400"/>
            <a:ext cx="4191000" cy="2286000"/>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9"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60</a:t>
            </a:fld>
            <a:endParaRPr lang="en-US"/>
          </a:p>
        </p:txBody>
      </p:sp>
      <p:sp>
        <p:nvSpPr>
          <p:cNvPr id="10" name="Rectangle 2"/>
          <p:cNvSpPr>
            <a:spLocks noGrp="1" noChangeArrowheads="1"/>
          </p:cNvSpPr>
          <p:nvPr>
            <p:ph type="title"/>
          </p:nvPr>
        </p:nvSpPr>
        <p:spPr>
          <a:xfrm>
            <a:off x="357159" y="163495"/>
            <a:ext cx="8572559" cy="836613"/>
          </a:xfrm>
        </p:spPr>
        <p:txBody>
          <a:bodyPr/>
          <a:lstStyle/>
          <a:p>
            <a:pPr eaLnBrk="1" hangingPunct="1"/>
            <a:r>
              <a:rPr lang="en-US" dirty="0" err="1" smtClean="0"/>
              <a:t>MergeSort</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403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403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403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403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4034">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4034">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4037">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4037">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704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70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build="p"/>
      <p:bldP spid="87043" grpId="0"/>
      <p:bldP spid="87044" grpId="0"/>
      <p:bldP spid="6" grpId="0" animBg="1"/>
      <p:bldP spid="7" grpId="0" animBg="1"/>
    </p:bld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dirty="0" err="1"/>
              <a:t>MergeSort</a:t>
            </a:r>
            <a:r>
              <a:rPr lang="en-US" dirty="0"/>
              <a:t>:</a:t>
            </a:r>
            <a:r>
              <a:rPr lang="en-US" dirty="0" smtClean="0"/>
              <a:t> Correctness </a:t>
            </a:r>
            <a:r>
              <a:rPr lang="en-US" dirty="0"/>
              <a:t>proof</a:t>
            </a:r>
          </a:p>
        </p:txBody>
      </p:sp>
      <p:sp>
        <p:nvSpPr>
          <p:cNvPr id="917507" name="Rectangle 3"/>
          <p:cNvSpPr>
            <a:spLocks noGrp="1" noChangeArrowheads="1"/>
          </p:cNvSpPr>
          <p:nvPr>
            <p:ph type="body" idx="1"/>
          </p:nvPr>
        </p:nvSpPr>
        <p:spPr/>
        <p:txBody>
          <a:bodyPr/>
          <a:lstStyle/>
          <a:p>
            <a:pPr marL="457200" indent="-457200" eaLnBrk="1" hangingPunct="1">
              <a:buFont typeface="Wingdings" pitchFamily="-107" charset="2"/>
              <a:buNone/>
            </a:pPr>
            <a:r>
              <a:rPr lang="en-US" dirty="0">
                <a:solidFill>
                  <a:srgbClr val="C00000"/>
                </a:solidFill>
              </a:rPr>
              <a:t>Induction </a:t>
            </a:r>
            <a:r>
              <a:rPr lang="en-US" dirty="0"/>
              <a:t>on </a:t>
            </a:r>
            <a:r>
              <a:rPr lang="en-US" dirty="0" err="1">
                <a:solidFill>
                  <a:srgbClr val="C00000"/>
                </a:solidFill>
              </a:rPr>
              <a:t>n</a:t>
            </a:r>
            <a:r>
              <a:rPr lang="en-US" dirty="0"/>
              <a:t> (# of input elements)</a:t>
            </a:r>
          </a:p>
          <a:p>
            <a:pPr marL="457200" indent="-457200" eaLnBrk="1" hangingPunct="1">
              <a:buFont typeface="Wingdings" pitchFamily="-107" charset="2"/>
              <a:buNone/>
            </a:pPr>
            <a:endParaRPr lang="en-US" dirty="0"/>
          </a:p>
          <a:p>
            <a:pPr marL="457200" indent="-457200" eaLnBrk="1" hangingPunct="1"/>
            <a:r>
              <a:rPr lang="en-US" dirty="0"/>
              <a:t>proof that the base case (</a:t>
            </a:r>
            <a:r>
              <a:rPr lang="en-US" dirty="0" err="1">
                <a:solidFill>
                  <a:srgbClr val="C00000"/>
                </a:solidFill>
              </a:rPr>
              <a:t>n</a:t>
            </a:r>
            <a:r>
              <a:rPr lang="en-US" dirty="0"/>
              <a:t> small) is solved correctly</a:t>
            </a:r>
            <a:br>
              <a:rPr lang="en-US" dirty="0"/>
            </a:br>
            <a:endParaRPr lang="en-US" sz="1000" dirty="0"/>
          </a:p>
          <a:p>
            <a:pPr marL="457200" indent="-457200" eaLnBrk="1" hangingPunct="1"/>
            <a:r>
              <a:rPr lang="en-US" dirty="0"/>
              <a:t>proof that</a:t>
            </a:r>
            <a:r>
              <a:rPr lang="en-US" dirty="0" smtClean="0"/>
              <a:t> </a:t>
            </a:r>
          </a:p>
          <a:p>
            <a:pPr marL="914400" lvl="1" indent="-457200" eaLnBrk="1" hangingPunct="1"/>
            <a:r>
              <a:rPr lang="en-US" dirty="0" smtClean="0"/>
              <a:t>if </a:t>
            </a:r>
            <a:r>
              <a:rPr lang="en-US" dirty="0"/>
              <a:t>all </a:t>
            </a:r>
            <a:r>
              <a:rPr lang="en-US" dirty="0" err="1"/>
              <a:t>subproblems</a:t>
            </a:r>
            <a:r>
              <a:rPr lang="en-US" dirty="0"/>
              <a:t> are solved correctly,</a:t>
            </a:r>
            <a:r>
              <a:rPr lang="en-US" dirty="0" smtClean="0"/>
              <a:t> </a:t>
            </a:r>
          </a:p>
          <a:p>
            <a:pPr marL="914400" lvl="1" indent="-457200" eaLnBrk="1" hangingPunct="1"/>
            <a:r>
              <a:rPr lang="en-US" dirty="0" smtClean="0"/>
              <a:t>then </a:t>
            </a:r>
            <a:r>
              <a:rPr lang="en-US" dirty="0"/>
              <a:t>the complete problem is solved correctly</a:t>
            </a:r>
          </a:p>
        </p:txBody>
      </p:sp>
      <p:sp>
        <p:nvSpPr>
          <p:cNvPr id="4"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5"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61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1750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17507">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17507">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1750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dirty="0" err="1"/>
              <a:t>MergeSort</a:t>
            </a:r>
            <a:r>
              <a:rPr lang="en-US" dirty="0"/>
              <a:t>:</a:t>
            </a:r>
            <a:r>
              <a:rPr lang="en-US" dirty="0" smtClean="0"/>
              <a:t> Correctness </a:t>
            </a:r>
            <a:r>
              <a:rPr lang="en-US" dirty="0"/>
              <a:t>proof</a:t>
            </a:r>
          </a:p>
        </p:txBody>
      </p:sp>
      <p:sp>
        <p:nvSpPr>
          <p:cNvPr id="918531" name="Rectangle 3"/>
          <p:cNvSpPr>
            <a:spLocks noGrp="1" noChangeArrowheads="1"/>
          </p:cNvSpPr>
          <p:nvPr>
            <p:ph type="body" idx="1"/>
          </p:nvPr>
        </p:nvSpPr>
        <p:spPr/>
        <p:txBody>
          <a:bodyPr/>
          <a:lstStyle/>
          <a:p>
            <a:pPr eaLnBrk="1" hangingPunct="1">
              <a:buClr>
                <a:schemeClr val="bg2"/>
              </a:buClr>
              <a:buSzPct val="90000"/>
              <a:buNone/>
            </a:pPr>
            <a:endParaRPr lang="en-US" dirty="0" smtClean="0">
              <a:solidFill>
                <a:schemeClr val="accent1"/>
              </a:solidFill>
            </a:endParaRPr>
          </a:p>
          <a:p>
            <a:pPr eaLnBrk="1" hangingPunct="1">
              <a:buClr>
                <a:schemeClr val="bg2"/>
              </a:buClr>
              <a:buSzPct val="90000"/>
              <a:buNone/>
            </a:pPr>
            <a:r>
              <a:rPr lang="en-US" dirty="0" smtClean="0">
                <a:solidFill>
                  <a:srgbClr val="C00000"/>
                </a:solidFill>
              </a:rPr>
              <a:t>Lemma</a:t>
            </a:r>
          </a:p>
          <a:p>
            <a:pPr eaLnBrk="1" hangingPunct="1">
              <a:buClr>
                <a:schemeClr val="bg2"/>
              </a:buClr>
              <a:buSzPct val="90000"/>
              <a:buNone/>
            </a:pPr>
            <a:r>
              <a:rPr lang="en-US" dirty="0" err="1" smtClean="0">
                <a:latin typeface="Consolas"/>
                <a:cs typeface="Consolas"/>
              </a:rPr>
              <a:t>MergeSort</a:t>
            </a:r>
            <a:r>
              <a:rPr lang="en-US" i="1" dirty="0" smtClean="0">
                <a:latin typeface="Consolas"/>
                <a:cs typeface="Consolas"/>
              </a:rPr>
              <a:t> </a:t>
            </a:r>
            <a:r>
              <a:rPr lang="en-US" dirty="0" smtClean="0"/>
              <a:t>sorts </a:t>
            </a:r>
          </a:p>
          <a:p>
            <a:pPr eaLnBrk="1" hangingPunct="1">
              <a:buClr>
                <a:schemeClr val="bg2"/>
              </a:buClr>
              <a:buSzPct val="90000"/>
              <a:buNone/>
            </a:pPr>
            <a:r>
              <a:rPr lang="en-US" dirty="0" smtClean="0"/>
              <a:t>the array A[1..n]</a:t>
            </a:r>
            <a:r>
              <a:rPr lang="en-US" dirty="0" smtClean="0">
                <a:solidFill>
                  <a:schemeClr val="accent2"/>
                </a:solidFill>
              </a:rPr>
              <a:t> </a:t>
            </a:r>
            <a:r>
              <a:rPr lang="en-US" dirty="0" smtClean="0"/>
              <a:t>correctly</a:t>
            </a:r>
            <a:endParaRPr lang="en-US" dirty="0" smtClean="0">
              <a:solidFill>
                <a:schemeClr val="accent1"/>
              </a:solidFill>
            </a:endParaRPr>
          </a:p>
          <a:p>
            <a:pPr eaLnBrk="1" hangingPunct="1">
              <a:buClr>
                <a:schemeClr val="bg2"/>
              </a:buClr>
              <a:buSzPct val="90000"/>
              <a:buNone/>
            </a:pPr>
            <a:endParaRPr lang="en-US" dirty="0" smtClean="0">
              <a:solidFill>
                <a:schemeClr val="accent1"/>
              </a:solidFill>
            </a:endParaRPr>
          </a:p>
          <a:p>
            <a:pPr marL="457200" indent="-457200" eaLnBrk="1" hangingPunct="1">
              <a:buFont typeface="Wingdings" pitchFamily="-107" charset="2"/>
              <a:buNone/>
            </a:pPr>
            <a:r>
              <a:rPr lang="en-US" dirty="0" smtClean="0">
                <a:solidFill>
                  <a:srgbClr val="C00000"/>
                </a:solidFill>
              </a:rPr>
              <a:t>Proof </a:t>
            </a:r>
            <a:r>
              <a:rPr lang="en-US" dirty="0"/>
              <a:t>(by induction on </a:t>
            </a:r>
            <a:r>
              <a:rPr lang="en-US" dirty="0" err="1">
                <a:solidFill>
                  <a:srgbClr val="C00000"/>
                </a:solidFill>
              </a:rPr>
              <a:t>n</a:t>
            </a:r>
            <a:r>
              <a:rPr lang="en-US" dirty="0" smtClean="0"/>
              <a:t>):</a:t>
            </a:r>
            <a:endParaRPr lang="en-US" sz="800" dirty="0" smtClean="0"/>
          </a:p>
          <a:p>
            <a:pPr marL="457200" indent="-457200" eaLnBrk="1" hangingPunct="1">
              <a:buFont typeface="Wingdings" pitchFamily="-107" charset="2"/>
              <a:buNone/>
            </a:pPr>
            <a:r>
              <a:rPr lang="en-US" dirty="0"/>
              <a:t>Base case: </a:t>
            </a:r>
            <a:r>
              <a:rPr lang="en-US" dirty="0" err="1">
                <a:solidFill>
                  <a:srgbClr val="C00000"/>
                </a:solidFill>
              </a:rPr>
              <a:t>n</a:t>
            </a:r>
            <a:r>
              <a:rPr lang="en-US" dirty="0"/>
              <a:t> = 1, trivial   </a:t>
            </a:r>
            <a:r>
              <a:rPr lang="en-US" b="1" dirty="0">
                <a:solidFill>
                  <a:srgbClr val="00CC99"/>
                </a:solidFill>
              </a:rPr>
              <a:t>✔</a:t>
            </a:r>
            <a:endParaRPr lang="en-US" dirty="0" smtClean="0">
              <a:solidFill>
                <a:srgbClr val="00CC99"/>
              </a:solidFill>
            </a:endParaRPr>
          </a:p>
          <a:p>
            <a:pPr marL="457200" indent="-457200" eaLnBrk="1" hangingPunct="1">
              <a:buFont typeface="Wingdings" pitchFamily="-107" charset="2"/>
              <a:buNone/>
            </a:pPr>
            <a:r>
              <a:rPr lang="en-US" dirty="0" smtClean="0"/>
              <a:t>Inductive </a:t>
            </a:r>
            <a:r>
              <a:rPr lang="en-US" dirty="0"/>
              <a:t>step: assume </a:t>
            </a:r>
            <a:r>
              <a:rPr lang="en-US" dirty="0" err="1">
                <a:solidFill>
                  <a:srgbClr val="C00000"/>
                </a:solidFill>
              </a:rPr>
              <a:t>n</a:t>
            </a:r>
            <a:r>
              <a:rPr lang="en-US" dirty="0">
                <a:solidFill>
                  <a:schemeClr val="accent1"/>
                </a:solidFill>
              </a:rPr>
              <a:t> </a:t>
            </a:r>
            <a:r>
              <a:rPr lang="en-US" dirty="0"/>
              <a:t>&gt; 1. Note that </a:t>
            </a:r>
            <a:r>
              <a:rPr lang="en-US" dirty="0">
                <a:solidFill>
                  <a:srgbClr val="C00000"/>
                </a:solidFill>
              </a:rPr>
              <a:t>n</a:t>
            </a:r>
            <a:r>
              <a:rPr lang="en-US" baseline="-25000" dirty="0">
                <a:solidFill>
                  <a:srgbClr val="C00000"/>
                </a:solidFill>
              </a:rPr>
              <a:t>1</a:t>
            </a:r>
            <a:r>
              <a:rPr lang="en-US" dirty="0">
                <a:solidFill>
                  <a:schemeClr val="accent1"/>
                </a:solidFill>
              </a:rPr>
              <a:t> </a:t>
            </a:r>
            <a:r>
              <a:rPr lang="en-US" dirty="0"/>
              <a:t>&lt;</a:t>
            </a:r>
            <a:r>
              <a:rPr lang="en-US" dirty="0">
                <a:solidFill>
                  <a:schemeClr val="accent1"/>
                </a:solidFill>
              </a:rPr>
              <a:t> </a:t>
            </a:r>
            <a:r>
              <a:rPr lang="en-US" dirty="0" err="1">
                <a:solidFill>
                  <a:srgbClr val="C00000"/>
                </a:solidFill>
              </a:rPr>
              <a:t>n</a:t>
            </a:r>
            <a:r>
              <a:rPr lang="en-US" dirty="0">
                <a:solidFill>
                  <a:srgbClr val="C00000"/>
                </a:solidFill>
              </a:rPr>
              <a:t> </a:t>
            </a:r>
            <a:r>
              <a:rPr lang="en-US" dirty="0"/>
              <a:t>and </a:t>
            </a:r>
            <a:r>
              <a:rPr lang="en-US" dirty="0">
                <a:solidFill>
                  <a:srgbClr val="C00000"/>
                </a:solidFill>
              </a:rPr>
              <a:t>n</a:t>
            </a:r>
            <a:r>
              <a:rPr lang="en-US" baseline="-25000" dirty="0">
                <a:solidFill>
                  <a:srgbClr val="C00000"/>
                </a:solidFill>
              </a:rPr>
              <a:t>2</a:t>
            </a:r>
            <a:r>
              <a:rPr lang="en-US" dirty="0">
                <a:solidFill>
                  <a:schemeClr val="accent1"/>
                </a:solidFill>
              </a:rPr>
              <a:t> </a:t>
            </a:r>
            <a:r>
              <a:rPr lang="en-US" dirty="0"/>
              <a:t>&lt;</a:t>
            </a:r>
            <a:r>
              <a:rPr lang="en-US" dirty="0">
                <a:solidFill>
                  <a:schemeClr val="accent1"/>
                </a:solidFill>
              </a:rPr>
              <a:t> </a:t>
            </a:r>
            <a:r>
              <a:rPr lang="en-US" dirty="0" err="1">
                <a:solidFill>
                  <a:srgbClr val="C00000"/>
                </a:solidFill>
              </a:rPr>
              <a:t>n</a:t>
            </a:r>
            <a:r>
              <a:rPr lang="en-US" dirty="0"/>
              <a:t>.</a:t>
            </a:r>
          </a:p>
          <a:p>
            <a:pPr marL="457200" indent="-457200" eaLnBrk="1" hangingPunct="1">
              <a:buFont typeface="Wingdings" pitchFamily="-107" charset="2"/>
              <a:buNone/>
            </a:pPr>
            <a:r>
              <a:rPr lang="en-US" dirty="0"/>
              <a:t>	</a:t>
            </a:r>
            <a:r>
              <a:rPr lang="en-US" sz="2000" dirty="0"/>
              <a:t>Inductive hypothesis </a:t>
            </a:r>
            <a:r>
              <a:rPr lang="en-US" sz="2000" dirty="0">
                <a:solidFill>
                  <a:srgbClr val="C00000"/>
                </a:solidFill>
                <a:ea typeface="Arial Unicode MS" pitchFamily="-107" charset="0"/>
                <a:cs typeface="Arial Unicode MS" pitchFamily="-107" charset="0"/>
              </a:rPr>
              <a:t>➨</a:t>
            </a:r>
            <a:r>
              <a:rPr lang="en-US" sz="2000" b="1" dirty="0">
                <a:solidFill>
                  <a:srgbClr val="C00000"/>
                </a:solidFill>
                <a:ea typeface="Arial Unicode MS" pitchFamily="-107" charset="0"/>
                <a:cs typeface="Arial Unicode MS" pitchFamily="-107" charset="0"/>
              </a:rPr>
              <a:t> </a:t>
            </a:r>
            <a:r>
              <a:rPr lang="en-US" sz="2000" dirty="0">
                <a:ea typeface="Arial Unicode MS" pitchFamily="-107" charset="0"/>
                <a:cs typeface="Arial Unicode MS" pitchFamily="-107" charset="0"/>
              </a:rPr>
              <a:t>arrays A</a:t>
            </a:r>
            <a:r>
              <a:rPr lang="en-US" sz="2000" baseline="-25000" dirty="0">
                <a:ea typeface="Arial Unicode MS" pitchFamily="-107" charset="0"/>
                <a:cs typeface="Arial Unicode MS" pitchFamily="-107" charset="0"/>
              </a:rPr>
              <a:t>1</a:t>
            </a:r>
            <a:r>
              <a:rPr lang="en-US" sz="2000" dirty="0">
                <a:ea typeface="Arial Unicode MS" pitchFamily="-107" charset="0"/>
                <a:cs typeface="Arial Unicode MS" pitchFamily="-107" charset="0"/>
              </a:rPr>
              <a:t> and A</a:t>
            </a:r>
            <a:r>
              <a:rPr lang="en-US" sz="2000" baseline="-25000" dirty="0">
                <a:ea typeface="Arial Unicode MS" pitchFamily="-107" charset="0"/>
                <a:cs typeface="Arial Unicode MS" pitchFamily="-107" charset="0"/>
              </a:rPr>
              <a:t>2</a:t>
            </a:r>
            <a:r>
              <a:rPr lang="en-US" sz="2000" dirty="0">
                <a:ea typeface="Arial Unicode MS" pitchFamily="-107" charset="0"/>
                <a:cs typeface="Arial Unicode MS" pitchFamily="-107" charset="0"/>
              </a:rPr>
              <a:t> are sorted correctly</a:t>
            </a:r>
          </a:p>
          <a:p>
            <a:pPr marL="457200" indent="-457200" eaLnBrk="1" hangingPunct="1">
              <a:buFont typeface="Wingdings" pitchFamily="-107" charset="2"/>
              <a:buNone/>
            </a:pPr>
            <a:r>
              <a:rPr lang="en-US" sz="2000" dirty="0">
                <a:ea typeface="Arial Unicode MS" pitchFamily="-107" charset="0"/>
                <a:cs typeface="Arial Unicode MS" pitchFamily="-107" charset="0"/>
              </a:rPr>
              <a:t>	Remains to show: </a:t>
            </a:r>
            <a:r>
              <a:rPr lang="en-US" sz="2000" dirty="0" err="1">
                <a:solidFill>
                  <a:schemeClr val="accent2"/>
                </a:solidFill>
                <a:latin typeface="Consolas"/>
                <a:cs typeface="Consolas"/>
              </a:rPr>
              <a:t>Merge</a:t>
            </a:r>
            <a:r>
              <a:rPr lang="en-US" sz="2000" dirty="0" err="1"/>
              <a:t>(A</a:t>
            </a:r>
            <a:r>
              <a:rPr lang="en-US" sz="2000" dirty="0"/>
              <a:t>, A</a:t>
            </a:r>
            <a:r>
              <a:rPr lang="en-US" sz="2000" baseline="-25000" dirty="0"/>
              <a:t>1</a:t>
            </a:r>
            <a:r>
              <a:rPr lang="en-US" sz="2000" dirty="0"/>
              <a:t>, A</a:t>
            </a:r>
            <a:r>
              <a:rPr lang="en-US" sz="2000" baseline="-25000" dirty="0"/>
              <a:t>2</a:t>
            </a:r>
            <a:r>
              <a:rPr lang="en-US" sz="2000" dirty="0"/>
              <a:t>)</a:t>
            </a:r>
            <a:r>
              <a:rPr lang="en-US" sz="2000" i="1" dirty="0"/>
              <a:t> </a:t>
            </a:r>
            <a:r>
              <a:rPr lang="en-US" sz="2000" dirty="0"/>
              <a:t>correctly constructs a sorted</a:t>
            </a:r>
            <a:br>
              <a:rPr lang="en-US" sz="2000" dirty="0"/>
            </a:br>
            <a:r>
              <a:rPr lang="en-US" sz="2000" dirty="0"/>
              <a:t>	array A out of the sorted arrays </a:t>
            </a:r>
            <a:r>
              <a:rPr lang="en-US" sz="2000" dirty="0">
                <a:ea typeface="Arial Unicode MS" pitchFamily="-107" charset="0"/>
                <a:cs typeface="Arial Unicode MS" pitchFamily="-107" charset="0"/>
              </a:rPr>
              <a:t>A</a:t>
            </a:r>
            <a:r>
              <a:rPr lang="en-US" sz="2000" baseline="-25000" dirty="0">
                <a:ea typeface="Arial Unicode MS" pitchFamily="-107" charset="0"/>
                <a:cs typeface="Arial Unicode MS" pitchFamily="-107" charset="0"/>
              </a:rPr>
              <a:t>1</a:t>
            </a:r>
            <a:r>
              <a:rPr lang="en-US" sz="2000" dirty="0">
                <a:ea typeface="Arial Unicode MS" pitchFamily="-107" charset="0"/>
                <a:cs typeface="Arial Unicode MS" pitchFamily="-107" charset="0"/>
              </a:rPr>
              <a:t> and A</a:t>
            </a:r>
            <a:r>
              <a:rPr lang="en-US" sz="2000" baseline="-25000" dirty="0">
                <a:ea typeface="Arial Unicode MS" pitchFamily="-107" charset="0"/>
                <a:cs typeface="Arial Unicode MS" pitchFamily="-107" charset="0"/>
              </a:rPr>
              <a:t>2</a:t>
            </a:r>
            <a:r>
              <a:rPr lang="en-US" sz="2000" dirty="0">
                <a:ea typeface="Arial Unicode MS" pitchFamily="-107" charset="0"/>
                <a:cs typeface="Arial Unicode MS" pitchFamily="-107" charset="0"/>
              </a:rPr>
              <a:t> … 	etc.          </a:t>
            </a:r>
            <a:r>
              <a:rPr lang="en-US" i="1" dirty="0">
                <a:solidFill>
                  <a:srgbClr val="C00000"/>
                </a:solidFill>
                <a:ea typeface="Arial" pitchFamily="-107" charset="0"/>
                <a:cs typeface="Arial" pitchFamily="-107" charset="0"/>
              </a:rPr>
              <a:t>■</a:t>
            </a:r>
          </a:p>
        </p:txBody>
      </p:sp>
      <p:sp>
        <p:nvSpPr>
          <p:cNvPr id="55300" name="Text Box 4"/>
          <p:cNvSpPr txBox="1">
            <a:spLocks noChangeArrowheads="1"/>
          </p:cNvSpPr>
          <p:nvPr/>
        </p:nvSpPr>
        <p:spPr bwMode="auto">
          <a:xfrm>
            <a:off x="4267200" y="990600"/>
            <a:ext cx="4572000" cy="2273572"/>
          </a:xfrm>
          <a:prstGeom prst="rect">
            <a:avLst/>
          </a:prstGeom>
          <a:noFill/>
          <a:ln w="28575">
            <a:noFill/>
            <a:miter lim="800000"/>
            <a:headEnd/>
            <a:tailEnd/>
          </a:ln>
        </p:spPr>
        <p:txBody>
          <a:bodyPr wrap="square" lIns="90000" tIns="46800" rIns="90000" bIns="46800">
            <a:prstTxWarp prst="textNoShape">
              <a:avLst/>
            </a:prstTxWarp>
            <a:spAutoFit/>
          </a:bodyPr>
          <a:lstStyle/>
          <a:p>
            <a:pPr marL="342900" indent="-342900" eaLnBrk="1" hangingPunct="1">
              <a:spcBef>
                <a:spcPct val="20000"/>
              </a:spcBef>
            </a:pPr>
            <a:r>
              <a:rPr lang="en-US" sz="1200" dirty="0" err="1">
                <a:solidFill>
                  <a:srgbClr val="C00000"/>
                </a:solidFill>
                <a:latin typeface="Consolas"/>
                <a:cs typeface="Consolas"/>
              </a:rPr>
              <a:t>MergeSort</a:t>
            </a:r>
            <a:r>
              <a:rPr lang="en-US" sz="1200" dirty="0" err="1">
                <a:latin typeface="Consolas"/>
                <a:cs typeface="Consolas"/>
              </a:rPr>
              <a:t>(A</a:t>
            </a:r>
            <a:r>
              <a:rPr lang="en-US" sz="1200" dirty="0">
                <a:latin typeface="Consolas"/>
                <a:cs typeface="Consolas"/>
              </a:rPr>
              <a:t>)</a:t>
            </a:r>
            <a:endParaRPr lang="en-US" sz="1200" dirty="0" smtClean="0">
              <a:latin typeface="Consolas"/>
              <a:cs typeface="Consolas"/>
            </a:endParaRPr>
          </a:p>
          <a:p>
            <a:pPr marL="342900" indent="-342900" eaLnBrk="1" hangingPunct="1">
              <a:spcBef>
                <a:spcPct val="20000"/>
              </a:spcBef>
              <a:buFontTx/>
              <a:buAutoNum type="arabicPeriod"/>
            </a:pPr>
            <a:r>
              <a:rPr lang="en-US" sz="1200" b="1" dirty="0" smtClean="0">
                <a:latin typeface="Consolas"/>
                <a:cs typeface="Consolas"/>
              </a:rPr>
              <a:t>if</a:t>
            </a:r>
            <a:r>
              <a:rPr lang="en-US" sz="1200" dirty="0" smtClean="0">
                <a:latin typeface="Consolas"/>
                <a:cs typeface="Consolas"/>
              </a:rPr>
              <a:t> </a:t>
            </a:r>
            <a:r>
              <a:rPr lang="en-US" sz="1200" dirty="0" err="1" smtClean="0">
                <a:latin typeface="Consolas"/>
                <a:cs typeface="Consolas"/>
              </a:rPr>
              <a:t>A.length</a:t>
            </a:r>
            <a:r>
              <a:rPr lang="en-US" sz="1200" dirty="0" smtClean="0">
                <a:latin typeface="Consolas"/>
                <a:cs typeface="Consolas"/>
              </a:rPr>
              <a:t> == </a:t>
            </a:r>
            <a:r>
              <a:rPr lang="en-US" sz="1200" dirty="0">
                <a:latin typeface="Consolas"/>
                <a:cs typeface="Consolas"/>
              </a:rPr>
              <a:t>1</a:t>
            </a:r>
            <a:endParaRPr lang="en-US" sz="1200" b="1" dirty="0">
              <a:latin typeface="Consolas"/>
              <a:cs typeface="Consolas"/>
            </a:endParaRPr>
          </a:p>
          <a:p>
            <a:pPr marL="342900" indent="-342900" eaLnBrk="1" hangingPunct="1">
              <a:spcBef>
                <a:spcPct val="20000"/>
              </a:spcBef>
              <a:buFontTx/>
              <a:buAutoNum type="arabicPeriod"/>
            </a:pPr>
            <a:r>
              <a:rPr lang="en-US" sz="1200" dirty="0">
                <a:latin typeface="Consolas"/>
                <a:cs typeface="Consolas"/>
              </a:rPr>
              <a:t> </a:t>
            </a:r>
            <a:r>
              <a:rPr lang="en-US" sz="1200" dirty="0" smtClean="0">
                <a:latin typeface="Consolas"/>
                <a:cs typeface="Consolas"/>
              </a:rPr>
              <a:t> </a:t>
            </a:r>
            <a:r>
              <a:rPr lang="en-US" sz="1200" b="1" dirty="0" smtClean="0">
                <a:latin typeface="Consolas"/>
                <a:cs typeface="Consolas"/>
              </a:rPr>
              <a:t>then</a:t>
            </a:r>
            <a:r>
              <a:rPr lang="en-US" sz="1200" dirty="0" smtClean="0">
                <a:latin typeface="Consolas"/>
                <a:cs typeface="Consolas"/>
              </a:rPr>
              <a:t> </a:t>
            </a:r>
            <a:r>
              <a:rPr lang="en-US" sz="1200" b="1" dirty="0">
                <a:latin typeface="Consolas"/>
                <a:cs typeface="Consolas"/>
              </a:rPr>
              <a:t>skip</a:t>
            </a:r>
            <a:endParaRPr lang="en-US" sz="1200" b="1" dirty="0">
              <a:latin typeface="Consolas"/>
              <a:ea typeface="Arial" pitchFamily="-107" charset="0"/>
              <a:cs typeface="Consolas"/>
            </a:endParaRPr>
          </a:p>
          <a:p>
            <a:pPr marL="342900" indent="-342900" eaLnBrk="1" hangingPunct="1">
              <a:spcBef>
                <a:spcPct val="20000"/>
              </a:spcBef>
              <a:buFontTx/>
              <a:buAutoNum type="arabicPeriod"/>
            </a:pPr>
            <a:r>
              <a:rPr lang="en-US" sz="1200" dirty="0">
                <a:latin typeface="Consolas"/>
                <a:ea typeface="Arial" pitchFamily="-107" charset="0"/>
                <a:cs typeface="Consolas"/>
              </a:rPr>
              <a:t> </a:t>
            </a:r>
            <a:r>
              <a:rPr lang="en-US" sz="1200" dirty="0" smtClean="0">
                <a:latin typeface="Consolas"/>
                <a:ea typeface="Arial" pitchFamily="-107" charset="0"/>
                <a:cs typeface="Consolas"/>
              </a:rPr>
              <a:t> </a:t>
            </a:r>
            <a:r>
              <a:rPr lang="en-US" sz="1200" b="1" dirty="0" smtClean="0">
                <a:latin typeface="Consolas"/>
                <a:ea typeface="Arial" pitchFamily="-107" charset="0"/>
                <a:cs typeface="Consolas"/>
              </a:rPr>
              <a:t>else </a:t>
            </a:r>
            <a:endParaRPr lang="en-US" sz="1200" dirty="0">
              <a:latin typeface="Consolas"/>
              <a:ea typeface="Arial" pitchFamily="-107" charset="0"/>
              <a:cs typeface="Consolas"/>
            </a:endParaRPr>
          </a:p>
          <a:p>
            <a:pPr marL="342900" indent="-342900" eaLnBrk="1" hangingPunct="1">
              <a:spcBef>
                <a:spcPct val="20000"/>
              </a:spcBef>
              <a:buFontTx/>
              <a:buAutoNum type="arabicPeriod"/>
            </a:pPr>
            <a:r>
              <a:rPr lang="en-US" sz="1200" dirty="0">
                <a:latin typeface="Consolas"/>
                <a:ea typeface="Arial" pitchFamily="-107" charset="0"/>
                <a:cs typeface="Consolas"/>
              </a:rPr>
              <a:t> </a:t>
            </a:r>
            <a:r>
              <a:rPr lang="en-US" sz="1200" dirty="0" smtClean="0">
                <a:latin typeface="Consolas"/>
                <a:ea typeface="Arial" pitchFamily="-107" charset="0"/>
                <a:cs typeface="Consolas"/>
              </a:rPr>
              <a:t>   </a:t>
            </a:r>
            <a:r>
              <a:rPr lang="en-US" sz="1200" dirty="0" err="1">
                <a:latin typeface="Consolas"/>
                <a:cs typeface="Consolas"/>
              </a:rPr>
              <a:t>n</a:t>
            </a:r>
            <a:r>
              <a:rPr lang="en-US" sz="1200" dirty="0" smtClean="0">
                <a:latin typeface="Consolas"/>
                <a:cs typeface="Consolas"/>
              </a:rPr>
              <a:t> </a:t>
            </a:r>
            <a:r>
              <a:rPr lang="en-US" sz="1200" dirty="0" smtClean="0">
                <a:latin typeface="Consolas"/>
                <a:ea typeface="Arial" pitchFamily="-107" charset="0"/>
                <a:cs typeface="Consolas"/>
              </a:rPr>
              <a:t>= </a:t>
            </a:r>
            <a:r>
              <a:rPr lang="en-US" sz="1200" dirty="0" err="1" smtClean="0">
                <a:latin typeface="Consolas"/>
                <a:ea typeface="Arial" pitchFamily="-107" charset="0"/>
                <a:cs typeface="Consolas"/>
              </a:rPr>
              <a:t>A.length</a:t>
            </a:r>
            <a:r>
              <a:rPr lang="en-US" sz="1200" dirty="0" smtClean="0">
                <a:latin typeface="Consolas"/>
                <a:ea typeface="Arial" pitchFamily="-107" charset="0"/>
                <a:cs typeface="Consolas"/>
              </a:rPr>
              <a:t>;  </a:t>
            </a:r>
            <a:r>
              <a:rPr lang="en-US" sz="1200" dirty="0">
                <a:latin typeface="Consolas"/>
                <a:ea typeface="Arial" pitchFamily="-107" charset="0"/>
                <a:cs typeface="Consolas"/>
              </a:rPr>
              <a:t>n</a:t>
            </a:r>
            <a:r>
              <a:rPr lang="en-US" sz="1200" baseline="-25000" dirty="0">
                <a:latin typeface="Consolas"/>
                <a:ea typeface="Arial" pitchFamily="-107" charset="0"/>
                <a:cs typeface="Consolas"/>
              </a:rPr>
              <a:t>1</a:t>
            </a:r>
            <a:r>
              <a:rPr lang="en-US" sz="1200" dirty="0" smtClean="0">
                <a:latin typeface="Consolas"/>
                <a:ea typeface="Arial" pitchFamily="-107" charset="0"/>
                <a:cs typeface="Consolas"/>
              </a:rPr>
              <a:t> </a:t>
            </a:r>
            <a:r>
              <a:rPr lang="en-US" sz="1200" dirty="0" smtClean="0">
                <a:latin typeface="Consolas"/>
                <a:cs typeface="Consolas"/>
              </a:rPr>
              <a:t>= </a:t>
            </a:r>
            <a:r>
              <a:rPr lang="en-US" sz="1200" dirty="0" smtClean="0">
                <a:latin typeface="Consolas"/>
                <a:cs typeface="Consolas"/>
                <a:sym typeface="Symbol" charset="2"/>
              </a:rPr>
              <a:t></a:t>
            </a:r>
            <a:r>
              <a:rPr lang="en-US" sz="1200" dirty="0" smtClean="0">
                <a:latin typeface="Consolas"/>
                <a:cs typeface="Consolas"/>
              </a:rPr>
              <a:t>n/2</a:t>
            </a:r>
            <a:r>
              <a:rPr lang="en-US" sz="1200" dirty="0" smtClean="0">
                <a:latin typeface="Consolas"/>
                <a:cs typeface="Consolas"/>
                <a:sym typeface="Symbol" charset="2"/>
              </a:rPr>
              <a:t></a:t>
            </a:r>
            <a:r>
              <a:rPr lang="en-US" sz="1200" dirty="0" smtClean="0">
                <a:latin typeface="Consolas"/>
                <a:cs typeface="Consolas"/>
              </a:rPr>
              <a:t> ;  </a:t>
            </a:r>
            <a:r>
              <a:rPr lang="en-US" sz="1200" dirty="0" smtClean="0">
                <a:latin typeface="Consolas"/>
                <a:ea typeface="Arial" pitchFamily="-107" charset="0"/>
                <a:cs typeface="Consolas"/>
              </a:rPr>
              <a:t>n</a:t>
            </a:r>
            <a:r>
              <a:rPr lang="en-US" sz="1200" baseline="-25000" dirty="0" smtClean="0">
                <a:latin typeface="Consolas"/>
                <a:ea typeface="Arial" pitchFamily="-107" charset="0"/>
                <a:cs typeface="Consolas"/>
              </a:rPr>
              <a:t>2</a:t>
            </a:r>
            <a:r>
              <a:rPr lang="en-US" sz="1200" dirty="0" smtClean="0">
                <a:latin typeface="Consolas"/>
                <a:ea typeface="Arial" pitchFamily="-107" charset="0"/>
                <a:cs typeface="Consolas"/>
              </a:rPr>
              <a:t> </a:t>
            </a:r>
            <a:r>
              <a:rPr lang="en-US" sz="1200" dirty="0" smtClean="0">
                <a:latin typeface="Consolas"/>
                <a:cs typeface="Consolas"/>
              </a:rPr>
              <a:t>= </a:t>
            </a:r>
            <a:r>
              <a:rPr lang="en-US" sz="1200" dirty="0" smtClean="0">
                <a:latin typeface="Consolas"/>
                <a:cs typeface="Consolas"/>
                <a:sym typeface="Symbol" charset="2"/>
              </a:rPr>
              <a:t></a:t>
            </a:r>
            <a:r>
              <a:rPr lang="en-US" sz="1200" dirty="0" smtClean="0">
                <a:latin typeface="Consolas"/>
                <a:cs typeface="Consolas"/>
              </a:rPr>
              <a:t>n/2</a:t>
            </a:r>
            <a:r>
              <a:rPr lang="en-US" sz="1200" dirty="0" smtClean="0">
                <a:latin typeface="Consolas"/>
                <a:cs typeface="Consolas"/>
                <a:sym typeface="Symbol" charset="2"/>
              </a:rPr>
              <a:t></a:t>
            </a:r>
            <a:r>
              <a:rPr lang="en-US" sz="1200" dirty="0" smtClean="0">
                <a:latin typeface="Consolas"/>
                <a:cs typeface="Consolas"/>
              </a:rPr>
              <a:t>; </a:t>
            </a:r>
            <a:endParaRPr lang="en-US" sz="1200" dirty="0">
              <a:latin typeface="Consolas"/>
              <a:ea typeface="Arial" pitchFamily="-107" charset="0"/>
              <a:cs typeface="Consolas"/>
            </a:endParaRPr>
          </a:p>
          <a:p>
            <a:pPr marL="342900" indent="-342900" eaLnBrk="1" hangingPunct="1">
              <a:spcBef>
                <a:spcPct val="20000"/>
              </a:spcBef>
            </a:pPr>
            <a:r>
              <a:rPr lang="en-US" sz="1200" dirty="0">
                <a:latin typeface="Consolas"/>
                <a:ea typeface="Arial" pitchFamily="-107" charset="0"/>
                <a:cs typeface="Consolas"/>
              </a:rPr>
              <a:t>       </a:t>
            </a:r>
            <a:r>
              <a:rPr lang="en-US" sz="1200" dirty="0" smtClean="0">
                <a:latin typeface="Consolas"/>
                <a:ea typeface="Arial" pitchFamily="-107" charset="0"/>
                <a:cs typeface="Consolas"/>
              </a:rPr>
              <a:t> copy </a:t>
            </a:r>
            <a:r>
              <a:rPr lang="en-US" sz="1200" dirty="0">
                <a:latin typeface="Consolas"/>
                <a:ea typeface="Arial" pitchFamily="-107" charset="0"/>
                <a:cs typeface="Consolas"/>
              </a:rPr>
              <a:t>A[1.. n</a:t>
            </a:r>
            <a:r>
              <a:rPr lang="en-US" sz="1200" baseline="-25000" dirty="0">
                <a:latin typeface="Consolas"/>
                <a:ea typeface="Arial" pitchFamily="-107" charset="0"/>
                <a:cs typeface="Consolas"/>
              </a:rPr>
              <a:t>1</a:t>
            </a:r>
            <a:r>
              <a:rPr lang="en-US" sz="1200" dirty="0">
                <a:latin typeface="Consolas"/>
                <a:ea typeface="Arial" pitchFamily="-107" charset="0"/>
                <a:cs typeface="Consolas"/>
              </a:rPr>
              <a:t>] to auxiliary array A</a:t>
            </a:r>
            <a:r>
              <a:rPr lang="en-US" sz="1200" baseline="-25000" dirty="0">
                <a:latin typeface="Consolas"/>
                <a:ea typeface="Arial" pitchFamily="-107" charset="0"/>
                <a:cs typeface="Consolas"/>
              </a:rPr>
              <a:t>1</a:t>
            </a:r>
            <a:r>
              <a:rPr lang="en-US" sz="1200" dirty="0">
                <a:latin typeface="Consolas"/>
                <a:ea typeface="Arial" pitchFamily="-107" charset="0"/>
                <a:cs typeface="Consolas"/>
              </a:rPr>
              <a:t>[1.. n</a:t>
            </a:r>
            <a:r>
              <a:rPr lang="en-US" sz="1200" baseline="-25000" dirty="0">
                <a:latin typeface="Consolas"/>
                <a:ea typeface="Arial" pitchFamily="-107" charset="0"/>
                <a:cs typeface="Consolas"/>
              </a:rPr>
              <a:t>1</a:t>
            </a:r>
            <a:r>
              <a:rPr lang="en-US" sz="1200" dirty="0">
                <a:latin typeface="Consolas"/>
                <a:ea typeface="Arial" pitchFamily="-107" charset="0"/>
                <a:cs typeface="Consolas"/>
              </a:rPr>
              <a:t>]</a:t>
            </a:r>
          </a:p>
          <a:p>
            <a:pPr marL="342900" indent="-342900" eaLnBrk="1" hangingPunct="1">
              <a:spcBef>
                <a:spcPct val="20000"/>
              </a:spcBef>
            </a:pPr>
            <a:r>
              <a:rPr lang="en-US" sz="1200" dirty="0">
                <a:latin typeface="Consolas"/>
                <a:ea typeface="Arial" pitchFamily="-107" charset="0"/>
                <a:cs typeface="Consolas"/>
              </a:rPr>
              <a:t>       </a:t>
            </a:r>
            <a:r>
              <a:rPr lang="en-US" sz="1200" dirty="0" smtClean="0">
                <a:latin typeface="Consolas"/>
                <a:ea typeface="Arial" pitchFamily="-107" charset="0"/>
                <a:cs typeface="Consolas"/>
              </a:rPr>
              <a:t> copy </a:t>
            </a:r>
            <a:r>
              <a:rPr lang="en-US" sz="1200" dirty="0">
                <a:latin typeface="Consolas"/>
                <a:ea typeface="Arial" pitchFamily="-107" charset="0"/>
                <a:cs typeface="Consolas"/>
              </a:rPr>
              <a:t>A[n</a:t>
            </a:r>
            <a:r>
              <a:rPr lang="en-US" sz="1200" baseline="-25000" dirty="0">
                <a:latin typeface="Consolas"/>
                <a:ea typeface="Arial" pitchFamily="-107" charset="0"/>
                <a:cs typeface="Consolas"/>
              </a:rPr>
              <a:t>1</a:t>
            </a:r>
            <a:r>
              <a:rPr lang="en-US" sz="1200" dirty="0">
                <a:latin typeface="Consolas"/>
                <a:ea typeface="Arial" pitchFamily="-107" charset="0"/>
                <a:cs typeface="Consolas"/>
              </a:rPr>
              <a:t>+1..n] </a:t>
            </a:r>
            <a:r>
              <a:rPr lang="en-US" sz="1200" dirty="0">
                <a:latin typeface="Consolas"/>
                <a:cs typeface="Consolas"/>
              </a:rPr>
              <a:t>to auxiliary array </a:t>
            </a:r>
            <a:r>
              <a:rPr lang="en-US" sz="1200" dirty="0">
                <a:latin typeface="Consolas"/>
                <a:ea typeface="Arial" pitchFamily="-107" charset="0"/>
                <a:cs typeface="Consolas"/>
              </a:rPr>
              <a:t>A</a:t>
            </a:r>
            <a:r>
              <a:rPr lang="en-US" sz="1200" baseline="-25000" dirty="0">
                <a:latin typeface="Consolas"/>
                <a:ea typeface="Arial" pitchFamily="-107" charset="0"/>
                <a:cs typeface="Consolas"/>
              </a:rPr>
              <a:t>2</a:t>
            </a:r>
            <a:r>
              <a:rPr lang="en-US" sz="1200" dirty="0">
                <a:latin typeface="Consolas"/>
                <a:ea typeface="Arial" pitchFamily="-107" charset="0"/>
                <a:cs typeface="Consolas"/>
              </a:rPr>
              <a:t>[1.. n</a:t>
            </a:r>
            <a:r>
              <a:rPr lang="en-US" sz="1200" baseline="-25000" dirty="0">
                <a:latin typeface="Consolas"/>
                <a:ea typeface="Arial" pitchFamily="-107" charset="0"/>
                <a:cs typeface="Consolas"/>
              </a:rPr>
              <a:t>2</a:t>
            </a:r>
            <a:r>
              <a:rPr lang="en-US" sz="1200" dirty="0">
                <a:latin typeface="Consolas"/>
                <a:ea typeface="Arial" pitchFamily="-107" charset="0"/>
                <a:cs typeface="Consolas"/>
              </a:rPr>
              <a:t>]</a:t>
            </a:r>
          </a:p>
          <a:p>
            <a:pPr marL="342900" indent="-342900" eaLnBrk="1" hangingPunct="1">
              <a:spcBef>
                <a:spcPct val="20000"/>
              </a:spcBef>
              <a:buFontTx/>
              <a:buAutoNum type="arabicPeriod" startAt="5"/>
            </a:pPr>
            <a:r>
              <a:rPr lang="en-US" sz="1200" dirty="0">
                <a:latin typeface="Consolas"/>
                <a:ea typeface="Arial" pitchFamily="-107" charset="0"/>
                <a:cs typeface="Consolas"/>
              </a:rPr>
              <a:t>   </a:t>
            </a:r>
            <a:r>
              <a:rPr lang="en-US" sz="1200" dirty="0" smtClean="0">
                <a:latin typeface="Consolas"/>
                <a:ea typeface="Arial" pitchFamily="-107" charset="0"/>
                <a:cs typeface="Consolas"/>
              </a:rPr>
              <a:t> </a:t>
            </a:r>
            <a:r>
              <a:rPr lang="en-US" sz="1200" dirty="0" smtClean="0">
                <a:solidFill>
                  <a:srgbClr val="C00000"/>
                </a:solidFill>
                <a:latin typeface="Consolas"/>
                <a:cs typeface="Consolas"/>
              </a:rPr>
              <a:t>MergeSort</a:t>
            </a:r>
            <a:r>
              <a:rPr lang="en-US" sz="1200" dirty="0">
                <a:latin typeface="Consolas"/>
                <a:cs typeface="Consolas"/>
              </a:rPr>
              <a:t>(A</a:t>
            </a:r>
            <a:r>
              <a:rPr lang="en-US" sz="1200" baseline="-25000" dirty="0">
                <a:latin typeface="Consolas"/>
                <a:cs typeface="Consolas"/>
              </a:rPr>
              <a:t>1</a:t>
            </a:r>
            <a:r>
              <a:rPr lang="en-US" sz="1200" dirty="0">
                <a:latin typeface="Consolas"/>
                <a:cs typeface="Consolas"/>
              </a:rPr>
              <a:t>) </a:t>
            </a:r>
          </a:p>
          <a:p>
            <a:pPr marL="342900" indent="-342900" eaLnBrk="1" hangingPunct="1">
              <a:spcBef>
                <a:spcPct val="20000"/>
              </a:spcBef>
              <a:buFontTx/>
              <a:buAutoNum type="arabicPeriod" startAt="5"/>
            </a:pPr>
            <a:r>
              <a:rPr lang="en-US" sz="1200" dirty="0">
                <a:latin typeface="Consolas"/>
                <a:cs typeface="Consolas"/>
              </a:rPr>
              <a:t>   </a:t>
            </a:r>
            <a:r>
              <a:rPr lang="en-US" sz="1200" dirty="0" smtClean="0">
                <a:latin typeface="Consolas"/>
                <a:cs typeface="Consolas"/>
              </a:rPr>
              <a:t> </a:t>
            </a:r>
            <a:r>
              <a:rPr lang="en-US" sz="1200" dirty="0" smtClean="0">
                <a:solidFill>
                  <a:srgbClr val="C00000"/>
                </a:solidFill>
                <a:latin typeface="Consolas"/>
                <a:cs typeface="Consolas"/>
              </a:rPr>
              <a:t>MergeSort</a:t>
            </a:r>
            <a:r>
              <a:rPr lang="en-US" sz="1200" dirty="0">
                <a:latin typeface="Consolas"/>
                <a:cs typeface="Consolas"/>
              </a:rPr>
              <a:t>(A</a:t>
            </a:r>
            <a:r>
              <a:rPr lang="en-US" sz="1200" baseline="-25000" dirty="0">
                <a:latin typeface="Consolas"/>
                <a:cs typeface="Consolas"/>
              </a:rPr>
              <a:t>2</a:t>
            </a:r>
            <a:r>
              <a:rPr lang="en-US" sz="1200" dirty="0">
                <a:latin typeface="Consolas"/>
                <a:cs typeface="Consolas"/>
              </a:rPr>
              <a:t>)</a:t>
            </a:r>
            <a:endParaRPr lang="en-US" sz="1200" dirty="0">
              <a:latin typeface="Consolas"/>
              <a:ea typeface="Arial" pitchFamily="-107" charset="0"/>
              <a:cs typeface="Consolas"/>
            </a:endParaRPr>
          </a:p>
          <a:p>
            <a:pPr marL="342900" indent="-342900" eaLnBrk="1" hangingPunct="1">
              <a:spcBef>
                <a:spcPct val="20000"/>
              </a:spcBef>
              <a:buFontTx/>
              <a:buAutoNum type="arabicPeriod" startAt="5"/>
            </a:pPr>
            <a:r>
              <a:rPr lang="en-US" sz="1200" dirty="0">
                <a:latin typeface="Consolas"/>
                <a:ea typeface="Arial" pitchFamily="-107" charset="0"/>
                <a:cs typeface="Consolas"/>
              </a:rPr>
              <a:t>  </a:t>
            </a:r>
            <a:r>
              <a:rPr lang="en-US" sz="1200" dirty="0" smtClean="0">
                <a:latin typeface="Consolas"/>
                <a:ea typeface="Arial" pitchFamily="-107" charset="0"/>
                <a:cs typeface="Consolas"/>
              </a:rPr>
              <a:t>  </a:t>
            </a:r>
            <a:r>
              <a:rPr lang="en-US" sz="1200" dirty="0" err="1">
                <a:solidFill>
                  <a:schemeClr val="accent2"/>
                </a:solidFill>
                <a:latin typeface="Consolas"/>
                <a:cs typeface="Consolas"/>
              </a:rPr>
              <a:t>Merge</a:t>
            </a:r>
            <a:r>
              <a:rPr lang="en-US" sz="1200" dirty="0" err="1">
                <a:latin typeface="Consolas"/>
                <a:cs typeface="Consolas"/>
              </a:rPr>
              <a:t>(A</a:t>
            </a:r>
            <a:r>
              <a:rPr lang="en-US" sz="1200" dirty="0">
                <a:latin typeface="Consolas"/>
                <a:cs typeface="Consolas"/>
              </a:rPr>
              <a:t>, A</a:t>
            </a:r>
            <a:r>
              <a:rPr lang="en-US" sz="1200" baseline="-25000" dirty="0">
                <a:latin typeface="Consolas"/>
                <a:cs typeface="Consolas"/>
              </a:rPr>
              <a:t>1</a:t>
            </a:r>
            <a:r>
              <a:rPr lang="en-US" sz="1200" dirty="0">
                <a:latin typeface="Consolas"/>
                <a:cs typeface="Consolas"/>
              </a:rPr>
              <a:t>, A</a:t>
            </a:r>
            <a:r>
              <a:rPr lang="en-US" sz="1200" baseline="-25000" dirty="0">
                <a:latin typeface="Consolas"/>
                <a:cs typeface="Consolas"/>
              </a:rPr>
              <a:t>2</a:t>
            </a:r>
            <a:r>
              <a:rPr lang="en-US" sz="1200" dirty="0">
                <a:latin typeface="Consolas"/>
                <a:cs typeface="Consolas"/>
              </a:rPr>
              <a:t>)</a:t>
            </a:r>
          </a:p>
        </p:txBody>
      </p:sp>
      <p:sp>
        <p:nvSpPr>
          <p:cNvPr id="6"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7"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62</a:t>
            </a:fld>
            <a:endParaRPr lang="en-US"/>
          </a:p>
        </p:txBody>
      </p:sp>
      <p:sp>
        <p:nvSpPr>
          <p:cNvPr id="8" name="Rectangle 7"/>
          <p:cNvSpPr/>
          <p:nvPr/>
        </p:nvSpPr>
        <p:spPr>
          <a:xfrm>
            <a:off x="4191000" y="914400"/>
            <a:ext cx="4724400" cy="2667000"/>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152400" y="1447800"/>
            <a:ext cx="3657600" cy="1600200"/>
          </a:xfrm>
          <a:prstGeom prst="rect">
            <a:avLst/>
          </a:prstGeom>
          <a:noFill/>
          <a:ln>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18531">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18531">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18531">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18531">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18531">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18531">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18531">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18531">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8"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63</a:t>
            </a:fld>
            <a:endParaRPr lang="en-US"/>
          </a:p>
        </p:txBody>
      </p:sp>
      <p:sp>
        <p:nvSpPr>
          <p:cNvPr id="10" name="Title 3"/>
          <p:cNvSpPr txBox="1">
            <a:spLocks/>
          </p:cNvSpPr>
          <p:nvPr/>
        </p:nvSpPr>
        <p:spPr bwMode="auto">
          <a:xfrm>
            <a:off x="714348" y="2214554"/>
            <a:ext cx="7772400" cy="13620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US" sz="4000" b="1" kern="0" dirty="0" smtClean="0">
                <a:solidFill>
                  <a:schemeClr val="accent6"/>
                </a:solidFill>
                <a:latin typeface="+mn-lt"/>
                <a:ea typeface="+mj-ea"/>
                <a:cs typeface=""/>
              </a:rPr>
              <a:t>Quick</a:t>
            </a:r>
            <a:r>
              <a:rPr kumimoji="0" lang="en-US" sz="4000" b="1" i="0" u="none" strike="noStrike" kern="0" cap="none" spc="0" normalizeH="0" baseline="0" noProof="0" dirty="0" smtClean="0">
                <a:ln>
                  <a:noFill/>
                </a:ln>
                <a:solidFill>
                  <a:schemeClr val="accent6"/>
                </a:solidFill>
                <a:effectLst/>
                <a:uLnTx/>
                <a:uFillTx/>
                <a:latin typeface="+mn-lt"/>
                <a:ea typeface="+mj-ea"/>
                <a:cs typeface=""/>
              </a:rPr>
              <a:t>Sort</a:t>
            </a:r>
            <a:endParaRPr kumimoji="0" lang="en-US" sz="4000" b="1" i="0" u="none" strike="noStrike" kern="0" cap="none" spc="0" normalizeH="0" baseline="0" noProof="0" dirty="0">
              <a:ln>
                <a:noFill/>
              </a:ln>
              <a:solidFill>
                <a:schemeClr val="accent6"/>
              </a:solidFill>
              <a:effectLst/>
              <a:uLnTx/>
              <a:uFillTx/>
              <a:latin typeface="+mn-lt"/>
              <a:ea typeface="+mj-ea"/>
              <a:cs typeface=""/>
            </a:endParaRPr>
          </a:p>
        </p:txBody>
      </p:sp>
      <p:sp>
        <p:nvSpPr>
          <p:cNvPr id="11" name="Text Placeholder 4"/>
          <p:cNvSpPr txBox="1">
            <a:spLocks/>
          </p:cNvSpPr>
          <p:nvPr/>
        </p:nvSpPr>
        <p:spPr bwMode="auto">
          <a:xfrm>
            <a:off x="714348" y="3571876"/>
            <a:ext cx="7772400" cy="1263652"/>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lgn="ctr"/>
            <a:r>
              <a:rPr lang="en-US" sz="2400" i="1" dirty="0" smtClean="0">
                <a:solidFill>
                  <a:srgbClr val="C00000"/>
                </a:solidFill>
                <a:ea typeface="Arial" pitchFamily="-107" charset="0"/>
                <a:cs typeface="Arial" pitchFamily="-107" charset="0"/>
              </a:rPr>
              <a:t>Another divide-and-conquer sorting algorithm</a:t>
            </a:r>
            <a:endParaRPr lang="el-GR" sz="2400" i="1" dirty="0">
              <a:solidFill>
                <a:srgbClr val="C00000"/>
              </a:solidFill>
              <a:ea typeface="Arial" pitchFamily="-107" charset="0"/>
              <a:cs typeface="Arial" pitchFamily="-107"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US" dirty="0" err="1" smtClean="0"/>
              <a:t>QuickSort</a:t>
            </a:r>
            <a:r>
              <a:rPr lang="en-US" dirty="0" smtClean="0"/>
              <a:t> </a:t>
            </a:r>
            <a:r>
              <a:rPr lang="en-US" sz="2400" b="0" dirty="0" smtClean="0">
                <a:solidFill>
                  <a:schemeClr val="tx1"/>
                </a:solidFill>
              </a:rPr>
              <a:t>– chapter 7</a:t>
            </a:r>
            <a:endParaRPr lang="en-US" sz="2400" b="0" dirty="0">
              <a:solidFill>
                <a:schemeClr val="tx1"/>
              </a:solidFill>
            </a:endParaRPr>
          </a:p>
        </p:txBody>
      </p:sp>
      <p:sp>
        <p:nvSpPr>
          <p:cNvPr id="58371" name="Rectangle 3"/>
          <p:cNvSpPr>
            <a:spLocks noChangeArrowheads="1"/>
          </p:cNvSpPr>
          <p:nvPr/>
        </p:nvSpPr>
        <p:spPr bwMode="auto">
          <a:xfrm>
            <a:off x="514350" y="1239838"/>
            <a:ext cx="8248650" cy="4027900"/>
          </a:xfrm>
          <a:prstGeom prst="rect">
            <a:avLst/>
          </a:prstGeom>
          <a:noFill/>
          <a:ln w="28575">
            <a:noFill/>
            <a:miter lim="800000"/>
            <a:headEnd/>
            <a:tailEnd/>
          </a:ln>
        </p:spPr>
        <p:txBody>
          <a:bodyPr wrap="square" lIns="90000" tIns="46800" rIns="90000" bIns="46800">
            <a:prstTxWarp prst="textNoShape">
              <a:avLst/>
            </a:prstTxWarp>
            <a:spAutoFit/>
          </a:bodyPr>
          <a:lstStyle/>
          <a:p>
            <a:pPr marL="342900" indent="-342900" eaLnBrk="1" hangingPunct="1">
              <a:spcBef>
                <a:spcPct val="20000"/>
              </a:spcBef>
            </a:pPr>
            <a:r>
              <a:rPr lang="en-US" sz="1800" dirty="0" err="1">
                <a:solidFill>
                  <a:srgbClr val="C00000"/>
                </a:solidFill>
                <a:latin typeface="Consolas"/>
                <a:cs typeface="Consolas"/>
              </a:rPr>
              <a:t>QuickSort</a:t>
            </a:r>
            <a:r>
              <a:rPr lang="en-US" sz="1800" dirty="0" err="1">
                <a:latin typeface="Consolas"/>
                <a:cs typeface="Consolas"/>
              </a:rPr>
              <a:t>(A</a:t>
            </a:r>
            <a:r>
              <a:rPr lang="en-US" sz="1800" dirty="0">
                <a:latin typeface="Consolas"/>
                <a:cs typeface="Consolas"/>
              </a:rPr>
              <a:t>)</a:t>
            </a:r>
          </a:p>
          <a:p>
            <a:pPr marL="342900" indent="-342900" eaLnBrk="1" hangingPunct="1">
              <a:spcBef>
                <a:spcPct val="20000"/>
              </a:spcBef>
            </a:pPr>
            <a:r>
              <a:rPr lang="en-US" sz="1800" dirty="0" smtClean="0">
                <a:solidFill>
                  <a:schemeClr val="accent6"/>
                </a:solidFill>
                <a:latin typeface="Consolas"/>
                <a:ea typeface="Arial" pitchFamily="-107" charset="0"/>
                <a:cs typeface="Consolas"/>
              </a:rPr>
              <a:t>// </a:t>
            </a:r>
            <a:r>
              <a:rPr lang="en-US" sz="1800" dirty="0">
                <a:solidFill>
                  <a:schemeClr val="accent6"/>
                </a:solidFill>
                <a:latin typeface="Consolas"/>
                <a:cs typeface="Consolas"/>
              </a:rPr>
              <a:t>divide-and-conquer algorithm that sorts array A[1..n] </a:t>
            </a:r>
          </a:p>
          <a:p>
            <a:pPr marL="342900" indent="-342900" eaLnBrk="1" hangingPunct="1">
              <a:spcBef>
                <a:spcPct val="20000"/>
              </a:spcBef>
              <a:buFontTx/>
              <a:buAutoNum type="arabicPeriod"/>
            </a:pPr>
            <a:r>
              <a:rPr lang="en-US" sz="1800" dirty="0">
                <a:latin typeface="Consolas"/>
                <a:cs typeface="Consolas"/>
              </a:rPr>
              <a:t> </a:t>
            </a:r>
            <a:r>
              <a:rPr lang="en-US" sz="1800" b="1" dirty="0">
                <a:latin typeface="Consolas"/>
                <a:cs typeface="Consolas"/>
              </a:rPr>
              <a:t>if</a:t>
            </a:r>
            <a:r>
              <a:rPr lang="en-US" sz="1800" dirty="0" smtClean="0">
                <a:latin typeface="Consolas"/>
                <a:cs typeface="Consolas"/>
              </a:rPr>
              <a:t> </a:t>
            </a:r>
            <a:r>
              <a:rPr lang="en-US" sz="1800" dirty="0" err="1" smtClean="0">
                <a:latin typeface="Consolas"/>
                <a:cs typeface="Consolas"/>
              </a:rPr>
              <a:t>A.length</a:t>
            </a:r>
            <a:r>
              <a:rPr lang="en-US" sz="1800" dirty="0" smtClean="0">
                <a:latin typeface="Consolas"/>
                <a:cs typeface="Consolas"/>
              </a:rPr>
              <a:t> </a:t>
            </a:r>
            <a:r>
              <a:rPr lang="en-US" sz="1800" dirty="0">
                <a:latin typeface="Consolas"/>
                <a:ea typeface="Arial" pitchFamily="-107" charset="0"/>
                <a:cs typeface="Consolas"/>
              </a:rPr>
              <a:t>≤</a:t>
            </a:r>
            <a:r>
              <a:rPr lang="en-US" sz="1800" dirty="0">
                <a:latin typeface="Consolas"/>
                <a:cs typeface="Consolas"/>
              </a:rPr>
              <a:t> 1</a:t>
            </a:r>
            <a:endParaRPr lang="en-US" sz="1800" b="1" dirty="0">
              <a:latin typeface="Consolas"/>
              <a:cs typeface="Consolas"/>
            </a:endParaRPr>
          </a:p>
          <a:p>
            <a:pPr marL="342900" indent="-342900" eaLnBrk="1" hangingPunct="1">
              <a:spcBef>
                <a:spcPct val="20000"/>
              </a:spcBef>
              <a:buFontTx/>
              <a:buAutoNum type="arabicPeriod"/>
            </a:pPr>
            <a:r>
              <a:rPr lang="en-US" sz="1800" dirty="0">
                <a:latin typeface="Consolas"/>
                <a:cs typeface="Consolas"/>
              </a:rPr>
              <a:t>  </a:t>
            </a:r>
            <a:r>
              <a:rPr lang="en-US" sz="1800" dirty="0" smtClean="0">
                <a:latin typeface="Consolas"/>
                <a:cs typeface="Consolas"/>
              </a:rPr>
              <a:t> </a:t>
            </a:r>
            <a:r>
              <a:rPr lang="en-US" sz="1800" b="1" dirty="0" smtClean="0">
                <a:latin typeface="Consolas"/>
                <a:cs typeface="Consolas"/>
              </a:rPr>
              <a:t>then</a:t>
            </a:r>
            <a:r>
              <a:rPr lang="en-US" sz="1800" dirty="0" smtClean="0">
                <a:latin typeface="Consolas"/>
                <a:cs typeface="Consolas"/>
              </a:rPr>
              <a:t> </a:t>
            </a:r>
            <a:r>
              <a:rPr lang="en-US" sz="1800" b="1" dirty="0">
                <a:latin typeface="Consolas"/>
                <a:cs typeface="Consolas"/>
              </a:rPr>
              <a:t>skip</a:t>
            </a:r>
            <a:endParaRPr lang="en-US" sz="1800" b="1" dirty="0">
              <a:latin typeface="Consolas"/>
              <a:ea typeface="Arial" pitchFamily="-107" charset="0"/>
              <a:cs typeface="Consolas"/>
            </a:endParaRPr>
          </a:p>
          <a:p>
            <a:pPr marL="342900" indent="-342900" eaLnBrk="1" hangingPunct="1">
              <a:spcBef>
                <a:spcPct val="20000"/>
              </a:spcBef>
              <a:buFontTx/>
              <a:buAutoNum type="arabicPeriod"/>
            </a:pPr>
            <a:r>
              <a:rPr lang="en-US" sz="1800" dirty="0">
                <a:latin typeface="Consolas"/>
                <a:ea typeface="Arial" pitchFamily="-107" charset="0"/>
                <a:cs typeface="Consolas"/>
              </a:rPr>
              <a:t>  </a:t>
            </a:r>
            <a:r>
              <a:rPr lang="en-US" sz="1800" dirty="0" smtClean="0">
                <a:latin typeface="Consolas"/>
                <a:ea typeface="Arial" pitchFamily="-107" charset="0"/>
                <a:cs typeface="Consolas"/>
              </a:rPr>
              <a:t> </a:t>
            </a:r>
            <a:r>
              <a:rPr lang="en-US" sz="1800" b="1" dirty="0" smtClean="0">
                <a:latin typeface="Consolas"/>
                <a:ea typeface="Arial" pitchFamily="-107" charset="0"/>
                <a:cs typeface="Consolas"/>
              </a:rPr>
              <a:t>else</a:t>
            </a:r>
            <a:r>
              <a:rPr lang="en-US" sz="1800" dirty="0" smtClean="0">
                <a:latin typeface="Consolas"/>
                <a:ea typeface="Arial" pitchFamily="-107" charset="0"/>
                <a:cs typeface="Consolas"/>
              </a:rPr>
              <a:t> </a:t>
            </a:r>
            <a:endParaRPr lang="en-US" sz="1800" dirty="0">
              <a:latin typeface="Consolas"/>
              <a:ea typeface="Arial" pitchFamily="-107" charset="0"/>
              <a:cs typeface="Consolas"/>
            </a:endParaRPr>
          </a:p>
          <a:p>
            <a:pPr marL="342900" indent="-342900" eaLnBrk="1" hangingPunct="1">
              <a:spcBef>
                <a:spcPct val="20000"/>
              </a:spcBef>
              <a:buFontTx/>
              <a:buAutoNum type="arabicPeriod"/>
            </a:pPr>
            <a:r>
              <a:rPr lang="en-US" sz="1800" dirty="0">
                <a:latin typeface="Consolas"/>
                <a:ea typeface="Arial" pitchFamily="-107" charset="0"/>
                <a:cs typeface="Consolas"/>
              </a:rPr>
              <a:t>   </a:t>
            </a:r>
            <a:r>
              <a:rPr lang="en-US" sz="1800" dirty="0" smtClean="0">
                <a:latin typeface="Consolas"/>
                <a:ea typeface="Arial" pitchFamily="-107" charset="0"/>
                <a:cs typeface="Consolas"/>
              </a:rPr>
              <a:t>  </a:t>
            </a:r>
            <a:r>
              <a:rPr lang="en-US" sz="1800" dirty="0">
                <a:latin typeface="Consolas"/>
                <a:ea typeface="Arial" pitchFamily="-107" charset="0"/>
                <a:cs typeface="Consolas"/>
              </a:rPr>
              <a:t>pivot</a:t>
            </a:r>
            <a:r>
              <a:rPr lang="en-US" sz="1800" dirty="0" smtClean="0">
                <a:latin typeface="Consolas"/>
                <a:ea typeface="Arial" pitchFamily="-107" charset="0"/>
                <a:cs typeface="Consolas"/>
              </a:rPr>
              <a:t> </a:t>
            </a:r>
            <a:r>
              <a:rPr lang="en-US" sz="1800" dirty="0" smtClean="0">
                <a:latin typeface="Consolas"/>
                <a:cs typeface="Consolas"/>
              </a:rPr>
              <a:t>= </a:t>
            </a:r>
            <a:r>
              <a:rPr lang="en-US" sz="1800" dirty="0">
                <a:latin typeface="Consolas"/>
                <a:ea typeface="Arial" pitchFamily="-107" charset="0"/>
                <a:cs typeface="Consolas"/>
              </a:rPr>
              <a:t>A[1]</a:t>
            </a:r>
          </a:p>
          <a:p>
            <a:pPr marL="342900" indent="-342900" eaLnBrk="1" hangingPunct="1">
              <a:spcBef>
                <a:spcPct val="20000"/>
              </a:spcBef>
              <a:buFontTx/>
              <a:buAutoNum type="arabicPeriod"/>
            </a:pPr>
            <a:r>
              <a:rPr lang="en-US" sz="1800" dirty="0">
                <a:latin typeface="Consolas"/>
                <a:ea typeface="Arial" pitchFamily="-107" charset="0"/>
                <a:cs typeface="Consolas"/>
              </a:rPr>
              <a:t>  </a:t>
            </a:r>
            <a:r>
              <a:rPr lang="en-US" sz="1800" dirty="0" smtClean="0">
                <a:latin typeface="Consolas"/>
                <a:ea typeface="Arial" pitchFamily="-107" charset="0"/>
                <a:cs typeface="Consolas"/>
              </a:rPr>
              <a:t>   move </a:t>
            </a:r>
            <a:r>
              <a:rPr lang="en-US" sz="1800" dirty="0">
                <a:latin typeface="Consolas"/>
                <a:ea typeface="Arial" pitchFamily="-107" charset="0"/>
                <a:cs typeface="Consolas"/>
              </a:rPr>
              <a:t>all </a:t>
            </a:r>
            <a:r>
              <a:rPr lang="en-US" sz="1800" dirty="0" err="1">
                <a:latin typeface="Consolas"/>
                <a:ea typeface="Arial" pitchFamily="-107" charset="0"/>
                <a:cs typeface="Consolas"/>
              </a:rPr>
              <a:t>A[i</a:t>
            </a:r>
            <a:r>
              <a:rPr lang="en-US" sz="1800" dirty="0">
                <a:latin typeface="Consolas"/>
                <a:ea typeface="Arial" pitchFamily="-107" charset="0"/>
                <a:cs typeface="Consolas"/>
              </a:rPr>
              <a:t>] with </a:t>
            </a:r>
            <a:r>
              <a:rPr lang="en-US" sz="1800" dirty="0" err="1">
                <a:solidFill>
                  <a:schemeClr val="accent1"/>
                </a:solidFill>
                <a:latin typeface="Consolas"/>
                <a:ea typeface="Arial" pitchFamily="-107" charset="0"/>
                <a:cs typeface="Consolas"/>
              </a:rPr>
              <a:t>A[i</a:t>
            </a:r>
            <a:r>
              <a:rPr lang="en-US" sz="1800" dirty="0">
                <a:solidFill>
                  <a:schemeClr val="accent1"/>
                </a:solidFill>
                <a:latin typeface="Consolas"/>
                <a:ea typeface="Arial" pitchFamily="-107" charset="0"/>
                <a:cs typeface="Consolas"/>
              </a:rPr>
              <a:t>] &lt; pivot </a:t>
            </a:r>
            <a:r>
              <a:rPr lang="en-US" sz="1800" dirty="0">
                <a:latin typeface="Consolas"/>
                <a:ea typeface="Arial" pitchFamily="-107" charset="0"/>
                <a:cs typeface="Consolas"/>
              </a:rPr>
              <a:t>into auxiliary array </a:t>
            </a:r>
            <a:r>
              <a:rPr lang="en-US" sz="1800" dirty="0">
                <a:solidFill>
                  <a:schemeClr val="accent1"/>
                </a:solidFill>
                <a:latin typeface="Consolas"/>
                <a:ea typeface="Arial" pitchFamily="-107" charset="0"/>
                <a:cs typeface="Consolas"/>
              </a:rPr>
              <a:t>A</a:t>
            </a:r>
            <a:r>
              <a:rPr lang="en-US" sz="1800" baseline="-25000" dirty="0">
                <a:solidFill>
                  <a:schemeClr val="accent1"/>
                </a:solidFill>
                <a:latin typeface="Consolas"/>
                <a:ea typeface="Arial" pitchFamily="-107" charset="0"/>
                <a:cs typeface="Consolas"/>
              </a:rPr>
              <a:t>1</a:t>
            </a:r>
            <a:endParaRPr lang="en-US" sz="1800" dirty="0" smtClean="0">
              <a:solidFill>
                <a:schemeClr val="accent1"/>
              </a:solidFill>
              <a:latin typeface="Consolas"/>
              <a:ea typeface="Arial" pitchFamily="-107" charset="0"/>
              <a:cs typeface="Consolas"/>
            </a:endParaRPr>
          </a:p>
          <a:p>
            <a:pPr marL="342900" indent="-342900" eaLnBrk="1" hangingPunct="1">
              <a:spcBef>
                <a:spcPct val="20000"/>
              </a:spcBef>
              <a:buFontTx/>
              <a:buAutoNum type="arabicPeriod"/>
            </a:pPr>
            <a:r>
              <a:rPr lang="en-US" sz="1800" dirty="0" smtClean="0">
                <a:latin typeface="Consolas"/>
                <a:ea typeface="Arial" pitchFamily="-107" charset="0"/>
                <a:cs typeface="Consolas"/>
              </a:rPr>
              <a:t>     move </a:t>
            </a:r>
            <a:r>
              <a:rPr lang="en-US" sz="1800" dirty="0">
                <a:latin typeface="Consolas"/>
                <a:ea typeface="Arial" pitchFamily="-107" charset="0"/>
                <a:cs typeface="Consolas"/>
              </a:rPr>
              <a:t>all </a:t>
            </a:r>
            <a:r>
              <a:rPr lang="en-US" sz="1800" dirty="0" err="1">
                <a:latin typeface="Consolas"/>
                <a:ea typeface="Arial" pitchFamily="-107" charset="0"/>
                <a:cs typeface="Consolas"/>
              </a:rPr>
              <a:t>A[i</a:t>
            </a:r>
            <a:r>
              <a:rPr lang="en-US" sz="1800" dirty="0">
                <a:latin typeface="Consolas"/>
                <a:ea typeface="Arial" pitchFamily="-107" charset="0"/>
                <a:cs typeface="Consolas"/>
              </a:rPr>
              <a:t>] with </a:t>
            </a:r>
            <a:r>
              <a:rPr lang="en-US" sz="1800" dirty="0" err="1">
                <a:solidFill>
                  <a:schemeClr val="accent1"/>
                </a:solidFill>
                <a:latin typeface="Consolas"/>
                <a:ea typeface="Arial" pitchFamily="-107" charset="0"/>
                <a:cs typeface="Consolas"/>
              </a:rPr>
              <a:t>A[i</a:t>
            </a:r>
            <a:r>
              <a:rPr lang="en-US" sz="1800" dirty="0">
                <a:solidFill>
                  <a:schemeClr val="accent1"/>
                </a:solidFill>
                <a:latin typeface="Consolas"/>
                <a:ea typeface="Arial" pitchFamily="-107" charset="0"/>
                <a:cs typeface="Consolas"/>
              </a:rPr>
              <a:t>] &gt; pivot </a:t>
            </a:r>
            <a:r>
              <a:rPr lang="en-US" sz="1800" dirty="0">
                <a:latin typeface="Consolas"/>
                <a:ea typeface="Arial" pitchFamily="-107" charset="0"/>
                <a:cs typeface="Consolas"/>
              </a:rPr>
              <a:t>into auxiliary array </a:t>
            </a:r>
            <a:r>
              <a:rPr lang="en-US" sz="1800" dirty="0">
                <a:solidFill>
                  <a:schemeClr val="accent1"/>
                </a:solidFill>
                <a:latin typeface="Consolas"/>
                <a:ea typeface="Arial" pitchFamily="-107" charset="0"/>
                <a:cs typeface="Consolas"/>
              </a:rPr>
              <a:t>A</a:t>
            </a:r>
            <a:r>
              <a:rPr lang="en-US" sz="1800" baseline="-25000" dirty="0">
                <a:solidFill>
                  <a:schemeClr val="accent1"/>
                </a:solidFill>
                <a:latin typeface="Consolas"/>
                <a:ea typeface="Arial" pitchFamily="-107" charset="0"/>
                <a:cs typeface="Consolas"/>
              </a:rPr>
              <a:t>2</a:t>
            </a:r>
            <a:endParaRPr lang="en-US" sz="1800" dirty="0">
              <a:solidFill>
                <a:schemeClr val="accent1"/>
              </a:solidFill>
              <a:latin typeface="Consolas"/>
              <a:ea typeface="Arial" pitchFamily="-107" charset="0"/>
              <a:cs typeface="Consolas"/>
            </a:endParaRPr>
          </a:p>
          <a:p>
            <a:pPr marL="342900" indent="-342900" eaLnBrk="1" hangingPunct="1">
              <a:spcBef>
                <a:spcPct val="20000"/>
              </a:spcBef>
              <a:buFontTx/>
              <a:buAutoNum type="arabicPeriod"/>
            </a:pPr>
            <a:r>
              <a:rPr lang="en-US" sz="1800" dirty="0">
                <a:latin typeface="Consolas"/>
                <a:ea typeface="Arial" pitchFamily="-107" charset="0"/>
                <a:cs typeface="Consolas"/>
              </a:rPr>
              <a:t>   </a:t>
            </a:r>
            <a:r>
              <a:rPr lang="en-US" sz="1800" dirty="0" smtClean="0">
                <a:latin typeface="Consolas"/>
                <a:ea typeface="Arial" pitchFamily="-107" charset="0"/>
                <a:cs typeface="Consolas"/>
              </a:rPr>
              <a:t>  move </a:t>
            </a:r>
            <a:r>
              <a:rPr lang="en-US" sz="1800" dirty="0">
                <a:latin typeface="Consolas"/>
                <a:ea typeface="Arial" pitchFamily="-107" charset="0"/>
                <a:cs typeface="Consolas"/>
              </a:rPr>
              <a:t>all </a:t>
            </a:r>
            <a:r>
              <a:rPr lang="en-US" sz="1800" dirty="0" err="1">
                <a:latin typeface="Consolas"/>
                <a:ea typeface="Arial" pitchFamily="-107" charset="0"/>
                <a:cs typeface="Consolas"/>
              </a:rPr>
              <a:t>A[i</a:t>
            </a:r>
            <a:r>
              <a:rPr lang="en-US" sz="1800" dirty="0">
                <a:latin typeface="Consolas"/>
                <a:ea typeface="Arial" pitchFamily="-107" charset="0"/>
                <a:cs typeface="Consolas"/>
              </a:rPr>
              <a:t>] with </a:t>
            </a:r>
            <a:r>
              <a:rPr lang="en-US" sz="1800" dirty="0" err="1">
                <a:solidFill>
                  <a:schemeClr val="accent1"/>
                </a:solidFill>
                <a:latin typeface="Consolas"/>
                <a:ea typeface="Arial" pitchFamily="-107" charset="0"/>
                <a:cs typeface="Consolas"/>
              </a:rPr>
              <a:t>A[i</a:t>
            </a:r>
            <a:r>
              <a:rPr lang="en-US" sz="1800" dirty="0">
                <a:solidFill>
                  <a:schemeClr val="accent1"/>
                </a:solidFill>
                <a:latin typeface="Consolas"/>
                <a:ea typeface="Arial" pitchFamily="-107" charset="0"/>
                <a:cs typeface="Consolas"/>
              </a:rPr>
              <a:t>] = pivot </a:t>
            </a:r>
            <a:r>
              <a:rPr lang="en-US" sz="1800" dirty="0">
                <a:latin typeface="Consolas"/>
                <a:ea typeface="Arial" pitchFamily="-107" charset="0"/>
                <a:cs typeface="Consolas"/>
              </a:rPr>
              <a:t>into auxiliary array </a:t>
            </a:r>
            <a:r>
              <a:rPr lang="en-US" sz="1800" dirty="0">
                <a:solidFill>
                  <a:schemeClr val="accent1"/>
                </a:solidFill>
                <a:latin typeface="Consolas"/>
                <a:ea typeface="Arial" pitchFamily="-107" charset="0"/>
                <a:cs typeface="Consolas"/>
              </a:rPr>
              <a:t>A</a:t>
            </a:r>
            <a:r>
              <a:rPr lang="en-US" sz="1800" baseline="-25000" dirty="0">
                <a:solidFill>
                  <a:schemeClr val="accent1"/>
                </a:solidFill>
                <a:latin typeface="Consolas"/>
                <a:ea typeface="Arial" pitchFamily="-107" charset="0"/>
                <a:cs typeface="Consolas"/>
              </a:rPr>
              <a:t>3</a:t>
            </a:r>
            <a:endParaRPr lang="en-US" sz="1800" dirty="0">
              <a:solidFill>
                <a:schemeClr val="accent1"/>
              </a:solidFill>
              <a:latin typeface="Consolas"/>
              <a:ea typeface="Arial" pitchFamily="-107" charset="0"/>
              <a:cs typeface="Consolas"/>
            </a:endParaRPr>
          </a:p>
          <a:p>
            <a:pPr marL="342900" indent="-342900" eaLnBrk="1" hangingPunct="1">
              <a:spcBef>
                <a:spcPct val="20000"/>
              </a:spcBef>
              <a:buFontTx/>
              <a:buAutoNum type="arabicPeriod"/>
            </a:pPr>
            <a:r>
              <a:rPr lang="en-US" sz="1800" dirty="0">
                <a:latin typeface="Consolas"/>
                <a:ea typeface="Arial" pitchFamily="-107" charset="0"/>
                <a:cs typeface="Consolas"/>
              </a:rPr>
              <a:t>    </a:t>
            </a:r>
            <a:r>
              <a:rPr lang="en-US" sz="1800" dirty="0" smtClean="0">
                <a:latin typeface="Consolas"/>
                <a:ea typeface="Arial" pitchFamily="-107" charset="0"/>
                <a:cs typeface="Consolas"/>
              </a:rPr>
              <a:t> </a:t>
            </a:r>
            <a:r>
              <a:rPr lang="en-US" sz="1800" dirty="0" smtClean="0">
                <a:solidFill>
                  <a:srgbClr val="C00000"/>
                </a:solidFill>
                <a:latin typeface="Consolas"/>
                <a:cs typeface="Consolas"/>
              </a:rPr>
              <a:t>QuickSort</a:t>
            </a:r>
            <a:r>
              <a:rPr lang="en-US" sz="1800" dirty="0">
                <a:latin typeface="Consolas"/>
                <a:cs typeface="Consolas"/>
              </a:rPr>
              <a:t>(</a:t>
            </a:r>
            <a:r>
              <a:rPr lang="en-US" sz="1800" dirty="0">
                <a:latin typeface="Consolas"/>
                <a:ea typeface="Arial" pitchFamily="-107" charset="0"/>
                <a:cs typeface="Consolas"/>
              </a:rPr>
              <a:t>A</a:t>
            </a:r>
            <a:r>
              <a:rPr lang="en-US" sz="1800" baseline="-25000" dirty="0">
                <a:latin typeface="Consolas"/>
                <a:ea typeface="Arial" pitchFamily="-107" charset="0"/>
                <a:cs typeface="Consolas"/>
              </a:rPr>
              <a:t>1</a:t>
            </a:r>
            <a:r>
              <a:rPr lang="en-US" sz="1800" dirty="0">
                <a:latin typeface="Consolas"/>
                <a:ea typeface="Arial" pitchFamily="-107" charset="0"/>
                <a:cs typeface="Consolas"/>
              </a:rPr>
              <a:t>) </a:t>
            </a:r>
          </a:p>
          <a:p>
            <a:pPr marL="342900" indent="-342900" eaLnBrk="1" hangingPunct="1">
              <a:spcBef>
                <a:spcPct val="20000"/>
              </a:spcBef>
              <a:buFontTx/>
              <a:buAutoNum type="arabicPeriod"/>
            </a:pPr>
            <a:r>
              <a:rPr lang="en-US" sz="1800" dirty="0">
                <a:latin typeface="Consolas"/>
                <a:ea typeface="Arial" pitchFamily="-107" charset="0"/>
                <a:cs typeface="Consolas"/>
              </a:rPr>
              <a:t>    </a:t>
            </a:r>
            <a:r>
              <a:rPr lang="en-US" sz="1800" dirty="0" smtClean="0">
                <a:latin typeface="Consolas"/>
                <a:ea typeface="Arial" pitchFamily="-107" charset="0"/>
                <a:cs typeface="Consolas"/>
              </a:rPr>
              <a:t> </a:t>
            </a:r>
            <a:r>
              <a:rPr lang="en-US" sz="1800" dirty="0" smtClean="0">
                <a:solidFill>
                  <a:srgbClr val="C00000"/>
                </a:solidFill>
                <a:latin typeface="Consolas"/>
                <a:cs typeface="Consolas"/>
              </a:rPr>
              <a:t>QuickSort</a:t>
            </a:r>
            <a:r>
              <a:rPr lang="en-US" sz="1800" dirty="0">
                <a:latin typeface="Consolas"/>
                <a:cs typeface="Consolas"/>
              </a:rPr>
              <a:t>(</a:t>
            </a:r>
            <a:r>
              <a:rPr lang="en-US" sz="1800" dirty="0">
                <a:latin typeface="Consolas"/>
                <a:ea typeface="Arial" pitchFamily="-107" charset="0"/>
                <a:cs typeface="Consolas"/>
              </a:rPr>
              <a:t>A</a:t>
            </a:r>
            <a:r>
              <a:rPr lang="en-US" sz="1800" baseline="-25000" dirty="0">
                <a:latin typeface="Consolas"/>
                <a:ea typeface="Arial" pitchFamily="-107" charset="0"/>
                <a:cs typeface="Consolas"/>
              </a:rPr>
              <a:t>2</a:t>
            </a:r>
            <a:r>
              <a:rPr lang="en-US" sz="1800" dirty="0">
                <a:latin typeface="Consolas"/>
                <a:ea typeface="Arial" pitchFamily="-107" charset="0"/>
                <a:cs typeface="Consolas"/>
              </a:rPr>
              <a:t>)</a:t>
            </a:r>
          </a:p>
          <a:p>
            <a:pPr marL="342900" indent="-342900" eaLnBrk="1" hangingPunct="1">
              <a:spcBef>
                <a:spcPct val="20000"/>
              </a:spcBef>
              <a:buFontTx/>
              <a:buAutoNum type="arabicPeriod"/>
            </a:pPr>
            <a:r>
              <a:rPr lang="en-US" sz="1800" dirty="0">
                <a:latin typeface="Consolas"/>
                <a:ea typeface="Arial" pitchFamily="-107" charset="0"/>
                <a:cs typeface="Consolas"/>
              </a:rPr>
              <a:t>  </a:t>
            </a:r>
            <a:r>
              <a:rPr lang="en-US" sz="1800" dirty="0" smtClean="0">
                <a:latin typeface="Consolas"/>
                <a:ea typeface="Arial" pitchFamily="-107" charset="0"/>
                <a:cs typeface="Consolas"/>
              </a:rPr>
              <a:t>   A </a:t>
            </a:r>
            <a:r>
              <a:rPr lang="en-US" sz="1800" dirty="0" smtClean="0">
                <a:latin typeface="Consolas"/>
                <a:cs typeface="Consolas"/>
              </a:rPr>
              <a:t>= </a:t>
            </a:r>
            <a:r>
              <a:rPr lang="en-US" sz="1800" dirty="0">
                <a:latin typeface="Consolas"/>
                <a:cs typeface="Consolas"/>
              </a:rPr>
              <a:t>“</a:t>
            </a:r>
            <a:r>
              <a:rPr lang="en-US" sz="1800" dirty="0">
                <a:latin typeface="Consolas"/>
                <a:ea typeface="Arial" pitchFamily="-107" charset="0"/>
                <a:cs typeface="Consolas"/>
              </a:rPr>
              <a:t>A</a:t>
            </a:r>
            <a:r>
              <a:rPr lang="en-US" sz="1800" baseline="-25000" dirty="0">
                <a:latin typeface="Consolas"/>
                <a:ea typeface="Arial" pitchFamily="-107" charset="0"/>
                <a:cs typeface="Consolas"/>
              </a:rPr>
              <a:t>1  </a:t>
            </a:r>
            <a:r>
              <a:rPr lang="en-US" sz="1800" dirty="0">
                <a:latin typeface="Consolas"/>
                <a:ea typeface="Arial" pitchFamily="-107" charset="0"/>
                <a:cs typeface="Consolas"/>
              </a:rPr>
              <a:t>followed by A</a:t>
            </a:r>
            <a:r>
              <a:rPr lang="en-US" sz="1800" baseline="-25000" dirty="0">
                <a:latin typeface="Consolas"/>
                <a:ea typeface="Arial" pitchFamily="-107" charset="0"/>
                <a:cs typeface="Consolas"/>
              </a:rPr>
              <a:t>3 </a:t>
            </a:r>
            <a:r>
              <a:rPr lang="en-US" sz="1800" dirty="0">
                <a:latin typeface="Consolas"/>
                <a:cs typeface="Consolas"/>
              </a:rPr>
              <a:t>followed by </a:t>
            </a:r>
            <a:r>
              <a:rPr lang="en-US" sz="1800" dirty="0">
                <a:latin typeface="Consolas"/>
                <a:ea typeface="Arial" pitchFamily="-107" charset="0"/>
                <a:cs typeface="Consolas"/>
              </a:rPr>
              <a:t>A</a:t>
            </a:r>
            <a:r>
              <a:rPr lang="en-US" sz="1800" baseline="-25000" dirty="0">
                <a:latin typeface="Consolas"/>
                <a:ea typeface="Arial" pitchFamily="-107" charset="0"/>
                <a:cs typeface="Consolas"/>
              </a:rPr>
              <a:t>2</a:t>
            </a:r>
            <a:r>
              <a:rPr lang="en-US" sz="1800" dirty="0">
                <a:latin typeface="Consolas"/>
                <a:ea typeface="Arial" pitchFamily="-107" charset="0"/>
                <a:cs typeface="Consolas"/>
              </a:rPr>
              <a:t>”</a:t>
            </a:r>
            <a:endParaRPr lang="en-US" sz="1800" b="1" dirty="0">
              <a:latin typeface="Consolas"/>
              <a:cs typeface="Consolas"/>
            </a:endParaRPr>
          </a:p>
        </p:txBody>
      </p:sp>
      <p:sp>
        <p:nvSpPr>
          <p:cNvPr id="4"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5"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64</a:t>
            </a:fld>
            <a:endParaRPr lang="en-US"/>
          </a:p>
        </p:txBody>
      </p:sp>
      <p:sp>
        <p:nvSpPr>
          <p:cNvPr id="6" name="Rectangle 5"/>
          <p:cNvSpPr/>
          <p:nvPr/>
        </p:nvSpPr>
        <p:spPr>
          <a:xfrm>
            <a:off x="152400" y="1219200"/>
            <a:ext cx="8686800" cy="4648200"/>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Rectangle 5"/>
          <p:cNvSpPr/>
          <p:nvPr/>
        </p:nvSpPr>
        <p:spPr>
          <a:xfrm>
            <a:off x="214282" y="4374914"/>
            <a:ext cx="8429684" cy="806686"/>
          </a:xfrm>
          <a:prstGeom prst="rect">
            <a:avLst/>
          </a:prstGeom>
          <a:solidFill>
            <a:schemeClr val="accent2">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 name="Title 1"/>
          <p:cNvSpPr>
            <a:spLocks noGrp="1"/>
          </p:cNvSpPr>
          <p:nvPr>
            <p:ph type="title"/>
          </p:nvPr>
        </p:nvSpPr>
        <p:spPr/>
        <p:txBody>
          <a:bodyPr/>
          <a:lstStyle/>
          <a:p>
            <a:r>
              <a:rPr lang="en-US" dirty="0" smtClean="0"/>
              <a:t>Contents</a:t>
            </a:r>
            <a:endParaRPr lang="nl-BE" dirty="0"/>
          </a:p>
        </p:txBody>
      </p:sp>
      <p:sp>
        <p:nvSpPr>
          <p:cNvPr id="3" name="Content Placeholder 2"/>
          <p:cNvSpPr>
            <a:spLocks noGrp="1"/>
          </p:cNvSpPr>
          <p:nvPr>
            <p:ph idx="1"/>
          </p:nvPr>
        </p:nvSpPr>
        <p:spPr/>
        <p:txBody>
          <a:bodyPr/>
          <a:lstStyle/>
          <a:p>
            <a:pPr marL="457200" indent="-457200">
              <a:buFont typeface="+mj-lt"/>
              <a:buAutoNum type="arabicPeriod"/>
            </a:pPr>
            <a:r>
              <a:rPr lang="nl-BE" dirty="0" smtClean="0"/>
              <a:t>Introduction</a:t>
            </a:r>
          </a:p>
          <a:p>
            <a:pPr marL="914400" lvl="1" indent="-457200"/>
            <a:r>
              <a:rPr lang="nl-BE" dirty="0" smtClean="0"/>
              <a:t>Definitions</a:t>
            </a:r>
          </a:p>
          <a:p>
            <a:pPr marL="457200" indent="-457200">
              <a:buFont typeface="+mj-lt"/>
              <a:buAutoNum type="arabicPeriod"/>
            </a:pPr>
            <a:r>
              <a:rPr lang="nl-BE" dirty="0" smtClean="0"/>
              <a:t>Administration</a:t>
            </a:r>
          </a:p>
          <a:p>
            <a:pPr marL="914400" lvl="1" indent="-457200"/>
            <a:r>
              <a:rPr lang="nl-BE" dirty="0" smtClean="0"/>
              <a:t>Course info</a:t>
            </a:r>
          </a:p>
          <a:p>
            <a:pPr marL="457200" indent="-457200">
              <a:buFont typeface="+mj-lt"/>
              <a:buAutoNum type="arabicPeriod"/>
            </a:pPr>
            <a:r>
              <a:rPr lang="nl-BE" dirty="0" smtClean="0"/>
              <a:t>Sorting - </a:t>
            </a:r>
            <a:r>
              <a:rPr lang="nl-BE" i="1" dirty="0" smtClean="0"/>
              <a:t>intro</a:t>
            </a:r>
          </a:p>
          <a:p>
            <a:pPr marL="914400" lvl="1" indent="-457200"/>
            <a:r>
              <a:rPr lang="nl-BE" dirty="0" smtClean="0"/>
              <a:t>InsertionSort 	- </a:t>
            </a:r>
            <a:r>
              <a:rPr lang="en-US" dirty="0" smtClean="0">
                <a:solidFill>
                  <a:schemeClr val="accent3"/>
                </a:solidFill>
              </a:rPr>
              <a:t>incremental algorithm</a:t>
            </a:r>
            <a:endParaRPr lang="nl-BE" dirty="0" smtClean="0">
              <a:solidFill>
                <a:schemeClr val="accent3"/>
              </a:solidFill>
            </a:endParaRPr>
          </a:p>
          <a:p>
            <a:pPr marL="914400" lvl="1" indent="-457200"/>
            <a:r>
              <a:rPr lang="nl-BE" dirty="0" smtClean="0"/>
              <a:t>MergeSort 	- </a:t>
            </a:r>
            <a:r>
              <a:rPr lang="en-US" dirty="0" smtClean="0">
                <a:solidFill>
                  <a:srgbClr val="C00000"/>
                </a:solidFill>
              </a:rPr>
              <a:t>divide-and-conquer algorithm</a:t>
            </a:r>
            <a:endParaRPr lang="nl-BE" dirty="0" smtClean="0">
              <a:solidFill>
                <a:srgbClr val="C00000"/>
              </a:solidFill>
            </a:endParaRPr>
          </a:p>
          <a:p>
            <a:pPr marL="914400" lvl="1" indent="-457200"/>
            <a:r>
              <a:rPr lang="en-US" dirty="0" err="1" smtClean="0">
                <a:ea typeface="Arial" pitchFamily="-107" charset="0"/>
                <a:cs typeface="Arial" pitchFamily="-107" charset="0"/>
              </a:rPr>
              <a:t>QuickSort</a:t>
            </a:r>
            <a:r>
              <a:rPr lang="en-US" dirty="0" smtClean="0">
                <a:ea typeface="Arial" pitchFamily="-107" charset="0"/>
                <a:cs typeface="Arial" pitchFamily="-107" charset="0"/>
              </a:rPr>
              <a:t> 	</a:t>
            </a:r>
            <a:r>
              <a:rPr lang="nl-BE" dirty="0" smtClean="0"/>
              <a:t>- </a:t>
            </a:r>
            <a:r>
              <a:rPr lang="en-US" dirty="0" smtClean="0">
                <a:solidFill>
                  <a:srgbClr val="C00000"/>
                </a:solidFill>
              </a:rPr>
              <a:t>divide-and-conquer algorithm</a:t>
            </a:r>
          </a:p>
          <a:p>
            <a:pPr marL="457200" indent="-457200">
              <a:buFont typeface="+mj-lt"/>
              <a:buAutoNum type="arabicPeriod"/>
            </a:pPr>
            <a:r>
              <a:rPr lang="en-US" dirty="0" smtClean="0">
                <a:ea typeface="Arial" pitchFamily="-107" charset="0"/>
                <a:cs typeface="Arial" pitchFamily="-107" charset="0"/>
              </a:rPr>
              <a:t>Analysis of algorithms </a:t>
            </a:r>
            <a:r>
              <a:rPr lang="nl-BE" dirty="0" smtClean="0"/>
              <a:t>– </a:t>
            </a:r>
            <a:r>
              <a:rPr lang="nl-BE" i="1" dirty="0" smtClean="0"/>
              <a:t>intro</a:t>
            </a:r>
          </a:p>
          <a:p>
            <a:pPr marL="914400" lvl="1" indent="-457200"/>
            <a:r>
              <a:rPr lang="nl-BE" dirty="0" smtClean="0"/>
              <a:t>Running time</a:t>
            </a:r>
          </a:p>
          <a:p>
            <a:pPr marL="457200" indent="-457200">
              <a:buNone/>
            </a:pPr>
            <a:endParaRPr lang="nl-BE" dirty="0"/>
          </a:p>
        </p:txBody>
      </p:sp>
      <p:sp>
        <p:nvSpPr>
          <p:cNvPr id="8"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9"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65</a:t>
            </a:fld>
            <a:endParaRPr lang="en-US"/>
          </a:p>
        </p:txBody>
      </p:sp>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8"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66</a:t>
            </a:fld>
            <a:endParaRPr lang="en-US"/>
          </a:p>
        </p:txBody>
      </p:sp>
      <p:sp>
        <p:nvSpPr>
          <p:cNvPr id="10" name="Title 3"/>
          <p:cNvSpPr txBox="1">
            <a:spLocks/>
          </p:cNvSpPr>
          <p:nvPr/>
        </p:nvSpPr>
        <p:spPr bwMode="auto">
          <a:xfrm>
            <a:off x="714348" y="2214554"/>
            <a:ext cx="7772400" cy="13620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lgn="ctr" eaLnBrk="0" hangingPunct="0"/>
            <a:r>
              <a:rPr lang="en-US" sz="4000" b="1" dirty="0" smtClean="0">
                <a:solidFill>
                  <a:srgbClr val="104B7D"/>
                </a:solidFill>
                <a:latin typeface="+mn-lt"/>
                <a:ea typeface="Arial" pitchFamily="-107" charset="0"/>
                <a:cs typeface="Arial" pitchFamily="-107" charset="0"/>
              </a:rPr>
              <a:t>Analysis of algorithms</a:t>
            </a:r>
            <a:endParaRPr kumimoji="0" lang="en-US" sz="4000" b="1" i="0" u="none" strike="noStrike" kern="0" cap="none" spc="0" normalizeH="0" baseline="0" noProof="0" dirty="0">
              <a:ln>
                <a:noFill/>
              </a:ln>
              <a:solidFill>
                <a:srgbClr val="104B7D"/>
              </a:solidFill>
              <a:effectLst/>
              <a:uLnTx/>
              <a:uFillTx/>
              <a:latin typeface="+mn-lt"/>
              <a:ea typeface="+mj-ea"/>
              <a:cs typeface=""/>
            </a:endParaRPr>
          </a:p>
        </p:txBody>
      </p:sp>
      <p:sp>
        <p:nvSpPr>
          <p:cNvPr id="11" name="Text Placeholder 4"/>
          <p:cNvSpPr txBox="1">
            <a:spLocks/>
          </p:cNvSpPr>
          <p:nvPr/>
        </p:nvSpPr>
        <p:spPr bwMode="auto">
          <a:xfrm>
            <a:off x="714348" y="3571876"/>
            <a:ext cx="7772400" cy="1263652"/>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algn="ctr"/>
            <a:r>
              <a:rPr lang="en-US" sz="2400" i="1" dirty="0" smtClean="0">
                <a:solidFill>
                  <a:srgbClr val="C00000"/>
                </a:solidFill>
                <a:latin typeface="+mn-lt"/>
                <a:ea typeface="Arial" pitchFamily="-107" charset="0"/>
                <a:cs typeface="Arial" pitchFamily="-107" charset="0"/>
              </a:rPr>
              <a:t>some informal thoughts – for now …</a:t>
            </a:r>
            <a:endParaRPr lang="el-GR" sz="2400" i="1" dirty="0">
              <a:solidFill>
                <a:srgbClr val="C00000"/>
              </a:solidFill>
              <a:latin typeface="+mn-lt"/>
              <a:ea typeface="Arial" pitchFamily="-107" charset="0"/>
              <a:cs typeface="Arial" pitchFamily="-107"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en-US"/>
              <a:t>Analysis of algorithms</a:t>
            </a:r>
          </a:p>
        </p:txBody>
      </p:sp>
      <p:sp>
        <p:nvSpPr>
          <p:cNvPr id="61443" name="Rectangle 3"/>
          <p:cNvSpPr>
            <a:spLocks noGrp="1" noChangeArrowheads="1"/>
          </p:cNvSpPr>
          <p:nvPr>
            <p:ph type="body" idx="1"/>
          </p:nvPr>
        </p:nvSpPr>
        <p:spPr/>
        <p:txBody>
          <a:bodyPr/>
          <a:lstStyle/>
          <a:p>
            <a:pPr eaLnBrk="1" hangingPunct="1"/>
            <a:r>
              <a:rPr lang="en-US" dirty="0"/>
              <a:t>Can we say something about the</a:t>
            </a:r>
            <a:r>
              <a:rPr lang="en-US" dirty="0" smtClean="0"/>
              <a:t> </a:t>
            </a:r>
            <a:r>
              <a:rPr lang="en-US" dirty="0" smtClean="0">
                <a:solidFill>
                  <a:schemeClr val="accent1"/>
                </a:solidFill>
              </a:rPr>
              <a:t>efficiency </a:t>
            </a:r>
            <a:r>
              <a:rPr lang="en-US" dirty="0" smtClean="0"/>
              <a:t>of </a:t>
            </a:r>
            <a:r>
              <a:rPr lang="en-US" dirty="0"/>
              <a:t>an algorithm without implementing and testing it?</a:t>
            </a:r>
          </a:p>
          <a:p>
            <a:pPr eaLnBrk="1" hangingPunct="1"/>
            <a:endParaRPr lang="en-US" dirty="0"/>
          </a:p>
        </p:txBody>
      </p:sp>
      <p:sp>
        <p:nvSpPr>
          <p:cNvPr id="5"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6"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67</a:t>
            </a:fld>
            <a:endParaRPr lang="en-US"/>
          </a:p>
        </p:txBody>
      </p:sp>
      <p:sp>
        <p:nvSpPr>
          <p:cNvPr id="7" name="Rectangle 6"/>
          <p:cNvSpPr/>
          <p:nvPr/>
        </p:nvSpPr>
        <p:spPr>
          <a:xfrm>
            <a:off x="1447800" y="2362200"/>
            <a:ext cx="5029200" cy="3048000"/>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4" descr="fig2-1"/>
          <p:cNvPicPr>
            <a:picLocks noChangeAspect="1" noChangeArrowheads="1"/>
          </p:cNvPicPr>
          <p:nvPr/>
        </p:nvPicPr>
        <p:blipFill>
          <a:blip r:embed="rId3" cstate="print">
            <a:clrChange>
              <a:clrFrom>
                <a:srgbClr val="F5F5F5"/>
              </a:clrFrom>
              <a:clrTo>
                <a:srgbClr val="F5F5F5">
                  <a:alpha val="0"/>
                </a:srgbClr>
              </a:clrTo>
            </a:clrChange>
          </a:blip>
          <a:srcRect l="3780" t="6139" r="10271" b="16948"/>
          <a:stretch>
            <a:fillRect/>
          </a:stretch>
        </p:blipFill>
        <p:spPr bwMode="auto">
          <a:xfrm>
            <a:off x="6172200" y="2209800"/>
            <a:ext cx="1349375" cy="1176337"/>
          </a:xfrm>
          <a:prstGeom prst="rect">
            <a:avLst/>
          </a:prstGeom>
          <a:noFill/>
          <a:ln w="9525">
            <a:noFill/>
            <a:miter lim="800000"/>
            <a:headEnd/>
            <a:tailEnd/>
          </a:ln>
        </p:spPr>
      </p:pic>
      <p:sp>
        <p:nvSpPr>
          <p:cNvPr id="9" name="Text Box 4"/>
          <p:cNvSpPr txBox="1">
            <a:spLocks noChangeArrowheads="1"/>
          </p:cNvSpPr>
          <p:nvPr/>
        </p:nvSpPr>
        <p:spPr bwMode="auto">
          <a:xfrm>
            <a:off x="1447800" y="2438400"/>
            <a:ext cx="5160962" cy="2862322"/>
          </a:xfrm>
          <a:prstGeom prst="rect">
            <a:avLst/>
          </a:prstGeom>
          <a:noFill/>
          <a:ln w="9525">
            <a:noFill/>
            <a:miter lim="800000"/>
            <a:headEnd/>
            <a:tailEnd/>
          </a:ln>
        </p:spPr>
        <p:txBody>
          <a:bodyPr wrap="square">
            <a:prstTxWarp prst="textNoShape">
              <a:avLst/>
            </a:prstTxWarp>
            <a:spAutoFit/>
          </a:bodyPr>
          <a:lstStyle/>
          <a:p>
            <a:pPr marL="342900" indent="-342900" eaLnBrk="1" hangingPunct="1">
              <a:spcBef>
                <a:spcPct val="0"/>
              </a:spcBef>
            </a:pPr>
            <a:r>
              <a:rPr lang="en-US" sz="2000" dirty="0" err="1">
                <a:solidFill>
                  <a:srgbClr val="C00000"/>
                </a:solidFill>
                <a:latin typeface="Consolas"/>
                <a:cs typeface="Consolas"/>
              </a:rPr>
              <a:t>InsertionSort</a:t>
            </a:r>
            <a:r>
              <a:rPr lang="en-US" sz="2000" dirty="0" err="1">
                <a:latin typeface="Consolas"/>
                <a:cs typeface="Consolas"/>
              </a:rPr>
              <a:t>(A</a:t>
            </a:r>
            <a:r>
              <a:rPr lang="en-US" sz="2000" dirty="0">
                <a:latin typeface="Consolas"/>
                <a:cs typeface="Consolas"/>
              </a:rPr>
              <a:t>)</a:t>
            </a:r>
          </a:p>
          <a:p>
            <a:pPr marL="342900" indent="-342900" eaLnBrk="1" hangingPunct="1">
              <a:spcBef>
                <a:spcPct val="0"/>
              </a:spcBef>
              <a:buFontTx/>
              <a:buAutoNum type="arabicPeriod"/>
            </a:pPr>
            <a:r>
              <a:rPr lang="en-US" sz="2000" dirty="0">
                <a:latin typeface="Consolas"/>
                <a:cs typeface="Consolas"/>
              </a:rPr>
              <a:t> initialize: sort A[1]</a:t>
            </a:r>
          </a:p>
          <a:p>
            <a:pPr marL="342900" indent="-342900">
              <a:buFontTx/>
              <a:buAutoNum type="arabicPeriod"/>
            </a:pPr>
            <a:r>
              <a:rPr lang="en-US" sz="2000" dirty="0">
                <a:latin typeface="Consolas"/>
                <a:cs typeface="Consolas"/>
              </a:rPr>
              <a:t> </a:t>
            </a:r>
            <a:r>
              <a:rPr lang="en-US" sz="2000" b="1" dirty="0">
                <a:latin typeface="Consolas"/>
                <a:cs typeface="Consolas"/>
              </a:rPr>
              <a:t>for </a:t>
            </a:r>
            <a:r>
              <a:rPr lang="en-US" sz="2000" dirty="0" err="1">
                <a:latin typeface="Consolas"/>
                <a:cs typeface="Consolas"/>
              </a:rPr>
              <a:t>j</a:t>
            </a:r>
            <a:r>
              <a:rPr lang="en-US" sz="2000" dirty="0" smtClean="0">
                <a:latin typeface="Consolas"/>
                <a:cs typeface="Consolas"/>
              </a:rPr>
              <a:t> </a:t>
            </a:r>
            <a:r>
              <a:rPr lang="en-US" sz="2000" dirty="0" smtClean="0">
                <a:latin typeface="Consolas"/>
                <a:ea typeface="Arial" pitchFamily="-107" charset="0"/>
                <a:cs typeface="Consolas"/>
              </a:rPr>
              <a:t>= </a:t>
            </a:r>
            <a:r>
              <a:rPr lang="en-US" sz="2000" dirty="0">
                <a:latin typeface="Consolas"/>
                <a:ea typeface="Arial" pitchFamily="-107" charset="0"/>
                <a:cs typeface="Consolas"/>
              </a:rPr>
              <a:t>2 </a:t>
            </a:r>
            <a:r>
              <a:rPr lang="en-US" sz="2000" b="1" dirty="0">
                <a:latin typeface="Consolas"/>
                <a:ea typeface="Arial" pitchFamily="-107" charset="0"/>
                <a:cs typeface="Consolas"/>
              </a:rPr>
              <a:t>to</a:t>
            </a:r>
            <a:r>
              <a:rPr lang="en-US" sz="2000" b="1" dirty="0" smtClean="0">
                <a:latin typeface="Consolas"/>
                <a:ea typeface="Arial" pitchFamily="-107" charset="0"/>
                <a:cs typeface="Consolas"/>
              </a:rPr>
              <a:t> </a:t>
            </a:r>
            <a:r>
              <a:rPr lang="en-US" sz="2000" dirty="0" err="1" smtClean="0">
                <a:latin typeface="Consolas"/>
                <a:ea typeface="Arial" pitchFamily="-107" charset="0"/>
                <a:cs typeface="Consolas"/>
              </a:rPr>
              <a:t>A.length</a:t>
            </a:r>
            <a:endParaRPr lang="en-US" sz="2000" dirty="0" smtClean="0">
              <a:latin typeface="Consolas"/>
              <a:ea typeface="Arial" pitchFamily="-107" charset="0"/>
              <a:cs typeface="Consolas"/>
            </a:endParaRPr>
          </a:p>
          <a:p>
            <a:pPr marL="342900" indent="-342900" eaLnBrk="1" hangingPunct="1">
              <a:spcBef>
                <a:spcPct val="0"/>
              </a:spcBef>
              <a:buFontTx/>
              <a:buAutoNum type="arabicPeriod"/>
            </a:pPr>
            <a:r>
              <a:rPr lang="en-US" sz="2000" dirty="0">
                <a:latin typeface="Consolas"/>
                <a:ea typeface="Arial" pitchFamily="-107" charset="0"/>
                <a:cs typeface="Consolas"/>
              </a:rPr>
              <a:t>  </a:t>
            </a:r>
            <a:r>
              <a:rPr lang="en-US" sz="2000" dirty="0" smtClean="0">
                <a:latin typeface="Consolas"/>
                <a:ea typeface="Arial" pitchFamily="-107" charset="0"/>
                <a:cs typeface="Consolas"/>
              </a:rPr>
              <a:t> </a:t>
            </a:r>
            <a:r>
              <a:rPr lang="en-US" sz="2000" b="1" dirty="0" smtClean="0">
                <a:latin typeface="Consolas"/>
                <a:ea typeface="Arial" pitchFamily="-107" charset="0"/>
                <a:cs typeface="Consolas"/>
              </a:rPr>
              <a:t>do </a:t>
            </a:r>
            <a:r>
              <a:rPr lang="en-GB" sz="2000" dirty="0">
                <a:latin typeface="Consolas"/>
                <a:ea typeface="Arial" pitchFamily="-107" charset="0"/>
                <a:cs typeface="Consolas"/>
              </a:rPr>
              <a:t>key</a:t>
            </a:r>
            <a:r>
              <a:rPr lang="en-GB" sz="2000" dirty="0" smtClean="0">
                <a:latin typeface="Consolas"/>
                <a:ea typeface="Arial" pitchFamily="-107" charset="0"/>
                <a:cs typeface="Consolas"/>
              </a:rPr>
              <a:t> = </a:t>
            </a:r>
            <a:r>
              <a:rPr lang="en-GB" sz="2000" dirty="0" err="1">
                <a:latin typeface="Consolas"/>
                <a:ea typeface="Arial" pitchFamily="-107" charset="0"/>
                <a:cs typeface="Consolas"/>
              </a:rPr>
              <a:t>A[j</a:t>
            </a:r>
            <a:r>
              <a:rPr lang="en-GB" sz="2000" dirty="0">
                <a:latin typeface="Consolas"/>
                <a:ea typeface="Arial" pitchFamily="-107" charset="0"/>
                <a:cs typeface="Consolas"/>
              </a:rPr>
              <a:t>]     </a:t>
            </a:r>
          </a:p>
          <a:p>
            <a:pPr marL="342900" indent="-342900" eaLnBrk="1" hangingPunct="1">
              <a:spcBef>
                <a:spcPct val="0"/>
              </a:spcBef>
              <a:buFontTx/>
              <a:buAutoNum type="arabicPeriod"/>
            </a:pPr>
            <a:r>
              <a:rPr lang="en-GB" sz="2000" dirty="0">
                <a:latin typeface="Consolas"/>
                <a:ea typeface="Arial" pitchFamily="-107" charset="0"/>
                <a:cs typeface="Consolas"/>
              </a:rPr>
              <a:t> </a:t>
            </a:r>
            <a:r>
              <a:rPr lang="en-GB" sz="2000" dirty="0" smtClean="0">
                <a:latin typeface="Consolas"/>
                <a:ea typeface="Arial" pitchFamily="-107" charset="0"/>
                <a:cs typeface="Consolas"/>
              </a:rPr>
              <a:t>     </a:t>
            </a:r>
            <a:r>
              <a:rPr lang="en-GB" sz="2000" dirty="0" err="1">
                <a:latin typeface="Consolas"/>
                <a:ea typeface="Arial" pitchFamily="-107" charset="0"/>
                <a:cs typeface="Consolas"/>
              </a:rPr>
              <a:t>i</a:t>
            </a:r>
            <a:r>
              <a:rPr lang="en-GB" sz="2000" dirty="0" smtClean="0">
                <a:latin typeface="Consolas"/>
                <a:ea typeface="Arial" pitchFamily="-107" charset="0"/>
                <a:cs typeface="Consolas"/>
              </a:rPr>
              <a:t> = j-</a:t>
            </a:r>
            <a:r>
              <a:rPr lang="en-GB" sz="2000" dirty="0">
                <a:latin typeface="Consolas"/>
                <a:ea typeface="Arial" pitchFamily="-107" charset="0"/>
                <a:cs typeface="Consolas"/>
              </a:rPr>
              <a:t>1</a:t>
            </a:r>
          </a:p>
          <a:p>
            <a:pPr marL="342900" indent="-342900" eaLnBrk="1" hangingPunct="1">
              <a:spcBef>
                <a:spcPct val="0"/>
              </a:spcBef>
              <a:buFontTx/>
              <a:buAutoNum type="arabicPeriod"/>
            </a:pPr>
            <a:r>
              <a:rPr lang="en-GB" sz="2000" dirty="0">
                <a:latin typeface="Consolas"/>
                <a:ea typeface="Arial" pitchFamily="-107" charset="0"/>
                <a:cs typeface="Consolas"/>
              </a:rPr>
              <a:t>   </a:t>
            </a:r>
            <a:r>
              <a:rPr lang="en-GB" sz="2000" dirty="0" smtClean="0">
                <a:latin typeface="Consolas"/>
                <a:ea typeface="Arial" pitchFamily="-107" charset="0"/>
                <a:cs typeface="Consolas"/>
              </a:rPr>
              <a:t>   </a:t>
            </a:r>
            <a:r>
              <a:rPr lang="en-GB" sz="2000" b="1" dirty="0">
                <a:latin typeface="Consolas"/>
                <a:ea typeface="Arial" pitchFamily="-107" charset="0"/>
                <a:cs typeface="Consolas"/>
              </a:rPr>
              <a:t>while</a:t>
            </a:r>
            <a:r>
              <a:rPr lang="en-GB" sz="2000" dirty="0">
                <a:latin typeface="Consolas"/>
                <a:ea typeface="Arial" pitchFamily="-107" charset="0"/>
                <a:cs typeface="Consolas"/>
              </a:rPr>
              <a:t> </a:t>
            </a:r>
            <a:r>
              <a:rPr lang="en-GB" sz="2000" dirty="0" err="1">
                <a:latin typeface="Consolas"/>
                <a:ea typeface="Arial" pitchFamily="-107" charset="0"/>
                <a:cs typeface="Consolas"/>
              </a:rPr>
              <a:t>i</a:t>
            </a:r>
            <a:r>
              <a:rPr lang="en-GB" sz="2000" dirty="0">
                <a:latin typeface="Consolas"/>
                <a:ea typeface="Arial" pitchFamily="-107" charset="0"/>
                <a:cs typeface="Consolas"/>
              </a:rPr>
              <a:t> &gt; 0</a:t>
            </a:r>
            <a:r>
              <a:rPr lang="en-GB" sz="2000" dirty="0" smtClean="0">
                <a:latin typeface="Consolas"/>
                <a:ea typeface="Arial" pitchFamily="-107" charset="0"/>
                <a:cs typeface="Consolas"/>
              </a:rPr>
              <a:t> and </a:t>
            </a:r>
            <a:r>
              <a:rPr lang="en-GB" sz="2000" dirty="0" err="1">
                <a:latin typeface="Consolas"/>
                <a:ea typeface="Arial" pitchFamily="-107" charset="0"/>
                <a:cs typeface="Consolas"/>
              </a:rPr>
              <a:t>A[i</a:t>
            </a:r>
            <a:r>
              <a:rPr lang="en-GB" sz="2000" dirty="0">
                <a:latin typeface="Consolas"/>
                <a:ea typeface="Arial" pitchFamily="-107" charset="0"/>
                <a:cs typeface="Consolas"/>
              </a:rPr>
              <a:t>] &gt; key</a:t>
            </a:r>
          </a:p>
          <a:p>
            <a:pPr marL="342900" indent="-342900" eaLnBrk="1" hangingPunct="1">
              <a:spcBef>
                <a:spcPct val="0"/>
              </a:spcBef>
              <a:buFontTx/>
              <a:buAutoNum type="arabicPeriod"/>
            </a:pPr>
            <a:r>
              <a:rPr lang="en-GB" sz="2000" dirty="0">
                <a:latin typeface="Consolas"/>
                <a:ea typeface="Arial" pitchFamily="-107" charset="0"/>
                <a:cs typeface="Consolas"/>
              </a:rPr>
              <a:t>    </a:t>
            </a:r>
            <a:r>
              <a:rPr lang="en-GB" sz="2000" dirty="0" smtClean="0">
                <a:latin typeface="Consolas"/>
                <a:ea typeface="Arial" pitchFamily="-107" charset="0"/>
                <a:cs typeface="Consolas"/>
              </a:rPr>
              <a:t>      </a:t>
            </a:r>
            <a:r>
              <a:rPr lang="en-GB" sz="2000" b="1" dirty="0" smtClean="0">
                <a:latin typeface="Consolas"/>
                <a:ea typeface="Arial" pitchFamily="-107" charset="0"/>
                <a:cs typeface="Consolas"/>
              </a:rPr>
              <a:t>do</a:t>
            </a:r>
            <a:r>
              <a:rPr lang="en-GB" sz="2000" dirty="0" smtClean="0">
                <a:latin typeface="Consolas"/>
                <a:ea typeface="Arial" pitchFamily="-107" charset="0"/>
                <a:cs typeface="Consolas"/>
              </a:rPr>
              <a:t>  </a:t>
            </a:r>
            <a:r>
              <a:rPr lang="en-GB" sz="2000" dirty="0">
                <a:latin typeface="Consolas"/>
                <a:ea typeface="Arial" pitchFamily="-107" charset="0"/>
                <a:cs typeface="Consolas"/>
              </a:rPr>
              <a:t>A[i+</a:t>
            </a:r>
            <a:r>
              <a:rPr lang="en-GB" sz="2000" dirty="0" smtClean="0">
                <a:latin typeface="Consolas"/>
                <a:ea typeface="Arial" pitchFamily="-107" charset="0"/>
                <a:cs typeface="Consolas"/>
              </a:rPr>
              <a:t>1] = </a:t>
            </a:r>
            <a:r>
              <a:rPr lang="en-GB" sz="2000" dirty="0" err="1">
                <a:latin typeface="Consolas"/>
                <a:ea typeface="Arial" pitchFamily="-107" charset="0"/>
                <a:cs typeface="Consolas"/>
              </a:rPr>
              <a:t>A[i</a:t>
            </a:r>
            <a:r>
              <a:rPr lang="en-GB" sz="2000" dirty="0">
                <a:latin typeface="Consolas"/>
                <a:ea typeface="Arial" pitchFamily="-107" charset="0"/>
                <a:cs typeface="Consolas"/>
              </a:rPr>
              <a:t>]    </a:t>
            </a:r>
            <a:endParaRPr lang="en-GB" sz="2000" dirty="0" smtClean="0">
              <a:latin typeface="Consolas"/>
              <a:ea typeface="Arial" pitchFamily="-107" charset="0"/>
              <a:cs typeface="Consolas"/>
            </a:endParaRPr>
          </a:p>
          <a:p>
            <a:pPr marL="342900" indent="-342900" eaLnBrk="1" hangingPunct="1">
              <a:spcBef>
                <a:spcPct val="0"/>
              </a:spcBef>
              <a:buFontTx/>
              <a:buAutoNum type="arabicPeriod"/>
            </a:pPr>
            <a:r>
              <a:rPr lang="en-GB" sz="2000" dirty="0" smtClean="0">
                <a:latin typeface="Consolas"/>
                <a:ea typeface="Arial" pitchFamily="-107" charset="0"/>
                <a:cs typeface="Consolas"/>
              </a:rPr>
              <a:t>              </a:t>
            </a:r>
            <a:r>
              <a:rPr lang="en-GB" sz="2000" dirty="0" err="1" smtClean="0">
                <a:latin typeface="Consolas"/>
                <a:ea typeface="Arial" pitchFamily="-107" charset="0"/>
                <a:cs typeface="Consolas"/>
              </a:rPr>
              <a:t>i</a:t>
            </a:r>
            <a:r>
              <a:rPr lang="en-GB" sz="2000" dirty="0" smtClean="0">
                <a:latin typeface="Consolas"/>
                <a:ea typeface="Arial" pitchFamily="-107" charset="0"/>
                <a:cs typeface="Consolas"/>
              </a:rPr>
              <a:t> = i-</a:t>
            </a:r>
            <a:r>
              <a:rPr lang="en-GB" sz="2000" dirty="0">
                <a:latin typeface="Consolas"/>
                <a:ea typeface="Arial" pitchFamily="-107" charset="0"/>
                <a:cs typeface="Consolas"/>
              </a:rPr>
              <a:t>1</a:t>
            </a:r>
          </a:p>
          <a:p>
            <a:pPr marL="342900" indent="-342900" eaLnBrk="1" hangingPunct="1">
              <a:spcBef>
                <a:spcPct val="0"/>
              </a:spcBef>
              <a:buFontTx/>
              <a:buAutoNum type="arabicPeriod"/>
            </a:pPr>
            <a:r>
              <a:rPr lang="en-GB" sz="2000" dirty="0">
                <a:latin typeface="Consolas"/>
                <a:ea typeface="Arial" pitchFamily="-107" charset="0"/>
                <a:cs typeface="Consolas"/>
              </a:rPr>
              <a:t>     </a:t>
            </a:r>
            <a:r>
              <a:rPr lang="en-GB" sz="2000" dirty="0" smtClean="0">
                <a:latin typeface="Consolas"/>
                <a:ea typeface="Arial" pitchFamily="-107" charset="0"/>
                <a:cs typeface="Consolas"/>
              </a:rPr>
              <a:t> A</a:t>
            </a:r>
            <a:r>
              <a:rPr lang="en-GB" sz="2000" dirty="0">
                <a:latin typeface="Consolas"/>
                <a:ea typeface="Arial" pitchFamily="-107" charset="0"/>
                <a:cs typeface="Consolas"/>
              </a:rPr>
              <a:t>[</a:t>
            </a:r>
            <a:r>
              <a:rPr lang="en-GB" sz="2000" dirty="0" smtClean="0">
                <a:latin typeface="Consolas"/>
                <a:ea typeface="Arial" pitchFamily="-107" charset="0"/>
                <a:cs typeface="Consolas"/>
              </a:rPr>
              <a:t>i+</a:t>
            </a:r>
            <a:r>
              <a:rPr lang="en-GB" sz="2000" dirty="0">
                <a:latin typeface="Consolas"/>
                <a:ea typeface="Arial" pitchFamily="-107" charset="0"/>
                <a:cs typeface="Consolas"/>
              </a:rPr>
              <a:t>1]</a:t>
            </a:r>
            <a:r>
              <a:rPr lang="en-GB" sz="2000" dirty="0" smtClean="0">
                <a:latin typeface="Consolas"/>
                <a:ea typeface="Arial" pitchFamily="-107" charset="0"/>
                <a:cs typeface="Consolas"/>
              </a:rPr>
              <a:t> = </a:t>
            </a:r>
            <a:r>
              <a:rPr lang="en-GB" sz="2000" dirty="0">
                <a:latin typeface="Consolas"/>
                <a:ea typeface="Arial" pitchFamily="-107" charset="0"/>
                <a:cs typeface="Consolas"/>
              </a:rPr>
              <a:t>key</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09600" y="0"/>
            <a:ext cx="7772400" cy="1143000"/>
          </a:xfrm>
        </p:spPr>
        <p:txBody>
          <a:bodyPr/>
          <a:lstStyle/>
          <a:p>
            <a:pPr eaLnBrk="1" hangingPunct="1"/>
            <a:r>
              <a:rPr lang="en-US" sz="3200" dirty="0"/>
              <a:t>Algorithm Efficiency</a:t>
            </a:r>
            <a:endParaRPr lang="en-US" dirty="0"/>
          </a:p>
        </p:txBody>
      </p:sp>
      <p:sp>
        <p:nvSpPr>
          <p:cNvPr id="4" name="Rectangle 3"/>
          <p:cNvSpPr>
            <a:spLocks noGrp="1" noChangeArrowheads="1"/>
          </p:cNvSpPr>
          <p:nvPr>
            <p:ph type="body" idx="1"/>
          </p:nvPr>
        </p:nvSpPr>
        <p:spPr>
          <a:xfrm>
            <a:off x="357158" y="1196975"/>
            <a:ext cx="8550305" cy="5089545"/>
          </a:xfrm>
        </p:spPr>
        <p:txBody>
          <a:bodyPr/>
          <a:lstStyle/>
          <a:p>
            <a:pPr eaLnBrk="1" hangingPunct="1"/>
            <a:r>
              <a:rPr lang="en-US" dirty="0" smtClean="0">
                <a:solidFill>
                  <a:schemeClr val="accent3"/>
                </a:solidFill>
              </a:rPr>
              <a:t>Time efficiency </a:t>
            </a:r>
            <a:r>
              <a:rPr lang="en-US" dirty="0" smtClean="0"/>
              <a:t>indicates how fast an algorithm runs</a:t>
            </a:r>
          </a:p>
          <a:p>
            <a:pPr eaLnBrk="1" hangingPunct="1"/>
            <a:endParaRPr lang="en-US" dirty="0" smtClean="0"/>
          </a:p>
          <a:p>
            <a:pPr eaLnBrk="1" hangingPunct="1"/>
            <a:r>
              <a:rPr lang="en-US" dirty="0" smtClean="0">
                <a:solidFill>
                  <a:srgbClr val="C00000"/>
                </a:solidFill>
              </a:rPr>
              <a:t>Space efficiency </a:t>
            </a:r>
            <a:r>
              <a:rPr lang="en-US" dirty="0" smtClean="0"/>
              <a:t>refers to the </a:t>
            </a:r>
            <a:r>
              <a:rPr lang="en-US" dirty="0" smtClean="0">
                <a:solidFill>
                  <a:srgbClr val="104B7D"/>
                </a:solidFill>
              </a:rPr>
              <a:t>“extra” space </a:t>
            </a:r>
            <a:r>
              <a:rPr lang="en-US" dirty="0" smtClean="0">
                <a:solidFill>
                  <a:schemeClr val="bg2"/>
                </a:solidFill>
              </a:rPr>
              <a:t>(beyond that needed for the input) </a:t>
            </a:r>
            <a:r>
              <a:rPr lang="en-US" dirty="0" smtClean="0"/>
              <a:t>that the algorithm requires</a:t>
            </a:r>
          </a:p>
          <a:p>
            <a:pPr eaLnBrk="1" hangingPunct="1"/>
            <a:endParaRPr lang="en-US" dirty="0" smtClean="0"/>
          </a:p>
          <a:p>
            <a:pPr eaLnBrk="1" hangingPunct="1">
              <a:buNone/>
            </a:pPr>
            <a:r>
              <a:rPr lang="en-US" dirty="0" smtClean="0"/>
              <a:t>	Both measures were of equal importance in the past, but now the amount of extra space required is of less concern for many programming applications </a:t>
            </a:r>
            <a:r>
              <a:rPr lang="en-US" sz="2000" dirty="0" smtClean="0"/>
              <a:t>(except when storage location includes a significant difference in access time between external storage, main memory, and cache)</a:t>
            </a:r>
            <a:r>
              <a:rPr lang="en-US" dirty="0" smtClean="0"/>
              <a:t/>
            </a:r>
            <a:br>
              <a:rPr lang="en-US" dirty="0" smtClean="0"/>
            </a:br>
            <a:endParaRPr lang="en-US" sz="700" dirty="0" smtClean="0"/>
          </a:p>
          <a:p>
            <a:pPr eaLnBrk="1" hangingPunct="1"/>
            <a:endParaRPr lang="en-US" dirty="0" smtClean="0"/>
          </a:p>
        </p:txBody>
      </p:sp>
      <p:sp>
        <p:nvSpPr>
          <p:cNvPr id="5"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6"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68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09600" y="0"/>
            <a:ext cx="7772400" cy="1143000"/>
          </a:xfrm>
        </p:spPr>
        <p:txBody>
          <a:bodyPr/>
          <a:lstStyle/>
          <a:p>
            <a:pPr eaLnBrk="1" hangingPunct="1"/>
            <a:r>
              <a:rPr lang="en-US" sz="3200" dirty="0"/>
              <a:t>Algorithm Efficiency</a:t>
            </a:r>
            <a:endParaRPr lang="en-US" dirty="0"/>
          </a:p>
        </p:txBody>
      </p:sp>
      <p:sp>
        <p:nvSpPr>
          <p:cNvPr id="4" name="Rectangle 3"/>
          <p:cNvSpPr>
            <a:spLocks noGrp="1" noChangeArrowheads="1"/>
          </p:cNvSpPr>
          <p:nvPr>
            <p:ph type="body" idx="1"/>
          </p:nvPr>
        </p:nvSpPr>
        <p:spPr>
          <a:xfrm>
            <a:off x="357158" y="1196975"/>
            <a:ext cx="8550305" cy="5089545"/>
          </a:xfrm>
        </p:spPr>
        <p:txBody>
          <a:bodyPr/>
          <a:lstStyle/>
          <a:p>
            <a:pPr eaLnBrk="1" hangingPunct="1"/>
            <a:r>
              <a:rPr lang="en-US" dirty="0" smtClean="0">
                <a:solidFill>
                  <a:schemeClr val="accent3"/>
                </a:solidFill>
              </a:rPr>
              <a:t>Time efficiency </a:t>
            </a:r>
            <a:r>
              <a:rPr lang="en-US" dirty="0" smtClean="0"/>
              <a:t>indicates how fast an algorithm runs</a:t>
            </a:r>
          </a:p>
          <a:p>
            <a:pPr lvl="1" eaLnBrk="1" hangingPunct="1"/>
            <a:r>
              <a:rPr lang="en-US" i="1" dirty="0" smtClean="0">
                <a:solidFill>
                  <a:schemeClr val="accent6"/>
                </a:solidFill>
              </a:rPr>
              <a:t>Observation</a:t>
            </a:r>
            <a:r>
              <a:rPr lang="en-US" dirty="0" smtClean="0"/>
              <a:t>:  Almost all algorithms run longer on larger inputs. </a:t>
            </a:r>
          </a:p>
          <a:p>
            <a:pPr lvl="1" eaLnBrk="1" hangingPunct="1">
              <a:buNone/>
            </a:pPr>
            <a:r>
              <a:rPr lang="en-US" sz="800" dirty="0" smtClean="0"/>
              <a:t> </a:t>
            </a:r>
            <a:br>
              <a:rPr lang="en-US" sz="800" dirty="0" smtClean="0"/>
            </a:br>
            <a:r>
              <a:rPr lang="en-US" dirty="0" smtClean="0"/>
              <a:t>Therefore, it is logical to investigate an algorithm’s efficiency as a function of some parameter </a:t>
            </a:r>
            <a:r>
              <a:rPr lang="en-US" i="1" dirty="0" err="1" smtClean="0">
                <a:solidFill>
                  <a:schemeClr val="accent3"/>
                </a:solidFill>
              </a:rPr>
              <a:t>n</a:t>
            </a:r>
            <a:r>
              <a:rPr lang="en-US" dirty="0" smtClean="0"/>
              <a:t> indicating the algorithm’s </a:t>
            </a:r>
            <a:r>
              <a:rPr lang="en-US" dirty="0" smtClean="0">
                <a:solidFill>
                  <a:srgbClr val="C00000"/>
                </a:solidFill>
              </a:rPr>
              <a:t>input size</a:t>
            </a:r>
            <a:r>
              <a:rPr lang="en-US" dirty="0" smtClean="0"/>
              <a:t>.</a:t>
            </a:r>
          </a:p>
          <a:p>
            <a:pPr lvl="1" eaLnBrk="1" hangingPunct="1">
              <a:buNone/>
            </a:pPr>
            <a:endParaRPr lang="en-US" dirty="0" smtClean="0"/>
          </a:p>
          <a:p>
            <a:pPr lvl="1" eaLnBrk="1" hangingPunct="1"/>
            <a:r>
              <a:rPr lang="en-US" b="1" dirty="0" smtClean="0">
                <a:solidFill>
                  <a:schemeClr val="accent6"/>
                </a:solidFill>
              </a:rPr>
              <a:t>Metric </a:t>
            </a:r>
            <a:r>
              <a:rPr lang="en-US" dirty="0" smtClean="0"/>
              <a:t>: count the number of </a:t>
            </a:r>
            <a:r>
              <a:rPr lang="en-US" dirty="0" smtClean="0">
                <a:solidFill>
                  <a:schemeClr val="accent3"/>
                </a:solidFill>
              </a:rPr>
              <a:t>milliseconds</a:t>
            </a:r>
            <a:r>
              <a:rPr lang="en-US" dirty="0" smtClean="0"/>
              <a:t> it takes to run the algorithm.  However, this </a:t>
            </a:r>
            <a:r>
              <a:rPr lang="en-US" i="1" dirty="0" smtClean="0">
                <a:solidFill>
                  <a:srgbClr val="C00000"/>
                </a:solidFill>
              </a:rPr>
              <a:t>experimental </a:t>
            </a:r>
            <a:r>
              <a:rPr lang="en-US" i="1" dirty="0" smtClean="0"/>
              <a:t>method</a:t>
            </a:r>
            <a:r>
              <a:rPr lang="en-US" dirty="0" smtClean="0"/>
              <a:t> is dependent on the speed of the computer, the programming language used, and system load, …</a:t>
            </a:r>
          </a:p>
          <a:p>
            <a:pPr lvl="1" eaLnBrk="1" hangingPunct="1"/>
            <a:r>
              <a:rPr lang="en-US" sz="2000" b="1" dirty="0" smtClean="0">
                <a:solidFill>
                  <a:srgbClr val="104B7D"/>
                </a:solidFill>
              </a:rPr>
              <a:t>Better metric</a:t>
            </a:r>
            <a:r>
              <a:rPr lang="en-US" sz="2000" dirty="0" smtClean="0"/>
              <a:t>: count the number of times each of the algorithm’s </a:t>
            </a:r>
            <a:r>
              <a:rPr lang="en-US" sz="2000" dirty="0" smtClean="0">
                <a:solidFill>
                  <a:schemeClr val="accent3"/>
                </a:solidFill>
              </a:rPr>
              <a:t>operations </a:t>
            </a:r>
            <a:r>
              <a:rPr lang="en-US" sz="2000" dirty="0" smtClean="0"/>
              <a:t>is executed.  This is often overkill.</a:t>
            </a:r>
            <a:endParaRPr lang="en-US" dirty="0" smtClean="0"/>
          </a:p>
          <a:p>
            <a:pPr lvl="1" eaLnBrk="1" hangingPunct="1"/>
            <a:r>
              <a:rPr lang="en-US" sz="2000" b="1" dirty="0" smtClean="0">
                <a:solidFill>
                  <a:srgbClr val="104B7D"/>
                </a:solidFill>
              </a:rPr>
              <a:t>Best metric</a:t>
            </a:r>
            <a:r>
              <a:rPr lang="en-US" sz="2000" dirty="0" smtClean="0"/>
              <a:t>: identify the </a:t>
            </a:r>
            <a:r>
              <a:rPr lang="en-US" sz="2000" dirty="0" smtClean="0">
                <a:solidFill>
                  <a:srgbClr val="C00000"/>
                </a:solidFill>
              </a:rPr>
              <a:t>operation that contributes </a:t>
            </a:r>
            <a:r>
              <a:rPr lang="en-US" sz="2000" i="1" dirty="0" smtClean="0">
                <a:solidFill>
                  <a:srgbClr val="C00000"/>
                </a:solidFill>
              </a:rPr>
              <a:t>most </a:t>
            </a:r>
            <a:r>
              <a:rPr lang="en-US" sz="2000" dirty="0" smtClean="0"/>
              <a:t>to the total running time and count the number of times that operation is executed. </a:t>
            </a:r>
          </a:p>
        </p:txBody>
      </p:sp>
      <p:sp>
        <p:nvSpPr>
          <p:cNvPr id="5"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6"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69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grpId="0" nodeType="afterEffect">
                                  <p:stCondLst>
                                    <p:cond delay="1000"/>
                                  </p:stCondLst>
                                  <p:childTnLst>
                                    <p:set>
                                      <p:cBhvr>
                                        <p:cTn id="13"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latin typeface="+mn-lt"/>
              </a:rPr>
              <a:t>Algorithms</a:t>
            </a:r>
            <a:endParaRPr lang="en-US" dirty="0">
              <a:latin typeface="+mn-lt"/>
            </a:endParaRPr>
          </a:p>
        </p:txBody>
      </p:sp>
      <p:sp>
        <p:nvSpPr>
          <p:cNvPr id="880643" name="Rectangle 3"/>
          <p:cNvSpPr>
            <a:spLocks noGrp="1" noChangeArrowheads="1"/>
          </p:cNvSpPr>
          <p:nvPr>
            <p:ph type="body" idx="1"/>
          </p:nvPr>
        </p:nvSpPr>
        <p:spPr>
          <a:xfrm>
            <a:off x="365095" y="1196975"/>
            <a:ext cx="8474105" cy="5089545"/>
          </a:xfrm>
        </p:spPr>
        <p:txBody>
          <a:bodyPr/>
          <a:lstStyle/>
          <a:p>
            <a:pPr eaLnBrk="1" hangingPunct="1">
              <a:buFont typeface="Wingdings" pitchFamily="-107" charset="2"/>
              <a:buNone/>
            </a:pPr>
            <a:r>
              <a:rPr lang="en-US" dirty="0" smtClean="0">
                <a:solidFill>
                  <a:srgbClr val="C00000"/>
                </a:solidFill>
              </a:rPr>
              <a:t>Algorithm</a:t>
            </a:r>
            <a:r>
              <a:rPr lang="en-US" dirty="0" smtClean="0"/>
              <a:t/>
            </a:r>
            <a:br>
              <a:rPr lang="en-US" dirty="0" smtClean="0"/>
            </a:br>
            <a:r>
              <a:rPr lang="en-US" dirty="0" smtClean="0">
                <a:cs typeface="Calibri (A"/>
              </a:rPr>
              <a:t>sequence of </a:t>
            </a:r>
            <a:r>
              <a:rPr lang="en-US" dirty="0" smtClean="0">
                <a:solidFill>
                  <a:schemeClr val="accent6"/>
                </a:solidFill>
                <a:cs typeface="Calibri (A"/>
              </a:rPr>
              <a:t>computational steps </a:t>
            </a:r>
            <a:r>
              <a:rPr lang="en-US" dirty="0" smtClean="0">
                <a:cs typeface="Calibri (A"/>
              </a:rPr>
              <a:t>that transform </a:t>
            </a:r>
          </a:p>
          <a:p>
            <a:pPr eaLnBrk="1" hangingPunct="1">
              <a:buFont typeface="Wingdings" pitchFamily="-107" charset="2"/>
              <a:buNone/>
            </a:pPr>
            <a:r>
              <a:rPr lang="en-US" dirty="0" smtClean="0">
                <a:cs typeface="Calibri (A"/>
              </a:rPr>
              <a:t>	the </a:t>
            </a:r>
            <a:r>
              <a:rPr lang="en-US" dirty="0" smtClean="0">
                <a:solidFill>
                  <a:schemeClr val="accent1"/>
                </a:solidFill>
                <a:cs typeface="Calibri (A"/>
              </a:rPr>
              <a:t>input </a:t>
            </a:r>
            <a:r>
              <a:rPr lang="en-US" dirty="0" smtClean="0">
                <a:cs typeface="Calibri (A"/>
              </a:rPr>
              <a:t>into the </a:t>
            </a:r>
            <a:r>
              <a:rPr lang="en-US" dirty="0" smtClean="0">
                <a:solidFill>
                  <a:srgbClr val="00CC99"/>
                </a:solidFill>
                <a:cs typeface="Calibri (A"/>
              </a:rPr>
              <a:t>output</a:t>
            </a:r>
            <a:r>
              <a:rPr lang="en-US" dirty="0" smtClean="0">
                <a:cs typeface="Calibri (A"/>
              </a:rPr>
              <a:t/>
            </a:r>
            <a:br>
              <a:rPr lang="en-US" dirty="0" smtClean="0">
                <a:cs typeface="Calibri (A"/>
              </a:rPr>
            </a:br>
            <a:endParaRPr lang="en-US" dirty="0" smtClean="0">
              <a:cs typeface="Calibri (A"/>
            </a:endParaRPr>
          </a:p>
          <a:p>
            <a:pPr eaLnBrk="1" hangingPunct="1">
              <a:buFont typeface="Wingdings" pitchFamily="-107" charset="2"/>
              <a:buNone/>
            </a:pPr>
            <a:endParaRPr lang="en-US" dirty="0" smtClean="0">
              <a:cs typeface="Calibri (A"/>
            </a:endParaRPr>
          </a:p>
          <a:p>
            <a:pPr eaLnBrk="1" hangingPunct="1">
              <a:buFont typeface="Wingdings" pitchFamily="-107" charset="2"/>
              <a:buNone/>
            </a:pPr>
            <a:r>
              <a:rPr lang="en-US" dirty="0" smtClean="0">
                <a:cs typeface="Calibri (A"/>
              </a:rPr>
              <a:t>e.g.: </a:t>
            </a:r>
            <a:r>
              <a:rPr lang="en-US" dirty="0" smtClean="0">
                <a:solidFill>
                  <a:schemeClr val="accent6"/>
                </a:solidFill>
                <a:cs typeface="Calibri (A"/>
              </a:rPr>
              <a:t>Sorting problem</a:t>
            </a:r>
            <a:r>
              <a:rPr lang="en-US" dirty="0" smtClean="0">
                <a:solidFill>
                  <a:schemeClr val="accent1"/>
                </a:solidFill>
                <a:cs typeface="Calibri (A"/>
              </a:rPr>
              <a:t/>
            </a:r>
            <a:br>
              <a:rPr lang="en-US" dirty="0" smtClean="0">
                <a:solidFill>
                  <a:schemeClr val="accent1"/>
                </a:solidFill>
                <a:cs typeface="Calibri (A"/>
              </a:rPr>
            </a:br>
            <a:r>
              <a:rPr lang="en-US" dirty="0" smtClean="0">
                <a:solidFill>
                  <a:schemeClr val="accent1"/>
                </a:solidFill>
                <a:cs typeface="Calibri (A"/>
              </a:rPr>
              <a:t>Input</a:t>
            </a:r>
            <a:r>
              <a:rPr lang="en-US" dirty="0" smtClean="0">
                <a:cs typeface="Calibri (A"/>
              </a:rPr>
              <a:t>:  	a sequence of </a:t>
            </a:r>
            <a:r>
              <a:rPr lang="en-US" dirty="0" err="1" smtClean="0">
                <a:solidFill>
                  <a:srgbClr val="C00000"/>
                </a:solidFill>
                <a:cs typeface="Calibri (A"/>
              </a:rPr>
              <a:t>n</a:t>
            </a:r>
            <a:r>
              <a:rPr lang="en-US" dirty="0" smtClean="0">
                <a:cs typeface="Calibri (A"/>
              </a:rPr>
              <a:t> numbers </a:t>
            </a:r>
            <a:r>
              <a:rPr lang="en-US" dirty="0" smtClean="0">
                <a:ea typeface="Arial Unicode MS" pitchFamily="-107" charset="0"/>
                <a:cs typeface="Calibri (A"/>
              </a:rPr>
              <a:t>‹</a:t>
            </a:r>
            <a:r>
              <a:rPr lang="en-US" dirty="0" smtClean="0">
                <a:solidFill>
                  <a:srgbClr val="C00000"/>
                </a:solidFill>
                <a:ea typeface="Arial Unicode MS" pitchFamily="-107" charset="0"/>
                <a:cs typeface="Calibri (A"/>
              </a:rPr>
              <a:t>a</a:t>
            </a:r>
            <a:r>
              <a:rPr lang="en-US" baseline="-25000" dirty="0" smtClean="0">
                <a:solidFill>
                  <a:srgbClr val="C00000"/>
                </a:solidFill>
                <a:ea typeface="Arial Unicode MS" pitchFamily="-107" charset="0"/>
                <a:cs typeface="Calibri (A"/>
              </a:rPr>
              <a:t>1</a:t>
            </a:r>
            <a:r>
              <a:rPr lang="en-US" dirty="0" smtClean="0">
                <a:ea typeface="Arial Unicode MS" pitchFamily="-107" charset="0"/>
                <a:cs typeface="Calibri (A"/>
              </a:rPr>
              <a:t>, </a:t>
            </a:r>
            <a:r>
              <a:rPr lang="en-US" dirty="0" smtClean="0">
                <a:solidFill>
                  <a:srgbClr val="C00000"/>
                </a:solidFill>
                <a:ea typeface="Arial Unicode MS" pitchFamily="-107" charset="0"/>
                <a:cs typeface="Calibri (A"/>
              </a:rPr>
              <a:t>a</a:t>
            </a:r>
            <a:r>
              <a:rPr lang="en-US" baseline="-25000" dirty="0" smtClean="0">
                <a:solidFill>
                  <a:srgbClr val="C00000"/>
                </a:solidFill>
                <a:ea typeface="Arial Unicode MS" pitchFamily="-107" charset="0"/>
                <a:cs typeface="Calibri (A"/>
              </a:rPr>
              <a:t>2</a:t>
            </a:r>
            <a:r>
              <a:rPr lang="en-US" dirty="0" smtClean="0">
                <a:ea typeface="Arial Unicode MS" pitchFamily="-107" charset="0"/>
                <a:cs typeface="Calibri (A"/>
              </a:rPr>
              <a:t>, …, </a:t>
            </a:r>
            <a:r>
              <a:rPr lang="en-US" dirty="0" smtClean="0">
                <a:solidFill>
                  <a:srgbClr val="C00000"/>
                </a:solidFill>
                <a:ea typeface="Arial Unicode MS" pitchFamily="-107" charset="0"/>
                <a:cs typeface="Calibri (A"/>
              </a:rPr>
              <a:t>a</a:t>
            </a:r>
            <a:r>
              <a:rPr lang="en-US" baseline="-25000" dirty="0" smtClean="0">
                <a:solidFill>
                  <a:srgbClr val="C00000"/>
                </a:solidFill>
                <a:ea typeface="Arial Unicode MS" pitchFamily="-107" charset="0"/>
                <a:cs typeface="Calibri (A"/>
              </a:rPr>
              <a:t>n</a:t>
            </a:r>
            <a:r>
              <a:rPr lang="en-US" dirty="0" smtClean="0">
                <a:ea typeface="Arial Unicode MS" pitchFamily="-107" charset="0"/>
                <a:cs typeface="Calibri (A"/>
              </a:rPr>
              <a:t>›</a:t>
            </a:r>
          </a:p>
          <a:p>
            <a:pPr eaLnBrk="1" hangingPunct="1">
              <a:buFont typeface="Wingdings" pitchFamily="-107" charset="2"/>
              <a:buNone/>
            </a:pPr>
            <a:r>
              <a:rPr lang="en-US" dirty="0" smtClean="0">
                <a:solidFill>
                  <a:schemeClr val="accent1"/>
                </a:solidFill>
                <a:ea typeface="Arial Unicode MS" pitchFamily="-107" charset="0"/>
                <a:cs typeface="Calibri (A"/>
              </a:rPr>
              <a:t>	</a:t>
            </a:r>
            <a:r>
              <a:rPr lang="en-US" dirty="0" smtClean="0">
                <a:solidFill>
                  <a:srgbClr val="00CC99"/>
                </a:solidFill>
                <a:ea typeface="Arial Unicode MS" pitchFamily="-107" charset="0"/>
                <a:cs typeface="Calibri (A"/>
              </a:rPr>
              <a:t>Output</a:t>
            </a:r>
            <a:r>
              <a:rPr lang="en-US" dirty="0" smtClean="0">
                <a:ea typeface="Arial Unicode MS" pitchFamily="-107" charset="0"/>
                <a:cs typeface="Calibri (A"/>
              </a:rPr>
              <a:t>: 	a permutation of the input such that ‹</a:t>
            </a:r>
            <a:r>
              <a:rPr lang="en-US" dirty="0" smtClean="0">
                <a:solidFill>
                  <a:srgbClr val="C00000"/>
                </a:solidFill>
                <a:cs typeface="Calibri (A"/>
              </a:rPr>
              <a:t>a</a:t>
            </a:r>
            <a:r>
              <a:rPr lang="en-US" baseline="-25000" dirty="0" smtClean="0">
                <a:solidFill>
                  <a:srgbClr val="C00000"/>
                </a:solidFill>
                <a:cs typeface="Calibri (A"/>
              </a:rPr>
              <a:t>i1</a:t>
            </a:r>
            <a:r>
              <a:rPr lang="en-US" baseline="-25000" dirty="0" smtClean="0">
                <a:cs typeface="Calibri (A"/>
              </a:rPr>
              <a:t> </a:t>
            </a:r>
            <a:r>
              <a:rPr lang="en-US" dirty="0" smtClean="0">
                <a:ea typeface="Arial" pitchFamily="-107" charset="0"/>
                <a:cs typeface="Calibri (A"/>
              </a:rPr>
              <a:t>≤ … ≤</a:t>
            </a:r>
            <a:r>
              <a:rPr lang="en-US" dirty="0" smtClean="0">
                <a:cs typeface="Calibri (A"/>
              </a:rPr>
              <a:t> </a:t>
            </a:r>
            <a:r>
              <a:rPr lang="en-US" dirty="0" err="1" smtClean="0">
                <a:solidFill>
                  <a:srgbClr val="C00000"/>
                </a:solidFill>
                <a:cs typeface="Calibri (A"/>
              </a:rPr>
              <a:t>a</a:t>
            </a:r>
            <a:r>
              <a:rPr lang="en-US" baseline="-25000" dirty="0" err="1" smtClean="0">
                <a:solidFill>
                  <a:srgbClr val="C00000"/>
                </a:solidFill>
                <a:cs typeface="Calibri (A"/>
              </a:rPr>
              <a:t>in</a:t>
            </a:r>
            <a:r>
              <a:rPr lang="en-US" dirty="0" smtClean="0">
                <a:ea typeface="Arial Unicode MS" pitchFamily="-107" charset="0"/>
                <a:cs typeface="Calibri (A"/>
              </a:rPr>
              <a:t>›</a:t>
            </a:r>
          </a:p>
          <a:p>
            <a:pPr eaLnBrk="1" hangingPunct="1">
              <a:buFont typeface="Wingdings" pitchFamily="-107" charset="2"/>
              <a:buNone/>
            </a:pPr>
            <a:endParaRPr lang="en-US" dirty="0" smtClean="0">
              <a:ea typeface="Arial Unicode MS" pitchFamily="-107" charset="0"/>
              <a:cs typeface="Calibri (A"/>
            </a:endParaRPr>
          </a:p>
          <a:p>
            <a:pPr eaLnBrk="1" hangingPunct="1">
              <a:buFont typeface="Wingdings" pitchFamily="-107" charset="2"/>
              <a:buNone/>
            </a:pPr>
            <a:r>
              <a:rPr lang="en-US" dirty="0" smtClean="0">
                <a:cs typeface="Calibri (A"/>
              </a:rPr>
              <a:t>e.g.: </a:t>
            </a:r>
            <a:r>
              <a:rPr lang="en-US" dirty="0" smtClean="0">
                <a:solidFill>
                  <a:srgbClr val="104B7D"/>
                </a:solidFill>
                <a:cs typeface="Calibri (A"/>
              </a:rPr>
              <a:t>Sorting, </a:t>
            </a:r>
            <a:r>
              <a:rPr lang="en-US" altLang="zh-CN" dirty="0" smtClean="0">
                <a:solidFill>
                  <a:srgbClr val="104B7D"/>
                </a:solidFill>
                <a:ea typeface="宋体" charset="-122"/>
                <a:cs typeface="宋体" charset="-122"/>
              </a:rPr>
              <a:t>Searching, Shortest paths in a graph, Minimum spanning tree, Traveling salesman problem, Knapsack problem, Chess, Towers of Hanoi, … </a:t>
            </a:r>
          </a:p>
          <a:p>
            <a:pPr eaLnBrk="1" hangingPunct="1">
              <a:buFont typeface="Wingdings" pitchFamily="-107" charset="2"/>
              <a:buNone/>
            </a:pPr>
            <a:endParaRPr lang="en-US" dirty="0" smtClean="0">
              <a:ea typeface="Arial Unicode MS" pitchFamily="-107" charset="0"/>
              <a:cs typeface="Calibri (A"/>
            </a:endParaRPr>
          </a:p>
          <a:p>
            <a:pPr eaLnBrk="1" hangingPunct="1">
              <a:buFont typeface="Wingdings" pitchFamily="-107" charset="2"/>
              <a:buNone/>
            </a:pPr>
            <a:endParaRPr lang="en-US" dirty="0">
              <a:cs typeface="Calibri (A"/>
            </a:endParaRPr>
          </a:p>
        </p:txBody>
      </p:sp>
      <p:sp>
        <p:nvSpPr>
          <p:cNvPr id="8"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9"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7</a:t>
            </a:fld>
            <a:endParaRPr lang="en-US"/>
          </a:p>
        </p:txBody>
      </p:sp>
      <p:sp>
        <p:nvSpPr>
          <p:cNvPr id="6" name="Rectangle 5"/>
          <p:cNvSpPr/>
          <p:nvPr/>
        </p:nvSpPr>
        <p:spPr>
          <a:xfrm>
            <a:off x="152400" y="1219200"/>
            <a:ext cx="8839200" cy="1219200"/>
          </a:xfrm>
          <a:prstGeom prst="rect">
            <a:avLst/>
          </a:prstGeom>
          <a:no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80643">
                                            <p:txEl>
                                              <p:pRg st="3" end="3"/>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8064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8064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43" grpId="0" build="p"/>
    </p:bldLst>
  </p:timing>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n-US" dirty="0"/>
              <a:t>Analysis of algorithms</a:t>
            </a:r>
          </a:p>
        </p:txBody>
      </p:sp>
      <p:sp>
        <p:nvSpPr>
          <p:cNvPr id="921603" name="Rectangle 3"/>
          <p:cNvSpPr>
            <a:spLocks noGrp="1" noChangeArrowheads="1"/>
          </p:cNvSpPr>
          <p:nvPr>
            <p:ph type="body" idx="1"/>
          </p:nvPr>
        </p:nvSpPr>
        <p:spPr/>
        <p:txBody>
          <a:bodyPr/>
          <a:lstStyle/>
          <a:p>
            <a:pPr eaLnBrk="1" hangingPunct="1"/>
            <a:r>
              <a:rPr lang="en-US" dirty="0"/>
              <a:t>Analyze the </a:t>
            </a:r>
            <a:r>
              <a:rPr lang="en-US" dirty="0">
                <a:solidFill>
                  <a:schemeClr val="accent3"/>
                </a:solidFill>
              </a:rPr>
              <a:t>running time </a:t>
            </a:r>
            <a:r>
              <a:rPr lang="en-US" dirty="0"/>
              <a:t>as a function of </a:t>
            </a:r>
            <a:r>
              <a:rPr lang="en-US" dirty="0" err="1">
                <a:solidFill>
                  <a:srgbClr val="C00000"/>
                </a:solidFill>
              </a:rPr>
              <a:t>n</a:t>
            </a:r>
            <a:r>
              <a:rPr lang="en-US" dirty="0">
                <a:solidFill>
                  <a:schemeClr val="accent1"/>
                </a:solidFill>
              </a:rPr>
              <a:t> </a:t>
            </a:r>
            <a:r>
              <a:rPr lang="en-US" dirty="0"/>
              <a:t>(# of input elements)</a:t>
            </a:r>
            <a:br>
              <a:rPr lang="en-US" dirty="0"/>
            </a:br>
            <a:endParaRPr lang="en-US" sz="700" dirty="0"/>
          </a:p>
          <a:p>
            <a:pPr lvl="1" eaLnBrk="1" hangingPunct="1"/>
            <a:r>
              <a:rPr lang="en-US" dirty="0">
                <a:solidFill>
                  <a:schemeClr val="accent1"/>
                </a:solidFill>
                <a:ea typeface="ＭＳ Ｐゴシック" pitchFamily="-107" charset="-128"/>
              </a:rPr>
              <a:t>best </a:t>
            </a:r>
            <a:r>
              <a:rPr lang="en-US" dirty="0" smtClean="0">
                <a:solidFill>
                  <a:schemeClr val="accent1"/>
                </a:solidFill>
                <a:ea typeface="ＭＳ Ｐゴシック" pitchFamily="-107" charset="-128"/>
              </a:rPr>
              <a:t>case </a:t>
            </a:r>
            <a:r>
              <a:rPr lang="en-US" dirty="0" smtClean="0">
                <a:ea typeface="ＭＳ Ｐゴシック" pitchFamily="-107" charset="-128"/>
              </a:rPr>
              <a:t>		</a:t>
            </a:r>
            <a:r>
              <a:rPr lang="en-US" i="1" dirty="0" smtClean="0">
                <a:solidFill>
                  <a:srgbClr val="808080"/>
                </a:solidFill>
                <a:ea typeface="ＭＳ Ｐゴシック" pitchFamily="-107" charset="-128"/>
              </a:rPr>
              <a:t>- </a:t>
            </a:r>
            <a:r>
              <a:rPr lang="en-US" i="1" dirty="0" smtClean="0">
                <a:solidFill>
                  <a:srgbClr val="808080"/>
                </a:solidFill>
              </a:rPr>
              <a:t>not a </a:t>
            </a:r>
            <a:r>
              <a:rPr lang="en-US" i="1" dirty="0" smtClean="0">
                <a:solidFill>
                  <a:srgbClr val="808080"/>
                </a:solidFill>
                <a:latin typeface="Calibri (Body)"/>
                <a:cs typeface="Calibri (Body)"/>
              </a:rPr>
              <a:t>useful</a:t>
            </a:r>
            <a:r>
              <a:rPr lang="en-US" i="1" dirty="0" smtClean="0">
                <a:solidFill>
                  <a:srgbClr val="808080"/>
                </a:solidFill>
              </a:rPr>
              <a:t> measure - why?</a:t>
            </a:r>
            <a:endParaRPr lang="en-US" i="1" dirty="0" smtClean="0">
              <a:solidFill>
                <a:srgbClr val="808080"/>
              </a:solidFill>
              <a:ea typeface="ＭＳ Ｐゴシック" pitchFamily="-107" charset="-128"/>
            </a:endParaRPr>
          </a:p>
          <a:p>
            <a:pPr lvl="1" eaLnBrk="1" hangingPunct="1"/>
            <a:r>
              <a:rPr lang="en-US" dirty="0" smtClean="0">
                <a:solidFill>
                  <a:srgbClr val="00CC99"/>
                </a:solidFill>
                <a:ea typeface="ＭＳ Ｐゴシック" pitchFamily="-107" charset="-128"/>
              </a:rPr>
              <a:t>average case </a:t>
            </a:r>
            <a:r>
              <a:rPr lang="en-US" dirty="0" smtClean="0">
                <a:ea typeface="ＭＳ Ｐゴシック" pitchFamily="-107" charset="-128"/>
              </a:rPr>
              <a:t>	</a:t>
            </a:r>
            <a:r>
              <a:rPr lang="en-US" i="1" dirty="0" smtClean="0">
                <a:solidFill>
                  <a:srgbClr val="808080"/>
                </a:solidFill>
                <a:ea typeface="ＭＳ Ｐゴシック" pitchFamily="-107" charset="-128"/>
              </a:rPr>
              <a:t>- </a:t>
            </a:r>
            <a:r>
              <a:rPr lang="en-US" i="1" dirty="0" smtClean="0">
                <a:solidFill>
                  <a:srgbClr val="808080"/>
                </a:solidFill>
              </a:rPr>
              <a:t>demands input probability, usually difficult to analyze</a:t>
            </a:r>
            <a:endParaRPr lang="en-US" i="1" dirty="0" smtClean="0">
              <a:solidFill>
                <a:srgbClr val="808080"/>
              </a:solidFill>
              <a:ea typeface="ＭＳ Ｐゴシック" pitchFamily="-107" charset="-128"/>
            </a:endParaRPr>
          </a:p>
          <a:p>
            <a:pPr lvl="1" eaLnBrk="1" hangingPunct="1"/>
            <a:r>
              <a:rPr lang="en-US" dirty="0" smtClean="0">
                <a:solidFill>
                  <a:srgbClr val="00CC99"/>
                </a:solidFill>
                <a:ea typeface="ＭＳ Ｐゴシック" pitchFamily="-107" charset="-128"/>
              </a:rPr>
              <a:t>worst case </a:t>
            </a:r>
            <a:r>
              <a:rPr lang="en-US" dirty="0" smtClean="0">
                <a:ea typeface="ＭＳ Ｐゴシック" pitchFamily="-107" charset="-128"/>
              </a:rPr>
              <a:t>	</a:t>
            </a:r>
            <a:r>
              <a:rPr lang="en-US" i="1" dirty="0" smtClean="0">
                <a:solidFill>
                  <a:srgbClr val="808080"/>
                </a:solidFill>
                <a:ea typeface="ＭＳ Ｐゴシック" pitchFamily="-107" charset="-128"/>
              </a:rPr>
              <a:t>- </a:t>
            </a:r>
            <a:r>
              <a:rPr lang="en-US" i="1" dirty="0" smtClean="0">
                <a:solidFill>
                  <a:srgbClr val="808080"/>
                </a:solidFill>
              </a:rPr>
              <a:t>most tractable measure</a:t>
            </a:r>
            <a:endParaRPr lang="en-US" i="1" dirty="0" smtClean="0">
              <a:solidFill>
                <a:srgbClr val="808080"/>
              </a:solidFill>
              <a:ea typeface="ＭＳ Ｐゴシック" pitchFamily="-107" charset="-128"/>
            </a:endParaRPr>
          </a:p>
          <a:p>
            <a:pPr eaLnBrk="1" hangingPunct="1"/>
            <a:endParaRPr lang="en-US" dirty="0"/>
          </a:p>
          <a:p>
            <a:pPr eaLnBrk="1" hangingPunct="1"/>
            <a:endParaRPr lang="en-US" dirty="0"/>
          </a:p>
          <a:p>
            <a:pPr eaLnBrk="1" hangingPunct="1"/>
            <a:endParaRPr lang="en-US" dirty="0" smtClean="0"/>
          </a:p>
          <a:p>
            <a:pPr eaLnBrk="1" hangingPunct="1">
              <a:buFont typeface="Wingdings" pitchFamily="-107" charset="2"/>
              <a:buNone/>
            </a:pPr>
            <a:endParaRPr lang="en-US" dirty="0" smtClean="0">
              <a:solidFill>
                <a:schemeClr val="accent1"/>
              </a:solidFill>
            </a:endParaRPr>
          </a:p>
          <a:p>
            <a:pPr eaLnBrk="1" hangingPunct="1">
              <a:buFont typeface="Wingdings" pitchFamily="-107" charset="2"/>
              <a:buNone/>
            </a:pPr>
            <a:r>
              <a:rPr lang="en-US" dirty="0">
                <a:solidFill>
                  <a:srgbClr val="C00000"/>
                </a:solidFill>
              </a:rPr>
              <a:t>elementary </a:t>
            </a:r>
            <a:r>
              <a:rPr lang="en-US" dirty="0" smtClean="0">
                <a:solidFill>
                  <a:srgbClr val="C00000"/>
                </a:solidFill>
              </a:rPr>
              <a:t>operations:</a:t>
            </a:r>
            <a:r>
              <a:rPr lang="en-US" dirty="0" smtClean="0"/>
              <a:t/>
            </a:r>
            <a:br>
              <a:rPr lang="en-US" dirty="0" smtClean="0"/>
            </a:br>
            <a:r>
              <a:rPr lang="en-US" i="1" dirty="0"/>
              <a:t>add, subtract, multiply, divide, load, store, copy, conditional and unconditional branch, return …</a:t>
            </a:r>
          </a:p>
        </p:txBody>
      </p:sp>
      <p:sp>
        <p:nvSpPr>
          <p:cNvPr id="921604" name="Text Box 4"/>
          <p:cNvSpPr txBox="1">
            <a:spLocks noChangeArrowheads="1"/>
          </p:cNvSpPr>
          <p:nvPr/>
        </p:nvSpPr>
        <p:spPr bwMode="auto">
          <a:xfrm>
            <a:off x="457200" y="2988490"/>
            <a:ext cx="8128000" cy="1202510"/>
          </a:xfrm>
          <a:prstGeom prst="rect">
            <a:avLst/>
          </a:prstGeom>
          <a:noFill/>
          <a:ln w="19050">
            <a:solidFill>
              <a:schemeClr val="accent4"/>
            </a:solidFill>
            <a:miter lim="800000"/>
            <a:headEnd/>
            <a:tailEnd/>
          </a:ln>
        </p:spPr>
        <p:txBody>
          <a:bodyPr wrap="square" lIns="90000" tIns="46800" rIns="90000" bIns="46800">
            <a:prstTxWarp prst="textNoShape">
              <a:avLst/>
            </a:prstTxWarp>
            <a:spAutoFit/>
          </a:bodyPr>
          <a:lstStyle/>
          <a:p>
            <a:r>
              <a:rPr lang="en-US" sz="2400" dirty="0">
                <a:latin typeface="+mn-lt"/>
              </a:rPr>
              <a:t>An algorithm has </a:t>
            </a:r>
            <a:r>
              <a:rPr lang="en-US" sz="2400" dirty="0">
                <a:solidFill>
                  <a:srgbClr val="C00000"/>
                </a:solidFill>
                <a:latin typeface="+mn-lt"/>
              </a:rPr>
              <a:t>worst case </a:t>
            </a:r>
            <a:r>
              <a:rPr lang="en-US" sz="2400" dirty="0">
                <a:latin typeface="+mn-lt"/>
              </a:rPr>
              <a:t>running time </a:t>
            </a:r>
            <a:r>
              <a:rPr lang="en-US" sz="2400" dirty="0" err="1">
                <a:solidFill>
                  <a:srgbClr val="C00000"/>
                </a:solidFill>
                <a:latin typeface="+mn-lt"/>
              </a:rPr>
              <a:t>T(n</a:t>
            </a:r>
            <a:r>
              <a:rPr lang="en-US" sz="2400" dirty="0">
                <a:solidFill>
                  <a:srgbClr val="C00000"/>
                </a:solidFill>
                <a:latin typeface="+mn-lt"/>
              </a:rPr>
              <a:t>)</a:t>
            </a:r>
            <a:r>
              <a:rPr lang="en-US" sz="2400" dirty="0" smtClean="0">
                <a:latin typeface="+mn-lt"/>
              </a:rPr>
              <a:t> </a:t>
            </a:r>
          </a:p>
          <a:p>
            <a:r>
              <a:rPr lang="en-US" sz="2400" dirty="0" smtClean="0">
                <a:latin typeface="+mn-lt"/>
              </a:rPr>
              <a:t>if </a:t>
            </a:r>
            <a:r>
              <a:rPr lang="en-US" sz="2400" dirty="0">
                <a:latin typeface="+mn-lt"/>
              </a:rPr>
              <a:t>for any input of size </a:t>
            </a:r>
            <a:r>
              <a:rPr lang="en-US" sz="2400" dirty="0" err="1">
                <a:solidFill>
                  <a:srgbClr val="C00000"/>
                </a:solidFill>
                <a:latin typeface="+mn-lt"/>
              </a:rPr>
              <a:t>n</a:t>
            </a:r>
            <a:r>
              <a:rPr lang="en-US" sz="2400" dirty="0" smtClean="0">
                <a:latin typeface="+mn-lt"/>
              </a:rPr>
              <a:t> </a:t>
            </a:r>
          </a:p>
          <a:p>
            <a:r>
              <a:rPr lang="en-US" sz="2400" dirty="0" smtClean="0">
                <a:latin typeface="+mn-lt"/>
              </a:rPr>
              <a:t>the </a:t>
            </a:r>
            <a:r>
              <a:rPr lang="en-US" sz="2400" dirty="0">
                <a:latin typeface="+mn-lt"/>
              </a:rPr>
              <a:t>maximal number of </a:t>
            </a:r>
            <a:r>
              <a:rPr lang="en-US" sz="2400" dirty="0">
                <a:solidFill>
                  <a:srgbClr val="C00000"/>
                </a:solidFill>
                <a:latin typeface="+mn-lt"/>
              </a:rPr>
              <a:t>elementary operations </a:t>
            </a:r>
            <a:r>
              <a:rPr lang="en-US" sz="2400" dirty="0">
                <a:latin typeface="+mn-lt"/>
              </a:rPr>
              <a:t>executed </a:t>
            </a:r>
            <a:r>
              <a:rPr lang="en-US" sz="2400" dirty="0" smtClean="0">
                <a:latin typeface="+mn-lt"/>
              </a:rPr>
              <a:t>is </a:t>
            </a:r>
            <a:r>
              <a:rPr lang="en-US" sz="2400" dirty="0" err="1" smtClean="0">
                <a:solidFill>
                  <a:srgbClr val="C00000"/>
                </a:solidFill>
                <a:latin typeface="+mn-lt"/>
              </a:rPr>
              <a:t>T</a:t>
            </a:r>
            <a:r>
              <a:rPr lang="en-US" sz="2400" dirty="0" err="1">
                <a:solidFill>
                  <a:srgbClr val="C00000"/>
                </a:solidFill>
                <a:latin typeface="+mn-lt"/>
              </a:rPr>
              <a:t>(n</a:t>
            </a:r>
            <a:r>
              <a:rPr lang="en-US" sz="2400" dirty="0" smtClean="0">
                <a:solidFill>
                  <a:srgbClr val="C00000"/>
                </a:solidFill>
                <a:latin typeface="+mn-lt"/>
              </a:rPr>
              <a:t>)</a:t>
            </a:r>
            <a:endParaRPr lang="en-US" sz="2400" dirty="0">
              <a:solidFill>
                <a:srgbClr val="C00000"/>
              </a:solidFill>
              <a:latin typeface="+mn-lt"/>
            </a:endParaRPr>
          </a:p>
        </p:txBody>
      </p:sp>
      <p:sp>
        <p:nvSpPr>
          <p:cNvPr id="5"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6"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70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160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160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2160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2160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2160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04" grpId="0" animBg="1"/>
    </p:bldLst>
  </p:timing>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 name="Rectangle 3"/>
          <p:cNvSpPr txBox="1">
            <a:spLocks noChangeArrowheads="1"/>
          </p:cNvSpPr>
          <p:nvPr/>
        </p:nvSpPr>
        <p:spPr bwMode="auto">
          <a:xfrm>
            <a:off x="357158" y="1196975"/>
            <a:ext cx="8550305" cy="43656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228600" lvl="0" indent="-228600">
              <a:spcBef>
                <a:spcPct val="20000"/>
              </a:spcBef>
              <a:buClr>
                <a:schemeClr val="accent6"/>
              </a:buClr>
              <a:buFont typeface="Wingdings" pitchFamily="2" charset="2"/>
              <a:buChar char="§"/>
            </a:pPr>
            <a:r>
              <a:rPr kumimoji="0" lang="en-US" sz="2400" b="0" i="0" u="none" strike="noStrike" kern="0" cap="none" spc="0" normalizeH="0" baseline="0" noProof="0" dirty="0" smtClean="0">
                <a:ln>
                  <a:noFill/>
                </a:ln>
                <a:effectLst/>
                <a:uLnTx/>
                <a:uFillTx/>
                <a:latin typeface="+mn-lt"/>
                <a:ea typeface="+mn-ea"/>
                <a:cs typeface=""/>
              </a:rPr>
              <a:t>Count </a:t>
            </a:r>
            <a:r>
              <a:rPr lang="en-US" sz="2400" dirty="0" smtClean="0">
                <a:latin typeface="+mn-lt"/>
              </a:rPr>
              <a:t>elementary </a:t>
            </a:r>
            <a:r>
              <a:rPr kumimoji="0" lang="en-US" sz="2400" b="0" i="0" u="none" strike="noStrike" kern="0" cap="none" spc="0" normalizeH="0" baseline="0" noProof="0" dirty="0" smtClean="0">
                <a:ln>
                  <a:noFill/>
                </a:ln>
                <a:effectLst/>
                <a:uLnTx/>
                <a:uFillTx/>
                <a:latin typeface="+mn-lt"/>
                <a:ea typeface="+mn-ea"/>
                <a:cs typeface=""/>
              </a:rPr>
              <a:t>operations </a:t>
            </a:r>
            <a:r>
              <a:rPr kumimoji="0" lang="en-US" sz="2000" b="0" i="0" u="none" strike="noStrike" kern="0" cap="none" spc="0" normalizeH="0" baseline="0" noProof="0" dirty="0" smtClean="0">
                <a:ln>
                  <a:noFill/>
                </a:ln>
                <a:solidFill>
                  <a:schemeClr val="bg2"/>
                </a:solidFill>
                <a:effectLst/>
                <a:uLnTx/>
                <a:uFillTx/>
                <a:latin typeface="+mn-lt"/>
                <a:ea typeface="+mn-ea"/>
                <a:cs typeface=""/>
              </a:rPr>
              <a:t>(add extra Times column)</a:t>
            </a:r>
          </a:p>
          <a:p>
            <a:pPr marL="228600" lvl="0" indent="-228600">
              <a:spcBef>
                <a:spcPct val="20000"/>
              </a:spcBef>
              <a:buClr>
                <a:schemeClr val="accent6"/>
              </a:buClr>
              <a:buFont typeface="Wingdings" pitchFamily="2" charset="2"/>
              <a:buChar char="§"/>
            </a:pPr>
            <a:r>
              <a:rPr lang="en-US" sz="2400" dirty="0" smtClean="0">
                <a:latin typeface="+mn-lt"/>
              </a:rPr>
              <a:t>The running time varies for different input instances.</a:t>
            </a:r>
            <a:br>
              <a:rPr lang="en-US" sz="2400" dirty="0" smtClean="0">
                <a:latin typeface="+mn-lt"/>
              </a:rPr>
            </a:br>
            <a:r>
              <a:rPr lang="en-US" sz="2400" dirty="0" smtClean="0">
                <a:latin typeface="+mn-lt"/>
              </a:rPr>
              <a:t/>
            </a:r>
            <a:br>
              <a:rPr lang="en-US" sz="2400" dirty="0" smtClean="0">
                <a:latin typeface="+mn-lt"/>
              </a:rPr>
            </a:br>
            <a:endParaRPr lang="en-US" sz="2400" dirty="0" smtClean="0">
              <a:latin typeface="+mn-lt"/>
            </a:endParaRPr>
          </a:p>
          <a:p>
            <a:pPr marL="228600" lvl="0" indent="-228600">
              <a:spcBef>
                <a:spcPct val="20000"/>
              </a:spcBef>
              <a:buClr>
                <a:schemeClr val="accent6"/>
              </a:buClr>
              <a:buFont typeface="Wingdings" pitchFamily="2" charset="2"/>
              <a:buChar char="§"/>
            </a:pPr>
            <a:endParaRPr lang="en-US" sz="2400" dirty="0" smtClean="0">
              <a:latin typeface="+mn-lt"/>
            </a:endParaRPr>
          </a:p>
          <a:p>
            <a:pPr marL="228600" lvl="0" indent="-228600">
              <a:spcBef>
                <a:spcPct val="20000"/>
              </a:spcBef>
              <a:buClr>
                <a:schemeClr val="accent6"/>
              </a:buClr>
              <a:buFont typeface="Wingdings" pitchFamily="2" charset="2"/>
              <a:buChar char="§"/>
            </a:pPr>
            <a:endParaRPr lang="en-US" sz="2400" dirty="0" smtClean="0">
              <a:latin typeface="+mn-lt"/>
            </a:endParaRPr>
          </a:p>
          <a:p>
            <a:pPr marL="228600" lvl="0" indent="-228600">
              <a:spcBef>
                <a:spcPct val="20000"/>
              </a:spcBef>
              <a:buClr>
                <a:schemeClr val="accent6"/>
              </a:buClr>
              <a:buFont typeface="Wingdings" pitchFamily="2" charset="2"/>
              <a:buChar char="§"/>
            </a:pPr>
            <a:endParaRPr lang="en-US" sz="2400" dirty="0" smtClean="0">
              <a:latin typeface="+mn-lt"/>
            </a:endParaRPr>
          </a:p>
          <a:p>
            <a:pPr marL="228600" lvl="0" indent="-228600">
              <a:spcBef>
                <a:spcPct val="20000"/>
              </a:spcBef>
              <a:buClr>
                <a:schemeClr val="accent6"/>
              </a:buClr>
              <a:buFont typeface="Wingdings" pitchFamily="2" charset="2"/>
              <a:buChar char="§"/>
            </a:pPr>
            <a:endParaRPr lang="en-US" sz="2400" dirty="0" smtClean="0">
              <a:latin typeface="+mn-lt"/>
            </a:endParaRPr>
          </a:p>
          <a:p>
            <a:pPr marL="228600" lvl="0" indent="-228600">
              <a:spcBef>
                <a:spcPct val="20000"/>
              </a:spcBef>
              <a:buClr>
                <a:schemeClr val="accent6"/>
              </a:buClr>
              <a:buFont typeface="Wingdings" pitchFamily="2" charset="2"/>
              <a:buChar char="§"/>
            </a:pPr>
            <a:endParaRPr lang="en-US" sz="2400" dirty="0" smtClean="0">
              <a:latin typeface="+mn-lt"/>
            </a:endParaRPr>
          </a:p>
          <a:p>
            <a:pPr marL="228600" lvl="0" indent="-228600">
              <a:spcBef>
                <a:spcPct val="20000"/>
              </a:spcBef>
              <a:buClr>
                <a:schemeClr val="accent6"/>
              </a:buClr>
              <a:buFont typeface="Wingdings" pitchFamily="2" charset="2"/>
              <a:buChar char="§"/>
            </a:pPr>
            <a:endParaRPr lang="en-US" sz="1200" dirty="0" smtClean="0">
              <a:latin typeface="+mn-lt"/>
            </a:endParaRPr>
          </a:p>
          <a:p>
            <a:pPr marL="228600" lvl="0" indent="-228600">
              <a:spcBef>
                <a:spcPct val="20000"/>
              </a:spcBef>
              <a:buClr>
                <a:schemeClr val="accent6"/>
              </a:buClr>
              <a:buFont typeface="Wingdings" pitchFamily="2" charset="2"/>
              <a:buChar char="§"/>
            </a:pPr>
            <a:endParaRPr lang="en-US" sz="2400" dirty="0" smtClean="0">
              <a:latin typeface="+mn-lt"/>
            </a:endParaRPr>
          </a:p>
          <a:p>
            <a:pPr marL="228600" marR="0" lvl="0" indent="-228600" algn="l" defTabSz="914400" rtl="0" eaLnBrk="1" fontAlgn="base" latinLnBrk="0" hangingPunct="1">
              <a:lnSpc>
                <a:spcPct val="100000"/>
              </a:lnSpc>
              <a:spcBef>
                <a:spcPct val="20000"/>
              </a:spcBef>
              <a:spcAft>
                <a:spcPct val="0"/>
              </a:spcAft>
              <a:buClr>
                <a:schemeClr val="accent6"/>
              </a:buClr>
              <a:buSzTx/>
              <a:buFont typeface="Wingdings" pitchFamily="2" charset="2"/>
              <a:buChar char="§"/>
              <a:tabLst/>
              <a:defRPr/>
            </a:pPr>
            <a:endParaRPr kumimoji="0" lang="en-US" sz="2400" b="0" i="0" u="none" strike="noStrike" kern="0" cap="none" spc="0" normalizeH="0" baseline="0" noProof="0" dirty="0">
              <a:ln>
                <a:noFill/>
              </a:ln>
              <a:solidFill>
                <a:schemeClr val="tx1"/>
              </a:solidFill>
              <a:effectLst/>
              <a:uLnTx/>
              <a:uFillTx/>
              <a:latin typeface="+mn-lt"/>
              <a:ea typeface="+mn-ea"/>
              <a:cs typeface=""/>
            </a:endParaRPr>
          </a:p>
        </p:txBody>
      </p:sp>
      <p:sp>
        <p:nvSpPr>
          <p:cNvPr id="14" name="Rectangle 13"/>
          <p:cNvSpPr/>
          <p:nvPr/>
        </p:nvSpPr>
        <p:spPr>
          <a:xfrm>
            <a:off x="1905000" y="3124200"/>
            <a:ext cx="6400800" cy="304800"/>
          </a:xfrm>
          <a:prstGeom prst="rect">
            <a:avLst/>
          </a:prstGeom>
          <a:solidFill>
            <a:schemeClr val="accent4">
              <a:alpha val="20000"/>
            </a:schemeClr>
          </a:solidFill>
          <a:ln>
            <a:solidFill>
              <a:schemeClr val="accent4">
                <a:alpha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1905000" y="3733800"/>
            <a:ext cx="6400800" cy="304800"/>
          </a:xfrm>
          <a:prstGeom prst="rect">
            <a:avLst/>
          </a:prstGeom>
          <a:solidFill>
            <a:schemeClr val="accent4">
              <a:alpha val="20000"/>
            </a:schemeClr>
          </a:solidFill>
          <a:ln>
            <a:solidFill>
              <a:schemeClr val="accent4">
                <a:alpha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1905000" y="4343400"/>
            <a:ext cx="6400800" cy="304800"/>
          </a:xfrm>
          <a:prstGeom prst="rect">
            <a:avLst/>
          </a:prstGeom>
          <a:solidFill>
            <a:schemeClr val="accent4">
              <a:alpha val="20000"/>
            </a:schemeClr>
          </a:solidFill>
          <a:ln>
            <a:solidFill>
              <a:schemeClr val="accent4">
                <a:alpha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1905000" y="4953000"/>
            <a:ext cx="6400800" cy="304800"/>
          </a:xfrm>
          <a:prstGeom prst="rect">
            <a:avLst/>
          </a:prstGeom>
          <a:solidFill>
            <a:schemeClr val="accent4">
              <a:alpha val="20000"/>
            </a:schemeClr>
          </a:solidFill>
          <a:ln>
            <a:solidFill>
              <a:schemeClr val="accent4">
                <a:alpha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442" name="Rectangle 2"/>
          <p:cNvSpPr>
            <a:spLocks noGrp="1" noChangeArrowheads="1"/>
          </p:cNvSpPr>
          <p:nvPr>
            <p:ph type="title"/>
          </p:nvPr>
        </p:nvSpPr>
        <p:spPr/>
        <p:txBody>
          <a:bodyPr/>
          <a:lstStyle/>
          <a:p>
            <a:pPr eaLnBrk="1" hangingPunct="1"/>
            <a:r>
              <a:rPr lang="en-US" dirty="0"/>
              <a:t>Analysis of algorithms</a:t>
            </a:r>
          </a:p>
        </p:txBody>
      </p:sp>
      <p:sp>
        <p:nvSpPr>
          <p:cNvPr id="61444" name="Text Box 4"/>
          <p:cNvSpPr txBox="1">
            <a:spLocks noChangeArrowheads="1"/>
          </p:cNvSpPr>
          <p:nvPr/>
        </p:nvSpPr>
        <p:spPr bwMode="auto">
          <a:xfrm>
            <a:off x="1447800" y="2438400"/>
            <a:ext cx="5160962" cy="3170099"/>
          </a:xfrm>
          <a:prstGeom prst="rect">
            <a:avLst/>
          </a:prstGeom>
          <a:noFill/>
          <a:ln w="9525">
            <a:noFill/>
            <a:miter lim="800000"/>
            <a:headEnd/>
            <a:tailEnd/>
          </a:ln>
        </p:spPr>
        <p:txBody>
          <a:bodyPr wrap="square">
            <a:prstTxWarp prst="textNoShape">
              <a:avLst/>
            </a:prstTxWarp>
            <a:spAutoFit/>
          </a:bodyPr>
          <a:lstStyle/>
          <a:p>
            <a:pPr marL="342900" indent="-342900" eaLnBrk="1" hangingPunct="1">
              <a:spcBef>
                <a:spcPct val="0"/>
              </a:spcBef>
            </a:pPr>
            <a:r>
              <a:rPr lang="en-US" sz="2000" dirty="0" err="1">
                <a:solidFill>
                  <a:srgbClr val="C00000"/>
                </a:solidFill>
                <a:latin typeface="Consolas"/>
                <a:cs typeface="Consolas"/>
              </a:rPr>
              <a:t>InsertionSort</a:t>
            </a:r>
            <a:r>
              <a:rPr lang="en-US" sz="2000" dirty="0" err="1">
                <a:latin typeface="Consolas"/>
                <a:cs typeface="Consolas"/>
              </a:rPr>
              <a:t>(A</a:t>
            </a:r>
            <a:r>
              <a:rPr lang="en-US" sz="2000" dirty="0">
                <a:latin typeface="Consolas"/>
                <a:cs typeface="Consolas"/>
              </a:rPr>
              <a:t>)</a:t>
            </a:r>
            <a:endParaRPr lang="en-US" sz="2000" dirty="0" smtClean="0">
              <a:latin typeface="Consolas"/>
              <a:cs typeface="Consolas"/>
            </a:endParaRPr>
          </a:p>
          <a:p>
            <a:pPr marL="342900" indent="-342900" eaLnBrk="1" hangingPunct="1">
              <a:spcBef>
                <a:spcPct val="0"/>
              </a:spcBef>
              <a:buFontTx/>
              <a:buAutoNum type="arabicPeriod"/>
            </a:pPr>
            <a:r>
              <a:rPr lang="en-US" sz="2000" dirty="0" smtClean="0">
                <a:latin typeface="Consolas"/>
                <a:cs typeface="Consolas"/>
              </a:rPr>
              <a:t> initialize: sort A[1]</a:t>
            </a:r>
          </a:p>
          <a:p>
            <a:pPr marL="342900" indent="-342900">
              <a:buFontTx/>
              <a:buAutoNum type="arabicPeriod"/>
            </a:pPr>
            <a:r>
              <a:rPr lang="en-US" sz="2000" dirty="0" smtClean="0">
                <a:latin typeface="Consolas"/>
                <a:cs typeface="Consolas"/>
              </a:rPr>
              <a:t> </a:t>
            </a:r>
            <a:r>
              <a:rPr lang="en-US" sz="2000" b="1" dirty="0" smtClean="0">
                <a:latin typeface="Consolas"/>
                <a:cs typeface="Consolas"/>
              </a:rPr>
              <a:t>for </a:t>
            </a:r>
            <a:r>
              <a:rPr lang="en-US" sz="2000" dirty="0" err="1" smtClean="0">
                <a:latin typeface="Consolas"/>
                <a:cs typeface="Consolas"/>
              </a:rPr>
              <a:t>j</a:t>
            </a:r>
            <a:r>
              <a:rPr lang="en-US" sz="2000" dirty="0" smtClean="0">
                <a:latin typeface="Consolas"/>
                <a:cs typeface="Consolas"/>
              </a:rPr>
              <a:t> </a:t>
            </a:r>
            <a:r>
              <a:rPr lang="en-US" sz="2000" dirty="0" smtClean="0">
                <a:latin typeface="Consolas"/>
                <a:ea typeface="Arial" pitchFamily="-107" charset="0"/>
                <a:cs typeface="Consolas"/>
              </a:rPr>
              <a:t>= 2 </a:t>
            </a:r>
            <a:r>
              <a:rPr lang="en-US" sz="2000" b="1" dirty="0" smtClean="0">
                <a:latin typeface="Consolas"/>
                <a:ea typeface="Arial" pitchFamily="-107" charset="0"/>
                <a:cs typeface="Consolas"/>
              </a:rPr>
              <a:t>to </a:t>
            </a:r>
            <a:r>
              <a:rPr lang="en-US" sz="2000" dirty="0" err="1" smtClean="0">
                <a:latin typeface="Consolas"/>
                <a:ea typeface="Arial" pitchFamily="-107" charset="0"/>
                <a:cs typeface="Consolas"/>
              </a:rPr>
              <a:t>A.length</a:t>
            </a:r>
            <a:endParaRPr lang="en-US" sz="2000" dirty="0" smtClean="0">
              <a:latin typeface="Consolas"/>
              <a:ea typeface="Arial" pitchFamily="-107" charset="0"/>
              <a:cs typeface="Consolas"/>
            </a:endParaRPr>
          </a:p>
          <a:p>
            <a:pPr marL="342900" indent="-342900">
              <a:buFontTx/>
              <a:buAutoNum type="arabicPeriod"/>
            </a:pPr>
            <a:r>
              <a:rPr lang="en-US" sz="2000" dirty="0" smtClean="0">
                <a:latin typeface="Consolas"/>
                <a:ea typeface="Arial" pitchFamily="-107" charset="0"/>
                <a:cs typeface="Consolas"/>
              </a:rPr>
              <a:t>   </a:t>
            </a:r>
            <a:r>
              <a:rPr lang="en-US" sz="2000" b="1" dirty="0" smtClean="0">
                <a:latin typeface="Consolas"/>
                <a:ea typeface="Arial" pitchFamily="-107" charset="0"/>
                <a:cs typeface="Consolas"/>
              </a:rPr>
              <a:t>do </a:t>
            </a:r>
            <a:r>
              <a:rPr lang="en-GB" sz="2000" dirty="0" smtClean="0">
                <a:latin typeface="Consolas"/>
                <a:ea typeface="Arial" pitchFamily="-107" charset="0"/>
                <a:cs typeface="Consolas"/>
              </a:rPr>
              <a:t>key = </a:t>
            </a:r>
            <a:r>
              <a:rPr lang="en-GB" sz="2000" dirty="0" err="1" smtClean="0">
                <a:latin typeface="Consolas"/>
                <a:ea typeface="Arial" pitchFamily="-107" charset="0"/>
                <a:cs typeface="Consolas"/>
              </a:rPr>
              <a:t>A[j</a:t>
            </a:r>
            <a:r>
              <a:rPr lang="en-GB" sz="2000" dirty="0" smtClean="0">
                <a:latin typeface="Consolas"/>
                <a:ea typeface="Arial" pitchFamily="-107" charset="0"/>
                <a:cs typeface="Consolas"/>
              </a:rPr>
              <a:t>]     </a:t>
            </a:r>
          </a:p>
          <a:p>
            <a:pPr marL="342900" indent="-342900">
              <a:buFontTx/>
              <a:buAutoNum type="arabicPeriod"/>
            </a:pPr>
            <a:r>
              <a:rPr lang="en-GB" sz="2000" dirty="0" smtClean="0">
                <a:latin typeface="Consolas"/>
                <a:ea typeface="Arial" pitchFamily="-107" charset="0"/>
                <a:cs typeface="Consolas"/>
              </a:rPr>
              <a:t>      </a:t>
            </a:r>
            <a:r>
              <a:rPr lang="en-GB" sz="2000" dirty="0" err="1" smtClean="0">
                <a:latin typeface="Consolas"/>
                <a:ea typeface="Arial" pitchFamily="-107" charset="0"/>
                <a:cs typeface="Consolas"/>
              </a:rPr>
              <a:t>i</a:t>
            </a:r>
            <a:r>
              <a:rPr lang="en-GB" sz="2000" dirty="0" smtClean="0">
                <a:latin typeface="Consolas"/>
                <a:ea typeface="Arial" pitchFamily="-107" charset="0"/>
                <a:cs typeface="Consolas"/>
              </a:rPr>
              <a:t> = j-1</a:t>
            </a:r>
          </a:p>
          <a:p>
            <a:pPr marL="342900" indent="-342900">
              <a:buFontTx/>
              <a:buAutoNum type="arabicPeriod"/>
            </a:pPr>
            <a:r>
              <a:rPr lang="en-GB" sz="2000" dirty="0" smtClean="0">
                <a:latin typeface="Consolas"/>
                <a:ea typeface="Arial" pitchFamily="-107" charset="0"/>
                <a:cs typeface="Consolas"/>
              </a:rPr>
              <a:t>      </a:t>
            </a:r>
            <a:r>
              <a:rPr lang="en-GB" sz="2000" b="1" dirty="0" smtClean="0">
                <a:latin typeface="Consolas"/>
                <a:ea typeface="Arial" pitchFamily="-107" charset="0"/>
                <a:cs typeface="Consolas"/>
              </a:rPr>
              <a:t>while</a:t>
            </a:r>
            <a:r>
              <a:rPr lang="en-GB" sz="2000" dirty="0" smtClean="0">
                <a:latin typeface="Consolas"/>
                <a:ea typeface="Arial" pitchFamily="-107" charset="0"/>
                <a:cs typeface="Consolas"/>
              </a:rPr>
              <a:t> </a:t>
            </a:r>
            <a:r>
              <a:rPr lang="en-GB" sz="2000" dirty="0" err="1" smtClean="0">
                <a:latin typeface="Consolas"/>
                <a:ea typeface="Arial" pitchFamily="-107" charset="0"/>
                <a:cs typeface="Consolas"/>
              </a:rPr>
              <a:t>i</a:t>
            </a:r>
            <a:r>
              <a:rPr lang="en-GB" sz="2000" dirty="0" smtClean="0">
                <a:latin typeface="Consolas"/>
                <a:ea typeface="Arial" pitchFamily="-107" charset="0"/>
                <a:cs typeface="Consolas"/>
              </a:rPr>
              <a:t> &gt; 0 and </a:t>
            </a:r>
            <a:r>
              <a:rPr lang="en-GB" sz="2000" dirty="0" err="1" smtClean="0">
                <a:latin typeface="Consolas"/>
                <a:ea typeface="Arial" pitchFamily="-107" charset="0"/>
                <a:cs typeface="Consolas"/>
              </a:rPr>
              <a:t>A[i</a:t>
            </a:r>
            <a:r>
              <a:rPr lang="en-GB" sz="2000" dirty="0" smtClean="0">
                <a:latin typeface="Consolas"/>
                <a:ea typeface="Arial" pitchFamily="-107" charset="0"/>
                <a:cs typeface="Consolas"/>
              </a:rPr>
              <a:t>] &gt; key</a:t>
            </a:r>
          </a:p>
          <a:p>
            <a:pPr marL="342900" indent="-342900">
              <a:buFontTx/>
              <a:buAutoNum type="arabicPeriod"/>
            </a:pPr>
            <a:r>
              <a:rPr lang="en-GB" sz="2000" dirty="0" smtClean="0">
                <a:latin typeface="Consolas"/>
                <a:ea typeface="Arial" pitchFamily="-107" charset="0"/>
                <a:cs typeface="Consolas"/>
              </a:rPr>
              <a:t>          </a:t>
            </a:r>
            <a:r>
              <a:rPr lang="en-GB" sz="2000" b="1" dirty="0" smtClean="0">
                <a:latin typeface="Consolas"/>
                <a:ea typeface="Arial" pitchFamily="-107" charset="0"/>
                <a:cs typeface="Consolas"/>
              </a:rPr>
              <a:t>do</a:t>
            </a:r>
            <a:r>
              <a:rPr lang="en-GB" sz="2000" dirty="0" smtClean="0">
                <a:latin typeface="Consolas"/>
                <a:ea typeface="Arial" pitchFamily="-107" charset="0"/>
                <a:cs typeface="Consolas"/>
              </a:rPr>
              <a:t>  A[i+1] = </a:t>
            </a:r>
            <a:r>
              <a:rPr lang="en-GB" sz="2000" dirty="0" err="1" smtClean="0">
                <a:latin typeface="Consolas"/>
                <a:ea typeface="Arial" pitchFamily="-107" charset="0"/>
                <a:cs typeface="Consolas"/>
              </a:rPr>
              <a:t>A[i</a:t>
            </a:r>
            <a:r>
              <a:rPr lang="en-GB" sz="2000" dirty="0" smtClean="0">
                <a:latin typeface="Consolas"/>
                <a:ea typeface="Arial" pitchFamily="-107" charset="0"/>
                <a:cs typeface="Consolas"/>
              </a:rPr>
              <a:t>]    </a:t>
            </a:r>
          </a:p>
          <a:p>
            <a:pPr marL="342900" indent="-342900">
              <a:buFontTx/>
              <a:buAutoNum type="arabicPeriod"/>
            </a:pPr>
            <a:r>
              <a:rPr lang="en-GB" sz="2000" dirty="0" smtClean="0">
                <a:latin typeface="Consolas"/>
                <a:ea typeface="Arial" pitchFamily="-107" charset="0"/>
                <a:cs typeface="Consolas"/>
              </a:rPr>
              <a:t>              </a:t>
            </a:r>
            <a:r>
              <a:rPr lang="en-GB" sz="2000" dirty="0" err="1" smtClean="0">
                <a:latin typeface="Consolas"/>
                <a:ea typeface="Arial" pitchFamily="-107" charset="0"/>
                <a:cs typeface="Consolas"/>
              </a:rPr>
              <a:t>i</a:t>
            </a:r>
            <a:r>
              <a:rPr lang="en-GB" sz="2000" dirty="0" smtClean="0">
                <a:latin typeface="Consolas"/>
                <a:ea typeface="Arial" pitchFamily="-107" charset="0"/>
                <a:cs typeface="Consolas"/>
              </a:rPr>
              <a:t> = i-1</a:t>
            </a:r>
          </a:p>
          <a:p>
            <a:pPr marL="342900" indent="-342900">
              <a:buFontTx/>
              <a:buAutoNum type="arabicPeriod"/>
            </a:pPr>
            <a:r>
              <a:rPr lang="en-GB" sz="2000" dirty="0" smtClean="0">
                <a:latin typeface="Consolas"/>
                <a:ea typeface="Arial" pitchFamily="-107" charset="0"/>
                <a:cs typeface="Consolas"/>
              </a:rPr>
              <a:t>      A[i+1] = key</a:t>
            </a:r>
          </a:p>
          <a:p>
            <a:pPr marL="342900" indent="-342900" eaLnBrk="1" hangingPunct="1">
              <a:spcBef>
                <a:spcPct val="0"/>
              </a:spcBef>
              <a:buFontTx/>
              <a:buAutoNum type="arabicPeriod"/>
            </a:pPr>
            <a:endParaRPr lang="en-GB" sz="2000" dirty="0">
              <a:latin typeface="Consolas"/>
              <a:ea typeface="Arial" pitchFamily="-107" charset="0"/>
              <a:cs typeface="Consolas"/>
            </a:endParaRPr>
          </a:p>
        </p:txBody>
      </p:sp>
      <p:sp>
        <p:nvSpPr>
          <p:cNvPr id="5"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6"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71</a:t>
            </a:fld>
            <a:endParaRPr lang="en-US"/>
          </a:p>
        </p:txBody>
      </p:sp>
      <p:sp>
        <p:nvSpPr>
          <p:cNvPr id="7" name="Rectangle 6"/>
          <p:cNvSpPr/>
          <p:nvPr/>
        </p:nvSpPr>
        <p:spPr>
          <a:xfrm>
            <a:off x="1447800" y="2362200"/>
            <a:ext cx="5029200" cy="3048000"/>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6705600" y="3005078"/>
            <a:ext cx="1371600" cy="2246769"/>
          </a:xfrm>
          <a:prstGeom prst="rect">
            <a:avLst/>
          </a:prstGeom>
          <a:noFill/>
        </p:spPr>
        <p:txBody>
          <a:bodyPr wrap="square" rtlCol="0">
            <a:spAutoFit/>
          </a:bodyPr>
          <a:lstStyle/>
          <a:p>
            <a:r>
              <a:rPr lang="en-US" sz="2000" dirty="0" err="1" smtClean="0"/>
              <a:t>n</a:t>
            </a:r>
            <a:endParaRPr lang="en-US" sz="2000" dirty="0" smtClean="0"/>
          </a:p>
          <a:p>
            <a:r>
              <a:rPr lang="en-US" sz="2000" dirty="0" smtClean="0"/>
              <a:t>        n-1</a:t>
            </a:r>
          </a:p>
          <a:p>
            <a:r>
              <a:rPr lang="en-US" sz="2000" dirty="0" smtClean="0"/>
              <a:t>n-1</a:t>
            </a:r>
          </a:p>
          <a:p>
            <a:endParaRPr lang="en-US" sz="2000" dirty="0" smtClean="0"/>
          </a:p>
          <a:p>
            <a:endParaRPr lang="en-US" sz="2000" dirty="0" smtClean="0"/>
          </a:p>
          <a:p>
            <a:endParaRPr lang="en-US" sz="2000" dirty="0" smtClean="0"/>
          </a:p>
          <a:p>
            <a:r>
              <a:rPr lang="en-US" sz="2000" dirty="0" smtClean="0"/>
              <a:t>n-1</a:t>
            </a:r>
            <a:endParaRPr lang="en-US" sz="2000" dirty="0"/>
          </a:p>
        </p:txBody>
      </p:sp>
      <p:graphicFrame>
        <p:nvGraphicFramePr>
          <p:cNvPr id="163842" name="Object 2"/>
          <p:cNvGraphicFramePr>
            <a:graphicFrameLocks noChangeAspect="1"/>
          </p:cNvGraphicFramePr>
          <p:nvPr/>
        </p:nvGraphicFramePr>
        <p:xfrm>
          <a:off x="7365419" y="3962400"/>
          <a:ext cx="330781" cy="457200"/>
        </p:xfrm>
        <a:graphic>
          <a:graphicData uri="http://schemas.openxmlformats.org/presentationml/2006/ole">
            <p:oleObj spid="_x0000_s163842" name="Equation" r:id="rId4" imgW="330200" imgH="457200" progId="Equation.3">
              <p:embed/>
            </p:oleObj>
          </a:graphicData>
        </a:graphic>
      </p:graphicFrame>
      <p:graphicFrame>
        <p:nvGraphicFramePr>
          <p:cNvPr id="163843" name="Object 3"/>
          <p:cNvGraphicFramePr>
            <a:graphicFrameLocks noChangeAspect="1"/>
          </p:cNvGraphicFramePr>
          <p:nvPr/>
        </p:nvGraphicFramePr>
        <p:xfrm>
          <a:off x="6781800" y="4267200"/>
          <a:ext cx="611184" cy="457200"/>
        </p:xfrm>
        <a:graphic>
          <a:graphicData uri="http://schemas.openxmlformats.org/presentationml/2006/ole">
            <p:oleObj spid="_x0000_s163843" name="Equation" r:id="rId5" imgW="609600" imgH="457200" progId="Equation.3">
              <p:embed/>
            </p:oleObj>
          </a:graphicData>
        </a:graphic>
      </p:graphicFrame>
      <p:graphicFrame>
        <p:nvGraphicFramePr>
          <p:cNvPr id="163845" name="Object 5"/>
          <p:cNvGraphicFramePr>
            <a:graphicFrameLocks noChangeAspect="1"/>
          </p:cNvGraphicFramePr>
          <p:nvPr/>
        </p:nvGraphicFramePr>
        <p:xfrm>
          <a:off x="7389812" y="4648200"/>
          <a:ext cx="611188" cy="457200"/>
        </p:xfrm>
        <a:graphic>
          <a:graphicData uri="http://schemas.openxmlformats.org/presentationml/2006/ole">
            <p:oleObj spid="_x0000_s163845" name="Equation" r:id="rId6" imgW="609600" imgH="457200" progId="Equation.3">
              <p:embed/>
            </p:oleObj>
          </a:graphicData>
        </a:graphic>
      </p:graphicFrame>
      <p:sp>
        <p:nvSpPr>
          <p:cNvPr id="21" name="TextBox 20"/>
          <p:cNvSpPr txBox="1"/>
          <p:nvPr/>
        </p:nvSpPr>
        <p:spPr>
          <a:xfrm>
            <a:off x="6858000" y="2495490"/>
            <a:ext cx="801321" cy="400110"/>
          </a:xfrm>
          <a:prstGeom prst="rect">
            <a:avLst/>
          </a:prstGeom>
          <a:noFill/>
        </p:spPr>
        <p:txBody>
          <a:bodyPr wrap="none" rtlCol="0">
            <a:spAutoFit/>
          </a:bodyPr>
          <a:lstStyle/>
          <a:p>
            <a:r>
              <a:rPr lang="en-US" sz="2000" dirty="0" smtClean="0">
                <a:solidFill>
                  <a:schemeClr val="accent4"/>
                </a:solidFill>
                <a:latin typeface="+mn-lt"/>
              </a:rPr>
              <a:t>Times</a:t>
            </a:r>
            <a:endParaRPr lang="en-US" sz="2000" dirty="0">
              <a:solidFill>
                <a:schemeClr val="accent4"/>
              </a:solidFill>
              <a:latin typeface="+mn-lt"/>
            </a:endParaRPr>
          </a:p>
        </p:txBody>
      </p:sp>
      <p:pic>
        <p:nvPicPr>
          <p:cNvPr id="18" name="Picture 4" descr="fig2-1"/>
          <p:cNvPicPr>
            <a:picLocks noChangeAspect="1" noChangeArrowheads="1"/>
          </p:cNvPicPr>
          <p:nvPr/>
        </p:nvPicPr>
        <p:blipFill>
          <a:blip r:embed="rId7" cstate="print">
            <a:clrChange>
              <a:clrFrom>
                <a:srgbClr val="F5F5F5"/>
              </a:clrFrom>
              <a:clrTo>
                <a:srgbClr val="F5F5F5">
                  <a:alpha val="0"/>
                </a:srgbClr>
              </a:clrTo>
            </a:clrChange>
          </a:blip>
          <a:srcRect l="3780" t="6139" r="10271" b="16948"/>
          <a:stretch>
            <a:fillRect/>
          </a:stretch>
        </p:blipFill>
        <p:spPr bwMode="auto">
          <a:xfrm>
            <a:off x="304800" y="2438400"/>
            <a:ext cx="874089" cy="762000"/>
          </a:xfrm>
          <a:prstGeom prst="rect">
            <a:avLst/>
          </a:prstGeom>
          <a:noFill/>
          <a:ln w="9525">
            <a:noFill/>
            <a:miter lim="800000"/>
            <a:headEnd/>
            <a:tailEnd/>
          </a:ln>
        </p:spPr>
      </p:pic>
      <p:sp>
        <p:nvSpPr>
          <p:cNvPr id="19" name="Oval 4"/>
          <p:cNvSpPr>
            <a:spLocks noChangeArrowheads="1"/>
          </p:cNvSpPr>
          <p:nvPr/>
        </p:nvSpPr>
        <p:spPr bwMode="auto">
          <a:xfrm>
            <a:off x="7467600" y="4038600"/>
            <a:ext cx="285750" cy="304800"/>
          </a:xfrm>
          <a:prstGeom prst="ellipse">
            <a:avLst/>
          </a:prstGeom>
          <a:noFill/>
          <a:ln w="28575">
            <a:solidFill>
              <a:schemeClr val="folHlink"/>
            </a:solidFill>
            <a:round/>
            <a:headEnd/>
            <a:tailEnd/>
          </a:ln>
        </p:spPr>
        <p:txBody>
          <a:bodyPr wrap="square" lIns="90000" tIns="46800" rIns="90000" bIns="46800" anchor="ctr">
            <a:prstTxWarp prst="textNoShape">
              <a:avLst/>
            </a:prstTxWarp>
            <a:spAutoFit/>
          </a:bodyPr>
          <a:lstStyle/>
          <a:p>
            <a:endParaRPr lang="en-US"/>
          </a:p>
        </p:txBody>
      </p:sp>
      <p:sp>
        <p:nvSpPr>
          <p:cNvPr id="22" name="Freeform 5"/>
          <p:cNvSpPr>
            <a:spLocks/>
          </p:cNvSpPr>
          <p:nvPr/>
        </p:nvSpPr>
        <p:spPr bwMode="auto">
          <a:xfrm>
            <a:off x="7620000" y="1066800"/>
            <a:ext cx="381000" cy="3005137"/>
          </a:xfrm>
          <a:custGeom>
            <a:avLst/>
            <a:gdLst>
              <a:gd name="T0" fmla="*/ 17 w 1355"/>
              <a:gd name="T1" fmla="*/ 244 h 244"/>
              <a:gd name="T2" fmla="*/ 164 w 1355"/>
              <a:gd name="T3" fmla="*/ 216 h 244"/>
              <a:gd name="T4" fmla="*/ 1004 w 1355"/>
              <a:gd name="T5" fmla="*/ 181 h 244"/>
              <a:gd name="T6" fmla="*/ 1355 w 1355"/>
              <a:gd name="T7" fmla="*/ 0 h 244"/>
              <a:gd name="T8" fmla="*/ 0 60000 65536"/>
              <a:gd name="T9" fmla="*/ 0 60000 65536"/>
              <a:gd name="T10" fmla="*/ 0 60000 65536"/>
              <a:gd name="T11" fmla="*/ 0 60000 65536"/>
              <a:gd name="T12" fmla="*/ 0 w 1355"/>
              <a:gd name="T13" fmla="*/ 0 h 244"/>
              <a:gd name="T14" fmla="*/ 1355 w 1355"/>
              <a:gd name="T15" fmla="*/ 244 h 244"/>
            </a:gdLst>
            <a:ahLst/>
            <a:cxnLst>
              <a:cxn ang="T8">
                <a:pos x="T0" y="T1"/>
              </a:cxn>
              <a:cxn ang="T9">
                <a:pos x="T2" y="T3"/>
              </a:cxn>
              <a:cxn ang="T10">
                <a:pos x="T4" y="T5"/>
              </a:cxn>
              <a:cxn ang="T11">
                <a:pos x="T6" y="T7"/>
              </a:cxn>
            </a:cxnLst>
            <a:rect l="T12" t="T13" r="T14" b="T15"/>
            <a:pathLst>
              <a:path w="1355" h="244">
                <a:moveTo>
                  <a:pt x="17" y="244"/>
                </a:moveTo>
                <a:cubicBezTo>
                  <a:pt x="41" y="239"/>
                  <a:pt x="0" y="226"/>
                  <a:pt x="164" y="216"/>
                </a:cubicBezTo>
                <a:cubicBezTo>
                  <a:pt x="328" y="206"/>
                  <a:pt x="806" y="217"/>
                  <a:pt x="1004" y="181"/>
                </a:cubicBezTo>
                <a:cubicBezTo>
                  <a:pt x="1202" y="145"/>
                  <a:pt x="1268" y="76"/>
                  <a:pt x="1355" y="0"/>
                </a:cubicBezTo>
              </a:path>
            </a:pathLst>
          </a:custGeom>
          <a:noFill/>
          <a:ln w="28575">
            <a:solidFill>
              <a:schemeClr val="folHlink"/>
            </a:solidFill>
            <a:round/>
            <a:headEnd/>
            <a:tailEnd/>
          </a:ln>
        </p:spPr>
        <p:txBody>
          <a:bodyPr wrap="square" lIns="90000" tIns="46800" rIns="90000" bIns="46800">
            <a:prstTxWarp prst="textNoShape">
              <a:avLst/>
            </a:prstTxWarp>
            <a:spAutoFit/>
          </a:bodyPr>
          <a:lstStyle/>
          <a:p>
            <a:endParaRPr lang="en-US"/>
          </a:p>
        </p:txBody>
      </p:sp>
      <p:sp>
        <p:nvSpPr>
          <p:cNvPr id="23" name="Text Box 6"/>
          <p:cNvSpPr txBox="1">
            <a:spLocks noChangeArrowheads="1"/>
          </p:cNvSpPr>
          <p:nvPr/>
        </p:nvSpPr>
        <p:spPr bwMode="auto">
          <a:xfrm>
            <a:off x="6516216" y="404664"/>
            <a:ext cx="2627784" cy="586957"/>
          </a:xfrm>
          <a:prstGeom prst="rect">
            <a:avLst/>
          </a:prstGeom>
          <a:noFill/>
          <a:ln w="38100">
            <a:noFill/>
            <a:miter lim="800000"/>
            <a:headEnd/>
            <a:tailEnd/>
          </a:ln>
        </p:spPr>
        <p:txBody>
          <a:bodyPr wrap="square" lIns="90000" tIns="46800" rIns="90000" bIns="46800">
            <a:prstTxWarp prst="textNoShape">
              <a:avLst/>
            </a:prstTxWarp>
            <a:spAutoFit/>
          </a:bodyPr>
          <a:lstStyle/>
          <a:p>
            <a:pPr eaLnBrk="0" hangingPunct="0"/>
            <a:r>
              <a:rPr lang="en-US" dirty="0" err="1" smtClean="0">
                <a:solidFill>
                  <a:schemeClr val="accent2"/>
                </a:solidFill>
                <a:latin typeface="Arial"/>
                <a:cs typeface="Arial"/>
              </a:rPr>
              <a:t>t</a:t>
            </a:r>
            <a:r>
              <a:rPr lang="en-US" baseline="-25000" dirty="0" err="1" smtClean="0">
                <a:solidFill>
                  <a:schemeClr val="accent2"/>
                </a:solidFill>
                <a:latin typeface="Arial"/>
                <a:cs typeface="Arial"/>
              </a:rPr>
              <a:t>j</a:t>
            </a:r>
            <a:r>
              <a:rPr lang="en-US" dirty="0" smtClean="0">
                <a:solidFill>
                  <a:schemeClr val="accent2"/>
                </a:solidFill>
                <a:latin typeface="Arial"/>
                <a:cs typeface="Arial"/>
              </a:rPr>
              <a:t> =number of times this  line is executed for each j</a:t>
            </a:r>
            <a:endParaRPr lang="en-US" dirty="0">
              <a:solidFill>
                <a:schemeClr val="accent2"/>
              </a:solidFill>
              <a:latin typeface="+mn-lt"/>
            </a:endParaRPr>
          </a:p>
        </p:txBody>
      </p:sp>
      <p:sp>
        <p:nvSpPr>
          <p:cNvPr id="24" name="Rectangle 3"/>
          <p:cNvSpPr txBox="1">
            <a:spLocks noChangeArrowheads="1"/>
          </p:cNvSpPr>
          <p:nvPr/>
        </p:nvSpPr>
        <p:spPr bwMode="auto">
          <a:xfrm>
            <a:off x="304800" y="5334000"/>
            <a:ext cx="8550305" cy="95252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228600" lvl="0" indent="-228600">
              <a:spcBef>
                <a:spcPct val="20000"/>
              </a:spcBef>
              <a:buClr>
                <a:schemeClr val="accent6"/>
              </a:buClr>
              <a:buFont typeface="Wingdings" pitchFamily="2" charset="2"/>
              <a:buChar char="§"/>
            </a:pPr>
            <a:endParaRPr lang="en-US" sz="2400" dirty="0" smtClean="0">
              <a:latin typeface="+mn-lt"/>
            </a:endParaRPr>
          </a:p>
          <a:p>
            <a:pPr marL="228600" lvl="0" indent="-228600">
              <a:spcBef>
                <a:spcPct val="20000"/>
              </a:spcBef>
              <a:buClr>
                <a:schemeClr val="accent6"/>
              </a:buClr>
              <a:buFont typeface="Wingdings" pitchFamily="2" charset="2"/>
              <a:buChar char="§"/>
            </a:pPr>
            <a:r>
              <a:rPr lang="en-US" sz="2400" dirty="0" smtClean="0">
                <a:solidFill>
                  <a:schemeClr val="accent1"/>
                </a:solidFill>
                <a:latin typeface="+mn-lt"/>
              </a:rPr>
              <a:t>What is the running time for the best/worst case?  </a:t>
            </a:r>
            <a:br>
              <a:rPr lang="en-US" sz="2400" dirty="0" smtClean="0">
                <a:solidFill>
                  <a:schemeClr val="accent1"/>
                </a:solidFill>
                <a:latin typeface="+mn-lt"/>
              </a:rPr>
            </a:br>
            <a:endParaRPr kumimoji="0" lang="en-US" sz="2400" b="0" i="0" u="none" strike="noStrike" kern="0" cap="none" spc="0" normalizeH="0" baseline="0" noProof="0" dirty="0" smtClean="0">
              <a:ln>
                <a:noFill/>
              </a:ln>
              <a:solidFill>
                <a:schemeClr val="accent1"/>
              </a:solidFill>
              <a:effectLst/>
              <a:uLnTx/>
              <a:uFillTx/>
              <a:latin typeface="+mn-lt"/>
              <a:ea typeface="+mn-ea"/>
              <a:cs typeface=""/>
            </a:endParaRPr>
          </a:p>
          <a:p>
            <a:pPr marL="228600" marR="0" lvl="0" indent="-228600" algn="l" defTabSz="914400" rtl="0" eaLnBrk="1" fontAlgn="base" latinLnBrk="0" hangingPunct="1">
              <a:lnSpc>
                <a:spcPct val="100000"/>
              </a:lnSpc>
              <a:spcBef>
                <a:spcPct val="20000"/>
              </a:spcBef>
              <a:spcAft>
                <a:spcPct val="0"/>
              </a:spcAft>
              <a:buClr>
                <a:schemeClr val="accent6"/>
              </a:buClr>
              <a:buSzTx/>
              <a:buFont typeface="Wingdings" pitchFamily="2" charset="2"/>
              <a:buChar char="§"/>
              <a:tabLst/>
              <a:defRPr/>
            </a:pPr>
            <a:endParaRPr kumimoji="0" lang="en-US" sz="2400" b="0" i="0" u="none" strike="noStrike" kern="0" cap="none" spc="0" normalizeH="0" baseline="0" noProof="0" dirty="0">
              <a:ln>
                <a:noFill/>
              </a:ln>
              <a:solidFill>
                <a:schemeClr val="tx1"/>
              </a:solidFill>
              <a:effectLst/>
              <a:uLnTx/>
              <a:uFillTx/>
              <a:latin typeface="+mn-lt"/>
              <a:ea typeface="+mn-ea"/>
              <a:cs typeface=""/>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1" presetClass="entr" presetSubtype="0"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2" grpId="0" animBg="1"/>
      <p:bldP spid="23" grpId="0"/>
      <p:bldP spid="24" grpId="0"/>
    </p:bldLst>
  </p:timing>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Rectangle 13"/>
          <p:cNvSpPr/>
          <p:nvPr/>
        </p:nvSpPr>
        <p:spPr>
          <a:xfrm>
            <a:off x="1905000" y="3124200"/>
            <a:ext cx="6400800" cy="304800"/>
          </a:xfrm>
          <a:prstGeom prst="rect">
            <a:avLst/>
          </a:prstGeom>
          <a:solidFill>
            <a:schemeClr val="accent4">
              <a:alpha val="20000"/>
            </a:schemeClr>
          </a:solidFill>
          <a:ln>
            <a:solidFill>
              <a:schemeClr val="accent4">
                <a:alpha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1905000" y="3733800"/>
            <a:ext cx="6400800" cy="304800"/>
          </a:xfrm>
          <a:prstGeom prst="rect">
            <a:avLst/>
          </a:prstGeom>
          <a:solidFill>
            <a:schemeClr val="accent4">
              <a:alpha val="20000"/>
            </a:schemeClr>
          </a:solidFill>
          <a:ln>
            <a:solidFill>
              <a:schemeClr val="accent4">
                <a:alpha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1905000" y="4343400"/>
            <a:ext cx="6400800" cy="304800"/>
          </a:xfrm>
          <a:prstGeom prst="rect">
            <a:avLst/>
          </a:prstGeom>
          <a:solidFill>
            <a:schemeClr val="accent4">
              <a:alpha val="20000"/>
            </a:schemeClr>
          </a:solidFill>
          <a:ln>
            <a:solidFill>
              <a:schemeClr val="accent4">
                <a:alpha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1905000" y="4953000"/>
            <a:ext cx="6400800" cy="304800"/>
          </a:xfrm>
          <a:prstGeom prst="rect">
            <a:avLst/>
          </a:prstGeom>
          <a:solidFill>
            <a:schemeClr val="accent4">
              <a:alpha val="20000"/>
            </a:schemeClr>
          </a:solidFill>
          <a:ln>
            <a:solidFill>
              <a:schemeClr val="accent4">
                <a:alpha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442" name="Rectangle 2"/>
          <p:cNvSpPr>
            <a:spLocks noGrp="1" noChangeArrowheads="1"/>
          </p:cNvSpPr>
          <p:nvPr>
            <p:ph type="title"/>
          </p:nvPr>
        </p:nvSpPr>
        <p:spPr/>
        <p:txBody>
          <a:bodyPr/>
          <a:lstStyle/>
          <a:p>
            <a:pPr eaLnBrk="1" hangingPunct="1"/>
            <a:r>
              <a:rPr lang="en-US" dirty="0"/>
              <a:t>Analysis of algorithms</a:t>
            </a:r>
          </a:p>
        </p:txBody>
      </p:sp>
      <p:sp>
        <p:nvSpPr>
          <p:cNvPr id="61444" name="Text Box 4"/>
          <p:cNvSpPr txBox="1">
            <a:spLocks noChangeArrowheads="1"/>
          </p:cNvSpPr>
          <p:nvPr/>
        </p:nvSpPr>
        <p:spPr bwMode="auto">
          <a:xfrm>
            <a:off x="1447800" y="2438400"/>
            <a:ext cx="5160962" cy="2862322"/>
          </a:xfrm>
          <a:prstGeom prst="rect">
            <a:avLst/>
          </a:prstGeom>
          <a:noFill/>
          <a:ln w="9525">
            <a:noFill/>
            <a:miter lim="800000"/>
            <a:headEnd/>
            <a:tailEnd/>
          </a:ln>
        </p:spPr>
        <p:txBody>
          <a:bodyPr wrap="square">
            <a:prstTxWarp prst="textNoShape">
              <a:avLst/>
            </a:prstTxWarp>
            <a:spAutoFit/>
          </a:bodyPr>
          <a:lstStyle/>
          <a:p>
            <a:pPr marL="342900" indent="-342900" eaLnBrk="1" hangingPunct="1">
              <a:spcBef>
                <a:spcPct val="0"/>
              </a:spcBef>
            </a:pPr>
            <a:r>
              <a:rPr lang="en-US" sz="2000" dirty="0" err="1">
                <a:solidFill>
                  <a:srgbClr val="C00000"/>
                </a:solidFill>
                <a:latin typeface="Consolas"/>
                <a:cs typeface="Consolas"/>
              </a:rPr>
              <a:t>InsertionSort</a:t>
            </a:r>
            <a:r>
              <a:rPr lang="en-US" sz="2000" dirty="0" err="1">
                <a:latin typeface="Consolas"/>
                <a:cs typeface="Consolas"/>
              </a:rPr>
              <a:t>(A</a:t>
            </a:r>
            <a:r>
              <a:rPr lang="en-US" sz="2000" dirty="0">
                <a:latin typeface="Consolas"/>
                <a:cs typeface="Consolas"/>
              </a:rPr>
              <a:t>)</a:t>
            </a:r>
            <a:endParaRPr lang="en-US" sz="2000" dirty="0" smtClean="0">
              <a:latin typeface="Consolas"/>
              <a:cs typeface="Consolas"/>
            </a:endParaRPr>
          </a:p>
          <a:p>
            <a:pPr marL="342900" indent="-342900">
              <a:buFontTx/>
              <a:buAutoNum type="arabicPeriod"/>
            </a:pPr>
            <a:r>
              <a:rPr lang="en-US" sz="2000" dirty="0" smtClean="0">
                <a:latin typeface="Consolas"/>
                <a:cs typeface="Consolas"/>
              </a:rPr>
              <a:t> initialize: sort A[1]</a:t>
            </a:r>
          </a:p>
          <a:p>
            <a:pPr marL="342900" indent="-342900">
              <a:buFontTx/>
              <a:buAutoNum type="arabicPeriod"/>
            </a:pPr>
            <a:r>
              <a:rPr lang="en-US" sz="2000" dirty="0" smtClean="0">
                <a:latin typeface="Consolas"/>
                <a:cs typeface="Consolas"/>
              </a:rPr>
              <a:t> </a:t>
            </a:r>
            <a:r>
              <a:rPr lang="en-US" sz="2000" b="1" dirty="0" smtClean="0">
                <a:latin typeface="Consolas"/>
                <a:cs typeface="Consolas"/>
              </a:rPr>
              <a:t>for </a:t>
            </a:r>
            <a:r>
              <a:rPr lang="en-US" sz="2000" dirty="0" err="1" smtClean="0">
                <a:latin typeface="Consolas"/>
                <a:cs typeface="Consolas"/>
              </a:rPr>
              <a:t>j</a:t>
            </a:r>
            <a:r>
              <a:rPr lang="en-US" sz="2000" dirty="0" smtClean="0">
                <a:latin typeface="Consolas"/>
                <a:cs typeface="Consolas"/>
              </a:rPr>
              <a:t> </a:t>
            </a:r>
            <a:r>
              <a:rPr lang="en-US" sz="2000" dirty="0" smtClean="0">
                <a:latin typeface="Consolas"/>
                <a:ea typeface="Arial" pitchFamily="-107" charset="0"/>
                <a:cs typeface="Consolas"/>
              </a:rPr>
              <a:t>= 2 </a:t>
            </a:r>
            <a:r>
              <a:rPr lang="en-US" sz="2000" b="1" dirty="0" smtClean="0">
                <a:latin typeface="Consolas"/>
                <a:ea typeface="Arial" pitchFamily="-107" charset="0"/>
                <a:cs typeface="Consolas"/>
              </a:rPr>
              <a:t>to </a:t>
            </a:r>
            <a:r>
              <a:rPr lang="en-US" sz="2000" dirty="0" err="1" smtClean="0">
                <a:latin typeface="Consolas"/>
                <a:ea typeface="Arial" pitchFamily="-107" charset="0"/>
                <a:cs typeface="Consolas"/>
              </a:rPr>
              <a:t>A.length</a:t>
            </a:r>
            <a:endParaRPr lang="en-US" sz="2000" dirty="0" smtClean="0">
              <a:latin typeface="Consolas"/>
              <a:ea typeface="Arial" pitchFamily="-107" charset="0"/>
              <a:cs typeface="Consolas"/>
            </a:endParaRPr>
          </a:p>
          <a:p>
            <a:pPr marL="342900" indent="-342900">
              <a:buFontTx/>
              <a:buAutoNum type="arabicPeriod"/>
            </a:pPr>
            <a:r>
              <a:rPr lang="en-US" sz="2000" dirty="0" smtClean="0">
                <a:latin typeface="Consolas"/>
                <a:ea typeface="Arial" pitchFamily="-107" charset="0"/>
                <a:cs typeface="Consolas"/>
              </a:rPr>
              <a:t>   </a:t>
            </a:r>
            <a:r>
              <a:rPr lang="en-US" sz="2000" b="1" dirty="0" smtClean="0">
                <a:latin typeface="Consolas"/>
                <a:ea typeface="Arial" pitchFamily="-107" charset="0"/>
                <a:cs typeface="Consolas"/>
              </a:rPr>
              <a:t>do </a:t>
            </a:r>
            <a:r>
              <a:rPr lang="en-GB" sz="2000" dirty="0" smtClean="0">
                <a:latin typeface="Consolas"/>
                <a:ea typeface="Arial" pitchFamily="-107" charset="0"/>
                <a:cs typeface="Consolas"/>
              </a:rPr>
              <a:t>key = </a:t>
            </a:r>
            <a:r>
              <a:rPr lang="en-GB" sz="2000" dirty="0" err="1" smtClean="0">
                <a:latin typeface="Consolas"/>
                <a:ea typeface="Arial" pitchFamily="-107" charset="0"/>
                <a:cs typeface="Consolas"/>
              </a:rPr>
              <a:t>A[j</a:t>
            </a:r>
            <a:r>
              <a:rPr lang="en-GB" sz="2000" dirty="0" smtClean="0">
                <a:latin typeface="Consolas"/>
                <a:ea typeface="Arial" pitchFamily="-107" charset="0"/>
                <a:cs typeface="Consolas"/>
              </a:rPr>
              <a:t>]     </a:t>
            </a:r>
          </a:p>
          <a:p>
            <a:pPr marL="342900" indent="-342900">
              <a:buFontTx/>
              <a:buAutoNum type="arabicPeriod"/>
            </a:pPr>
            <a:r>
              <a:rPr lang="en-GB" sz="2000" dirty="0" smtClean="0">
                <a:latin typeface="Consolas"/>
                <a:ea typeface="Arial" pitchFamily="-107" charset="0"/>
                <a:cs typeface="Consolas"/>
              </a:rPr>
              <a:t>      </a:t>
            </a:r>
            <a:r>
              <a:rPr lang="en-GB" sz="2000" dirty="0" err="1" smtClean="0">
                <a:latin typeface="Consolas"/>
                <a:ea typeface="Arial" pitchFamily="-107" charset="0"/>
                <a:cs typeface="Consolas"/>
              </a:rPr>
              <a:t>i</a:t>
            </a:r>
            <a:r>
              <a:rPr lang="en-GB" sz="2000" dirty="0" smtClean="0">
                <a:latin typeface="Consolas"/>
                <a:ea typeface="Arial" pitchFamily="-107" charset="0"/>
                <a:cs typeface="Consolas"/>
              </a:rPr>
              <a:t> = j-1</a:t>
            </a:r>
          </a:p>
          <a:p>
            <a:pPr marL="342900" indent="-342900">
              <a:buFontTx/>
              <a:buAutoNum type="arabicPeriod"/>
            </a:pPr>
            <a:r>
              <a:rPr lang="en-GB" sz="2000" dirty="0" smtClean="0">
                <a:latin typeface="Consolas"/>
                <a:ea typeface="Arial" pitchFamily="-107" charset="0"/>
                <a:cs typeface="Consolas"/>
              </a:rPr>
              <a:t>      </a:t>
            </a:r>
            <a:r>
              <a:rPr lang="en-GB" sz="2000" b="1" dirty="0" smtClean="0">
                <a:latin typeface="Consolas"/>
                <a:ea typeface="Arial" pitchFamily="-107" charset="0"/>
                <a:cs typeface="Consolas"/>
              </a:rPr>
              <a:t>while</a:t>
            </a:r>
            <a:r>
              <a:rPr lang="en-GB" sz="2000" dirty="0" smtClean="0">
                <a:latin typeface="Consolas"/>
                <a:ea typeface="Arial" pitchFamily="-107" charset="0"/>
                <a:cs typeface="Consolas"/>
              </a:rPr>
              <a:t> </a:t>
            </a:r>
            <a:r>
              <a:rPr lang="en-GB" sz="2000" dirty="0" err="1" smtClean="0">
                <a:latin typeface="Consolas"/>
                <a:ea typeface="Arial" pitchFamily="-107" charset="0"/>
                <a:cs typeface="Consolas"/>
              </a:rPr>
              <a:t>i</a:t>
            </a:r>
            <a:r>
              <a:rPr lang="en-GB" sz="2000" dirty="0" smtClean="0">
                <a:latin typeface="Consolas"/>
                <a:ea typeface="Arial" pitchFamily="-107" charset="0"/>
                <a:cs typeface="Consolas"/>
              </a:rPr>
              <a:t> &gt; 0 and </a:t>
            </a:r>
            <a:r>
              <a:rPr lang="en-GB" sz="2000" dirty="0" err="1" smtClean="0">
                <a:latin typeface="Consolas"/>
                <a:ea typeface="Arial" pitchFamily="-107" charset="0"/>
                <a:cs typeface="Consolas"/>
              </a:rPr>
              <a:t>A[i</a:t>
            </a:r>
            <a:r>
              <a:rPr lang="en-GB" sz="2000" dirty="0" smtClean="0">
                <a:latin typeface="Consolas"/>
                <a:ea typeface="Arial" pitchFamily="-107" charset="0"/>
                <a:cs typeface="Consolas"/>
              </a:rPr>
              <a:t>] &gt; key</a:t>
            </a:r>
          </a:p>
          <a:p>
            <a:pPr marL="342900" indent="-342900">
              <a:buFontTx/>
              <a:buAutoNum type="arabicPeriod"/>
            </a:pPr>
            <a:r>
              <a:rPr lang="en-GB" sz="2000" dirty="0" smtClean="0">
                <a:latin typeface="Consolas"/>
                <a:ea typeface="Arial" pitchFamily="-107" charset="0"/>
                <a:cs typeface="Consolas"/>
              </a:rPr>
              <a:t>          </a:t>
            </a:r>
            <a:r>
              <a:rPr lang="en-GB" sz="2000" b="1" dirty="0" smtClean="0">
                <a:latin typeface="Consolas"/>
                <a:ea typeface="Arial" pitchFamily="-107" charset="0"/>
                <a:cs typeface="Consolas"/>
              </a:rPr>
              <a:t>do</a:t>
            </a:r>
            <a:r>
              <a:rPr lang="en-GB" sz="2000" dirty="0" smtClean="0">
                <a:latin typeface="Consolas"/>
                <a:ea typeface="Arial" pitchFamily="-107" charset="0"/>
                <a:cs typeface="Consolas"/>
              </a:rPr>
              <a:t>  A[i+1] = </a:t>
            </a:r>
            <a:r>
              <a:rPr lang="en-GB" sz="2000" dirty="0" err="1" smtClean="0">
                <a:latin typeface="Consolas"/>
                <a:ea typeface="Arial" pitchFamily="-107" charset="0"/>
                <a:cs typeface="Consolas"/>
              </a:rPr>
              <a:t>A[i</a:t>
            </a:r>
            <a:r>
              <a:rPr lang="en-GB" sz="2000" dirty="0" smtClean="0">
                <a:latin typeface="Consolas"/>
                <a:ea typeface="Arial" pitchFamily="-107" charset="0"/>
                <a:cs typeface="Consolas"/>
              </a:rPr>
              <a:t>]    </a:t>
            </a:r>
          </a:p>
          <a:p>
            <a:pPr marL="342900" indent="-342900">
              <a:buFontTx/>
              <a:buAutoNum type="arabicPeriod"/>
            </a:pPr>
            <a:r>
              <a:rPr lang="en-GB" sz="2000" dirty="0" smtClean="0">
                <a:latin typeface="Consolas"/>
                <a:ea typeface="Arial" pitchFamily="-107" charset="0"/>
                <a:cs typeface="Consolas"/>
              </a:rPr>
              <a:t>              </a:t>
            </a:r>
            <a:r>
              <a:rPr lang="en-GB" sz="2000" dirty="0" err="1" smtClean="0">
                <a:latin typeface="Consolas"/>
                <a:ea typeface="Arial" pitchFamily="-107" charset="0"/>
                <a:cs typeface="Consolas"/>
              </a:rPr>
              <a:t>i</a:t>
            </a:r>
            <a:r>
              <a:rPr lang="en-GB" sz="2000" dirty="0" smtClean="0">
                <a:latin typeface="Consolas"/>
                <a:ea typeface="Arial" pitchFamily="-107" charset="0"/>
                <a:cs typeface="Consolas"/>
              </a:rPr>
              <a:t> = i-1</a:t>
            </a:r>
          </a:p>
          <a:p>
            <a:pPr marL="342900" indent="-342900">
              <a:buFontTx/>
              <a:buAutoNum type="arabicPeriod"/>
            </a:pPr>
            <a:r>
              <a:rPr lang="en-GB" sz="2000" dirty="0" smtClean="0">
                <a:latin typeface="Consolas"/>
                <a:ea typeface="Arial" pitchFamily="-107" charset="0"/>
                <a:cs typeface="Consolas"/>
              </a:rPr>
              <a:t>      A[i+1] = key</a:t>
            </a:r>
          </a:p>
        </p:txBody>
      </p:sp>
      <p:sp>
        <p:nvSpPr>
          <p:cNvPr id="5"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6"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72</a:t>
            </a:fld>
            <a:endParaRPr lang="en-US"/>
          </a:p>
        </p:txBody>
      </p:sp>
      <p:sp>
        <p:nvSpPr>
          <p:cNvPr id="7" name="Rectangle 6"/>
          <p:cNvSpPr/>
          <p:nvPr/>
        </p:nvSpPr>
        <p:spPr>
          <a:xfrm>
            <a:off x="1447800" y="2362200"/>
            <a:ext cx="5029200" cy="3048000"/>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6705600" y="3005078"/>
            <a:ext cx="1371600" cy="2246769"/>
          </a:xfrm>
          <a:prstGeom prst="rect">
            <a:avLst/>
          </a:prstGeom>
          <a:noFill/>
        </p:spPr>
        <p:txBody>
          <a:bodyPr wrap="square" rtlCol="0">
            <a:spAutoFit/>
          </a:bodyPr>
          <a:lstStyle/>
          <a:p>
            <a:r>
              <a:rPr lang="en-US" sz="2000" dirty="0" err="1" smtClean="0"/>
              <a:t>n</a:t>
            </a:r>
            <a:endParaRPr lang="en-US" sz="2000" dirty="0" smtClean="0"/>
          </a:p>
          <a:p>
            <a:r>
              <a:rPr lang="en-US" sz="2000" dirty="0" smtClean="0"/>
              <a:t>        n-1</a:t>
            </a:r>
          </a:p>
          <a:p>
            <a:r>
              <a:rPr lang="en-US" sz="2000" dirty="0" smtClean="0"/>
              <a:t>n-1</a:t>
            </a:r>
          </a:p>
          <a:p>
            <a:endParaRPr lang="en-US" sz="2000" dirty="0" smtClean="0"/>
          </a:p>
          <a:p>
            <a:endParaRPr lang="en-US" sz="2000" dirty="0" smtClean="0"/>
          </a:p>
          <a:p>
            <a:endParaRPr lang="en-US" sz="2000" dirty="0" smtClean="0"/>
          </a:p>
          <a:p>
            <a:r>
              <a:rPr lang="en-US" sz="2000" dirty="0" smtClean="0"/>
              <a:t>n-1</a:t>
            </a:r>
            <a:endParaRPr lang="en-US" sz="2000" dirty="0"/>
          </a:p>
        </p:txBody>
      </p:sp>
      <p:graphicFrame>
        <p:nvGraphicFramePr>
          <p:cNvPr id="163842" name="Object 2"/>
          <p:cNvGraphicFramePr>
            <a:graphicFrameLocks noChangeAspect="1"/>
          </p:cNvGraphicFramePr>
          <p:nvPr/>
        </p:nvGraphicFramePr>
        <p:xfrm>
          <a:off x="7365419" y="3962400"/>
          <a:ext cx="330781" cy="457200"/>
        </p:xfrm>
        <a:graphic>
          <a:graphicData uri="http://schemas.openxmlformats.org/presentationml/2006/ole">
            <p:oleObj spid="_x0000_s165890" name="Equation" r:id="rId4" imgW="330200" imgH="457200" progId="Equation.3">
              <p:embed/>
            </p:oleObj>
          </a:graphicData>
        </a:graphic>
      </p:graphicFrame>
      <p:graphicFrame>
        <p:nvGraphicFramePr>
          <p:cNvPr id="163843" name="Object 3"/>
          <p:cNvGraphicFramePr>
            <a:graphicFrameLocks noChangeAspect="1"/>
          </p:cNvGraphicFramePr>
          <p:nvPr/>
        </p:nvGraphicFramePr>
        <p:xfrm>
          <a:off x="6781800" y="4267200"/>
          <a:ext cx="611184" cy="457200"/>
        </p:xfrm>
        <a:graphic>
          <a:graphicData uri="http://schemas.openxmlformats.org/presentationml/2006/ole">
            <p:oleObj spid="_x0000_s165891" name="Equation" r:id="rId5" imgW="609600" imgH="457200" progId="Equation.3">
              <p:embed/>
            </p:oleObj>
          </a:graphicData>
        </a:graphic>
      </p:graphicFrame>
      <p:graphicFrame>
        <p:nvGraphicFramePr>
          <p:cNvPr id="163845" name="Object 5"/>
          <p:cNvGraphicFramePr>
            <a:graphicFrameLocks noChangeAspect="1"/>
          </p:cNvGraphicFramePr>
          <p:nvPr/>
        </p:nvGraphicFramePr>
        <p:xfrm>
          <a:off x="7389812" y="4648200"/>
          <a:ext cx="611188" cy="457200"/>
        </p:xfrm>
        <a:graphic>
          <a:graphicData uri="http://schemas.openxmlformats.org/presentationml/2006/ole">
            <p:oleObj spid="_x0000_s165892" name="Equation" r:id="rId6" imgW="609600" imgH="457200" progId="Equation.3">
              <p:embed/>
            </p:oleObj>
          </a:graphicData>
        </a:graphic>
      </p:graphicFrame>
      <p:sp>
        <p:nvSpPr>
          <p:cNvPr id="20" name="Rectangle 3"/>
          <p:cNvSpPr txBox="1">
            <a:spLocks noChangeArrowheads="1"/>
          </p:cNvSpPr>
          <p:nvPr/>
        </p:nvSpPr>
        <p:spPr bwMode="auto">
          <a:xfrm>
            <a:off x="357158" y="1196975"/>
            <a:ext cx="8550305" cy="508954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228600" lvl="0" indent="-228600">
              <a:spcBef>
                <a:spcPct val="20000"/>
              </a:spcBef>
              <a:buClr>
                <a:schemeClr val="accent6"/>
              </a:buClr>
              <a:buFont typeface="Wingdings" pitchFamily="2" charset="2"/>
              <a:buChar char="§"/>
            </a:pPr>
            <a:r>
              <a:rPr kumimoji="0" lang="en-US" sz="2400" b="1" i="0" u="none" strike="noStrike" kern="0" cap="none" spc="0" normalizeH="0" baseline="0" noProof="0" dirty="0" smtClean="0">
                <a:ln>
                  <a:noFill/>
                </a:ln>
                <a:solidFill>
                  <a:schemeClr val="accent6"/>
                </a:solidFill>
                <a:effectLst/>
                <a:uLnTx/>
                <a:uFillTx/>
                <a:latin typeface="+mn-lt"/>
                <a:ea typeface="+mn-ea"/>
                <a:cs typeface=""/>
              </a:rPr>
              <a:t>Best case </a:t>
            </a:r>
            <a:r>
              <a:rPr kumimoji="0" lang="en-US" sz="2400" b="0" i="0" u="none" strike="noStrike" kern="0" cap="none" spc="0" normalizeH="0" baseline="0" noProof="0" dirty="0" smtClean="0">
                <a:ln>
                  <a:noFill/>
                </a:ln>
                <a:effectLst/>
                <a:uLnTx/>
                <a:uFillTx/>
                <a:latin typeface="+mn-lt"/>
                <a:ea typeface="+mn-ea"/>
                <a:cs typeface=""/>
              </a:rPr>
              <a:t>: sorted array</a:t>
            </a:r>
            <a:r>
              <a:rPr lang="en-US" sz="2000" kern="0" dirty="0" smtClean="0">
                <a:cs typeface=""/>
              </a:rPr>
              <a:t>,   (</a:t>
            </a:r>
            <a:r>
              <a:rPr lang="en-US" sz="2000" kern="0" dirty="0" err="1" smtClean="0">
                <a:solidFill>
                  <a:schemeClr val="accent3"/>
                </a:solidFill>
                <a:cs typeface=""/>
              </a:rPr>
              <a:t>t</a:t>
            </a:r>
            <a:r>
              <a:rPr lang="en-US" sz="2000" kern="0" baseline="-25000" dirty="0" err="1" smtClean="0">
                <a:solidFill>
                  <a:schemeClr val="accent3"/>
                </a:solidFill>
                <a:cs typeface=""/>
              </a:rPr>
              <a:t>j</a:t>
            </a:r>
            <a:r>
              <a:rPr lang="en-US" sz="2000" kern="0" dirty="0" smtClean="0">
                <a:solidFill>
                  <a:schemeClr val="accent3"/>
                </a:solidFill>
                <a:cs typeface=""/>
              </a:rPr>
              <a:t> = 1   </a:t>
            </a:r>
            <a:r>
              <a:rPr lang="en-US" sz="2000" kern="0" dirty="0" smtClean="0">
                <a:cs typeface=""/>
              </a:rPr>
              <a:t>for </a:t>
            </a:r>
            <a:r>
              <a:rPr lang="en-US" sz="2000" kern="0" dirty="0" err="1" smtClean="0">
                <a:cs typeface=""/>
              </a:rPr>
              <a:t>j</a:t>
            </a:r>
            <a:r>
              <a:rPr lang="en-US" sz="2000" kern="0" dirty="0" smtClean="0">
                <a:cs typeface=""/>
              </a:rPr>
              <a:t> = 2, 3, …, </a:t>
            </a:r>
            <a:r>
              <a:rPr lang="en-US" sz="2000" kern="0" dirty="0" err="1" smtClean="0">
                <a:cs typeface=""/>
              </a:rPr>
              <a:t>n</a:t>
            </a:r>
            <a:r>
              <a:rPr lang="en-US" sz="2000" kern="0" dirty="0" smtClean="0">
                <a:cs typeface=""/>
              </a:rPr>
              <a:t>)</a:t>
            </a:r>
            <a:r>
              <a:rPr lang="en-US" sz="2400" kern="0" dirty="0" smtClean="0">
                <a:cs typeface=""/>
              </a:rPr>
              <a:t> </a:t>
            </a:r>
            <a:endParaRPr kumimoji="0" lang="en-US" sz="2400" b="0" i="0" u="none" strike="noStrike" kern="0" cap="none" spc="0" normalizeH="0" baseline="0" noProof="0" dirty="0" smtClean="0">
              <a:ln>
                <a:noFill/>
              </a:ln>
              <a:effectLst/>
              <a:uLnTx/>
              <a:uFillTx/>
              <a:latin typeface="+mn-lt"/>
              <a:ea typeface="+mn-ea"/>
              <a:cs typeface=""/>
            </a:endParaRPr>
          </a:p>
          <a:p>
            <a:pPr marL="228600" lvl="0" indent="-228600">
              <a:spcBef>
                <a:spcPct val="20000"/>
              </a:spcBef>
              <a:buClr>
                <a:schemeClr val="accent6"/>
              </a:buClr>
            </a:pPr>
            <a:r>
              <a:rPr lang="en-US" sz="2400" dirty="0" smtClean="0">
                <a:latin typeface="+mn-lt"/>
              </a:rPr>
              <a:t>	</a:t>
            </a:r>
            <a:r>
              <a:rPr lang="en-US" sz="2400" dirty="0" err="1" smtClean="0">
                <a:solidFill>
                  <a:schemeClr val="accent3"/>
                </a:solidFill>
                <a:latin typeface="+mn-lt"/>
              </a:rPr>
              <a:t>T(n</a:t>
            </a:r>
            <a:r>
              <a:rPr lang="en-US" sz="2400" dirty="0" smtClean="0">
                <a:solidFill>
                  <a:schemeClr val="accent3"/>
                </a:solidFill>
                <a:latin typeface="+mn-lt"/>
              </a:rPr>
              <a:t>) = an + </a:t>
            </a:r>
            <a:r>
              <a:rPr lang="en-US" sz="2400" dirty="0" err="1" smtClean="0">
                <a:solidFill>
                  <a:schemeClr val="accent3"/>
                </a:solidFill>
                <a:latin typeface="+mn-lt"/>
              </a:rPr>
              <a:t>b</a:t>
            </a:r>
            <a:r>
              <a:rPr lang="en-US" sz="2400" dirty="0" smtClean="0">
                <a:solidFill>
                  <a:schemeClr val="accent3"/>
                </a:solidFill>
                <a:latin typeface="+mn-lt"/>
              </a:rPr>
              <a:t> </a:t>
            </a:r>
            <a:r>
              <a:rPr lang="en-US" sz="2400" dirty="0" smtClean="0">
                <a:latin typeface="+mn-lt"/>
              </a:rPr>
              <a:t>, for constants a and </a:t>
            </a:r>
            <a:r>
              <a:rPr lang="en-US" sz="2400" dirty="0" err="1" smtClean="0">
                <a:latin typeface="+mn-lt"/>
              </a:rPr>
              <a:t>b</a:t>
            </a:r>
            <a:r>
              <a:rPr lang="en-US" sz="2400" dirty="0" smtClean="0">
                <a:latin typeface="+mn-lt"/>
              </a:rPr>
              <a:t>.</a:t>
            </a:r>
            <a:endParaRPr kumimoji="0" lang="en-US" sz="2400" b="0" i="0" u="none" strike="noStrike" kern="0" cap="none" spc="0" normalizeH="0" baseline="0" noProof="0" dirty="0">
              <a:ln>
                <a:noFill/>
              </a:ln>
              <a:solidFill>
                <a:schemeClr val="tx1"/>
              </a:solidFill>
              <a:effectLst/>
              <a:uLnTx/>
              <a:uFillTx/>
              <a:latin typeface="+mn-lt"/>
              <a:ea typeface="+mn-ea"/>
              <a:cs typeface=""/>
            </a:endParaRPr>
          </a:p>
        </p:txBody>
      </p:sp>
      <p:sp>
        <p:nvSpPr>
          <p:cNvPr id="21" name="TextBox 20"/>
          <p:cNvSpPr txBox="1"/>
          <p:nvPr/>
        </p:nvSpPr>
        <p:spPr>
          <a:xfrm>
            <a:off x="6858000" y="2495490"/>
            <a:ext cx="801321" cy="400110"/>
          </a:xfrm>
          <a:prstGeom prst="rect">
            <a:avLst/>
          </a:prstGeom>
          <a:noFill/>
        </p:spPr>
        <p:txBody>
          <a:bodyPr wrap="none" rtlCol="0">
            <a:spAutoFit/>
          </a:bodyPr>
          <a:lstStyle/>
          <a:p>
            <a:r>
              <a:rPr lang="en-US" sz="2000" dirty="0" smtClean="0">
                <a:solidFill>
                  <a:schemeClr val="accent4"/>
                </a:solidFill>
                <a:latin typeface="+mn-lt"/>
              </a:rPr>
              <a:t>Times</a:t>
            </a:r>
            <a:endParaRPr lang="en-US" sz="2000" dirty="0">
              <a:solidFill>
                <a:schemeClr val="accent4"/>
              </a:solidFill>
              <a:latin typeface="+mn-lt"/>
            </a:endParaRPr>
          </a:p>
        </p:txBody>
      </p:sp>
      <p:pic>
        <p:nvPicPr>
          <p:cNvPr id="18" name="Picture 4" descr="fig2-1"/>
          <p:cNvPicPr>
            <a:picLocks noChangeAspect="1" noChangeArrowheads="1"/>
          </p:cNvPicPr>
          <p:nvPr/>
        </p:nvPicPr>
        <p:blipFill>
          <a:blip r:embed="rId7" cstate="print">
            <a:clrChange>
              <a:clrFrom>
                <a:srgbClr val="F5F5F5"/>
              </a:clrFrom>
              <a:clrTo>
                <a:srgbClr val="F5F5F5">
                  <a:alpha val="0"/>
                </a:srgbClr>
              </a:clrTo>
            </a:clrChange>
          </a:blip>
          <a:srcRect l="3780" t="6139" r="10271" b="16948"/>
          <a:stretch>
            <a:fillRect/>
          </a:stretch>
        </p:blipFill>
        <p:spPr bwMode="auto">
          <a:xfrm>
            <a:off x="304800" y="2438400"/>
            <a:ext cx="874089" cy="76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Rectangle 13"/>
          <p:cNvSpPr/>
          <p:nvPr/>
        </p:nvSpPr>
        <p:spPr>
          <a:xfrm>
            <a:off x="1905000" y="3124200"/>
            <a:ext cx="6400800" cy="304800"/>
          </a:xfrm>
          <a:prstGeom prst="rect">
            <a:avLst/>
          </a:prstGeom>
          <a:solidFill>
            <a:schemeClr val="accent4">
              <a:alpha val="20000"/>
            </a:schemeClr>
          </a:solidFill>
          <a:ln>
            <a:solidFill>
              <a:schemeClr val="accent4">
                <a:alpha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1905000" y="3733800"/>
            <a:ext cx="6400800" cy="304800"/>
          </a:xfrm>
          <a:prstGeom prst="rect">
            <a:avLst/>
          </a:prstGeom>
          <a:solidFill>
            <a:schemeClr val="accent4">
              <a:alpha val="20000"/>
            </a:schemeClr>
          </a:solidFill>
          <a:ln>
            <a:solidFill>
              <a:schemeClr val="accent4">
                <a:alpha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1905000" y="4343400"/>
            <a:ext cx="6400800" cy="304800"/>
          </a:xfrm>
          <a:prstGeom prst="rect">
            <a:avLst/>
          </a:prstGeom>
          <a:solidFill>
            <a:schemeClr val="accent4">
              <a:alpha val="20000"/>
            </a:schemeClr>
          </a:solidFill>
          <a:ln>
            <a:solidFill>
              <a:schemeClr val="accent4">
                <a:alpha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1905000" y="4953000"/>
            <a:ext cx="6400800" cy="304800"/>
          </a:xfrm>
          <a:prstGeom prst="rect">
            <a:avLst/>
          </a:prstGeom>
          <a:solidFill>
            <a:schemeClr val="accent4">
              <a:alpha val="20000"/>
            </a:schemeClr>
          </a:solidFill>
          <a:ln>
            <a:solidFill>
              <a:schemeClr val="accent4">
                <a:alpha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442" name="Rectangle 2"/>
          <p:cNvSpPr>
            <a:spLocks noGrp="1" noChangeArrowheads="1"/>
          </p:cNvSpPr>
          <p:nvPr>
            <p:ph type="title"/>
          </p:nvPr>
        </p:nvSpPr>
        <p:spPr/>
        <p:txBody>
          <a:bodyPr/>
          <a:lstStyle/>
          <a:p>
            <a:pPr eaLnBrk="1" hangingPunct="1"/>
            <a:r>
              <a:rPr lang="en-US" dirty="0"/>
              <a:t>Analysis of algorithms</a:t>
            </a:r>
          </a:p>
        </p:txBody>
      </p:sp>
      <p:sp>
        <p:nvSpPr>
          <p:cNvPr id="61444" name="Text Box 4"/>
          <p:cNvSpPr txBox="1">
            <a:spLocks noChangeArrowheads="1"/>
          </p:cNvSpPr>
          <p:nvPr/>
        </p:nvSpPr>
        <p:spPr bwMode="auto">
          <a:xfrm>
            <a:off x="1447800" y="2438400"/>
            <a:ext cx="5160962" cy="2862322"/>
          </a:xfrm>
          <a:prstGeom prst="rect">
            <a:avLst/>
          </a:prstGeom>
          <a:noFill/>
          <a:ln w="9525">
            <a:noFill/>
            <a:miter lim="800000"/>
            <a:headEnd/>
            <a:tailEnd/>
          </a:ln>
        </p:spPr>
        <p:txBody>
          <a:bodyPr wrap="square">
            <a:prstTxWarp prst="textNoShape">
              <a:avLst/>
            </a:prstTxWarp>
            <a:spAutoFit/>
          </a:bodyPr>
          <a:lstStyle/>
          <a:p>
            <a:pPr marL="342900" indent="-342900" eaLnBrk="1" hangingPunct="1">
              <a:spcBef>
                <a:spcPct val="0"/>
              </a:spcBef>
            </a:pPr>
            <a:r>
              <a:rPr lang="en-US" sz="2000" dirty="0" err="1">
                <a:solidFill>
                  <a:srgbClr val="C00000"/>
                </a:solidFill>
                <a:latin typeface="Consolas"/>
                <a:cs typeface="Consolas"/>
              </a:rPr>
              <a:t>InsertionSort</a:t>
            </a:r>
            <a:r>
              <a:rPr lang="en-US" sz="2000" dirty="0" err="1">
                <a:latin typeface="Consolas"/>
                <a:cs typeface="Consolas"/>
              </a:rPr>
              <a:t>(A</a:t>
            </a:r>
            <a:r>
              <a:rPr lang="en-US" sz="2000" dirty="0">
                <a:latin typeface="Consolas"/>
                <a:cs typeface="Consolas"/>
              </a:rPr>
              <a:t>)</a:t>
            </a:r>
            <a:endParaRPr lang="en-US" sz="2000" dirty="0" smtClean="0">
              <a:latin typeface="Consolas"/>
              <a:cs typeface="Consolas"/>
            </a:endParaRPr>
          </a:p>
          <a:p>
            <a:pPr marL="342900" indent="-342900">
              <a:buFontTx/>
              <a:buAutoNum type="arabicPeriod"/>
            </a:pPr>
            <a:r>
              <a:rPr lang="en-US" sz="2000" dirty="0" smtClean="0">
                <a:latin typeface="Consolas"/>
                <a:cs typeface="Consolas"/>
              </a:rPr>
              <a:t> initialize: sort A[1]</a:t>
            </a:r>
          </a:p>
          <a:p>
            <a:pPr marL="342900" indent="-342900">
              <a:buFontTx/>
              <a:buAutoNum type="arabicPeriod"/>
            </a:pPr>
            <a:r>
              <a:rPr lang="en-US" sz="2000" dirty="0" smtClean="0">
                <a:latin typeface="Consolas"/>
                <a:cs typeface="Consolas"/>
              </a:rPr>
              <a:t> </a:t>
            </a:r>
            <a:r>
              <a:rPr lang="en-US" sz="2000" b="1" dirty="0" smtClean="0">
                <a:latin typeface="Consolas"/>
                <a:cs typeface="Consolas"/>
              </a:rPr>
              <a:t>for </a:t>
            </a:r>
            <a:r>
              <a:rPr lang="en-US" sz="2000" dirty="0" err="1" smtClean="0">
                <a:latin typeface="Consolas"/>
                <a:cs typeface="Consolas"/>
              </a:rPr>
              <a:t>j</a:t>
            </a:r>
            <a:r>
              <a:rPr lang="en-US" sz="2000" dirty="0" smtClean="0">
                <a:latin typeface="Consolas"/>
                <a:cs typeface="Consolas"/>
              </a:rPr>
              <a:t> </a:t>
            </a:r>
            <a:r>
              <a:rPr lang="en-US" sz="2000" dirty="0" smtClean="0">
                <a:latin typeface="Consolas"/>
                <a:ea typeface="Arial" pitchFamily="-107" charset="0"/>
                <a:cs typeface="Consolas"/>
              </a:rPr>
              <a:t>= 2 </a:t>
            </a:r>
            <a:r>
              <a:rPr lang="en-US" sz="2000" b="1" dirty="0" smtClean="0">
                <a:latin typeface="Consolas"/>
                <a:ea typeface="Arial" pitchFamily="-107" charset="0"/>
                <a:cs typeface="Consolas"/>
              </a:rPr>
              <a:t>to </a:t>
            </a:r>
            <a:r>
              <a:rPr lang="en-US" sz="2000" dirty="0" err="1" smtClean="0">
                <a:latin typeface="Consolas"/>
                <a:ea typeface="Arial" pitchFamily="-107" charset="0"/>
                <a:cs typeface="Consolas"/>
              </a:rPr>
              <a:t>A.length</a:t>
            </a:r>
            <a:endParaRPr lang="en-US" sz="2000" dirty="0" smtClean="0">
              <a:latin typeface="Consolas"/>
              <a:ea typeface="Arial" pitchFamily="-107" charset="0"/>
              <a:cs typeface="Consolas"/>
            </a:endParaRPr>
          </a:p>
          <a:p>
            <a:pPr marL="342900" indent="-342900">
              <a:buFontTx/>
              <a:buAutoNum type="arabicPeriod"/>
            </a:pPr>
            <a:r>
              <a:rPr lang="en-US" sz="2000" dirty="0" smtClean="0">
                <a:latin typeface="Consolas"/>
                <a:ea typeface="Arial" pitchFamily="-107" charset="0"/>
                <a:cs typeface="Consolas"/>
              </a:rPr>
              <a:t>   </a:t>
            </a:r>
            <a:r>
              <a:rPr lang="en-US" sz="2000" b="1" dirty="0" smtClean="0">
                <a:latin typeface="Consolas"/>
                <a:ea typeface="Arial" pitchFamily="-107" charset="0"/>
                <a:cs typeface="Consolas"/>
              </a:rPr>
              <a:t>do </a:t>
            </a:r>
            <a:r>
              <a:rPr lang="en-GB" sz="2000" dirty="0" smtClean="0">
                <a:latin typeface="Consolas"/>
                <a:ea typeface="Arial" pitchFamily="-107" charset="0"/>
                <a:cs typeface="Consolas"/>
              </a:rPr>
              <a:t>key = </a:t>
            </a:r>
            <a:r>
              <a:rPr lang="en-GB" sz="2000" dirty="0" err="1" smtClean="0">
                <a:latin typeface="Consolas"/>
                <a:ea typeface="Arial" pitchFamily="-107" charset="0"/>
                <a:cs typeface="Consolas"/>
              </a:rPr>
              <a:t>A[j</a:t>
            </a:r>
            <a:r>
              <a:rPr lang="en-GB" sz="2000" dirty="0" smtClean="0">
                <a:latin typeface="Consolas"/>
                <a:ea typeface="Arial" pitchFamily="-107" charset="0"/>
                <a:cs typeface="Consolas"/>
              </a:rPr>
              <a:t>]     </a:t>
            </a:r>
          </a:p>
          <a:p>
            <a:pPr marL="342900" indent="-342900">
              <a:buFontTx/>
              <a:buAutoNum type="arabicPeriod"/>
            </a:pPr>
            <a:r>
              <a:rPr lang="en-GB" sz="2000" dirty="0" smtClean="0">
                <a:latin typeface="Consolas"/>
                <a:ea typeface="Arial" pitchFamily="-107" charset="0"/>
                <a:cs typeface="Consolas"/>
              </a:rPr>
              <a:t>      </a:t>
            </a:r>
            <a:r>
              <a:rPr lang="en-GB" sz="2000" dirty="0" err="1" smtClean="0">
                <a:latin typeface="Consolas"/>
                <a:ea typeface="Arial" pitchFamily="-107" charset="0"/>
                <a:cs typeface="Consolas"/>
              </a:rPr>
              <a:t>i</a:t>
            </a:r>
            <a:r>
              <a:rPr lang="en-GB" sz="2000" dirty="0" smtClean="0">
                <a:latin typeface="Consolas"/>
                <a:ea typeface="Arial" pitchFamily="-107" charset="0"/>
                <a:cs typeface="Consolas"/>
              </a:rPr>
              <a:t> = j-1</a:t>
            </a:r>
          </a:p>
          <a:p>
            <a:pPr marL="342900" indent="-342900">
              <a:buFontTx/>
              <a:buAutoNum type="arabicPeriod"/>
            </a:pPr>
            <a:r>
              <a:rPr lang="en-GB" sz="2000" dirty="0" smtClean="0">
                <a:latin typeface="Consolas"/>
                <a:ea typeface="Arial" pitchFamily="-107" charset="0"/>
                <a:cs typeface="Consolas"/>
              </a:rPr>
              <a:t>      </a:t>
            </a:r>
            <a:r>
              <a:rPr lang="en-GB" sz="2000" b="1" dirty="0" smtClean="0">
                <a:latin typeface="Consolas"/>
                <a:ea typeface="Arial" pitchFamily="-107" charset="0"/>
                <a:cs typeface="Consolas"/>
              </a:rPr>
              <a:t>while</a:t>
            </a:r>
            <a:r>
              <a:rPr lang="en-GB" sz="2000" dirty="0" smtClean="0">
                <a:latin typeface="Consolas"/>
                <a:ea typeface="Arial" pitchFamily="-107" charset="0"/>
                <a:cs typeface="Consolas"/>
              </a:rPr>
              <a:t> </a:t>
            </a:r>
            <a:r>
              <a:rPr lang="en-GB" sz="2000" dirty="0" err="1" smtClean="0">
                <a:latin typeface="Consolas"/>
                <a:ea typeface="Arial" pitchFamily="-107" charset="0"/>
                <a:cs typeface="Consolas"/>
              </a:rPr>
              <a:t>i</a:t>
            </a:r>
            <a:r>
              <a:rPr lang="en-GB" sz="2000" dirty="0" smtClean="0">
                <a:latin typeface="Consolas"/>
                <a:ea typeface="Arial" pitchFamily="-107" charset="0"/>
                <a:cs typeface="Consolas"/>
              </a:rPr>
              <a:t> &gt; 0 and </a:t>
            </a:r>
            <a:r>
              <a:rPr lang="en-GB" sz="2000" dirty="0" err="1" smtClean="0">
                <a:latin typeface="Consolas"/>
                <a:ea typeface="Arial" pitchFamily="-107" charset="0"/>
                <a:cs typeface="Consolas"/>
              </a:rPr>
              <a:t>A[i</a:t>
            </a:r>
            <a:r>
              <a:rPr lang="en-GB" sz="2000" dirty="0" smtClean="0">
                <a:latin typeface="Consolas"/>
                <a:ea typeface="Arial" pitchFamily="-107" charset="0"/>
                <a:cs typeface="Consolas"/>
              </a:rPr>
              <a:t>] &gt; key</a:t>
            </a:r>
          </a:p>
          <a:p>
            <a:pPr marL="342900" indent="-342900">
              <a:buFontTx/>
              <a:buAutoNum type="arabicPeriod"/>
            </a:pPr>
            <a:r>
              <a:rPr lang="en-GB" sz="2000" dirty="0" smtClean="0">
                <a:latin typeface="Consolas"/>
                <a:ea typeface="Arial" pitchFamily="-107" charset="0"/>
                <a:cs typeface="Consolas"/>
              </a:rPr>
              <a:t>          </a:t>
            </a:r>
            <a:r>
              <a:rPr lang="en-GB" sz="2000" b="1" dirty="0" smtClean="0">
                <a:latin typeface="Consolas"/>
                <a:ea typeface="Arial" pitchFamily="-107" charset="0"/>
                <a:cs typeface="Consolas"/>
              </a:rPr>
              <a:t>do</a:t>
            </a:r>
            <a:r>
              <a:rPr lang="en-GB" sz="2000" dirty="0" smtClean="0">
                <a:latin typeface="Consolas"/>
                <a:ea typeface="Arial" pitchFamily="-107" charset="0"/>
                <a:cs typeface="Consolas"/>
              </a:rPr>
              <a:t>  A[i+1] = </a:t>
            </a:r>
            <a:r>
              <a:rPr lang="en-GB" sz="2000" dirty="0" err="1" smtClean="0">
                <a:latin typeface="Consolas"/>
                <a:ea typeface="Arial" pitchFamily="-107" charset="0"/>
                <a:cs typeface="Consolas"/>
              </a:rPr>
              <a:t>A[i</a:t>
            </a:r>
            <a:r>
              <a:rPr lang="en-GB" sz="2000" dirty="0" smtClean="0">
                <a:latin typeface="Consolas"/>
                <a:ea typeface="Arial" pitchFamily="-107" charset="0"/>
                <a:cs typeface="Consolas"/>
              </a:rPr>
              <a:t>]    </a:t>
            </a:r>
          </a:p>
          <a:p>
            <a:pPr marL="342900" indent="-342900">
              <a:buFontTx/>
              <a:buAutoNum type="arabicPeriod"/>
            </a:pPr>
            <a:r>
              <a:rPr lang="en-GB" sz="2000" dirty="0" smtClean="0">
                <a:latin typeface="Consolas"/>
                <a:ea typeface="Arial" pitchFamily="-107" charset="0"/>
                <a:cs typeface="Consolas"/>
              </a:rPr>
              <a:t>              </a:t>
            </a:r>
            <a:r>
              <a:rPr lang="en-GB" sz="2000" dirty="0" err="1" smtClean="0">
                <a:latin typeface="Consolas"/>
                <a:ea typeface="Arial" pitchFamily="-107" charset="0"/>
                <a:cs typeface="Consolas"/>
              </a:rPr>
              <a:t>i</a:t>
            </a:r>
            <a:r>
              <a:rPr lang="en-GB" sz="2000" dirty="0" smtClean="0">
                <a:latin typeface="Consolas"/>
                <a:ea typeface="Arial" pitchFamily="-107" charset="0"/>
                <a:cs typeface="Consolas"/>
              </a:rPr>
              <a:t> = i-1</a:t>
            </a:r>
          </a:p>
          <a:p>
            <a:pPr marL="342900" indent="-342900">
              <a:buFontTx/>
              <a:buAutoNum type="arabicPeriod"/>
            </a:pPr>
            <a:r>
              <a:rPr lang="en-GB" sz="2000" dirty="0" smtClean="0">
                <a:latin typeface="Consolas"/>
                <a:ea typeface="Arial" pitchFamily="-107" charset="0"/>
                <a:cs typeface="Consolas"/>
              </a:rPr>
              <a:t>      A[i+1] = key</a:t>
            </a:r>
          </a:p>
        </p:txBody>
      </p:sp>
      <p:sp>
        <p:nvSpPr>
          <p:cNvPr id="5"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6"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73</a:t>
            </a:fld>
            <a:endParaRPr lang="en-US"/>
          </a:p>
        </p:txBody>
      </p:sp>
      <p:sp>
        <p:nvSpPr>
          <p:cNvPr id="7" name="Rectangle 6"/>
          <p:cNvSpPr/>
          <p:nvPr/>
        </p:nvSpPr>
        <p:spPr>
          <a:xfrm>
            <a:off x="1447800" y="2362200"/>
            <a:ext cx="5029200" cy="3048000"/>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6705600" y="3005078"/>
            <a:ext cx="1371600" cy="2246769"/>
          </a:xfrm>
          <a:prstGeom prst="rect">
            <a:avLst/>
          </a:prstGeom>
          <a:noFill/>
        </p:spPr>
        <p:txBody>
          <a:bodyPr wrap="square" rtlCol="0">
            <a:spAutoFit/>
          </a:bodyPr>
          <a:lstStyle/>
          <a:p>
            <a:r>
              <a:rPr lang="en-US" sz="2000" dirty="0" err="1" smtClean="0"/>
              <a:t>n</a:t>
            </a:r>
            <a:endParaRPr lang="en-US" sz="2000" dirty="0" smtClean="0"/>
          </a:p>
          <a:p>
            <a:r>
              <a:rPr lang="en-US" sz="2000" dirty="0" smtClean="0"/>
              <a:t>        n-1</a:t>
            </a:r>
          </a:p>
          <a:p>
            <a:r>
              <a:rPr lang="en-US" sz="2000" dirty="0" smtClean="0"/>
              <a:t>n-1</a:t>
            </a:r>
          </a:p>
          <a:p>
            <a:endParaRPr lang="en-US" sz="2000" dirty="0" smtClean="0"/>
          </a:p>
          <a:p>
            <a:endParaRPr lang="en-US" sz="2000" dirty="0" smtClean="0"/>
          </a:p>
          <a:p>
            <a:endParaRPr lang="en-US" sz="2000" dirty="0" smtClean="0"/>
          </a:p>
          <a:p>
            <a:r>
              <a:rPr lang="en-US" sz="2000" dirty="0" smtClean="0"/>
              <a:t>n-1</a:t>
            </a:r>
            <a:endParaRPr lang="en-US" sz="2000" dirty="0"/>
          </a:p>
        </p:txBody>
      </p:sp>
      <p:graphicFrame>
        <p:nvGraphicFramePr>
          <p:cNvPr id="163842" name="Object 2"/>
          <p:cNvGraphicFramePr>
            <a:graphicFrameLocks noChangeAspect="1"/>
          </p:cNvGraphicFramePr>
          <p:nvPr/>
        </p:nvGraphicFramePr>
        <p:xfrm>
          <a:off x="7365419" y="3962400"/>
          <a:ext cx="330781" cy="457200"/>
        </p:xfrm>
        <a:graphic>
          <a:graphicData uri="http://schemas.openxmlformats.org/presentationml/2006/ole">
            <p:oleObj spid="_x0000_s167938" name="Equation" r:id="rId4" imgW="330200" imgH="457200" progId="Equation.3">
              <p:embed/>
            </p:oleObj>
          </a:graphicData>
        </a:graphic>
      </p:graphicFrame>
      <p:graphicFrame>
        <p:nvGraphicFramePr>
          <p:cNvPr id="163843" name="Object 3"/>
          <p:cNvGraphicFramePr>
            <a:graphicFrameLocks noChangeAspect="1"/>
          </p:cNvGraphicFramePr>
          <p:nvPr/>
        </p:nvGraphicFramePr>
        <p:xfrm>
          <a:off x="6781800" y="4267200"/>
          <a:ext cx="611184" cy="457200"/>
        </p:xfrm>
        <a:graphic>
          <a:graphicData uri="http://schemas.openxmlformats.org/presentationml/2006/ole">
            <p:oleObj spid="_x0000_s167939" name="Equation" r:id="rId5" imgW="609600" imgH="457200" progId="Equation.3">
              <p:embed/>
            </p:oleObj>
          </a:graphicData>
        </a:graphic>
      </p:graphicFrame>
      <p:graphicFrame>
        <p:nvGraphicFramePr>
          <p:cNvPr id="163845" name="Object 5"/>
          <p:cNvGraphicFramePr>
            <a:graphicFrameLocks noChangeAspect="1"/>
          </p:cNvGraphicFramePr>
          <p:nvPr/>
        </p:nvGraphicFramePr>
        <p:xfrm>
          <a:off x="7389812" y="4648200"/>
          <a:ext cx="611188" cy="457200"/>
        </p:xfrm>
        <a:graphic>
          <a:graphicData uri="http://schemas.openxmlformats.org/presentationml/2006/ole">
            <p:oleObj spid="_x0000_s167940" name="Equation" r:id="rId6" imgW="609600" imgH="457200" progId="Equation.3">
              <p:embed/>
            </p:oleObj>
          </a:graphicData>
        </a:graphic>
      </p:graphicFrame>
      <p:sp>
        <p:nvSpPr>
          <p:cNvPr id="20" name="Rectangle 3"/>
          <p:cNvSpPr txBox="1">
            <a:spLocks noChangeArrowheads="1"/>
          </p:cNvSpPr>
          <p:nvPr/>
        </p:nvSpPr>
        <p:spPr bwMode="auto">
          <a:xfrm>
            <a:off x="357158" y="1196975"/>
            <a:ext cx="8550305" cy="508954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228600" lvl="0" indent="-228600">
              <a:spcBef>
                <a:spcPct val="20000"/>
              </a:spcBef>
              <a:buClr>
                <a:schemeClr val="accent6"/>
              </a:buClr>
              <a:buFont typeface="Wingdings" pitchFamily="2" charset="2"/>
              <a:buChar char="§"/>
            </a:pPr>
            <a:r>
              <a:rPr kumimoji="0" lang="en-US" sz="2400" b="1" i="0" u="none" strike="noStrike" kern="0" cap="none" spc="0" normalizeH="0" baseline="0" noProof="0" dirty="0" smtClean="0">
                <a:ln>
                  <a:noFill/>
                </a:ln>
                <a:solidFill>
                  <a:schemeClr val="accent6"/>
                </a:solidFill>
                <a:effectLst/>
                <a:uLnTx/>
                <a:uFillTx/>
                <a:latin typeface="+mn-lt"/>
                <a:ea typeface="+mn-ea"/>
                <a:cs typeface=""/>
              </a:rPr>
              <a:t>Worst</a:t>
            </a:r>
            <a:r>
              <a:rPr kumimoji="0" lang="en-US" sz="2400" b="1" i="0" u="none" strike="noStrike" kern="0" cap="none" spc="0" normalizeH="0" noProof="0" dirty="0" smtClean="0">
                <a:ln>
                  <a:noFill/>
                </a:ln>
                <a:solidFill>
                  <a:schemeClr val="accent6"/>
                </a:solidFill>
                <a:effectLst/>
                <a:uLnTx/>
                <a:uFillTx/>
                <a:latin typeface="+mn-lt"/>
                <a:ea typeface="+mn-ea"/>
                <a:cs typeface=""/>
              </a:rPr>
              <a:t> </a:t>
            </a:r>
            <a:r>
              <a:rPr kumimoji="0" lang="en-US" sz="2400" b="1" i="0" u="none" strike="noStrike" kern="0" cap="none" spc="0" normalizeH="0" baseline="0" noProof="0" dirty="0" smtClean="0">
                <a:ln>
                  <a:noFill/>
                </a:ln>
                <a:solidFill>
                  <a:schemeClr val="accent6"/>
                </a:solidFill>
                <a:effectLst/>
                <a:uLnTx/>
                <a:uFillTx/>
                <a:latin typeface="+mn-lt"/>
                <a:ea typeface="+mn-ea"/>
                <a:cs typeface=""/>
              </a:rPr>
              <a:t>case </a:t>
            </a:r>
            <a:r>
              <a:rPr kumimoji="0" lang="en-US" sz="2400" b="0" i="0" u="none" strike="noStrike" kern="0" cap="none" spc="0" normalizeH="0" baseline="0" noProof="0" dirty="0" smtClean="0">
                <a:ln>
                  <a:noFill/>
                </a:ln>
                <a:effectLst/>
                <a:uLnTx/>
                <a:uFillTx/>
                <a:latin typeface="+mn-lt"/>
                <a:ea typeface="+mn-ea"/>
                <a:cs typeface=""/>
              </a:rPr>
              <a:t>: reverse sorted array</a:t>
            </a:r>
            <a:r>
              <a:rPr kumimoji="0" lang="en-US" sz="2000" b="0" i="0" u="none" strike="noStrike" kern="0" cap="none" spc="0" normalizeH="0" baseline="0" noProof="0" dirty="0" smtClean="0">
                <a:ln>
                  <a:noFill/>
                </a:ln>
                <a:effectLst/>
                <a:uLnTx/>
                <a:uFillTx/>
                <a:latin typeface="+mn-lt"/>
                <a:ea typeface="+mn-ea"/>
                <a:cs typeface=""/>
              </a:rPr>
              <a:t>,   (</a:t>
            </a:r>
            <a:r>
              <a:rPr kumimoji="0" lang="en-US" sz="2000" b="0" i="0" u="none" strike="noStrike" kern="0" cap="none" spc="0" normalizeH="0" baseline="0" noProof="0" dirty="0" err="1" smtClean="0">
                <a:ln>
                  <a:noFill/>
                </a:ln>
                <a:solidFill>
                  <a:srgbClr val="C00000"/>
                </a:solidFill>
                <a:effectLst/>
                <a:uLnTx/>
                <a:uFillTx/>
                <a:latin typeface="+mn-lt"/>
                <a:ea typeface="+mn-ea"/>
                <a:cs typeface=""/>
              </a:rPr>
              <a:t>t</a:t>
            </a:r>
            <a:r>
              <a:rPr kumimoji="0" lang="en-US" sz="2000" b="0" i="0" u="none" strike="noStrike" kern="0" cap="none" spc="0" normalizeH="0" baseline="-25000" noProof="0" dirty="0" err="1" smtClean="0">
                <a:ln>
                  <a:noFill/>
                </a:ln>
                <a:solidFill>
                  <a:srgbClr val="C00000"/>
                </a:solidFill>
                <a:effectLst/>
                <a:uLnTx/>
                <a:uFillTx/>
                <a:latin typeface="+mn-lt"/>
                <a:ea typeface="+mn-ea"/>
                <a:cs typeface=""/>
              </a:rPr>
              <a:t>j</a:t>
            </a:r>
            <a:r>
              <a:rPr kumimoji="0" lang="en-US" sz="2000" b="0" i="0" u="none" strike="noStrike" kern="0" cap="none" spc="0" normalizeH="0" baseline="0" noProof="0" dirty="0" smtClean="0">
                <a:ln>
                  <a:noFill/>
                </a:ln>
                <a:solidFill>
                  <a:srgbClr val="C00000"/>
                </a:solidFill>
                <a:effectLst/>
                <a:uLnTx/>
                <a:uFillTx/>
                <a:latin typeface="+mn-lt"/>
                <a:ea typeface="+mn-ea"/>
                <a:cs typeface=""/>
              </a:rPr>
              <a:t> = </a:t>
            </a:r>
            <a:r>
              <a:rPr kumimoji="0" lang="en-US" sz="2000" b="0" i="0" u="none" strike="noStrike" kern="0" cap="none" spc="0" normalizeH="0" baseline="0" noProof="0" dirty="0" err="1" smtClean="0">
                <a:ln>
                  <a:noFill/>
                </a:ln>
                <a:solidFill>
                  <a:srgbClr val="C00000"/>
                </a:solidFill>
                <a:effectLst/>
                <a:uLnTx/>
                <a:uFillTx/>
                <a:latin typeface="+mn-lt"/>
                <a:ea typeface="+mn-ea"/>
                <a:cs typeface=""/>
              </a:rPr>
              <a:t>j</a:t>
            </a:r>
            <a:r>
              <a:rPr kumimoji="0" lang="en-US" sz="2000" b="0" i="0" u="none" strike="noStrike" kern="0" cap="none" spc="0" normalizeH="0" baseline="0" noProof="0" dirty="0" smtClean="0">
                <a:ln>
                  <a:noFill/>
                </a:ln>
                <a:solidFill>
                  <a:srgbClr val="C00000"/>
                </a:solidFill>
                <a:effectLst/>
                <a:uLnTx/>
                <a:uFillTx/>
                <a:latin typeface="+mn-lt"/>
                <a:ea typeface="+mn-ea"/>
                <a:cs typeface=""/>
              </a:rPr>
              <a:t>    </a:t>
            </a:r>
            <a:r>
              <a:rPr kumimoji="0" lang="en-US" sz="2000" b="0" i="0" u="none" strike="noStrike" kern="0" cap="none" spc="0" normalizeH="0" baseline="0" noProof="0" dirty="0" smtClean="0">
                <a:ln>
                  <a:noFill/>
                </a:ln>
                <a:effectLst/>
                <a:uLnTx/>
                <a:uFillTx/>
                <a:latin typeface="+mn-lt"/>
                <a:ea typeface="+mn-ea"/>
                <a:cs typeface=""/>
              </a:rPr>
              <a:t>for </a:t>
            </a:r>
            <a:r>
              <a:rPr kumimoji="0" lang="en-US" sz="2000" b="0" i="0" u="none" strike="noStrike" kern="0" cap="none" spc="0" normalizeH="0" baseline="0" noProof="0" dirty="0" err="1" smtClean="0">
                <a:ln>
                  <a:noFill/>
                </a:ln>
                <a:effectLst/>
                <a:uLnTx/>
                <a:uFillTx/>
                <a:latin typeface="+mn-lt"/>
                <a:ea typeface="+mn-ea"/>
                <a:cs typeface=""/>
              </a:rPr>
              <a:t>j</a:t>
            </a:r>
            <a:r>
              <a:rPr kumimoji="0" lang="en-US" sz="2000" b="0" i="0" u="none" strike="noStrike" kern="0" cap="none" spc="0" normalizeH="0" baseline="0" noProof="0" dirty="0" smtClean="0">
                <a:ln>
                  <a:noFill/>
                </a:ln>
                <a:effectLst/>
                <a:uLnTx/>
                <a:uFillTx/>
                <a:latin typeface="+mn-lt"/>
                <a:ea typeface="+mn-ea"/>
                <a:cs typeface=""/>
              </a:rPr>
              <a:t> = 2, 3, …, </a:t>
            </a:r>
            <a:r>
              <a:rPr kumimoji="0" lang="en-US" sz="2000" b="0" i="0" u="none" strike="noStrike" kern="0" cap="none" spc="0" normalizeH="0" baseline="0" noProof="0" dirty="0" err="1" smtClean="0">
                <a:ln>
                  <a:noFill/>
                </a:ln>
                <a:effectLst/>
                <a:uLnTx/>
                <a:uFillTx/>
                <a:latin typeface="+mn-lt"/>
                <a:ea typeface="+mn-ea"/>
                <a:cs typeface=""/>
              </a:rPr>
              <a:t>n</a:t>
            </a:r>
            <a:r>
              <a:rPr kumimoji="0" lang="en-US" sz="2000" b="0" i="0" u="none" strike="noStrike" kern="0" cap="none" spc="0" normalizeH="0" baseline="0" noProof="0" dirty="0" smtClean="0">
                <a:ln>
                  <a:noFill/>
                </a:ln>
                <a:effectLst/>
                <a:uLnTx/>
                <a:uFillTx/>
                <a:latin typeface="+mn-lt"/>
                <a:ea typeface="+mn-ea"/>
                <a:cs typeface=""/>
              </a:rPr>
              <a:t>)</a:t>
            </a:r>
          </a:p>
          <a:p>
            <a:pPr marL="228600" lvl="0" indent="-228600">
              <a:spcBef>
                <a:spcPct val="20000"/>
              </a:spcBef>
              <a:buClr>
                <a:schemeClr val="accent6"/>
              </a:buClr>
            </a:pPr>
            <a:r>
              <a:rPr lang="en-US" sz="2400" dirty="0" smtClean="0">
                <a:latin typeface="+mn-lt"/>
              </a:rPr>
              <a:t>	</a:t>
            </a:r>
            <a:r>
              <a:rPr lang="en-US" sz="2400" dirty="0" err="1" smtClean="0">
                <a:solidFill>
                  <a:schemeClr val="accent3"/>
                </a:solidFill>
                <a:latin typeface="+mn-lt"/>
              </a:rPr>
              <a:t>T(n</a:t>
            </a:r>
            <a:r>
              <a:rPr lang="en-US" sz="2400" dirty="0" smtClean="0">
                <a:solidFill>
                  <a:schemeClr val="accent3"/>
                </a:solidFill>
                <a:latin typeface="+mn-lt"/>
              </a:rPr>
              <a:t>) = an</a:t>
            </a:r>
            <a:r>
              <a:rPr lang="en-US" sz="2400" baseline="30000" dirty="0" smtClean="0">
                <a:solidFill>
                  <a:schemeClr val="accent3"/>
                </a:solidFill>
                <a:latin typeface="+mn-lt"/>
              </a:rPr>
              <a:t>2</a:t>
            </a:r>
            <a:r>
              <a:rPr lang="en-US" sz="2400" dirty="0" smtClean="0">
                <a:solidFill>
                  <a:schemeClr val="accent3"/>
                </a:solidFill>
                <a:latin typeface="+mn-lt"/>
              </a:rPr>
              <a:t> + </a:t>
            </a:r>
            <a:r>
              <a:rPr lang="en-US" sz="2400" dirty="0" err="1" smtClean="0">
                <a:solidFill>
                  <a:schemeClr val="accent3"/>
                </a:solidFill>
                <a:latin typeface="+mn-lt"/>
              </a:rPr>
              <a:t>bn</a:t>
            </a:r>
            <a:r>
              <a:rPr lang="en-US" sz="2400" dirty="0" smtClean="0">
                <a:solidFill>
                  <a:schemeClr val="accent3"/>
                </a:solidFill>
                <a:latin typeface="+mn-lt"/>
              </a:rPr>
              <a:t> + </a:t>
            </a:r>
            <a:r>
              <a:rPr lang="en-US" sz="2400" dirty="0" err="1" smtClean="0">
                <a:solidFill>
                  <a:schemeClr val="accent3"/>
                </a:solidFill>
                <a:latin typeface="+mn-lt"/>
              </a:rPr>
              <a:t>c</a:t>
            </a:r>
            <a:r>
              <a:rPr lang="en-US" sz="2400" dirty="0" smtClean="0">
                <a:solidFill>
                  <a:schemeClr val="accent3"/>
                </a:solidFill>
                <a:latin typeface="+mn-lt"/>
              </a:rPr>
              <a:t> </a:t>
            </a:r>
            <a:r>
              <a:rPr lang="en-US" sz="2400" dirty="0" smtClean="0">
                <a:latin typeface="+mn-lt"/>
              </a:rPr>
              <a:t>, for constants a, </a:t>
            </a:r>
            <a:r>
              <a:rPr lang="en-US" sz="2400" dirty="0" err="1" smtClean="0">
                <a:latin typeface="+mn-lt"/>
              </a:rPr>
              <a:t>b</a:t>
            </a:r>
            <a:r>
              <a:rPr lang="en-US" sz="2400" dirty="0" smtClean="0">
                <a:latin typeface="+mn-lt"/>
              </a:rPr>
              <a:t> and </a:t>
            </a:r>
            <a:r>
              <a:rPr lang="en-US" sz="2400" dirty="0" err="1" smtClean="0">
                <a:latin typeface="+mn-lt"/>
              </a:rPr>
              <a:t>c</a:t>
            </a:r>
            <a:r>
              <a:rPr lang="en-US" sz="2400" dirty="0" smtClean="0">
                <a:latin typeface="+mn-lt"/>
              </a:rPr>
              <a:t>.</a:t>
            </a:r>
            <a:endParaRPr kumimoji="0" lang="en-US" sz="2400" b="0" i="0" u="none" strike="noStrike" kern="0" cap="none" spc="0" normalizeH="0" baseline="0" noProof="0" dirty="0">
              <a:ln>
                <a:noFill/>
              </a:ln>
              <a:solidFill>
                <a:schemeClr val="tx1"/>
              </a:solidFill>
              <a:effectLst/>
              <a:uLnTx/>
              <a:uFillTx/>
              <a:latin typeface="+mn-lt"/>
              <a:ea typeface="+mn-ea"/>
              <a:cs typeface=""/>
            </a:endParaRPr>
          </a:p>
        </p:txBody>
      </p:sp>
      <p:sp>
        <p:nvSpPr>
          <p:cNvPr id="21" name="TextBox 20"/>
          <p:cNvSpPr txBox="1"/>
          <p:nvPr/>
        </p:nvSpPr>
        <p:spPr>
          <a:xfrm>
            <a:off x="6858000" y="2495490"/>
            <a:ext cx="801321" cy="400110"/>
          </a:xfrm>
          <a:prstGeom prst="rect">
            <a:avLst/>
          </a:prstGeom>
          <a:noFill/>
        </p:spPr>
        <p:txBody>
          <a:bodyPr wrap="none" rtlCol="0">
            <a:spAutoFit/>
          </a:bodyPr>
          <a:lstStyle/>
          <a:p>
            <a:r>
              <a:rPr lang="en-US" sz="2000" dirty="0" smtClean="0">
                <a:solidFill>
                  <a:schemeClr val="accent4"/>
                </a:solidFill>
                <a:latin typeface="+mn-lt"/>
              </a:rPr>
              <a:t>Times</a:t>
            </a:r>
            <a:endParaRPr lang="en-US" sz="2000" dirty="0">
              <a:solidFill>
                <a:schemeClr val="accent4"/>
              </a:solidFill>
              <a:latin typeface="+mn-lt"/>
            </a:endParaRPr>
          </a:p>
        </p:txBody>
      </p:sp>
      <p:pic>
        <p:nvPicPr>
          <p:cNvPr id="18" name="Picture 4" descr="fig2-1"/>
          <p:cNvPicPr>
            <a:picLocks noChangeAspect="1" noChangeArrowheads="1"/>
          </p:cNvPicPr>
          <p:nvPr/>
        </p:nvPicPr>
        <p:blipFill>
          <a:blip r:embed="rId7" cstate="print">
            <a:clrChange>
              <a:clrFrom>
                <a:srgbClr val="F5F5F5"/>
              </a:clrFrom>
              <a:clrTo>
                <a:srgbClr val="F5F5F5">
                  <a:alpha val="0"/>
                </a:srgbClr>
              </a:clrTo>
            </a:clrChange>
          </a:blip>
          <a:srcRect l="3780" t="6139" r="10271" b="16948"/>
          <a:stretch>
            <a:fillRect/>
          </a:stretch>
        </p:blipFill>
        <p:spPr bwMode="auto">
          <a:xfrm>
            <a:off x="304800" y="2438400"/>
            <a:ext cx="874089" cy="76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9" name="Picture 4" descr="fig2-1"/>
          <p:cNvPicPr>
            <a:picLocks noChangeAspect="1" noChangeArrowheads="1"/>
          </p:cNvPicPr>
          <p:nvPr/>
        </p:nvPicPr>
        <p:blipFill>
          <a:blip r:embed="rId2" cstate="print">
            <a:clrChange>
              <a:clrFrom>
                <a:srgbClr val="F5F5F5"/>
              </a:clrFrom>
              <a:clrTo>
                <a:srgbClr val="F5F5F5">
                  <a:alpha val="0"/>
                </a:srgbClr>
              </a:clrTo>
            </a:clrChange>
          </a:blip>
          <a:srcRect l="3780" t="6139" r="10271" b="16948"/>
          <a:stretch>
            <a:fillRect/>
          </a:stretch>
        </p:blipFill>
        <p:spPr bwMode="auto">
          <a:xfrm>
            <a:off x="2438400" y="1676400"/>
            <a:ext cx="457200" cy="398570"/>
          </a:xfrm>
          <a:prstGeom prst="rect">
            <a:avLst/>
          </a:prstGeom>
          <a:noFill/>
          <a:ln w="9525">
            <a:noFill/>
            <a:miter lim="800000"/>
            <a:headEnd/>
            <a:tailEnd/>
          </a:ln>
        </p:spPr>
      </p:pic>
      <p:sp>
        <p:nvSpPr>
          <p:cNvPr id="63490" name="Rectangle 2"/>
          <p:cNvSpPr>
            <a:spLocks noGrp="1" noChangeArrowheads="1"/>
          </p:cNvSpPr>
          <p:nvPr>
            <p:ph type="title"/>
          </p:nvPr>
        </p:nvSpPr>
        <p:spPr/>
        <p:txBody>
          <a:bodyPr/>
          <a:lstStyle/>
          <a:p>
            <a:pPr eaLnBrk="1" hangingPunct="1"/>
            <a:r>
              <a:rPr lang="en-US"/>
              <a:t>Analysis of algorithms: example</a:t>
            </a:r>
          </a:p>
        </p:txBody>
      </p:sp>
      <p:sp>
        <p:nvSpPr>
          <p:cNvPr id="63491" name="Text Box 3"/>
          <p:cNvSpPr txBox="1">
            <a:spLocks noChangeArrowheads="1"/>
          </p:cNvSpPr>
          <p:nvPr/>
        </p:nvSpPr>
        <p:spPr bwMode="auto">
          <a:xfrm>
            <a:off x="527050" y="1700213"/>
            <a:ext cx="4070350" cy="1323439"/>
          </a:xfrm>
          <a:prstGeom prst="rect">
            <a:avLst/>
          </a:prstGeom>
          <a:noFill/>
          <a:ln w="9525">
            <a:noFill/>
            <a:miter lim="800000"/>
            <a:headEnd/>
            <a:tailEnd/>
          </a:ln>
        </p:spPr>
        <p:txBody>
          <a:bodyPr>
            <a:prstTxWarp prst="textNoShape">
              <a:avLst/>
            </a:prstTxWarp>
            <a:spAutoFit/>
          </a:bodyPr>
          <a:lstStyle/>
          <a:p>
            <a:pPr eaLnBrk="1" hangingPunct="1"/>
            <a:r>
              <a:rPr lang="en-US" sz="2000" dirty="0" err="1">
                <a:solidFill>
                  <a:schemeClr val="accent3"/>
                </a:solidFill>
                <a:latin typeface="Consolas"/>
                <a:cs typeface="Consolas"/>
              </a:rPr>
              <a:t>InsertionSort</a:t>
            </a:r>
            <a:r>
              <a:rPr lang="en-US" sz="2000" dirty="0">
                <a:solidFill>
                  <a:schemeClr val="tx2"/>
                </a:solidFill>
                <a:latin typeface="+mn-lt"/>
              </a:rPr>
              <a:t>:</a:t>
            </a:r>
            <a:r>
              <a:rPr lang="en-US" sz="2000" dirty="0">
                <a:latin typeface="+mn-lt"/>
              </a:rPr>
              <a:t>    </a:t>
            </a:r>
            <a:r>
              <a:rPr lang="en-US" sz="2000" dirty="0" smtClean="0">
                <a:latin typeface="+mn-lt"/>
              </a:rPr>
              <a:t>	</a:t>
            </a:r>
          </a:p>
          <a:p>
            <a:pPr eaLnBrk="1" hangingPunct="1"/>
            <a:r>
              <a:rPr lang="en-US" sz="2000" dirty="0" smtClean="0">
                <a:solidFill>
                  <a:schemeClr val="accent2"/>
                </a:solidFill>
                <a:latin typeface="+mn-lt"/>
              </a:rPr>
              <a:t>	15 </a:t>
            </a:r>
            <a:r>
              <a:rPr lang="en-US" sz="2000" dirty="0">
                <a:solidFill>
                  <a:schemeClr val="accent2"/>
                </a:solidFill>
                <a:latin typeface="+mn-lt"/>
              </a:rPr>
              <a:t>n</a:t>
            </a:r>
            <a:r>
              <a:rPr lang="en-US" sz="2000" baseline="30000" dirty="0">
                <a:solidFill>
                  <a:schemeClr val="accent2"/>
                </a:solidFill>
                <a:latin typeface="+mn-lt"/>
              </a:rPr>
              <a:t>2</a:t>
            </a:r>
            <a:r>
              <a:rPr lang="en-US" sz="2000" dirty="0">
                <a:solidFill>
                  <a:schemeClr val="accent2"/>
                </a:solidFill>
                <a:latin typeface="+mn-lt"/>
              </a:rPr>
              <a:t> + 7n – 2</a:t>
            </a:r>
            <a:r>
              <a:rPr lang="en-US" sz="2000" i="1" dirty="0">
                <a:solidFill>
                  <a:schemeClr val="accent2"/>
                </a:solidFill>
                <a:latin typeface="+mn-lt"/>
              </a:rPr>
              <a:t>                </a:t>
            </a:r>
          </a:p>
          <a:p>
            <a:pPr eaLnBrk="1" hangingPunct="1"/>
            <a:r>
              <a:rPr lang="en-US" sz="2000" dirty="0" err="1">
                <a:solidFill>
                  <a:srgbClr val="C00000"/>
                </a:solidFill>
                <a:latin typeface="Consolas"/>
                <a:cs typeface="Consolas"/>
              </a:rPr>
              <a:t>MergeSort</a:t>
            </a:r>
            <a:r>
              <a:rPr lang="en-US" sz="2000" dirty="0">
                <a:solidFill>
                  <a:schemeClr val="tx2"/>
                </a:solidFill>
                <a:latin typeface="+mn-lt"/>
              </a:rPr>
              <a:t>:  </a:t>
            </a:r>
            <a:r>
              <a:rPr lang="en-US" sz="2000" dirty="0" smtClean="0">
                <a:solidFill>
                  <a:schemeClr val="tx2"/>
                </a:solidFill>
                <a:latin typeface="+mn-lt"/>
              </a:rPr>
              <a:t>	</a:t>
            </a:r>
          </a:p>
          <a:p>
            <a:pPr eaLnBrk="1" hangingPunct="1"/>
            <a:r>
              <a:rPr lang="en-US" sz="2000" dirty="0" smtClean="0">
                <a:solidFill>
                  <a:schemeClr val="tx2"/>
                </a:solidFill>
                <a:latin typeface="+mn-lt"/>
              </a:rPr>
              <a:t>	</a:t>
            </a:r>
            <a:r>
              <a:rPr lang="en-US" sz="2000" dirty="0" smtClean="0">
                <a:solidFill>
                  <a:srgbClr val="727DBE"/>
                </a:solidFill>
                <a:latin typeface="+mn-lt"/>
              </a:rPr>
              <a:t>300 </a:t>
            </a:r>
            <a:r>
              <a:rPr lang="en-US" sz="2000" dirty="0" err="1">
                <a:solidFill>
                  <a:srgbClr val="727DBE"/>
                </a:solidFill>
                <a:latin typeface="+mn-lt"/>
              </a:rPr>
              <a:t>n</a:t>
            </a:r>
            <a:r>
              <a:rPr lang="en-US" sz="2000" dirty="0">
                <a:solidFill>
                  <a:srgbClr val="727DBE"/>
                </a:solidFill>
                <a:latin typeface="+mn-lt"/>
              </a:rPr>
              <a:t> </a:t>
            </a:r>
            <a:r>
              <a:rPr lang="en-US" sz="2000" dirty="0" err="1">
                <a:solidFill>
                  <a:srgbClr val="727DBE"/>
                </a:solidFill>
                <a:latin typeface="+mn-lt"/>
              </a:rPr>
              <a:t>lg</a:t>
            </a:r>
            <a:r>
              <a:rPr lang="en-US" sz="2000" dirty="0">
                <a:solidFill>
                  <a:srgbClr val="727DBE"/>
                </a:solidFill>
                <a:latin typeface="+mn-lt"/>
              </a:rPr>
              <a:t> </a:t>
            </a:r>
            <a:r>
              <a:rPr lang="en-US" sz="2000" dirty="0" err="1">
                <a:solidFill>
                  <a:srgbClr val="727DBE"/>
                </a:solidFill>
                <a:latin typeface="+mn-lt"/>
              </a:rPr>
              <a:t>n</a:t>
            </a:r>
            <a:r>
              <a:rPr lang="en-US" sz="2000" dirty="0">
                <a:solidFill>
                  <a:srgbClr val="727DBE"/>
                </a:solidFill>
                <a:latin typeface="+mn-lt"/>
              </a:rPr>
              <a:t> + 50 </a:t>
            </a:r>
            <a:r>
              <a:rPr lang="en-US" sz="2000" dirty="0" err="1">
                <a:solidFill>
                  <a:srgbClr val="727DBE"/>
                </a:solidFill>
                <a:latin typeface="+mn-lt"/>
              </a:rPr>
              <a:t>n</a:t>
            </a:r>
            <a:endParaRPr lang="en-US" sz="2000" baseline="30000" dirty="0">
              <a:solidFill>
                <a:srgbClr val="727DBE"/>
              </a:solidFill>
              <a:latin typeface="+mn-lt"/>
            </a:endParaRPr>
          </a:p>
        </p:txBody>
      </p:sp>
      <p:sp>
        <p:nvSpPr>
          <p:cNvPr id="63494" name="Text Box 5"/>
          <p:cNvSpPr txBox="1">
            <a:spLocks noChangeArrowheads="1"/>
          </p:cNvSpPr>
          <p:nvPr/>
        </p:nvSpPr>
        <p:spPr bwMode="auto">
          <a:xfrm>
            <a:off x="3581400" y="1285877"/>
            <a:ext cx="5257800" cy="1528763"/>
          </a:xfrm>
          <a:prstGeom prst="rect">
            <a:avLst/>
          </a:prstGeom>
          <a:noFill/>
          <a:ln w="9525">
            <a:noFill/>
            <a:miter lim="800000"/>
            <a:headEnd/>
            <a:tailEnd/>
          </a:ln>
        </p:spPr>
        <p:txBody>
          <a:bodyPr wrap="square">
            <a:prstTxWarp prst="textNoShape">
              <a:avLst/>
            </a:prstTxWarp>
            <a:spAutoFit/>
          </a:bodyPr>
          <a:lstStyle/>
          <a:p>
            <a:pPr eaLnBrk="1" hangingPunct="1"/>
            <a:r>
              <a:rPr lang="en-US" sz="2000" i="1" dirty="0">
                <a:solidFill>
                  <a:schemeClr val="tx2"/>
                </a:solidFill>
                <a:latin typeface="+mn-lt"/>
              </a:rPr>
              <a:t>  </a:t>
            </a:r>
            <a:r>
              <a:rPr lang="en-US" sz="2000" dirty="0" err="1">
                <a:solidFill>
                  <a:srgbClr val="104B7D"/>
                </a:solidFill>
                <a:latin typeface="+mn-lt"/>
              </a:rPr>
              <a:t>n</a:t>
            </a:r>
            <a:r>
              <a:rPr lang="en-US" sz="2000" dirty="0">
                <a:latin typeface="+mn-lt"/>
              </a:rPr>
              <a:t>=10 </a:t>
            </a:r>
            <a:r>
              <a:rPr lang="en-US" sz="2000" dirty="0" smtClean="0">
                <a:latin typeface="+mn-lt"/>
              </a:rPr>
              <a:t>        </a:t>
            </a:r>
            <a:r>
              <a:rPr lang="en-US" sz="2000" dirty="0" err="1">
                <a:solidFill>
                  <a:srgbClr val="104B7D"/>
                </a:solidFill>
                <a:latin typeface="+mn-lt"/>
              </a:rPr>
              <a:t>n</a:t>
            </a:r>
            <a:r>
              <a:rPr lang="en-US" sz="2000" dirty="0">
                <a:latin typeface="+mn-lt"/>
              </a:rPr>
              <a:t>=100         </a:t>
            </a:r>
            <a:r>
              <a:rPr lang="en-US" sz="2000" dirty="0" err="1">
                <a:solidFill>
                  <a:srgbClr val="104B7D"/>
                </a:solidFill>
                <a:latin typeface="+mn-lt"/>
              </a:rPr>
              <a:t>n</a:t>
            </a:r>
            <a:r>
              <a:rPr lang="en-US" sz="2000" dirty="0">
                <a:latin typeface="+mn-lt"/>
              </a:rPr>
              <a:t>=</a:t>
            </a:r>
            <a:r>
              <a:rPr lang="en-US" sz="2000" dirty="0" smtClean="0">
                <a:latin typeface="+mn-lt"/>
              </a:rPr>
              <a:t>1000       </a:t>
            </a:r>
            <a:r>
              <a:rPr lang="en-US" sz="2000" dirty="0" err="1" smtClean="0">
                <a:solidFill>
                  <a:srgbClr val="104B7D"/>
                </a:solidFill>
                <a:latin typeface="+mn-lt"/>
              </a:rPr>
              <a:t>n</a:t>
            </a:r>
            <a:r>
              <a:rPr lang="en-US" sz="2000" dirty="0" smtClean="0">
                <a:solidFill>
                  <a:schemeClr val="accent2"/>
                </a:solidFill>
                <a:latin typeface="+mn-lt"/>
              </a:rPr>
              <a:t> </a:t>
            </a:r>
            <a:r>
              <a:rPr lang="en-US" sz="2000" dirty="0" smtClean="0">
                <a:latin typeface="+mn-lt"/>
              </a:rPr>
              <a:t>= 1,000,000</a:t>
            </a:r>
          </a:p>
          <a:p>
            <a:pPr eaLnBrk="1" hangingPunct="1"/>
            <a:endParaRPr lang="en-US" sz="2000" dirty="0" smtClean="0">
              <a:latin typeface="+mn-lt"/>
            </a:endParaRPr>
          </a:p>
          <a:p>
            <a:pPr eaLnBrk="1" hangingPunct="1"/>
            <a:r>
              <a:rPr lang="en-US" sz="2000" dirty="0">
                <a:solidFill>
                  <a:schemeClr val="tx2"/>
                </a:solidFill>
                <a:latin typeface="+mn-lt"/>
              </a:rPr>
              <a:t>  </a:t>
            </a:r>
            <a:r>
              <a:rPr lang="en-US" sz="2000" dirty="0">
                <a:latin typeface="+mn-lt"/>
              </a:rPr>
              <a:t>1568        150698        1.5 </a:t>
            </a:r>
            <a:r>
              <a:rPr lang="en-US" sz="2000" dirty="0" err="1">
                <a:latin typeface="+mn-lt"/>
              </a:rPr>
              <a:t>x</a:t>
            </a:r>
            <a:r>
              <a:rPr lang="en-US" sz="2000" dirty="0">
                <a:latin typeface="+mn-lt"/>
              </a:rPr>
              <a:t> </a:t>
            </a:r>
            <a:r>
              <a:rPr lang="en-US" sz="2000" dirty="0" smtClean="0">
                <a:latin typeface="+mn-lt"/>
              </a:rPr>
              <a:t>10</a:t>
            </a:r>
            <a:r>
              <a:rPr lang="en-US" sz="2000" baseline="30000" dirty="0" smtClean="0">
                <a:latin typeface="+mn-lt"/>
              </a:rPr>
              <a:t>7          </a:t>
            </a:r>
            <a:r>
              <a:rPr lang="en-US" sz="2000" dirty="0" smtClean="0"/>
              <a:t>1.5 </a:t>
            </a:r>
            <a:r>
              <a:rPr lang="en-US" sz="2000" dirty="0" err="1" smtClean="0"/>
              <a:t>x</a:t>
            </a:r>
            <a:r>
              <a:rPr lang="en-US" sz="2000" dirty="0" smtClean="0"/>
              <a:t> 10</a:t>
            </a:r>
            <a:r>
              <a:rPr lang="en-US" sz="2000" baseline="30000" dirty="0" smtClean="0"/>
              <a:t>13</a:t>
            </a:r>
            <a:endParaRPr lang="en-US" sz="2000" baseline="30000" dirty="0" smtClean="0">
              <a:latin typeface="+mn-lt"/>
            </a:endParaRPr>
          </a:p>
          <a:p>
            <a:pPr eaLnBrk="1" hangingPunct="1"/>
            <a:endParaRPr lang="en-US" sz="2000" baseline="30000" dirty="0" smtClean="0">
              <a:latin typeface="+mn-lt"/>
            </a:endParaRPr>
          </a:p>
          <a:p>
            <a:pPr eaLnBrk="1" hangingPunct="1"/>
            <a:r>
              <a:rPr lang="en-US" sz="2000" dirty="0">
                <a:latin typeface="+mn-lt"/>
              </a:rPr>
              <a:t>10466        204316        3.0 </a:t>
            </a:r>
            <a:r>
              <a:rPr lang="en-US" sz="2000" dirty="0" err="1">
                <a:latin typeface="+mn-lt"/>
              </a:rPr>
              <a:t>x</a:t>
            </a:r>
            <a:r>
              <a:rPr lang="en-US" sz="2000" dirty="0">
                <a:latin typeface="+mn-lt"/>
              </a:rPr>
              <a:t> </a:t>
            </a:r>
            <a:r>
              <a:rPr lang="en-US" sz="2000" dirty="0" smtClean="0">
                <a:latin typeface="+mn-lt"/>
              </a:rPr>
              <a:t>10</a:t>
            </a:r>
            <a:r>
              <a:rPr lang="en-US" sz="2000" baseline="30000" dirty="0" smtClean="0">
                <a:latin typeface="+mn-lt"/>
              </a:rPr>
              <a:t>6          </a:t>
            </a:r>
            <a:r>
              <a:rPr lang="en-US" sz="2000" dirty="0" smtClean="0"/>
              <a:t>6 </a:t>
            </a:r>
            <a:r>
              <a:rPr lang="en-US" sz="2000" dirty="0" err="1" smtClean="0"/>
              <a:t>x</a:t>
            </a:r>
            <a:r>
              <a:rPr lang="en-US" sz="2000" dirty="0" smtClean="0"/>
              <a:t> 10</a:t>
            </a:r>
            <a:r>
              <a:rPr lang="en-US" sz="2000" baseline="30000" dirty="0" smtClean="0"/>
              <a:t>9</a:t>
            </a:r>
            <a:r>
              <a:rPr lang="en-US" sz="2000" i="1" dirty="0" smtClean="0">
                <a:solidFill>
                  <a:schemeClr val="tx2"/>
                </a:solidFill>
              </a:rPr>
              <a:t> </a:t>
            </a:r>
            <a:endParaRPr lang="en-US" sz="2000" baseline="30000" dirty="0">
              <a:latin typeface="+mn-lt"/>
            </a:endParaRPr>
          </a:p>
        </p:txBody>
      </p:sp>
      <p:sp>
        <p:nvSpPr>
          <p:cNvPr id="63495" name="Text Box 6"/>
          <p:cNvSpPr txBox="1">
            <a:spLocks noChangeArrowheads="1"/>
          </p:cNvSpPr>
          <p:nvPr/>
        </p:nvSpPr>
        <p:spPr bwMode="auto">
          <a:xfrm>
            <a:off x="2895600" y="3352803"/>
            <a:ext cx="1543050" cy="708025"/>
          </a:xfrm>
          <a:prstGeom prst="rect">
            <a:avLst/>
          </a:prstGeom>
          <a:noFill/>
          <a:ln w="9525">
            <a:noFill/>
            <a:miter lim="800000"/>
            <a:headEnd/>
            <a:tailEnd/>
          </a:ln>
        </p:spPr>
        <p:txBody>
          <a:bodyPr wrap="none">
            <a:prstTxWarp prst="textNoShape">
              <a:avLst/>
            </a:prstTxWarp>
            <a:spAutoFit/>
          </a:bodyPr>
          <a:lstStyle/>
          <a:p>
            <a:pPr eaLnBrk="1" hangingPunct="1">
              <a:spcBef>
                <a:spcPct val="0"/>
              </a:spcBef>
            </a:pPr>
            <a:r>
              <a:rPr lang="en-US" sz="2000" dirty="0" err="1">
                <a:solidFill>
                  <a:schemeClr val="accent3"/>
                </a:solidFill>
                <a:latin typeface="+mn-lt"/>
              </a:rPr>
              <a:t>InsertionSort</a:t>
            </a:r>
            <a:endParaRPr lang="en-US" sz="2000" dirty="0">
              <a:solidFill>
                <a:schemeClr val="accent3"/>
              </a:solidFill>
              <a:latin typeface="+mn-lt"/>
            </a:endParaRPr>
          </a:p>
          <a:p>
            <a:pPr eaLnBrk="1" hangingPunct="1">
              <a:spcBef>
                <a:spcPct val="0"/>
              </a:spcBef>
            </a:pPr>
            <a:r>
              <a:rPr lang="en-US" sz="2000" dirty="0">
                <a:solidFill>
                  <a:schemeClr val="accent3"/>
                </a:solidFill>
                <a:latin typeface="+mn-lt"/>
              </a:rPr>
              <a:t>6 </a:t>
            </a:r>
            <a:r>
              <a:rPr lang="en-US" sz="2000" dirty="0" err="1">
                <a:solidFill>
                  <a:schemeClr val="accent3"/>
                </a:solidFill>
                <a:latin typeface="+mn-lt"/>
              </a:rPr>
              <a:t>x</a:t>
            </a:r>
            <a:r>
              <a:rPr lang="en-US" sz="2000" dirty="0">
                <a:solidFill>
                  <a:schemeClr val="accent3"/>
                </a:solidFill>
                <a:latin typeface="+mn-lt"/>
              </a:rPr>
              <a:t>  faster</a:t>
            </a:r>
          </a:p>
        </p:txBody>
      </p:sp>
      <p:sp>
        <p:nvSpPr>
          <p:cNvPr id="63496" name="Text Box 7"/>
          <p:cNvSpPr txBox="1">
            <a:spLocks noChangeArrowheads="1"/>
          </p:cNvSpPr>
          <p:nvPr/>
        </p:nvSpPr>
        <p:spPr bwMode="auto">
          <a:xfrm>
            <a:off x="4572000" y="3352803"/>
            <a:ext cx="1543050" cy="708025"/>
          </a:xfrm>
          <a:prstGeom prst="rect">
            <a:avLst/>
          </a:prstGeom>
          <a:noFill/>
          <a:ln w="9525">
            <a:noFill/>
            <a:miter lim="800000"/>
            <a:headEnd/>
            <a:tailEnd/>
          </a:ln>
        </p:spPr>
        <p:txBody>
          <a:bodyPr wrap="none">
            <a:prstTxWarp prst="textNoShape">
              <a:avLst/>
            </a:prstTxWarp>
            <a:spAutoFit/>
          </a:bodyPr>
          <a:lstStyle/>
          <a:p>
            <a:pPr eaLnBrk="1" hangingPunct="1">
              <a:spcBef>
                <a:spcPct val="0"/>
              </a:spcBef>
            </a:pPr>
            <a:r>
              <a:rPr lang="en-US" sz="2000" dirty="0" err="1">
                <a:solidFill>
                  <a:srgbClr val="C00000"/>
                </a:solidFill>
                <a:latin typeface="+mn-lt"/>
              </a:rPr>
              <a:t>InsertionSort</a:t>
            </a:r>
            <a:endParaRPr lang="en-US" sz="2000" dirty="0">
              <a:solidFill>
                <a:srgbClr val="C00000"/>
              </a:solidFill>
              <a:latin typeface="+mn-lt"/>
            </a:endParaRPr>
          </a:p>
          <a:p>
            <a:pPr eaLnBrk="1" hangingPunct="1">
              <a:spcBef>
                <a:spcPct val="0"/>
              </a:spcBef>
            </a:pPr>
            <a:r>
              <a:rPr lang="en-US" sz="2000" dirty="0">
                <a:solidFill>
                  <a:srgbClr val="C00000"/>
                </a:solidFill>
                <a:latin typeface="+mn-lt"/>
              </a:rPr>
              <a:t>1.35 </a:t>
            </a:r>
            <a:r>
              <a:rPr lang="en-US" sz="2000" dirty="0" err="1">
                <a:solidFill>
                  <a:srgbClr val="C00000"/>
                </a:solidFill>
                <a:latin typeface="+mn-lt"/>
              </a:rPr>
              <a:t>x</a:t>
            </a:r>
            <a:r>
              <a:rPr lang="en-US" sz="2000" dirty="0">
                <a:solidFill>
                  <a:srgbClr val="C00000"/>
                </a:solidFill>
                <a:latin typeface="+mn-lt"/>
              </a:rPr>
              <a:t>  faster</a:t>
            </a:r>
          </a:p>
        </p:txBody>
      </p:sp>
      <p:sp>
        <p:nvSpPr>
          <p:cNvPr id="63497" name="Text Box 8"/>
          <p:cNvSpPr txBox="1">
            <a:spLocks noChangeArrowheads="1"/>
          </p:cNvSpPr>
          <p:nvPr/>
        </p:nvSpPr>
        <p:spPr bwMode="auto">
          <a:xfrm>
            <a:off x="5791200" y="4292603"/>
            <a:ext cx="1292225" cy="708025"/>
          </a:xfrm>
          <a:prstGeom prst="rect">
            <a:avLst/>
          </a:prstGeom>
          <a:noFill/>
          <a:ln w="9525">
            <a:noFill/>
            <a:miter lim="800000"/>
            <a:headEnd/>
            <a:tailEnd/>
          </a:ln>
        </p:spPr>
        <p:txBody>
          <a:bodyPr wrap="none">
            <a:prstTxWarp prst="textNoShape">
              <a:avLst/>
            </a:prstTxWarp>
            <a:spAutoFit/>
          </a:bodyPr>
          <a:lstStyle/>
          <a:p>
            <a:pPr eaLnBrk="1" hangingPunct="1">
              <a:spcBef>
                <a:spcPct val="0"/>
              </a:spcBef>
            </a:pPr>
            <a:r>
              <a:rPr lang="en-US" sz="2000" dirty="0" err="1">
                <a:solidFill>
                  <a:srgbClr val="C00000"/>
                </a:solidFill>
                <a:latin typeface="+mn-lt"/>
              </a:rPr>
              <a:t>MergeSort</a:t>
            </a:r>
            <a:endParaRPr lang="en-US" sz="2000" dirty="0">
              <a:solidFill>
                <a:srgbClr val="C00000"/>
              </a:solidFill>
              <a:latin typeface="+mn-lt"/>
            </a:endParaRPr>
          </a:p>
          <a:p>
            <a:pPr eaLnBrk="1" hangingPunct="1">
              <a:spcBef>
                <a:spcPct val="0"/>
              </a:spcBef>
            </a:pPr>
            <a:r>
              <a:rPr lang="en-US" sz="2000" dirty="0">
                <a:solidFill>
                  <a:srgbClr val="C00000"/>
                </a:solidFill>
                <a:latin typeface="+mn-lt"/>
              </a:rPr>
              <a:t>5 </a:t>
            </a:r>
            <a:r>
              <a:rPr lang="en-US" sz="2000" dirty="0" err="1">
                <a:solidFill>
                  <a:srgbClr val="C00000"/>
                </a:solidFill>
                <a:latin typeface="+mn-lt"/>
              </a:rPr>
              <a:t>x</a:t>
            </a:r>
            <a:r>
              <a:rPr lang="en-US" sz="2000" dirty="0">
                <a:solidFill>
                  <a:srgbClr val="C00000"/>
                </a:solidFill>
                <a:latin typeface="+mn-lt"/>
              </a:rPr>
              <a:t>  faster</a:t>
            </a:r>
          </a:p>
        </p:txBody>
      </p:sp>
      <p:sp>
        <p:nvSpPr>
          <p:cNvPr id="63498" name="Line 9"/>
          <p:cNvSpPr>
            <a:spLocks noChangeShapeType="1"/>
          </p:cNvSpPr>
          <p:nvPr/>
        </p:nvSpPr>
        <p:spPr bwMode="auto">
          <a:xfrm flipH="1">
            <a:off x="3703638" y="2819402"/>
            <a:ext cx="182563" cy="538163"/>
          </a:xfrm>
          <a:prstGeom prst="line">
            <a:avLst/>
          </a:prstGeom>
          <a:noFill/>
          <a:ln w="28575">
            <a:solidFill>
              <a:schemeClr val="tx1"/>
            </a:solidFill>
            <a:round/>
            <a:headEnd/>
            <a:tailEnd type="triangle" w="med" len="med"/>
          </a:ln>
        </p:spPr>
        <p:txBody>
          <a:bodyPr>
            <a:prstTxWarp prst="textNoShape">
              <a:avLst/>
            </a:prstTxWarp>
          </a:bodyPr>
          <a:lstStyle/>
          <a:p>
            <a:endParaRPr lang="en-US" sz="2000">
              <a:latin typeface="+mn-lt"/>
            </a:endParaRPr>
          </a:p>
        </p:txBody>
      </p:sp>
      <p:sp>
        <p:nvSpPr>
          <p:cNvPr id="63500" name="Line 11"/>
          <p:cNvSpPr>
            <a:spLocks noChangeShapeType="1"/>
          </p:cNvSpPr>
          <p:nvPr/>
        </p:nvSpPr>
        <p:spPr bwMode="auto">
          <a:xfrm>
            <a:off x="6324600" y="2743202"/>
            <a:ext cx="0" cy="1524000"/>
          </a:xfrm>
          <a:prstGeom prst="line">
            <a:avLst/>
          </a:prstGeom>
          <a:noFill/>
          <a:ln w="28575">
            <a:solidFill>
              <a:schemeClr val="tx1"/>
            </a:solidFill>
            <a:round/>
            <a:headEnd/>
            <a:tailEnd type="triangle" w="med" len="med"/>
          </a:ln>
        </p:spPr>
        <p:txBody>
          <a:bodyPr>
            <a:prstTxWarp prst="textNoShape">
              <a:avLst/>
            </a:prstTxWarp>
          </a:bodyPr>
          <a:lstStyle/>
          <a:p>
            <a:endParaRPr lang="en-US" sz="2000">
              <a:latin typeface="+mn-lt"/>
            </a:endParaRPr>
          </a:p>
        </p:txBody>
      </p:sp>
      <p:sp>
        <p:nvSpPr>
          <p:cNvPr id="13"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14"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74</a:t>
            </a:fld>
            <a:endParaRPr lang="en-US"/>
          </a:p>
        </p:txBody>
      </p:sp>
      <p:sp>
        <p:nvSpPr>
          <p:cNvPr id="15" name="Text Box 8"/>
          <p:cNvSpPr txBox="1">
            <a:spLocks noChangeArrowheads="1"/>
          </p:cNvSpPr>
          <p:nvPr/>
        </p:nvSpPr>
        <p:spPr bwMode="auto">
          <a:xfrm>
            <a:off x="7255789" y="4321314"/>
            <a:ext cx="1583411" cy="707886"/>
          </a:xfrm>
          <a:prstGeom prst="rect">
            <a:avLst/>
          </a:prstGeom>
          <a:noFill/>
          <a:ln w="9525">
            <a:noFill/>
            <a:miter lim="800000"/>
            <a:headEnd/>
            <a:tailEnd/>
          </a:ln>
        </p:spPr>
        <p:txBody>
          <a:bodyPr wrap="none">
            <a:prstTxWarp prst="textNoShape">
              <a:avLst/>
            </a:prstTxWarp>
            <a:spAutoFit/>
          </a:bodyPr>
          <a:lstStyle/>
          <a:p>
            <a:pPr eaLnBrk="1" hangingPunct="1">
              <a:spcBef>
                <a:spcPct val="0"/>
              </a:spcBef>
            </a:pPr>
            <a:r>
              <a:rPr lang="en-US" sz="2000" dirty="0" err="1">
                <a:solidFill>
                  <a:srgbClr val="C00000"/>
                </a:solidFill>
                <a:latin typeface="+mn-lt"/>
              </a:rPr>
              <a:t>MergeSort</a:t>
            </a:r>
            <a:endParaRPr lang="en-US" sz="2000" dirty="0" smtClean="0">
              <a:solidFill>
                <a:srgbClr val="C00000"/>
              </a:solidFill>
              <a:latin typeface="+mn-lt"/>
            </a:endParaRPr>
          </a:p>
          <a:p>
            <a:pPr eaLnBrk="1" hangingPunct="1">
              <a:spcBef>
                <a:spcPct val="0"/>
              </a:spcBef>
            </a:pPr>
            <a:r>
              <a:rPr lang="en-US" sz="2000" dirty="0" smtClean="0">
                <a:solidFill>
                  <a:srgbClr val="C00000"/>
                </a:solidFill>
                <a:latin typeface="+mn-lt"/>
              </a:rPr>
              <a:t>2500 </a:t>
            </a:r>
            <a:r>
              <a:rPr lang="en-US" sz="2000" dirty="0" err="1">
                <a:solidFill>
                  <a:srgbClr val="C00000"/>
                </a:solidFill>
                <a:latin typeface="+mn-lt"/>
              </a:rPr>
              <a:t>x</a:t>
            </a:r>
            <a:r>
              <a:rPr lang="en-US" sz="2000" dirty="0">
                <a:solidFill>
                  <a:srgbClr val="C00000"/>
                </a:solidFill>
                <a:latin typeface="+mn-lt"/>
              </a:rPr>
              <a:t>  faster</a:t>
            </a:r>
          </a:p>
        </p:txBody>
      </p:sp>
      <p:sp>
        <p:nvSpPr>
          <p:cNvPr id="18" name="Line 9"/>
          <p:cNvSpPr>
            <a:spLocks noChangeShapeType="1"/>
          </p:cNvSpPr>
          <p:nvPr/>
        </p:nvSpPr>
        <p:spPr bwMode="auto">
          <a:xfrm flipH="1">
            <a:off x="4999038" y="2819400"/>
            <a:ext cx="182562" cy="538164"/>
          </a:xfrm>
          <a:prstGeom prst="line">
            <a:avLst/>
          </a:prstGeom>
          <a:noFill/>
          <a:ln w="28575">
            <a:solidFill>
              <a:schemeClr val="tx1"/>
            </a:solidFill>
            <a:round/>
            <a:headEnd/>
            <a:tailEnd type="triangle" w="med" len="med"/>
          </a:ln>
        </p:spPr>
        <p:txBody>
          <a:bodyPr>
            <a:prstTxWarp prst="textNoShape">
              <a:avLst/>
            </a:prstTxWarp>
          </a:bodyPr>
          <a:lstStyle/>
          <a:p>
            <a:endParaRPr lang="en-US" sz="2000">
              <a:latin typeface="+mn-lt"/>
            </a:endParaRPr>
          </a:p>
        </p:txBody>
      </p:sp>
      <p:sp>
        <p:nvSpPr>
          <p:cNvPr id="19" name="Line 11"/>
          <p:cNvSpPr>
            <a:spLocks noChangeShapeType="1"/>
          </p:cNvSpPr>
          <p:nvPr/>
        </p:nvSpPr>
        <p:spPr bwMode="auto">
          <a:xfrm>
            <a:off x="7772400" y="2743200"/>
            <a:ext cx="0" cy="1524001"/>
          </a:xfrm>
          <a:prstGeom prst="line">
            <a:avLst/>
          </a:prstGeom>
          <a:noFill/>
          <a:ln w="28575">
            <a:solidFill>
              <a:schemeClr val="tx1"/>
            </a:solidFill>
            <a:round/>
            <a:headEnd/>
            <a:tailEnd type="triangle" w="med" len="med"/>
          </a:ln>
        </p:spPr>
        <p:txBody>
          <a:bodyPr>
            <a:prstTxWarp prst="textNoShape">
              <a:avLst/>
            </a:prstTxWarp>
          </a:bodyPr>
          <a:lstStyle/>
          <a:p>
            <a:endParaRPr lang="en-US" sz="2000">
              <a:latin typeface="+mn-lt"/>
            </a:endParaRPr>
          </a:p>
        </p:txBody>
      </p:sp>
      <p:sp>
        <p:nvSpPr>
          <p:cNvPr id="20" name="Rectangle 19"/>
          <p:cNvSpPr/>
          <p:nvPr/>
        </p:nvSpPr>
        <p:spPr>
          <a:xfrm>
            <a:off x="381000" y="1676400"/>
            <a:ext cx="8458200" cy="6858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381000" y="2362200"/>
            <a:ext cx="8458200" cy="6858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3505200" y="1295400"/>
            <a:ext cx="5334000" cy="1752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4648200" y="1295400"/>
            <a:ext cx="1143000" cy="1752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5791200" y="1295400"/>
            <a:ext cx="1219200" cy="1752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7010400" y="1219200"/>
            <a:ext cx="1905000" cy="1905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a:off x="5791200" y="1219200"/>
            <a:ext cx="1295400" cy="1905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p:cNvSpPr/>
          <p:nvPr/>
        </p:nvSpPr>
        <p:spPr>
          <a:xfrm>
            <a:off x="4648200" y="1219200"/>
            <a:ext cx="1219200" cy="1905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p:cNvSpPr/>
          <p:nvPr/>
        </p:nvSpPr>
        <p:spPr>
          <a:xfrm>
            <a:off x="3352800" y="1219200"/>
            <a:ext cx="1371600" cy="1905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1" nodeType="clickEffect">
                                  <p:stCondLst>
                                    <p:cond delay="0"/>
                                  </p:stCondLst>
                                  <p:childTnLst>
                                    <p:set>
                                      <p:cBhvr>
                                        <p:cTn id="6" dur="1" fill="hold">
                                          <p:stCondLst>
                                            <p:cond delay="0"/>
                                          </p:stCondLst>
                                        </p:cTn>
                                        <p:tgtEl>
                                          <p:spTgt spid="28"/>
                                        </p:tgtEl>
                                        <p:attrNameLst>
                                          <p:attrName>style.visibility</p:attrName>
                                        </p:attrNameLst>
                                      </p:cBhvr>
                                      <p:to>
                                        <p:strVal val="hidden"/>
                                      </p:to>
                                    </p:set>
                                  </p:childTnLst>
                                </p:cTn>
                              </p:par>
                            </p:childTnLst>
                          </p:cTn>
                        </p:par>
                        <p:par>
                          <p:cTn id="7" fill="hold">
                            <p:stCondLst>
                              <p:cond delay="0"/>
                            </p:stCondLst>
                            <p:childTnLst>
                              <p:par>
                                <p:cTn id="8" presetID="1" presetClass="entr" presetSubtype="0" fill="hold" grpId="0" nodeType="afterEffect">
                                  <p:stCondLst>
                                    <p:cond delay="1000"/>
                                  </p:stCondLst>
                                  <p:childTnLst>
                                    <p:set>
                                      <p:cBhvr>
                                        <p:cTn id="9" dur="1" fill="hold">
                                          <p:stCondLst>
                                            <p:cond delay="0"/>
                                          </p:stCondLst>
                                        </p:cTn>
                                        <p:tgtEl>
                                          <p:spTgt spid="63495"/>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6349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0" nodeType="clickEffect">
                                  <p:stCondLst>
                                    <p:cond delay="0"/>
                                  </p:stCondLst>
                                  <p:childTnLst>
                                    <p:set>
                                      <p:cBhvr>
                                        <p:cTn id="16" dur="1" fill="hold">
                                          <p:stCondLst>
                                            <p:cond delay="0"/>
                                          </p:stCondLst>
                                        </p:cTn>
                                        <p:tgtEl>
                                          <p:spTgt spid="27"/>
                                        </p:tgtEl>
                                        <p:attrNameLst>
                                          <p:attrName>style.visibility</p:attrName>
                                        </p:attrNameLst>
                                      </p:cBhvr>
                                      <p:to>
                                        <p:strVal val="hidden"/>
                                      </p:to>
                                    </p:set>
                                  </p:childTnLst>
                                </p:cTn>
                              </p:par>
                            </p:childTnLst>
                          </p:cTn>
                        </p:par>
                        <p:par>
                          <p:cTn id="17" fill="hold">
                            <p:stCondLst>
                              <p:cond delay="0"/>
                            </p:stCondLst>
                            <p:childTnLst>
                              <p:par>
                                <p:cTn id="18" presetID="1" presetClass="entr" presetSubtype="0" fill="hold" grpId="0" nodeType="afterEffect">
                                  <p:stCondLst>
                                    <p:cond delay="1000"/>
                                  </p:stCondLst>
                                  <p:childTnLst>
                                    <p:set>
                                      <p:cBhvr>
                                        <p:cTn id="19" dur="1" fill="hold">
                                          <p:stCondLst>
                                            <p:cond delay="0"/>
                                          </p:stCondLst>
                                        </p:cTn>
                                        <p:tgtEl>
                                          <p:spTgt spid="63496"/>
                                        </p:tgtEl>
                                        <p:attrNameLst>
                                          <p:attrName>style.visibility</p:attrName>
                                        </p:attrNameLst>
                                      </p:cBhvr>
                                      <p:to>
                                        <p:strVal val="visible"/>
                                      </p:to>
                                    </p:set>
                                  </p:childTnLst>
                                </p:cTn>
                              </p:par>
                            </p:childTnLst>
                          </p:cTn>
                        </p:par>
                        <p:par>
                          <p:cTn id="20" fill="hold">
                            <p:stCondLst>
                              <p:cond delay="1000"/>
                            </p:stCondLst>
                            <p:childTnLst>
                              <p:par>
                                <p:cTn id="21" presetID="1"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26"/>
                                        </p:tgtEl>
                                        <p:attrNameLst>
                                          <p:attrName>style.visibility</p:attrName>
                                        </p:attrNameLst>
                                      </p:cBhvr>
                                      <p:to>
                                        <p:strVal val="hidden"/>
                                      </p:to>
                                    </p:set>
                                  </p:childTnLst>
                                </p:cTn>
                              </p:par>
                            </p:childTnLst>
                          </p:cTn>
                        </p:par>
                        <p:par>
                          <p:cTn id="27" fill="hold">
                            <p:stCondLst>
                              <p:cond delay="0"/>
                            </p:stCondLst>
                            <p:childTnLst>
                              <p:par>
                                <p:cTn id="28" presetID="1" presetClass="entr" presetSubtype="0" fill="hold" grpId="0" nodeType="afterEffect">
                                  <p:stCondLst>
                                    <p:cond delay="1000"/>
                                  </p:stCondLst>
                                  <p:childTnLst>
                                    <p:set>
                                      <p:cBhvr>
                                        <p:cTn id="29" dur="1" fill="hold">
                                          <p:stCondLst>
                                            <p:cond delay="0"/>
                                          </p:stCondLst>
                                        </p:cTn>
                                        <p:tgtEl>
                                          <p:spTgt spid="63497"/>
                                        </p:tgtEl>
                                        <p:attrNameLst>
                                          <p:attrName>style.visibility</p:attrName>
                                        </p:attrNameLst>
                                      </p:cBhvr>
                                      <p:to>
                                        <p:strVal val="visible"/>
                                      </p:to>
                                    </p:set>
                                  </p:childTnLst>
                                </p:cTn>
                              </p:par>
                            </p:childTnLst>
                          </p:cTn>
                        </p:par>
                        <p:par>
                          <p:cTn id="30" fill="hold">
                            <p:stCondLst>
                              <p:cond delay="1000"/>
                            </p:stCondLst>
                            <p:childTnLst>
                              <p:par>
                                <p:cTn id="31" presetID="1" presetClass="entr" presetSubtype="0" fill="hold" grpId="0" nodeType="afterEffect">
                                  <p:stCondLst>
                                    <p:cond delay="0"/>
                                  </p:stCondLst>
                                  <p:childTnLst>
                                    <p:set>
                                      <p:cBhvr>
                                        <p:cTn id="32" dur="1" fill="hold">
                                          <p:stCondLst>
                                            <p:cond delay="0"/>
                                          </p:stCondLst>
                                        </p:cTn>
                                        <p:tgtEl>
                                          <p:spTgt spid="6350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grpId="0" nodeType="clickEffect">
                                  <p:stCondLst>
                                    <p:cond delay="0"/>
                                  </p:stCondLst>
                                  <p:childTnLst>
                                    <p:set>
                                      <p:cBhvr>
                                        <p:cTn id="36" dur="1" fill="hold">
                                          <p:stCondLst>
                                            <p:cond delay="0"/>
                                          </p:stCondLst>
                                        </p:cTn>
                                        <p:tgtEl>
                                          <p:spTgt spid="25"/>
                                        </p:tgtEl>
                                        <p:attrNameLst>
                                          <p:attrName>style.visibility</p:attrName>
                                        </p:attrNameLst>
                                      </p:cBhvr>
                                      <p:to>
                                        <p:strVal val="hidden"/>
                                      </p:to>
                                    </p:set>
                                  </p:childTnLst>
                                </p:cTn>
                              </p:par>
                            </p:childTnLst>
                          </p:cTn>
                        </p:par>
                        <p:par>
                          <p:cTn id="37" fill="hold">
                            <p:stCondLst>
                              <p:cond delay="0"/>
                            </p:stCondLst>
                            <p:childTnLst>
                              <p:par>
                                <p:cTn id="38" presetID="1" presetClass="entr" presetSubtype="0" fill="hold" grpId="0" nodeType="afterEffect">
                                  <p:stCondLst>
                                    <p:cond delay="1000"/>
                                  </p:stCondLst>
                                  <p:childTnLst>
                                    <p:set>
                                      <p:cBhvr>
                                        <p:cTn id="39" dur="1" fill="hold">
                                          <p:stCondLst>
                                            <p:cond delay="0"/>
                                          </p:stCondLst>
                                        </p:cTn>
                                        <p:tgtEl>
                                          <p:spTgt spid="15"/>
                                        </p:tgtEl>
                                        <p:attrNameLst>
                                          <p:attrName>style.visibility</p:attrName>
                                        </p:attrNameLst>
                                      </p:cBhvr>
                                      <p:to>
                                        <p:strVal val="visible"/>
                                      </p:to>
                                    </p:set>
                                  </p:childTnLst>
                                </p:cTn>
                              </p:par>
                            </p:childTnLst>
                          </p:cTn>
                        </p:par>
                        <p:par>
                          <p:cTn id="40" fill="hold">
                            <p:stCondLst>
                              <p:cond delay="1000"/>
                            </p:stCondLst>
                            <p:childTnLst>
                              <p:par>
                                <p:cTn id="41" presetID="1" presetClass="entr" presetSubtype="0"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5" grpId="0"/>
      <p:bldP spid="63496" grpId="0"/>
      <p:bldP spid="63497" grpId="0"/>
      <p:bldP spid="63498" grpId="0" animBg="1"/>
      <p:bldP spid="63500" grpId="0" animBg="1"/>
      <p:bldP spid="15" grpId="0"/>
      <p:bldP spid="18" grpId="0" animBg="1"/>
      <p:bldP spid="19" grpId="0" animBg="1"/>
      <p:bldP spid="25" grpId="0" animBg="1"/>
      <p:bldP spid="26" grpId="0" animBg="1"/>
      <p:bldP spid="27" grpId="0" animBg="1"/>
      <p:bldP spid="28" grpId="1" animBg="1"/>
    </p:bldLst>
  </p:timing>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5" name="Picture 4" descr="fig2-1"/>
          <p:cNvPicPr>
            <a:picLocks noChangeAspect="1" noChangeArrowheads="1"/>
          </p:cNvPicPr>
          <p:nvPr/>
        </p:nvPicPr>
        <p:blipFill>
          <a:blip r:embed="rId2" cstate="print">
            <a:clrChange>
              <a:clrFrom>
                <a:srgbClr val="F5F5F5"/>
              </a:clrFrom>
              <a:clrTo>
                <a:srgbClr val="F5F5F5">
                  <a:alpha val="0"/>
                </a:srgbClr>
              </a:clrTo>
            </a:clrChange>
          </a:blip>
          <a:srcRect l="3780" t="6139" r="10271" b="16948"/>
          <a:stretch>
            <a:fillRect/>
          </a:stretch>
        </p:blipFill>
        <p:spPr bwMode="auto">
          <a:xfrm>
            <a:off x="2438400" y="1676400"/>
            <a:ext cx="457200" cy="398570"/>
          </a:xfrm>
          <a:prstGeom prst="rect">
            <a:avLst/>
          </a:prstGeom>
          <a:noFill/>
          <a:ln w="9525">
            <a:noFill/>
            <a:miter lim="800000"/>
            <a:headEnd/>
            <a:tailEnd/>
          </a:ln>
        </p:spPr>
      </p:pic>
      <p:sp>
        <p:nvSpPr>
          <p:cNvPr id="63490" name="Rectangle 2"/>
          <p:cNvSpPr>
            <a:spLocks noGrp="1" noChangeArrowheads="1"/>
          </p:cNvSpPr>
          <p:nvPr>
            <p:ph type="title"/>
          </p:nvPr>
        </p:nvSpPr>
        <p:spPr/>
        <p:txBody>
          <a:bodyPr/>
          <a:lstStyle/>
          <a:p>
            <a:pPr eaLnBrk="1" hangingPunct="1"/>
            <a:r>
              <a:rPr lang="en-US"/>
              <a:t>Analysis of algorithms: example</a:t>
            </a:r>
          </a:p>
        </p:txBody>
      </p:sp>
      <p:sp>
        <p:nvSpPr>
          <p:cNvPr id="63491" name="Text Box 3"/>
          <p:cNvSpPr txBox="1">
            <a:spLocks noChangeArrowheads="1"/>
          </p:cNvSpPr>
          <p:nvPr/>
        </p:nvSpPr>
        <p:spPr bwMode="auto">
          <a:xfrm>
            <a:off x="527050" y="1700213"/>
            <a:ext cx="4070350" cy="1323439"/>
          </a:xfrm>
          <a:prstGeom prst="rect">
            <a:avLst/>
          </a:prstGeom>
          <a:noFill/>
          <a:ln w="9525">
            <a:noFill/>
            <a:miter lim="800000"/>
            <a:headEnd/>
            <a:tailEnd/>
          </a:ln>
        </p:spPr>
        <p:txBody>
          <a:bodyPr>
            <a:prstTxWarp prst="textNoShape">
              <a:avLst/>
            </a:prstTxWarp>
            <a:spAutoFit/>
          </a:bodyPr>
          <a:lstStyle/>
          <a:p>
            <a:pPr eaLnBrk="1" hangingPunct="1"/>
            <a:r>
              <a:rPr lang="en-US" sz="2000" dirty="0" err="1">
                <a:solidFill>
                  <a:schemeClr val="accent3"/>
                </a:solidFill>
                <a:latin typeface="Consolas"/>
                <a:cs typeface="Consolas"/>
              </a:rPr>
              <a:t>InsertionSort</a:t>
            </a:r>
            <a:r>
              <a:rPr lang="en-US" sz="2000" dirty="0">
                <a:solidFill>
                  <a:schemeClr val="tx2"/>
                </a:solidFill>
                <a:latin typeface="+mn-lt"/>
              </a:rPr>
              <a:t>:</a:t>
            </a:r>
            <a:r>
              <a:rPr lang="en-US" sz="2000" dirty="0">
                <a:latin typeface="+mn-lt"/>
              </a:rPr>
              <a:t>    </a:t>
            </a:r>
            <a:r>
              <a:rPr lang="en-US" sz="2000" dirty="0" smtClean="0">
                <a:latin typeface="+mn-lt"/>
              </a:rPr>
              <a:t>	</a:t>
            </a:r>
          </a:p>
          <a:p>
            <a:pPr eaLnBrk="1" hangingPunct="1"/>
            <a:r>
              <a:rPr lang="en-US" sz="2000" dirty="0" smtClean="0">
                <a:solidFill>
                  <a:schemeClr val="accent2"/>
                </a:solidFill>
                <a:latin typeface="+mn-lt"/>
              </a:rPr>
              <a:t>	15 </a:t>
            </a:r>
            <a:r>
              <a:rPr lang="en-US" sz="2000" dirty="0">
                <a:solidFill>
                  <a:srgbClr val="00CC99"/>
                </a:solidFill>
                <a:latin typeface="+mn-lt"/>
              </a:rPr>
              <a:t>n</a:t>
            </a:r>
            <a:r>
              <a:rPr lang="en-US" sz="2000" baseline="30000" dirty="0">
                <a:solidFill>
                  <a:srgbClr val="00CC99"/>
                </a:solidFill>
                <a:latin typeface="+mn-lt"/>
              </a:rPr>
              <a:t>2</a:t>
            </a:r>
            <a:r>
              <a:rPr lang="en-US" sz="2000" dirty="0">
                <a:solidFill>
                  <a:schemeClr val="accent2"/>
                </a:solidFill>
                <a:latin typeface="+mn-lt"/>
              </a:rPr>
              <a:t> + 7n – 2</a:t>
            </a:r>
            <a:r>
              <a:rPr lang="en-US" sz="2000" i="1" dirty="0">
                <a:solidFill>
                  <a:schemeClr val="accent2"/>
                </a:solidFill>
                <a:latin typeface="+mn-lt"/>
              </a:rPr>
              <a:t>                </a:t>
            </a:r>
            <a:endParaRPr lang="en-US" sz="2000" i="1" dirty="0" smtClean="0">
              <a:solidFill>
                <a:schemeClr val="accent2"/>
              </a:solidFill>
              <a:latin typeface="+mn-lt"/>
            </a:endParaRPr>
          </a:p>
          <a:p>
            <a:pPr eaLnBrk="1" hangingPunct="1"/>
            <a:r>
              <a:rPr lang="en-US" sz="2000" dirty="0" err="1" smtClean="0">
                <a:solidFill>
                  <a:srgbClr val="C00000"/>
                </a:solidFill>
                <a:latin typeface="Consolas"/>
                <a:cs typeface="Consolas"/>
              </a:rPr>
              <a:t>MergeSort</a:t>
            </a:r>
            <a:r>
              <a:rPr lang="en-US" sz="2000" dirty="0" smtClean="0">
                <a:solidFill>
                  <a:schemeClr val="tx2"/>
                </a:solidFill>
                <a:latin typeface="+mn-lt"/>
              </a:rPr>
              <a:t>:  	</a:t>
            </a:r>
          </a:p>
          <a:p>
            <a:pPr eaLnBrk="1" hangingPunct="1"/>
            <a:r>
              <a:rPr lang="en-US" sz="2000" dirty="0" smtClean="0">
                <a:solidFill>
                  <a:schemeClr val="tx2"/>
                </a:solidFill>
                <a:latin typeface="+mn-lt"/>
              </a:rPr>
              <a:t>	</a:t>
            </a:r>
            <a:r>
              <a:rPr lang="en-US" sz="2000" dirty="0" smtClean="0">
                <a:solidFill>
                  <a:srgbClr val="727DBE"/>
                </a:solidFill>
                <a:latin typeface="+mn-lt"/>
              </a:rPr>
              <a:t>300 </a:t>
            </a:r>
            <a:r>
              <a:rPr lang="en-US" sz="2000" dirty="0" err="1">
                <a:solidFill>
                  <a:srgbClr val="00CC99"/>
                </a:solidFill>
                <a:latin typeface="+mn-lt"/>
              </a:rPr>
              <a:t>n</a:t>
            </a:r>
            <a:r>
              <a:rPr lang="en-US" sz="2000" dirty="0">
                <a:solidFill>
                  <a:srgbClr val="00CC99"/>
                </a:solidFill>
                <a:latin typeface="+mn-lt"/>
              </a:rPr>
              <a:t> </a:t>
            </a:r>
            <a:r>
              <a:rPr lang="en-US" sz="2000" dirty="0" err="1">
                <a:solidFill>
                  <a:srgbClr val="00CC99"/>
                </a:solidFill>
                <a:latin typeface="+mn-lt"/>
              </a:rPr>
              <a:t>lg</a:t>
            </a:r>
            <a:r>
              <a:rPr lang="en-US" sz="2000" dirty="0">
                <a:solidFill>
                  <a:srgbClr val="00CC99"/>
                </a:solidFill>
                <a:latin typeface="+mn-lt"/>
              </a:rPr>
              <a:t> </a:t>
            </a:r>
            <a:r>
              <a:rPr lang="en-US" sz="2000" dirty="0" err="1">
                <a:solidFill>
                  <a:srgbClr val="00CC99"/>
                </a:solidFill>
                <a:latin typeface="+mn-lt"/>
              </a:rPr>
              <a:t>n</a:t>
            </a:r>
            <a:r>
              <a:rPr lang="en-US" sz="2000" dirty="0">
                <a:solidFill>
                  <a:srgbClr val="00CC99"/>
                </a:solidFill>
                <a:latin typeface="+mn-lt"/>
              </a:rPr>
              <a:t> </a:t>
            </a:r>
            <a:r>
              <a:rPr lang="en-US" sz="2000" dirty="0">
                <a:solidFill>
                  <a:srgbClr val="727DBE"/>
                </a:solidFill>
                <a:latin typeface="+mn-lt"/>
              </a:rPr>
              <a:t>+ 50 </a:t>
            </a:r>
            <a:r>
              <a:rPr lang="en-US" sz="2000" dirty="0" err="1">
                <a:solidFill>
                  <a:srgbClr val="727DBE"/>
                </a:solidFill>
                <a:latin typeface="+mn-lt"/>
              </a:rPr>
              <a:t>n</a:t>
            </a:r>
            <a:endParaRPr lang="en-US" sz="2000" baseline="30000" dirty="0">
              <a:solidFill>
                <a:srgbClr val="727DBE"/>
              </a:solidFill>
              <a:latin typeface="+mn-lt"/>
            </a:endParaRPr>
          </a:p>
        </p:txBody>
      </p:sp>
      <p:sp>
        <p:nvSpPr>
          <p:cNvPr id="63494" name="Text Box 5"/>
          <p:cNvSpPr txBox="1">
            <a:spLocks noChangeArrowheads="1"/>
          </p:cNvSpPr>
          <p:nvPr/>
        </p:nvSpPr>
        <p:spPr bwMode="auto">
          <a:xfrm>
            <a:off x="3581400" y="1285877"/>
            <a:ext cx="5257800" cy="1528763"/>
          </a:xfrm>
          <a:prstGeom prst="rect">
            <a:avLst/>
          </a:prstGeom>
          <a:noFill/>
          <a:ln w="9525">
            <a:noFill/>
            <a:miter lim="800000"/>
            <a:headEnd/>
            <a:tailEnd/>
          </a:ln>
        </p:spPr>
        <p:txBody>
          <a:bodyPr wrap="square">
            <a:prstTxWarp prst="textNoShape">
              <a:avLst/>
            </a:prstTxWarp>
            <a:spAutoFit/>
          </a:bodyPr>
          <a:lstStyle/>
          <a:p>
            <a:pPr eaLnBrk="1" hangingPunct="1"/>
            <a:r>
              <a:rPr lang="en-US" sz="2000" i="1" dirty="0">
                <a:solidFill>
                  <a:schemeClr val="tx2"/>
                </a:solidFill>
                <a:latin typeface="+mn-lt"/>
              </a:rPr>
              <a:t>  </a:t>
            </a:r>
            <a:r>
              <a:rPr lang="en-US" sz="2000" dirty="0" err="1">
                <a:solidFill>
                  <a:srgbClr val="104B7D"/>
                </a:solidFill>
                <a:latin typeface="+mn-lt"/>
              </a:rPr>
              <a:t>n</a:t>
            </a:r>
            <a:r>
              <a:rPr lang="en-US" sz="2000" dirty="0">
                <a:latin typeface="+mn-lt"/>
              </a:rPr>
              <a:t>=10 </a:t>
            </a:r>
            <a:r>
              <a:rPr lang="en-US" sz="2000" dirty="0" smtClean="0">
                <a:latin typeface="+mn-lt"/>
              </a:rPr>
              <a:t>        </a:t>
            </a:r>
            <a:r>
              <a:rPr lang="en-US" sz="2000" dirty="0" err="1">
                <a:solidFill>
                  <a:srgbClr val="104B7D"/>
                </a:solidFill>
                <a:latin typeface="+mn-lt"/>
              </a:rPr>
              <a:t>n</a:t>
            </a:r>
            <a:r>
              <a:rPr lang="en-US" sz="2000" dirty="0">
                <a:latin typeface="+mn-lt"/>
              </a:rPr>
              <a:t>=100         </a:t>
            </a:r>
            <a:r>
              <a:rPr lang="en-US" sz="2000" dirty="0" err="1">
                <a:solidFill>
                  <a:srgbClr val="104B7D"/>
                </a:solidFill>
                <a:latin typeface="+mn-lt"/>
              </a:rPr>
              <a:t>n</a:t>
            </a:r>
            <a:r>
              <a:rPr lang="en-US" sz="2000" dirty="0">
                <a:latin typeface="+mn-lt"/>
              </a:rPr>
              <a:t>=</a:t>
            </a:r>
            <a:r>
              <a:rPr lang="en-US" sz="2000" dirty="0" smtClean="0">
                <a:latin typeface="+mn-lt"/>
              </a:rPr>
              <a:t>1000       </a:t>
            </a:r>
            <a:r>
              <a:rPr lang="en-US" sz="2000" dirty="0" err="1" smtClean="0">
                <a:solidFill>
                  <a:srgbClr val="104B7D"/>
                </a:solidFill>
                <a:latin typeface="+mn-lt"/>
              </a:rPr>
              <a:t>n</a:t>
            </a:r>
            <a:r>
              <a:rPr lang="en-US" sz="2000" dirty="0" smtClean="0">
                <a:solidFill>
                  <a:schemeClr val="accent2"/>
                </a:solidFill>
                <a:latin typeface="+mn-lt"/>
              </a:rPr>
              <a:t> </a:t>
            </a:r>
            <a:r>
              <a:rPr lang="en-US" sz="2000" dirty="0" smtClean="0">
                <a:latin typeface="+mn-lt"/>
              </a:rPr>
              <a:t>= 1,000,000</a:t>
            </a:r>
          </a:p>
          <a:p>
            <a:pPr eaLnBrk="1" hangingPunct="1"/>
            <a:endParaRPr lang="en-US" sz="2000" dirty="0" smtClean="0">
              <a:latin typeface="+mn-lt"/>
            </a:endParaRPr>
          </a:p>
          <a:p>
            <a:pPr eaLnBrk="1" hangingPunct="1"/>
            <a:r>
              <a:rPr lang="en-US" sz="2000" dirty="0">
                <a:solidFill>
                  <a:schemeClr val="tx2"/>
                </a:solidFill>
                <a:latin typeface="+mn-lt"/>
              </a:rPr>
              <a:t>  </a:t>
            </a:r>
            <a:r>
              <a:rPr lang="en-US" sz="2000" dirty="0">
                <a:latin typeface="+mn-lt"/>
              </a:rPr>
              <a:t>1568        150698        1.5 </a:t>
            </a:r>
            <a:r>
              <a:rPr lang="en-US" sz="2000" dirty="0" err="1">
                <a:latin typeface="+mn-lt"/>
              </a:rPr>
              <a:t>x</a:t>
            </a:r>
            <a:r>
              <a:rPr lang="en-US" sz="2000" dirty="0">
                <a:latin typeface="+mn-lt"/>
              </a:rPr>
              <a:t> </a:t>
            </a:r>
            <a:r>
              <a:rPr lang="en-US" sz="2000" dirty="0" smtClean="0">
                <a:latin typeface="+mn-lt"/>
              </a:rPr>
              <a:t>10</a:t>
            </a:r>
            <a:r>
              <a:rPr lang="en-US" sz="2000" baseline="30000" dirty="0" smtClean="0">
                <a:latin typeface="+mn-lt"/>
              </a:rPr>
              <a:t>7          </a:t>
            </a:r>
            <a:r>
              <a:rPr lang="en-US" sz="2000" dirty="0" smtClean="0"/>
              <a:t>1.5 </a:t>
            </a:r>
            <a:r>
              <a:rPr lang="en-US" sz="2000" dirty="0" err="1" smtClean="0"/>
              <a:t>x</a:t>
            </a:r>
            <a:r>
              <a:rPr lang="en-US" sz="2000" dirty="0" smtClean="0"/>
              <a:t> 10</a:t>
            </a:r>
            <a:r>
              <a:rPr lang="en-US" sz="2000" baseline="30000" dirty="0" smtClean="0"/>
              <a:t>13</a:t>
            </a:r>
            <a:endParaRPr lang="en-US" sz="2000" baseline="30000" dirty="0" smtClean="0">
              <a:latin typeface="+mn-lt"/>
            </a:endParaRPr>
          </a:p>
          <a:p>
            <a:pPr eaLnBrk="1" hangingPunct="1"/>
            <a:endParaRPr lang="en-US" sz="2000" baseline="30000" dirty="0" smtClean="0">
              <a:latin typeface="+mn-lt"/>
            </a:endParaRPr>
          </a:p>
          <a:p>
            <a:pPr eaLnBrk="1" hangingPunct="1"/>
            <a:r>
              <a:rPr lang="en-US" sz="2000" dirty="0">
                <a:latin typeface="+mn-lt"/>
              </a:rPr>
              <a:t>10466        204316        3.0 </a:t>
            </a:r>
            <a:r>
              <a:rPr lang="en-US" sz="2000" dirty="0" err="1">
                <a:latin typeface="+mn-lt"/>
              </a:rPr>
              <a:t>x</a:t>
            </a:r>
            <a:r>
              <a:rPr lang="en-US" sz="2000" dirty="0">
                <a:latin typeface="+mn-lt"/>
              </a:rPr>
              <a:t> </a:t>
            </a:r>
            <a:r>
              <a:rPr lang="en-US" sz="2000" dirty="0" smtClean="0">
                <a:latin typeface="+mn-lt"/>
              </a:rPr>
              <a:t>10</a:t>
            </a:r>
            <a:r>
              <a:rPr lang="en-US" sz="2000" baseline="30000" dirty="0" smtClean="0">
                <a:latin typeface="+mn-lt"/>
              </a:rPr>
              <a:t>6          </a:t>
            </a:r>
            <a:r>
              <a:rPr lang="en-US" sz="2000" dirty="0" smtClean="0"/>
              <a:t>6 </a:t>
            </a:r>
            <a:r>
              <a:rPr lang="en-US" sz="2000" dirty="0" err="1" smtClean="0"/>
              <a:t>x</a:t>
            </a:r>
            <a:r>
              <a:rPr lang="en-US" sz="2000" dirty="0" smtClean="0"/>
              <a:t> 10</a:t>
            </a:r>
            <a:r>
              <a:rPr lang="en-US" sz="2000" baseline="30000" dirty="0" smtClean="0"/>
              <a:t>9</a:t>
            </a:r>
            <a:r>
              <a:rPr lang="en-US" sz="2000" i="1" dirty="0" smtClean="0">
                <a:solidFill>
                  <a:schemeClr val="tx2"/>
                </a:solidFill>
              </a:rPr>
              <a:t> </a:t>
            </a:r>
            <a:endParaRPr lang="en-US" sz="2000" baseline="30000" dirty="0">
              <a:latin typeface="+mn-lt"/>
            </a:endParaRPr>
          </a:p>
        </p:txBody>
      </p:sp>
      <p:sp>
        <p:nvSpPr>
          <p:cNvPr id="63495" name="Text Box 6"/>
          <p:cNvSpPr txBox="1">
            <a:spLocks noChangeArrowheads="1"/>
          </p:cNvSpPr>
          <p:nvPr/>
        </p:nvSpPr>
        <p:spPr bwMode="auto">
          <a:xfrm>
            <a:off x="2895600" y="3352803"/>
            <a:ext cx="1543050" cy="708025"/>
          </a:xfrm>
          <a:prstGeom prst="rect">
            <a:avLst/>
          </a:prstGeom>
          <a:noFill/>
          <a:ln w="9525">
            <a:noFill/>
            <a:miter lim="800000"/>
            <a:headEnd/>
            <a:tailEnd/>
          </a:ln>
        </p:spPr>
        <p:txBody>
          <a:bodyPr wrap="none">
            <a:prstTxWarp prst="textNoShape">
              <a:avLst/>
            </a:prstTxWarp>
            <a:spAutoFit/>
          </a:bodyPr>
          <a:lstStyle/>
          <a:p>
            <a:pPr eaLnBrk="1" hangingPunct="1">
              <a:spcBef>
                <a:spcPct val="0"/>
              </a:spcBef>
            </a:pPr>
            <a:r>
              <a:rPr lang="en-US" sz="2000" dirty="0" err="1">
                <a:solidFill>
                  <a:schemeClr val="accent3"/>
                </a:solidFill>
                <a:latin typeface="+mn-lt"/>
              </a:rPr>
              <a:t>InsertionSort</a:t>
            </a:r>
            <a:endParaRPr lang="en-US" sz="2000" dirty="0">
              <a:solidFill>
                <a:schemeClr val="accent3"/>
              </a:solidFill>
              <a:latin typeface="+mn-lt"/>
            </a:endParaRPr>
          </a:p>
          <a:p>
            <a:pPr eaLnBrk="1" hangingPunct="1">
              <a:spcBef>
                <a:spcPct val="0"/>
              </a:spcBef>
            </a:pPr>
            <a:r>
              <a:rPr lang="en-US" sz="2000" dirty="0">
                <a:solidFill>
                  <a:schemeClr val="accent3"/>
                </a:solidFill>
                <a:latin typeface="+mn-lt"/>
              </a:rPr>
              <a:t>6 </a:t>
            </a:r>
            <a:r>
              <a:rPr lang="en-US" sz="2000" dirty="0" err="1">
                <a:solidFill>
                  <a:schemeClr val="accent3"/>
                </a:solidFill>
                <a:latin typeface="+mn-lt"/>
              </a:rPr>
              <a:t>x</a:t>
            </a:r>
            <a:r>
              <a:rPr lang="en-US" sz="2000" dirty="0">
                <a:solidFill>
                  <a:schemeClr val="accent3"/>
                </a:solidFill>
                <a:latin typeface="+mn-lt"/>
              </a:rPr>
              <a:t>  faster</a:t>
            </a:r>
          </a:p>
        </p:txBody>
      </p:sp>
      <p:sp>
        <p:nvSpPr>
          <p:cNvPr id="63496" name="Text Box 7"/>
          <p:cNvSpPr txBox="1">
            <a:spLocks noChangeArrowheads="1"/>
          </p:cNvSpPr>
          <p:nvPr/>
        </p:nvSpPr>
        <p:spPr bwMode="auto">
          <a:xfrm>
            <a:off x="4572000" y="3352803"/>
            <a:ext cx="1543050" cy="708025"/>
          </a:xfrm>
          <a:prstGeom prst="rect">
            <a:avLst/>
          </a:prstGeom>
          <a:noFill/>
          <a:ln w="9525">
            <a:noFill/>
            <a:miter lim="800000"/>
            <a:headEnd/>
            <a:tailEnd/>
          </a:ln>
        </p:spPr>
        <p:txBody>
          <a:bodyPr wrap="none">
            <a:prstTxWarp prst="textNoShape">
              <a:avLst/>
            </a:prstTxWarp>
            <a:spAutoFit/>
          </a:bodyPr>
          <a:lstStyle/>
          <a:p>
            <a:pPr eaLnBrk="1" hangingPunct="1">
              <a:spcBef>
                <a:spcPct val="0"/>
              </a:spcBef>
            </a:pPr>
            <a:r>
              <a:rPr lang="en-US" sz="2000" dirty="0" err="1">
                <a:solidFill>
                  <a:srgbClr val="C00000"/>
                </a:solidFill>
                <a:latin typeface="+mn-lt"/>
              </a:rPr>
              <a:t>InsertionSort</a:t>
            </a:r>
            <a:endParaRPr lang="en-US" sz="2000" dirty="0">
              <a:solidFill>
                <a:srgbClr val="C00000"/>
              </a:solidFill>
              <a:latin typeface="+mn-lt"/>
            </a:endParaRPr>
          </a:p>
          <a:p>
            <a:pPr eaLnBrk="1" hangingPunct="1">
              <a:spcBef>
                <a:spcPct val="0"/>
              </a:spcBef>
            </a:pPr>
            <a:r>
              <a:rPr lang="en-US" sz="2000" dirty="0">
                <a:solidFill>
                  <a:srgbClr val="C00000"/>
                </a:solidFill>
                <a:latin typeface="+mn-lt"/>
              </a:rPr>
              <a:t>1.35 </a:t>
            </a:r>
            <a:r>
              <a:rPr lang="en-US" sz="2000" dirty="0" err="1">
                <a:solidFill>
                  <a:srgbClr val="C00000"/>
                </a:solidFill>
                <a:latin typeface="+mn-lt"/>
              </a:rPr>
              <a:t>x</a:t>
            </a:r>
            <a:r>
              <a:rPr lang="en-US" sz="2000" dirty="0">
                <a:solidFill>
                  <a:srgbClr val="C00000"/>
                </a:solidFill>
                <a:latin typeface="+mn-lt"/>
              </a:rPr>
              <a:t>  faster</a:t>
            </a:r>
          </a:p>
        </p:txBody>
      </p:sp>
      <p:sp>
        <p:nvSpPr>
          <p:cNvPr id="63497" name="Text Box 8"/>
          <p:cNvSpPr txBox="1">
            <a:spLocks noChangeArrowheads="1"/>
          </p:cNvSpPr>
          <p:nvPr/>
        </p:nvSpPr>
        <p:spPr bwMode="auto">
          <a:xfrm>
            <a:off x="5791200" y="4292603"/>
            <a:ext cx="1292225" cy="708025"/>
          </a:xfrm>
          <a:prstGeom prst="rect">
            <a:avLst/>
          </a:prstGeom>
          <a:noFill/>
          <a:ln w="9525">
            <a:noFill/>
            <a:miter lim="800000"/>
            <a:headEnd/>
            <a:tailEnd/>
          </a:ln>
        </p:spPr>
        <p:txBody>
          <a:bodyPr wrap="none">
            <a:prstTxWarp prst="textNoShape">
              <a:avLst/>
            </a:prstTxWarp>
            <a:spAutoFit/>
          </a:bodyPr>
          <a:lstStyle/>
          <a:p>
            <a:pPr eaLnBrk="1" hangingPunct="1">
              <a:spcBef>
                <a:spcPct val="0"/>
              </a:spcBef>
            </a:pPr>
            <a:r>
              <a:rPr lang="en-US" sz="2000" dirty="0" err="1">
                <a:solidFill>
                  <a:srgbClr val="C00000"/>
                </a:solidFill>
                <a:latin typeface="+mn-lt"/>
              </a:rPr>
              <a:t>MergeSort</a:t>
            </a:r>
            <a:endParaRPr lang="en-US" sz="2000" dirty="0">
              <a:solidFill>
                <a:srgbClr val="C00000"/>
              </a:solidFill>
              <a:latin typeface="+mn-lt"/>
            </a:endParaRPr>
          </a:p>
          <a:p>
            <a:pPr eaLnBrk="1" hangingPunct="1">
              <a:spcBef>
                <a:spcPct val="0"/>
              </a:spcBef>
            </a:pPr>
            <a:r>
              <a:rPr lang="en-US" sz="2000" dirty="0">
                <a:solidFill>
                  <a:srgbClr val="C00000"/>
                </a:solidFill>
                <a:latin typeface="+mn-lt"/>
              </a:rPr>
              <a:t>5 </a:t>
            </a:r>
            <a:r>
              <a:rPr lang="en-US" sz="2000" dirty="0" err="1">
                <a:solidFill>
                  <a:srgbClr val="C00000"/>
                </a:solidFill>
                <a:latin typeface="+mn-lt"/>
              </a:rPr>
              <a:t>x</a:t>
            </a:r>
            <a:r>
              <a:rPr lang="en-US" sz="2000" dirty="0">
                <a:solidFill>
                  <a:srgbClr val="C00000"/>
                </a:solidFill>
                <a:latin typeface="+mn-lt"/>
              </a:rPr>
              <a:t>  faster</a:t>
            </a:r>
          </a:p>
        </p:txBody>
      </p:sp>
      <p:sp>
        <p:nvSpPr>
          <p:cNvPr id="63498" name="Line 9"/>
          <p:cNvSpPr>
            <a:spLocks noChangeShapeType="1"/>
          </p:cNvSpPr>
          <p:nvPr/>
        </p:nvSpPr>
        <p:spPr bwMode="auto">
          <a:xfrm flipH="1">
            <a:off x="3703638" y="2819402"/>
            <a:ext cx="182563" cy="538163"/>
          </a:xfrm>
          <a:prstGeom prst="line">
            <a:avLst/>
          </a:prstGeom>
          <a:noFill/>
          <a:ln w="28575">
            <a:solidFill>
              <a:schemeClr val="tx1"/>
            </a:solidFill>
            <a:round/>
            <a:headEnd/>
            <a:tailEnd type="triangle" w="med" len="med"/>
          </a:ln>
        </p:spPr>
        <p:txBody>
          <a:bodyPr>
            <a:prstTxWarp prst="textNoShape">
              <a:avLst/>
            </a:prstTxWarp>
          </a:bodyPr>
          <a:lstStyle/>
          <a:p>
            <a:endParaRPr lang="en-US" sz="2000">
              <a:latin typeface="+mn-lt"/>
            </a:endParaRPr>
          </a:p>
        </p:txBody>
      </p:sp>
      <p:sp>
        <p:nvSpPr>
          <p:cNvPr id="63500" name="Line 11"/>
          <p:cNvSpPr>
            <a:spLocks noChangeShapeType="1"/>
          </p:cNvSpPr>
          <p:nvPr/>
        </p:nvSpPr>
        <p:spPr bwMode="auto">
          <a:xfrm>
            <a:off x="6324600" y="2743202"/>
            <a:ext cx="0" cy="1524000"/>
          </a:xfrm>
          <a:prstGeom prst="line">
            <a:avLst/>
          </a:prstGeom>
          <a:noFill/>
          <a:ln w="28575">
            <a:solidFill>
              <a:schemeClr val="tx1"/>
            </a:solidFill>
            <a:round/>
            <a:headEnd/>
            <a:tailEnd type="triangle" w="med" len="med"/>
          </a:ln>
        </p:spPr>
        <p:txBody>
          <a:bodyPr>
            <a:prstTxWarp prst="textNoShape">
              <a:avLst/>
            </a:prstTxWarp>
          </a:bodyPr>
          <a:lstStyle/>
          <a:p>
            <a:endParaRPr lang="en-US" sz="2000">
              <a:latin typeface="+mn-lt"/>
            </a:endParaRPr>
          </a:p>
        </p:txBody>
      </p:sp>
      <p:sp>
        <p:nvSpPr>
          <p:cNvPr id="13"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dirty="0" smtClean="0"/>
              <a:t>T. Dhaene, C. Develder, "Algorithms &amp; Datastructures"</a:t>
            </a:r>
            <a:endParaRPr lang="en-US" dirty="0" smtClean="0"/>
          </a:p>
        </p:txBody>
      </p:sp>
      <p:sp>
        <p:nvSpPr>
          <p:cNvPr id="14"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75</a:t>
            </a:fld>
            <a:endParaRPr lang="en-US"/>
          </a:p>
        </p:txBody>
      </p:sp>
      <p:sp>
        <p:nvSpPr>
          <p:cNvPr id="15" name="Text Box 8"/>
          <p:cNvSpPr txBox="1">
            <a:spLocks noChangeArrowheads="1"/>
          </p:cNvSpPr>
          <p:nvPr/>
        </p:nvSpPr>
        <p:spPr bwMode="auto">
          <a:xfrm>
            <a:off x="7255789" y="4321314"/>
            <a:ext cx="1583411" cy="707886"/>
          </a:xfrm>
          <a:prstGeom prst="rect">
            <a:avLst/>
          </a:prstGeom>
          <a:noFill/>
          <a:ln w="9525">
            <a:noFill/>
            <a:miter lim="800000"/>
            <a:headEnd/>
            <a:tailEnd/>
          </a:ln>
        </p:spPr>
        <p:txBody>
          <a:bodyPr wrap="none">
            <a:prstTxWarp prst="textNoShape">
              <a:avLst/>
            </a:prstTxWarp>
            <a:spAutoFit/>
          </a:bodyPr>
          <a:lstStyle/>
          <a:p>
            <a:pPr eaLnBrk="1" hangingPunct="1">
              <a:spcBef>
                <a:spcPct val="0"/>
              </a:spcBef>
            </a:pPr>
            <a:r>
              <a:rPr lang="en-US" sz="2000" dirty="0" err="1">
                <a:solidFill>
                  <a:srgbClr val="C00000"/>
                </a:solidFill>
                <a:latin typeface="+mn-lt"/>
              </a:rPr>
              <a:t>MergeSort</a:t>
            </a:r>
            <a:endParaRPr lang="en-US" sz="2000" dirty="0" smtClean="0">
              <a:solidFill>
                <a:srgbClr val="C00000"/>
              </a:solidFill>
              <a:latin typeface="+mn-lt"/>
            </a:endParaRPr>
          </a:p>
          <a:p>
            <a:pPr eaLnBrk="1" hangingPunct="1">
              <a:spcBef>
                <a:spcPct val="0"/>
              </a:spcBef>
            </a:pPr>
            <a:r>
              <a:rPr lang="en-US" sz="2000" dirty="0" smtClean="0">
                <a:solidFill>
                  <a:srgbClr val="C00000"/>
                </a:solidFill>
                <a:latin typeface="+mn-lt"/>
              </a:rPr>
              <a:t>2500 </a:t>
            </a:r>
            <a:r>
              <a:rPr lang="en-US" sz="2000" dirty="0" err="1">
                <a:solidFill>
                  <a:srgbClr val="C00000"/>
                </a:solidFill>
                <a:latin typeface="+mn-lt"/>
              </a:rPr>
              <a:t>x</a:t>
            </a:r>
            <a:r>
              <a:rPr lang="en-US" sz="2000" dirty="0">
                <a:solidFill>
                  <a:srgbClr val="C00000"/>
                </a:solidFill>
                <a:latin typeface="+mn-lt"/>
              </a:rPr>
              <a:t>  faster</a:t>
            </a:r>
          </a:p>
        </p:txBody>
      </p:sp>
      <p:sp>
        <p:nvSpPr>
          <p:cNvPr id="18" name="Line 9"/>
          <p:cNvSpPr>
            <a:spLocks noChangeShapeType="1"/>
          </p:cNvSpPr>
          <p:nvPr/>
        </p:nvSpPr>
        <p:spPr bwMode="auto">
          <a:xfrm flipH="1">
            <a:off x="4999038" y="2819400"/>
            <a:ext cx="182562" cy="538164"/>
          </a:xfrm>
          <a:prstGeom prst="line">
            <a:avLst/>
          </a:prstGeom>
          <a:noFill/>
          <a:ln w="28575">
            <a:solidFill>
              <a:schemeClr val="tx1"/>
            </a:solidFill>
            <a:round/>
            <a:headEnd/>
            <a:tailEnd type="triangle" w="med" len="med"/>
          </a:ln>
        </p:spPr>
        <p:txBody>
          <a:bodyPr>
            <a:prstTxWarp prst="textNoShape">
              <a:avLst/>
            </a:prstTxWarp>
          </a:bodyPr>
          <a:lstStyle/>
          <a:p>
            <a:endParaRPr lang="en-US" sz="2000">
              <a:latin typeface="+mn-lt"/>
            </a:endParaRPr>
          </a:p>
        </p:txBody>
      </p:sp>
      <p:sp>
        <p:nvSpPr>
          <p:cNvPr id="19" name="Line 11"/>
          <p:cNvSpPr>
            <a:spLocks noChangeShapeType="1"/>
          </p:cNvSpPr>
          <p:nvPr/>
        </p:nvSpPr>
        <p:spPr bwMode="auto">
          <a:xfrm>
            <a:off x="7772400" y="2743200"/>
            <a:ext cx="0" cy="1524001"/>
          </a:xfrm>
          <a:prstGeom prst="line">
            <a:avLst/>
          </a:prstGeom>
          <a:noFill/>
          <a:ln w="28575">
            <a:solidFill>
              <a:schemeClr val="tx1"/>
            </a:solidFill>
            <a:round/>
            <a:headEnd/>
            <a:tailEnd type="triangle" w="med" len="med"/>
          </a:ln>
        </p:spPr>
        <p:txBody>
          <a:bodyPr>
            <a:prstTxWarp prst="textNoShape">
              <a:avLst/>
            </a:prstTxWarp>
          </a:bodyPr>
          <a:lstStyle/>
          <a:p>
            <a:endParaRPr lang="en-US" sz="2000">
              <a:latin typeface="+mn-lt"/>
            </a:endParaRPr>
          </a:p>
        </p:txBody>
      </p:sp>
      <p:sp>
        <p:nvSpPr>
          <p:cNvPr id="20" name="Rectangle 19"/>
          <p:cNvSpPr/>
          <p:nvPr/>
        </p:nvSpPr>
        <p:spPr>
          <a:xfrm>
            <a:off x="381000" y="1676400"/>
            <a:ext cx="8458200" cy="6858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381000" y="2362200"/>
            <a:ext cx="8458200" cy="6858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3505200" y="1295400"/>
            <a:ext cx="5334000" cy="1752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4648200" y="1295400"/>
            <a:ext cx="1143000" cy="1752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5791200" y="1295400"/>
            <a:ext cx="1219200" cy="1752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 Box 13"/>
          <p:cNvSpPr txBox="1">
            <a:spLocks noChangeArrowheads="1"/>
          </p:cNvSpPr>
          <p:nvPr/>
        </p:nvSpPr>
        <p:spPr bwMode="auto">
          <a:xfrm>
            <a:off x="533400" y="5186622"/>
            <a:ext cx="5638800" cy="833178"/>
          </a:xfrm>
          <a:prstGeom prst="rect">
            <a:avLst/>
          </a:prstGeom>
          <a:solidFill>
            <a:schemeClr val="bg1"/>
          </a:solidFill>
          <a:ln w="28575" algn="ctr">
            <a:solidFill>
              <a:schemeClr val="accent2"/>
            </a:solidFill>
            <a:miter lim="800000"/>
            <a:headEnd/>
            <a:tailEnd/>
          </a:ln>
        </p:spPr>
        <p:txBody>
          <a:bodyPr wrap="square" lIns="90000" tIns="46800" rIns="90000" bIns="46800">
            <a:spAutoFit/>
          </a:bodyPr>
          <a:lstStyle/>
          <a:p>
            <a:pPr algn="ctr" eaLnBrk="1" hangingPunct="1">
              <a:spcBef>
                <a:spcPct val="20000"/>
              </a:spcBef>
              <a:buClr>
                <a:schemeClr val="bg2"/>
              </a:buClr>
              <a:buSzPct val="75000"/>
              <a:buFont typeface="Wingdings" pitchFamily="2" charset="2"/>
              <a:buNone/>
            </a:pPr>
            <a:r>
              <a:rPr lang="en-US" sz="2400" dirty="0">
                <a:latin typeface="Calibri (Body)"/>
                <a:cs typeface="Calibri (Body)"/>
              </a:rPr>
              <a:t>The </a:t>
            </a:r>
            <a:r>
              <a:rPr lang="en-US" sz="2400" dirty="0">
                <a:solidFill>
                  <a:schemeClr val="accent1"/>
                </a:solidFill>
                <a:latin typeface="Calibri (Body)"/>
                <a:cs typeface="Calibri (Body)"/>
              </a:rPr>
              <a:t>rate of growth</a:t>
            </a:r>
            <a:r>
              <a:rPr lang="en-US" sz="2400" dirty="0">
                <a:latin typeface="Calibri (Body)"/>
                <a:cs typeface="Calibri (Body)"/>
              </a:rPr>
              <a:t> of the running time as a function of the input is essential!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en-US"/>
              <a:t>Analysis of algorithms</a:t>
            </a:r>
          </a:p>
        </p:txBody>
      </p:sp>
      <p:sp>
        <p:nvSpPr>
          <p:cNvPr id="64515" name="Rectangle 3"/>
          <p:cNvSpPr>
            <a:spLocks noGrp="1" noChangeArrowheads="1"/>
          </p:cNvSpPr>
          <p:nvPr>
            <p:ph type="body" idx="1"/>
          </p:nvPr>
        </p:nvSpPr>
        <p:spPr/>
        <p:txBody>
          <a:bodyPr/>
          <a:lstStyle/>
          <a:p>
            <a:pPr eaLnBrk="1" hangingPunct="1"/>
            <a:r>
              <a:rPr lang="en-US" dirty="0"/>
              <a:t>It is extremely important to have efficient algorithms for large </a:t>
            </a:r>
            <a:r>
              <a:rPr lang="en-US" dirty="0" smtClean="0"/>
              <a:t>inputs</a:t>
            </a:r>
          </a:p>
          <a:p>
            <a:pPr eaLnBrk="1" hangingPunct="1"/>
            <a:r>
              <a:rPr lang="en-US" dirty="0"/>
              <a:t>The </a:t>
            </a:r>
            <a:r>
              <a:rPr lang="en-US" dirty="0">
                <a:solidFill>
                  <a:srgbClr val="00CC99"/>
                </a:solidFill>
              </a:rPr>
              <a:t>rate of growth </a:t>
            </a:r>
            <a:r>
              <a:rPr lang="en-US" dirty="0"/>
              <a:t>(or </a:t>
            </a:r>
            <a:r>
              <a:rPr lang="en-US" dirty="0">
                <a:solidFill>
                  <a:srgbClr val="00CC99"/>
                </a:solidFill>
              </a:rPr>
              <a:t>order of growth</a:t>
            </a:r>
            <a:r>
              <a:rPr lang="en-US" dirty="0"/>
              <a:t>) of the running time is far more important   than constants</a:t>
            </a:r>
          </a:p>
        </p:txBody>
      </p:sp>
      <p:sp>
        <p:nvSpPr>
          <p:cNvPr id="64516" name="Text Box 4"/>
          <p:cNvSpPr txBox="1">
            <a:spLocks noChangeArrowheads="1"/>
          </p:cNvSpPr>
          <p:nvPr/>
        </p:nvSpPr>
        <p:spPr bwMode="auto">
          <a:xfrm>
            <a:off x="1981200" y="3609975"/>
            <a:ext cx="4038600" cy="941796"/>
          </a:xfrm>
          <a:prstGeom prst="rect">
            <a:avLst/>
          </a:prstGeom>
          <a:noFill/>
          <a:ln w="19050">
            <a:solidFill>
              <a:schemeClr val="accent6"/>
            </a:solidFill>
            <a:miter lim="800000"/>
            <a:headEnd/>
            <a:tailEnd/>
          </a:ln>
        </p:spPr>
        <p:txBody>
          <a:bodyPr wrap="square">
            <a:prstTxWarp prst="textNoShape">
              <a:avLst/>
            </a:prstTxWarp>
            <a:spAutoFit/>
          </a:bodyPr>
          <a:lstStyle/>
          <a:p>
            <a:pPr eaLnBrk="1" hangingPunct="1">
              <a:spcBef>
                <a:spcPct val="30000"/>
              </a:spcBef>
            </a:pPr>
            <a:r>
              <a:rPr lang="en-US" sz="2400" dirty="0" err="1">
                <a:solidFill>
                  <a:srgbClr val="C00000"/>
                </a:solidFill>
                <a:latin typeface="+mn-lt"/>
              </a:rPr>
              <a:t>InsertionSort</a:t>
            </a:r>
            <a:r>
              <a:rPr lang="en-US" sz="2400" dirty="0">
                <a:latin typeface="+mn-lt"/>
              </a:rPr>
              <a:t>:</a:t>
            </a:r>
            <a:r>
              <a:rPr lang="en-US" sz="2400" dirty="0" smtClean="0">
                <a:latin typeface="+mn-lt"/>
              </a:rPr>
              <a:t> 	      </a:t>
            </a:r>
            <a:r>
              <a:rPr lang="el-GR" sz="2400" dirty="0" smtClean="0">
                <a:latin typeface="+mn-lt"/>
                <a:ea typeface="Arial" pitchFamily="-107" charset="0"/>
                <a:cs typeface="Arial" pitchFamily="-107" charset="0"/>
              </a:rPr>
              <a:t>Θ</a:t>
            </a:r>
            <a:r>
              <a:rPr lang="en-US" sz="2400" dirty="0">
                <a:latin typeface="+mn-lt"/>
                <a:ea typeface="Arial" pitchFamily="-107" charset="0"/>
                <a:cs typeface="Arial" pitchFamily="-107" charset="0"/>
              </a:rPr>
              <a:t>(</a:t>
            </a:r>
            <a:r>
              <a:rPr lang="en-US" sz="2400" dirty="0">
                <a:solidFill>
                  <a:srgbClr val="00CC99"/>
                </a:solidFill>
                <a:latin typeface="+mn-lt"/>
                <a:ea typeface="Arial" pitchFamily="-107" charset="0"/>
                <a:cs typeface="Arial" pitchFamily="-107" charset="0"/>
              </a:rPr>
              <a:t>n</a:t>
            </a:r>
            <a:r>
              <a:rPr lang="en-US" sz="2400" baseline="30000" dirty="0">
                <a:solidFill>
                  <a:srgbClr val="00CC99"/>
                </a:solidFill>
                <a:latin typeface="+mn-lt"/>
                <a:ea typeface="Arial" pitchFamily="-107" charset="0"/>
                <a:cs typeface="Arial" pitchFamily="-107" charset="0"/>
              </a:rPr>
              <a:t>2</a:t>
            </a:r>
            <a:r>
              <a:rPr lang="en-US" sz="2400" dirty="0">
                <a:latin typeface="+mn-lt"/>
                <a:ea typeface="Arial" pitchFamily="-107" charset="0"/>
                <a:cs typeface="Arial" pitchFamily="-107" charset="0"/>
              </a:rPr>
              <a:t>)</a:t>
            </a:r>
          </a:p>
          <a:p>
            <a:pPr eaLnBrk="1" hangingPunct="1">
              <a:spcBef>
                <a:spcPct val="30000"/>
              </a:spcBef>
            </a:pPr>
            <a:r>
              <a:rPr lang="en-US" sz="2400" dirty="0" err="1">
                <a:solidFill>
                  <a:srgbClr val="C00000"/>
                </a:solidFill>
                <a:latin typeface="+mn-lt"/>
                <a:ea typeface="Arial" pitchFamily="-107" charset="0"/>
                <a:cs typeface="Arial" pitchFamily="-107" charset="0"/>
              </a:rPr>
              <a:t>MergeSort</a:t>
            </a:r>
            <a:r>
              <a:rPr lang="en-US" sz="2400" dirty="0">
                <a:latin typeface="+mn-lt"/>
                <a:ea typeface="Arial" pitchFamily="-107" charset="0"/>
                <a:cs typeface="Arial" pitchFamily="-107" charset="0"/>
              </a:rPr>
              <a:t>:</a:t>
            </a:r>
            <a:r>
              <a:rPr lang="en-US" sz="2400" dirty="0" smtClean="0">
                <a:latin typeface="+mn-lt"/>
                <a:ea typeface="Arial" pitchFamily="-107" charset="0"/>
                <a:cs typeface="Arial" pitchFamily="-107" charset="0"/>
              </a:rPr>
              <a:t> 	      </a:t>
            </a:r>
            <a:r>
              <a:rPr lang="el-GR" sz="2400" dirty="0" smtClean="0">
                <a:latin typeface="+mn-lt"/>
              </a:rPr>
              <a:t>Θ</a:t>
            </a:r>
            <a:r>
              <a:rPr lang="en-US" sz="2400" dirty="0">
                <a:latin typeface="+mn-lt"/>
              </a:rPr>
              <a:t>(</a:t>
            </a:r>
            <a:r>
              <a:rPr lang="en-US" sz="2400" dirty="0" err="1">
                <a:solidFill>
                  <a:srgbClr val="00CC99"/>
                </a:solidFill>
                <a:latin typeface="+mn-lt"/>
              </a:rPr>
              <a:t>n</a:t>
            </a:r>
            <a:r>
              <a:rPr lang="en-US" sz="2400" dirty="0">
                <a:solidFill>
                  <a:srgbClr val="00CC99"/>
                </a:solidFill>
                <a:latin typeface="+mn-lt"/>
              </a:rPr>
              <a:t> log </a:t>
            </a:r>
            <a:r>
              <a:rPr lang="en-US" sz="2400" dirty="0" err="1">
                <a:solidFill>
                  <a:srgbClr val="00CC99"/>
                </a:solidFill>
                <a:latin typeface="+mn-lt"/>
              </a:rPr>
              <a:t>n</a:t>
            </a:r>
            <a:r>
              <a:rPr lang="en-US" sz="2400" dirty="0">
                <a:latin typeface="+mn-lt"/>
              </a:rPr>
              <a:t>)</a:t>
            </a:r>
            <a:endParaRPr lang="el-GR" sz="2400" dirty="0">
              <a:latin typeface="+mn-lt"/>
            </a:endParaRPr>
          </a:p>
        </p:txBody>
      </p:sp>
      <p:sp>
        <p:nvSpPr>
          <p:cNvPr id="64517" name="Line 5"/>
          <p:cNvSpPr>
            <a:spLocks noChangeShapeType="1"/>
          </p:cNvSpPr>
          <p:nvPr/>
        </p:nvSpPr>
        <p:spPr bwMode="auto">
          <a:xfrm>
            <a:off x="2684463" y="2373313"/>
            <a:ext cx="117475" cy="1176337"/>
          </a:xfrm>
          <a:prstGeom prst="line">
            <a:avLst/>
          </a:prstGeom>
          <a:noFill/>
          <a:ln w="19050">
            <a:solidFill>
              <a:schemeClr val="accent6"/>
            </a:solidFill>
            <a:round/>
            <a:headEnd/>
            <a:tailEnd type="triangle" w="med" len="med"/>
          </a:ln>
        </p:spPr>
        <p:txBody>
          <a:bodyPr lIns="90000" tIns="46800" rIns="90000" bIns="46800">
            <a:prstTxWarp prst="textNoShape">
              <a:avLst/>
            </a:prstTxWarp>
            <a:spAutoFit/>
          </a:bodyPr>
          <a:lstStyle/>
          <a:p>
            <a:endParaRPr lang="en-US">
              <a:latin typeface="+mn-lt"/>
            </a:endParaRPr>
          </a:p>
        </p:txBody>
      </p:sp>
      <p:sp>
        <p:nvSpPr>
          <p:cNvPr id="6"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7"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76</a:t>
            </a:fld>
            <a:endParaRPr lang="en-US"/>
          </a:p>
        </p:txBody>
      </p:sp>
      <p:pic>
        <p:nvPicPr>
          <p:cNvPr id="8" name="Picture 4" descr="fig2-1"/>
          <p:cNvPicPr>
            <a:picLocks noChangeAspect="1" noChangeArrowheads="1"/>
          </p:cNvPicPr>
          <p:nvPr/>
        </p:nvPicPr>
        <p:blipFill>
          <a:blip r:embed="rId3" cstate="print">
            <a:clrChange>
              <a:clrFrom>
                <a:srgbClr val="F5F5F5"/>
              </a:clrFrom>
              <a:clrTo>
                <a:srgbClr val="F5F5F5">
                  <a:alpha val="0"/>
                </a:srgbClr>
              </a:clrTo>
            </a:clrChange>
          </a:blip>
          <a:srcRect l="3780" t="6139" r="10271" b="16948"/>
          <a:stretch>
            <a:fillRect/>
          </a:stretch>
        </p:blipFill>
        <p:spPr bwMode="auto">
          <a:xfrm>
            <a:off x="5410200" y="3657600"/>
            <a:ext cx="457200" cy="39857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451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45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45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uiExpand="1" build="p"/>
      <p:bldP spid="64516" grpId="0" animBg="1"/>
      <p:bldP spid="64517" grpId="0" animBg="1"/>
    </p:bldLst>
  </p:timing>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el-GR" dirty="0">
                <a:ea typeface="Arial" pitchFamily="-107" charset="0"/>
                <a:cs typeface="Arial" pitchFamily="-107" charset="0"/>
              </a:rPr>
              <a:t>Θ</a:t>
            </a:r>
            <a:r>
              <a:rPr lang="en-US" dirty="0">
                <a:ea typeface="Arial" pitchFamily="-107" charset="0"/>
                <a:cs typeface="Arial" pitchFamily="-107" charset="0"/>
              </a:rPr>
              <a:t>-</a:t>
            </a:r>
            <a:r>
              <a:rPr lang="en-US" dirty="0" smtClean="0"/>
              <a:t>notation </a:t>
            </a:r>
            <a:r>
              <a:rPr lang="en-US" b="0" dirty="0" smtClean="0"/>
              <a:t>(Theta notation)</a:t>
            </a:r>
            <a:endParaRPr lang="en-US" dirty="0"/>
          </a:p>
        </p:txBody>
      </p:sp>
      <p:sp>
        <p:nvSpPr>
          <p:cNvPr id="924675" name="Rectangle 3"/>
          <p:cNvSpPr>
            <a:spLocks noGrp="1" noChangeArrowheads="1"/>
          </p:cNvSpPr>
          <p:nvPr>
            <p:ph type="body" idx="1"/>
          </p:nvPr>
        </p:nvSpPr>
        <p:spPr/>
        <p:txBody>
          <a:bodyPr/>
          <a:lstStyle/>
          <a:p>
            <a:pPr eaLnBrk="1" hangingPunct="1">
              <a:buFont typeface="Wingdings" pitchFamily="-107" charset="2"/>
              <a:buNone/>
            </a:pPr>
            <a:r>
              <a:rPr lang="en-US" dirty="0">
                <a:solidFill>
                  <a:srgbClr val="C00000"/>
                </a:solidFill>
              </a:rPr>
              <a:t>Intuition</a:t>
            </a:r>
            <a:r>
              <a:rPr lang="en-US" dirty="0"/>
              <a:t>: concentrate on the leading term, ignore constants</a:t>
            </a:r>
          </a:p>
          <a:p>
            <a:pPr eaLnBrk="1" hangingPunct="1">
              <a:buFont typeface="Wingdings" pitchFamily="-107" charset="2"/>
              <a:buNone/>
            </a:pPr>
            <a:endParaRPr lang="en-US" dirty="0"/>
          </a:p>
          <a:p>
            <a:pPr eaLnBrk="1" hangingPunct="1">
              <a:buFont typeface="Wingdings" pitchFamily="-107" charset="2"/>
              <a:buNone/>
            </a:pPr>
            <a:r>
              <a:rPr lang="en-US" i="1" dirty="0"/>
              <a:t>	</a:t>
            </a:r>
            <a:r>
              <a:rPr lang="en-US" dirty="0">
                <a:solidFill>
                  <a:srgbClr val="C00000"/>
                </a:solidFill>
              </a:rPr>
              <a:t>19 n</a:t>
            </a:r>
            <a:r>
              <a:rPr lang="en-US" baseline="30000" dirty="0">
                <a:solidFill>
                  <a:srgbClr val="C00000"/>
                </a:solidFill>
              </a:rPr>
              <a:t>3</a:t>
            </a:r>
            <a:r>
              <a:rPr lang="en-US" dirty="0">
                <a:solidFill>
                  <a:srgbClr val="C00000"/>
                </a:solidFill>
              </a:rPr>
              <a:t>  +  17 n</a:t>
            </a:r>
            <a:r>
              <a:rPr lang="en-US" baseline="30000" dirty="0">
                <a:solidFill>
                  <a:srgbClr val="C00000"/>
                </a:solidFill>
              </a:rPr>
              <a:t>2</a:t>
            </a:r>
            <a:r>
              <a:rPr lang="en-US" dirty="0">
                <a:solidFill>
                  <a:srgbClr val="C00000"/>
                </a:solidFill>
              </a:rPr>
              <a:t> - </a:t>
            </a:r>
            <a:r>
              <a:rPr lang="en-US" dirty="0">
                <a:solidFill>
                  <a:srgbClr val="C00000"/>
                </a:solidFill>
                <a:ea typeface="Arial" pitchFamily="-107" charset="0"/>
                <a:cs typeface="Arial" pitchFamily="-107" charset="0"/>
              </a:rPr>
              <a:t>3n</a:t>
            </a:r>
            <a:r>
              <a:rPr lang="en-US" i="1" dirty="0">
                <a:solidFill>
                  <a:srgbClr val="C00000"/>
                </a:solidFill>
                <a:ea typeface="Arial" pitchFamily="-107" charset="0"/>
                <a:cs typeface="Arial" pitchFamily="-107" charset="0"/>
              </a:rPr>
              <a:t> </a:t>
            </a:r>
            <a:r>
              <a:rPr lang="en-US" i="1" dirty="0">
                <a:ea typeface="Arial" pitchFamily="-107" charset="0"/>
                <a:cs typeface="Arial" pitchFamily="-107" charset="0"/>
              </a:rPr>
              <a:t>	    </a:t>
            </a:r>
            <a:r>
              <a:rPr lang="en-US" dirty="0">
                <a:ea typeface="Arial" pitchFamily="-107" charset="0"/>
                <a:cs typeface="Arial" pitchFamily="-107" charset="0"/>
              </a:rPr>
              <a:t>becomes</a:t>
            </a:r>
            <a:r>
              <a:rPr lang="en-US" dirty="0" smtClean="0">
                <a:ea typeface="Arial" pitchFamily="-107" charset="0"/>
                <a:cs typeface="Arial" pitchFamily="-107" charset="0"/>
              </a:rPr>
              <a:t>	</a:t>
            </a:r>
            <a:r>
              <a:rPr lang="en-US" dirty="0" smtClean="0">
                <a:solidFill>
                  <a:schemeClr val="accent2"/>
                </a:solidFill>
              </a:rPr>
              <a:t/>
            </a:r>
            <a:br>
              <a:rPr lang="en-US" dirty="0" smtClean="0">
                <a:solidFill>
                  <a:schemeClr val="accent2"/>
                </a:solidFill>
              </a:rPr>
            </a:br>
            <a:endParaRPr lang="en-US" dirty="0">
              <a:solidFill>
                <a:schemeClr val="accent2"/>
              </a:solidFill>
            </a:endParaRPr>
          </a:p>
          <a:p>
            <a:pPr eaLnBrk="1" hangingPunct="1">
              <a:buFont typeface="Wingdings" pitchFamily="-107" charset="2"/>
              <a:buNone/>
            </a:pPr>
            <a:r>
              <a:rPr lang="en-US" dirty="0">
                <a:solidFill>
                  <a:schemeClr val="accent2"/>
                </a:solidFill>
              </a:rPr>
              <a:t>	</a:t>
            </a:r>
            <a:r>
              <a:rPr lang="en-US" dirty="0">
                <a:solidFill>
                  <a:srgbClr val="C00000"/>
                </a:solidFill>
                <a:ea typeface="Arial" pitchFamily="-107" charset="0"/>
                <a:cs typeface="Arial" pitchFamily="-107" charset="0"/>
              </a:rPr>
              <a:t>2 </a:t>
            </a:r>
            <a:r>
              <a:rPr lang="en-US" dirty="0" err="1">
                <a:solidFill>
                  <a:srgbClr val="C00000"/>
                </a:solidFill>
                <a:ea typeface="Arial" pitchFamily="-107" charset="0"/>
                <a:cs typeface="Arial" pitchFamily="-107" charset="0"/>
              </a:rPr>
              <a:t>n</a:t>
            </a:r>
            <a:r>
              <a:rPr lang="en-US" dirty="0">
                <a:solidFill>
                  <a:srgbClr val="C00000"/>
                </a:solidFill>
                <a:ea typeface="Arial" pitchFamily="-107" charset="0"/>
                <a:cs typeface="Arial" pitchFamily="-107" charset="0"/>
              </a:rPr>
              <a:t> </a:t>
            </a:r>
            <a:r>
              <a:rPr lang="en-US" dirty="0" err="1">
                <a:solidFill>
                  <a:srgbClr val="C00000"/>
                </a:solidFill>
                <a:ea typeface="Arial" pitchFamily="-107" charset="0"/>
                <a:cs typeface="Arial" pitchFamily="-107" charset="0"/>
              </a:rPr>
              <a:t>lg</a:t>
            </a:r>
            <a:r>
              <a:rPr lang="en-US" dirty="0">
                <a:solidFill>
                  <a:srgbClr val="C00000"/>
                </a:solidFill>
                <a:ea typeface="Arial" pitchFamily="-107" charset="0"/>
                <a:cs typeface="Arial" pitchFamily="-107" charset="0"/>
              </a:rPr>
              <a:t> </a:t>
            </a:r>
            <a:r>
              <a:rPr lang="en-US" dirty="0" err="1">
                <a:solidFill>
                  <a:srgbClr val="C00000"/>
                </a:solidFill>
                <a:ea typeface="Arial" pitchFamily="-107" charset="0"/>
                <a:cs typeface="Arial" pitchFamily="-107" charset="0"/>
              </a:rPr>
              <a:t>n</a:t>
            </a:r>
            <a:r>
              <a:rPr lang="en-US" dirty="0">
                <a:solidFill>
                  <a:srgbClr val="C00000"/>
                </a:solidFill>
                <a:ea typeface="Arial" pitchFamily="-107" charset="0"/>
                <a:cs typeface="Arial" pitchFamily="-107" charset="0"/>
              </a:rPr>
              <a:t>  +  5 n</a:t>
            </a:r>
            <a:r>
              <a:rPr lang="en-US" baseline="30000" dirty="0">
                <a:solidFill>
                  <a:srgbClr val="C00000"/>
                </a:solidFill>
                <a:ea typeface="Arial" pitchFamily="-107" charset="0"/>
                <a:cs typeface="Arial" pitchFamily="-107" charset="0"/>
              </a:rPr>
              <a:t>1.1</a:t>
            </a:r>
            <a:r>
              <a:rPr lang="en-US" dirty="0">
                <a:solidFill>
                  <a:srgbClr val="C00000"/>
                </a:solidFill>
                <a:ea typeface="Arial" pitchFamily="-107" charset="0"/>
                <a:cs typeface="Arial" pitchFamily="-107" charset="0"/>
              </a:rPr>
              <a:t> - 5</a:t>
            </a:r>
            <a:r>
              <a:rPr lang="en-US" i="1" dirty="0">
                <a:solidFill>
                  <a:srgbClr val="C00000"/>
                </a:solidFill>
              </a:rPr>
              <a:t>  </a:t>
            </a:r>
            <a:r>
              <a:rPr lang="en-US" i="1" dirty="0"/>
              <a:t>	    </a:t>
            </a:r>
            <a:r>
              <a:rPr lang="en-US" dirty="0"/>
              <a:t>becomes</a:t>
            </a:r>
          </a:p>
          <a:p>
            <a:pPr eaLnBrk="1" hangingPunct="1">
              <a:buFont typeface="Wingdings" pitchFamily="-107" charset="2"/>
              <a:buNone/>
            </a:pPr>
            <a:endParaRPr lang="en-US" dirty="0" smtClean="0"/>
          </a:p>
          <a:p>
            <a:pPr eaLnBrk="1" hangingPunct="1">
              <a:buFont typeface="Wingdings" pitchFamily="-107" charset="2"/>
              <a:buNone/>
            </a:pPr>
            <a:endParaRPr lang="en-US" dirty="0" smtClean="0">
              <a:ea typeface="Arial" pitchFamily="-107" charset="0"/>
              <a:cs typeface="Arial" pitchFamily="-107" charset="0"/>
            </a:endParaRPr>
          </a:p>
          <a:p>
            <a:pPr eaLnBrk="1" hangingPunct="1">
              <a:buFont typeface="Wingdings" pitchFamily="-107" charset="2"/>
              <a:buNone/>
            </a:pPr>
            <a:r>
              <a:rPr lang="en-US" dirty="0">
                <a:ea typeface="Arial" pitchFamily="-107" charset="0"/>
                <a:cs typeface="Arial" pitchFamily="-107" charset="0"/>
              </a:rPr>
              <a:t>		          (</a:t>
            </a:r>
            <a:r>
              <a:rPr lang="en-US" i="1" dirty="0">
                <a:ea typeface="Arial" pitchFamily="-107" charset="0"/>
                <a:cs typeface="Arial" pitchFamily="-107" charset="0"/>
              </a:rPr>
              <a:t>precise definition next</a:t>
            </a:r>
            <a:r>
              <a:rPr lang="en-US" i="1" dirty="0" smtClean="0">
                <a:ea typeface="Arial" pitchFamily="-107" charset="0"/>
                <a:cs typeface="Arial" pitchFamily="-107" charset="0"/>
              </a:rPr>
              <a:t> chapter…</a:t>
            </a:r>
            <a:r>
              <a:rPr lang="en-US" dirty="0">
                <a:ea typeface="Arial" pitchFamily="-107" charset="0"/>
                <a:cs typeface="Arial" pitchFamily="-107" charset="0"/>
              </a:rPr>
              <a:t>)</a:t>
            </a:r>
            <a:endParaRPr lang="en-US" dirty="0">
              <a:solidFill>
                <a:schemeClr val="accent2"/>
              </a:solidFill>
            </a:endParaRPr>
          </a:p>
          <a:p>
            <a:pPr eaLnBrk="1" hangingPunct="1">
              <a:buFont typeface="Wingdings" pitchFamily="-107" charset="2"/>
              <a:buNone/>
            </a:pPr>
            <a:endParaRPr lang="en-US" dirty="0">
              <a:solidFill>
                <a:schemeClr val="accent2"/>
              </a:solidFill>
            </a:endParaRPr>
          </a:p>
        </p:txBody>
      </p:sp>
      <p:sp>
        <p:nvSpPr>
          <p:cNvPr id="924676" name="Text Box 4"/>
          <p:cNvSpPr txBox="1">
            <a:spLocks noChangeArrowheads="1"/>
          </p:cNvSpPr>
          <p:nvPr/>
        </p:nvSpPr>
        <p:spPr bwMode="auto">
          <a:xfrm>
            <a:off x="4870813" y="2891135"/>
            <a:ext cx="996587" cy="461665"/>
          </a:xfrm>
          <a:prstGeom prst="rect">
            <a:avLst/>
          </a:prstGeom>
          <a:noFill/>
          <a:ln w="9525">
            <a:noFill/>
            <a:miter lim="800000"/>
            <a:headEnd/>
            <a:tailEnd/>
          </a:ln>
        </p:spPr>
        <p:txBody>
          <a:bodyPr wrap="none">
            <a:prstTxWarp prst="textNoShape">
              <a:avLst/>
            </a:prstTxWarp>
            <a:spAutoFit/>
          </a:bodyPr>
          <a:lstStyle/>
          <a:p>
            <a:pPr eaLnBrk="1" hangingPunct="1">
              <a:spcBef>
                <a:spcPct val="0"/>
              </a:spcBef>
            </a:pPr>
            <a:r>
              <a:rPr lang="el-GR" sz="2400" dirty="0">
                <a:solidFill>
                  <a:srgbClr val="C00000"/>
                </a:solidFill>
                <a:latin typeface="+mn-lt"/>
                <a:ea typeface="Arial" pitchFamily="-107" charset="0"/>
                <a:cs typeface="Arial" pitchFamily="-107" charset="0"/>
              </a:rPr>
              <a:t>Θ</a:t>
            </a:r>
            <a:r>
              <a:rPr lang="en-US" sz="2400" dirty="0">
                <a:solidFill>
                  <a:srgbClr val="C00000"/>
                </a:solidFill>
                <a:latin typeface="+mn-lt"/>
              </a:rPr>
              <a:t>(</a:t>
            </a:r>
            <a:r>
              <a:rPr lang="en-US" sz="2400" dirty="0">
                <a:solidFill>
                  <a:srgbClr val="C00000"/>
                </a:solidFill>
                <a:latin typeface="+mn-lt"/>
                <a:ea typeface="Arial" pitchFamily="-107" charset="0"/>
                <a:cs typeface="Arial" pitchFamily="-107" charset="0"/>
              </a:rPr>
              <a:t>n</a:t>
            </a:r>
            <a:r>
              <a:rPr lang="en-US" sz="2400" baseline="30000" dirty="0">
                <a:solidFill>
                  <a:srgbClr val="C00000"/>
                </a:solidFill>
                <a:latin typeface="+mn-lt"/>
                <a:ea typeface="Arial" pitchFamily="-107" charset="0"/>
                <a:cs typeface="Arial" pitchFamily="-107" charset="0"/>
              </a:rPr>
              <a:t>1.1</a:t>
            </a:r>
            <a:r>
              <a:rPr lang="en-US" sz="2400" dirty="0">
                <a:solidFill>
                  <a:srgbClr val="C00000"/>
                </a:solidFill>
                <a:latin typeface="+mn-lt"/>
              </a:rPr>
              <a:t>)</a:t>
            </a:r>
          </a:p>
        </p:txBody>
      </p:sp>
      <p:sp>
        <p:nvSpPr>
          <p:cNvPr id="6"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7"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77</a:t>
            </a:fld>
            <a:endParaRPr lang="en-US"/>
          </a:p>
        </p:txBody>
      </p:sp>
      <p:sp>
        <p:nvSpPr>
          <p:cNvPr id="8" name="Text Box 4"/>
          <p:cNvSpPr txBox="1">
            <a:spLocks noChangeArrowheads="1"/>
          </p:cNvSpPr>
          <p:nvPr/>
        </p:nvSpPr>
        <p:spPr bwMode="auto">
          <a:xfrm>
            <a:off x="4953000" y="2057400"/>
            <a:ext cx="840795" cy="461665"/>
          </a:xfrm>
          <a:prstGeom prst="rect">
            <a:avLst/>
          </a:prstGeom>
          <a:noFill/>
          <a:ln w="9525">
            <a:noFill/>
            <a:miter lim="800000"/>
            <a:headEnd/>
            <a:tailEnd/>
          </a:ln>
        </p:spPr>
        <p:txBody>
          <a:bodyPr wrap="none">
            <a:prstTxWarp prst="textNoShape">
              <a:avLst/>
            </a:prstTxWarp>
            <a:spAutoFit/>
          </a:bodyPr>
          <a:lstStyle/>
          <a:p>
            <a:pPr eaLnBrk="1" hangingPunct="1">
              <a:spcBef>
                <a:spcPct val="0"/>
              </a:spcBef>
            </a:pPr>
            <a:r>
              <a:rPr lang="el-GR" sz="2400" dirty="0">
                <a:solidFill>
                  <a:srgbClr val="C00000"/>
                </a:solidFill>
                <a:latin typeface="+mn-lt"/>
                <a:ea typeface="Arial" pitchFamily="-107" charset="0"/>
                <a:cs typeface="Arial" pitchFamily="-107" charset="0"/>
              </a:rPr>
              <a:t>Θ</a:t>
            </a:r>
            <a:r>
              <a:rPr lang="en-US" sz="2400" dirty="0">
                <a:solidFill>
                  <a:srgbClr val="C00000"/>
                </a:solidFill>
                <a:latin typeface="+mn-lt"/>
              </a:rPr>
              <a:t>(</a:t>
            </a:r>
            <a:r>
              <a:rPr lang="en-US" sz="2400" dirty="0" smtClean="0">
                <a:solidFill>
                  <a:srgbClr val="C00000"/>
                </a:solidFill>
                <a:latin typeface="+mn-lt"/>
                <a:ea typeface="Arial" pitchFamily="-107" charset="0"/>
                <a:cs typeface="Arial" pitchFamily="-107" charset="0"/>
              </a:rPr>
              <a:t>n</a:t>
            </a:r>
            <a:r>
              <a:rPr lang="en-US" sz="2400" baseline="30000" dirty="0" smtClean="0">
                <a:solidFill>
                  <a:srgbClr val="C00000"/>
                </a:solidFill>
                <a:latin typeface="+mn-lt"/>
                <a:ea typeface="Arial" pitchFamily="-107" charset="0"/>
                <a:cs typeface="Arial" pitchFamily="-107" charset="0"/>
              </a:rPr>
              <a:t>3</a:t>
            </a:r>
            <a:r>
              <a:rPr lang="en-US" sz="2400" dirty="0" smtClean="0">
                <a:solidFill>
                  <a:srgbClr val="C00000"/>
                </a:solidFill>
                <a:latin typeface="+mn-lt"/>
              </a:rPr>
              <a:t>)</a:t>
            </a:r>
            <a:endParaRPr lang="en-US" sz="2400" dirty="0">
              <a:solidFill>
                <a:srgbClr val="C00000"/>
              </a:solidFill>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467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2467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2467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2467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4676" grpId="0"/>
      <p:bldP spid="8" grpId="0"/>
    </p:bldLst>
  </p:timing>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609600" y="152400"/>
            <a:ext cx="7772400" cy="1143000"/>
          </a:xfrm>
        </p:spPr>
        <p:txBody>
          <a:bodyPr/>
          <a:lstStyle/>
          <a:p>
            <a:pPr eaLnBrk="1" hangingPunct="1">
              <a:lnSpc>
                <a:spcPct val="70000"/>
              </a:lnSpc>
            </a:pPr>
            <a:r>
              <a:rPr lang="en-US" sz="3400" dirty="0"/>
              <a:t>Review of Logarithms </a:t>
            </a:r>
          </a:p>
        </p:txBody>
      </p:sp>
      <p:sp>
        <p:nvSpPr>
          <p:cNvPr id="82947" name="Rectangle 3"/>
          <p:cNvSpPr>
            <a:spLocks noGrp="1" noChangeArrowheads="1"/>
          </p:cNvSpPr>
          <p:nvPr>
            <p:ph type="body" sz="half" idx="1"/>
          </p:nvPr>
        </p:nvSpPr>
        <p:spPr>
          <a:xfrm>
            <a:off x="685800" y="1295400"/>
            <a:ext cx="7696200" cy="1524000"/>
          </a:xfrm>
        </p:spPr>
        <p:txBody>
          <a:bodyPr/>
          <a:lstStyle/>
          <a:p>
            <a:pPr>
              <a:buNone/>
            </a:pPr>
            <a:r>
              <a:rPr lang="en-US" dirty="0" smtClean="0"/>
              <a:t>A logarithm is an inverse exponential function.  </a:t>
            </a:r>
          </a:p>
          <a:p>
            <a:pPr>
              <a:buNone/>
            </a:pPr>
            <a:r>
              <a:rPr lang="en-US" dirty="0" smtClean="0"/>
              <a:t>Saying </a:t>
            </a:r>
            <a:r>
              <a:rPr lang="en-US" dirty="0" err="1" smtClean="0">
                <a:solidFill>
                  <a:srgbClr val="C00000"/>
                </a:solidFill>
              </a:rPr>
              <a:t>b</a:t>
            </a:r>
            <a:r>
              <a:rPr lang="en-US" baseline="30000" dirty="0" err="1" smtClean="0">
                <a:solidFill>
                  <a:srgbClr val="C00000"/>
                </a:solidFill>
              </a:rPr>
              <a:t>x</a:t>
            </a:r>
            <a:r>
              <a:rPr lang="en-US" dirty="0" smtClean="0">
                <a:solidFill>
                  <a:srgbClr val="C00000"/>
                </a:solidFill>
              </a:rPr>
              <a:t> = </a:t>
            </a:r>
            <a:r>
              <a:rPr lang="en-US" dirty="0" err="1" smtClean="0">
                <a:solidFill>
                  <a:srgbClr val="C00000"/>
                </a:solidFill>
              </a:rPr>
              <a:t>y</a:t>
            </a:r>
            <a:r>
              <a:rPr lang="en-US" dirty="0" smtClean="0">
                <a:solidFill>
                  <a:srgbClr val="C00000"/>
                </a:solidFill>
              </a:rPr>
              <a:t> </a:t>
            </a:r>
            <a:r>
              <a:rPr lang="en-US" dirty="0" smtClean="0"/>
              <a:t>is equivalent to saying </a:t>
            </a:r>
            <a:r>
              <a:rPr lang="en-US" dirty="0" err="1" smtClean="0">
                <a:solidFill>
                  <a:srgbClr val="C00000"/>
                </a:solidFill>
              </a:rPr>
              <a:t>log</a:t>
            </a:r>
            <a:r>
              <a:rPr lang="en-US" baseline="-25000" dirty="0" err="1" smtClean="0">
                <a:solidFill>
                  <a:srgbClr val="C00000"/>
                </a:solidFill>
              </a:rPr>
              <a:t>b</a:t>
            </a:r>
            <a:r>
              <a:rPr lang="en-US" dirty="0" err="1" smtClean="0">
                <a:solidFill>
                  <a:srgbClr val="C00000"/>
                </a:solidFill>
              </a:rPr>
              <a:t>y</a:t>
            </a:r>
            <a:r>
              <a:rPr lang="en-US" dirty="0" smtClean="0">
                <a:solidFill>
                  <a:srgbClr val="C00000"/>
                </a:solidFill>
              </a:rPr>
              <a:t> = </a:t>
            </a:r>
            <a:r>
              <a:rPr lang="en-US" dirty="0" err="1" smtClean="0">
                <a:solidFill>
                  <a:srgbClr val="C00000"/>
                </a:solidFill>
              </a:rPr>
              <a:t>x</a:t>
            </a:r>
            <a:endParaRPr lang="en-US" dirty="0" smtClean="0">
              <a:solidFill>
                <a:srgbClr val="C00000"/>
              </a:solidFill>
            </a:endParaRPr>
          </a:p>
          <a:p>
            <a:pPr>
              <a:buNone/>
            </a:pPr>
            <a:endParaRPr lang="en-US" dirty="0" smtClean="0">
              <a:solidFill>
                <a:srgbClr val="C00000"/>
              </a:solidFill>
            </a:endParaRPr>
          </a:p>
          <a:p>
            <a:pPr>
              <a:buNone/>
            </a:pPr>
            <a:endParaRPr lang="en-US" dirty="0" smtClean="0"/>
          </a:p>
          <a:p>
            <a:pPr eaLnBrk="1" hangingPunct="1">
              <a:lnSpc>
                <a:spcPct val="90000"/>
              </a:lnSpc>
            </a:pPr>
            <a:r>
              <a:rPr lang="en-US" b="1" dirty="0" smtClean="0">
                <a:solidFill>
                  <a:schemeClr val="accent6"/>
                </a:solidFill>
              </a:rPr>
              <a:t>notation </a:t>
            </a:r>
            <a:r>
              <a:rPr lang="en-US" b="1" dirty="0">
                <a:solidFill>
                  <a:schemeClr val="accent6"/>
                </a:solidFill>
              </a:rPr>
              <a:t>convention for logarithms</a:t>
            </a:r>
            <a:r>
              <a:rPr lang="en-US" b="1" dirty="0">
                <a:solidFill>
                  <a:schemeClr val="accent2"/>
                </a:solidFill>
              </a:rPr>
              <a:t>:</a:t>
            </a:r>
          </a:p>
          <a:p>
            <a:pPr eaLnBrk="1" hangingPunct="1">
              <a:lnSpc>
                <a:spcPct val="90000"/>
              </a:lnSpc>
              <a:buFontTx/>
              <a:buNone/>
            </a:pPr>
            <a:r>
              <a:rPr lang="en-US" b="1" dirty="0">
                <a:solidFill>
                  <a:srgbClr val="FF1414"/>
                </a:solidFill>
              </a:rPr>
              <a:t>	</a:t>
            </a:r>
            <a:r>
              <a:rPr lang="en-US" dirty="0" err="1" smtClean="0">
                <a:solidFill>
                  <a:srgbClr val="C00000"/>
                </a:solidFill>
              </a:rPr>
              <a:t>lg</a:t>
            </a:r>
            <a:r>
              <a:rPr lang="en-US" dirty="0" smtClean="0">
                <a:solidFill>
                  <a:srgbClr val="C00000"/>
                </a:solidFill>
              </a:rPr>
              <a:t> </a:t>
            </a:r>
            <a:r>
              <a:rPr lang="en-US" i="1" dirty="0" err="1" smtClean="0">
                <a:solidFill>
                  <a:srgbClr val="C00000"/>
                </a:solidFill>
              </a:rPr>
              <a:t>n</a:t>
            </a:r>
            <a:r>
              <a:rPr lang="en-US" dirty="0" smtClean="0"/>
              <a:t> </a:t>
            </a:r>
            <a:r>
              <a:rPr lang="en-US" dirty="0"/>
              <a:t>= </a:t>
            </a:r>
            <a:r>
              <a:rPr lang="en-US" dirty="0">
                <a:solidFill>
                  <a:srgbClr val="C00000"/>
                </a:solidFill>
              </a:rPr>
              <a:t>log</a:t>
            </a:r>
            <a:r>
              <a:rPr lang="en-US" baseline="-25000" dirty="0">
                <a:solidFill>
                  <a:srgbClr val="C00000"/>
                </a:solidFill>
              </a:rPr>
              <a:t>2</a:t>
            </a:r>
            <a:r>
              <a:rPr lang="en-US" i="1" dirty="0">
                <a:solidFill>
                  <a:srgbClr val="C00000"/>
                </a:solidFill>
              </a:rPr>
              <a:t>n</a:t>
            </a:r>
            <a:r>
              <a:rPr lang="en-US" i="1" dirty="0"/>
              <a:t>   (binary logarithm -- note, no subscript, just </a:t>
            </a:r>
            <a:r>
              <a:rPr lang="en-US" i="1" dirty="0" err="1"/>
              <a:t>lg</a:t>
            </a:r>
            <a:r>
              <a:rPr lang="en-US" i="1" dirty="0"/>
              <a:t>)</a:t>
            </a:r>
          </a:p>
          <a:p>
            <a:pPr eaLnBrk="1" hangingPunct="1">
              <a:lnSpc>
                <a:spcPct val="90000"/>
              </a:lnSpc>
              <a:buFontTx/>
              <a:buNone/>
            </a:pPr>
            <a:r>
              <a:rPr lang="en-US" i="1" dirty="0"/>
              <a:t>	</a:t>
            </a:r>
            <a:r>
              <a:rPr lang="en-US" dirty="0" err="1" smtClean="0">
                <a:solidFill>
                  <a:srgbClr val="C00000"/>
                </a:solidFill>
              </a:rPr>
              <a:t>ln</a:t>
            </a:r>
            <a:r>
              <a:rPr lang="en-US" dirty="0" smtClean="0">
                <a:solidFill>
                  <a:srgbClr val="C00000"/>
                </a:solidFill>
              </a:rPr>
              <a:t> </a:t>
            </a:r>
            <a:r>
              <a:rPr lang="en-US" i="1" dirty="0" err="1" smtClean="0">
                <a:solidFill>
                  <a:srgbClr val="C00000"/>
                </a:solidFill>
              </a:rPr>
              <a:t>n</a:t>
            </a:r>
            <a:r>
              <a:rPr lang="en-US" dirty="0" smtClean="0"/>
              <a:t> </a:t>
            </a:r>
            <a:r>
              <a:rPr lang="en-US" dirty="0"/>
              <a:t>= </a:t>
            </a:r>
            <a:r>
              <a:rPr lang="en-US" dirty="0" err="1">
                <a:solidFill>
                  <a:srgbClr val="C00000"/>
                </a:solidFill>
              </a:rPr>
              <a:t>log</a:t>
            </a:r>
            <a:r>
              <a:rPr lang="en-US" baseline="-25000" dirty="0" err="1">
                <a:solidFill>
                  <a:srgbClr val="C00000"/>
                </a:solidFill>
              </a:rPr>
              <a:t>e</a:t>
            </a:r>
            <a:r>
              <a:rPr lang="en-US" i="1" dirty="0" err="1">
                <a:solidFill>
                  <a:srgbClr val="C00000"/>
                </a:solidFill>
              </a:rPr>
              <a:t>n</a:t>
            </a:r>
            <a:r>
              <a:rPr lang="en-US" i="1" dirty="0"/>
              <a:t>   (natural logarithm</a:t>
            </a:r>
            <a:r>
              <a:rPr lang="en-US" i="1" dirty="0" smtClean="0"/>
              <a:t>)</a:t>
            </a:r>
          </a:p>
          <a:p>
            <a:pPr eaLnBrk="1" hangingPunct="1">
              <a:lnSpc>
                <a:spcPct val="90000"/>
              </a:lnSpc>
              <a:buNone/>
            </a:pPr>
            <a:r>
              <a:rPr lang="en-US" sz="2400" baseline="30000" dirty="0" smtClean="0"/>
              <a:t>  </a:t>
            </a:r>
            <a:r>
              <a:rPr lang="en-US" sz="2400" dirty="0" smtClean="0"/>
              <a:t> </a:t>
            </a:r>
            <a:endParaRPr lang="en-US" b="1" dirty="0" smtClean="0">
              <a:solidFill>
                <a:srgbClr val="FF1414"/>
              </a:solidFill>
            </a:endParaRPr>
          </a:p>
          <a:p>
            <a:pPr eaLnBrk="1" hangingPunct="1">
              <a:lnSpc>
                <a:spcPct val="90000"/>
              </a:lnSpc>
            </a:pPr>
            <a:endParaRPr lang="en-US" dirty="0"/>
          </a:p>
        </p:txBody>
      </p:sp>
      <p:sp>
        <p:nvSpPr>
          <p:cNvPr id="82949" name="Text Box 5"/>
          <p:cNvSpPr txBox="1">
            <a:spLocks noChangeArrowheads="1"/>
          </p:cNvSpPr>
          <p:nvPr/>
        </p:nvSpPr>
        <p:spPr bwMode="auto">
          <a:xfrm>
            <a:off x="1479745" y="4953000"/>
            <a:ext cx="6292655" cy="830997"/>
          </a:xfrm>
          <a:prstGeom prst="rect">
            <a:avLst/>
          </a:prstGeom>
          <a:noFill/>
          <a:ln w="9525">
            <a:solidFill>
              <a:schemeClr val="tx1"/>
            </a:solidFill>
            <a:miter lim="800000"/>
            <a:headEnd/>
            <a:tailEnd/>
          </a:ln>
        </p:spPr>
        <p:txBody>
          <a:bodyPr wrap="square">
            <a:prstTxWarp prst="textNoShape">
              <a:avLst/>
            </a:prstTxWarp>
            <a:spAutoFit/>
          </a:bodyPr>
          <a:lstStyle/>
          <a:p>
            <a:pPr eaLnBrk="0" hangingPunct="0"/>
            <a:r>
              <a:rPr lang="en-US" sz="2400" dirty="0">
                <a:latin typeface="+mn-lt"/>
              </a:rPr>
              <a:t>While exponential </a:t>
            </a:r>
            <a:r>
              <a:rPr lang="en-US" sz="2400" dirty="0" smtClean="0">
                <a:latin typeface="+mn-lt"/>
              </a:rPr>
              <a:t>functions grow </a:t>
            </a:r>
            <a:r>
              <a:rPr lang="en-US" sz="2400" dirty="0">
                <a:latin typeface="+mn-lt"/>
              </a:rPr>
              <a:t>very fast,</a:t>
            </a:r>
            <a:r>
              <a:rPr lang="en-US" sz="2400" dirty="0" smtClean="0">
                <a:latin typeface="+mn-lt"/>
              </a:rPr>
              <a:t> </a:t>
            </a:r>
          </a:p>
          <a:p>
            <a:pPr eaLnBrk="0" hangingPunct="0"/>
            <a:r>
              <a:rPr lang="en-US" sz="2400" dirty="0" smtClean="0">
                <a:latin typeface="+mn-lt"/>
              </a:rPr>
              <a:t>log functions grow </a:t>
            </a:r>
            <a:r>
              <a:rPr lang="en-US" sz="2400" dirty="0">
                <a:latin typeface="+mn-lt"/>
              </a:rPr>
              <a:t>very slowly.</a:t>
            </a:r>
          </a:p>
        </p:txBody>
      </p:sp>
      <p:sp>
        <p:nvSpPr>
          <p:cNvPr id="7"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8"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78</a:t>
            </a:fld>
            <a:endParaRPr lang="en-US"/>
          </a:p>
        </p:txBody>
      </p:sp>
      <p:sp>
        <p:nvSpPr>
          <p:cNvPr id="9" name="Rectangle 8"/>
          <p:cNvSpPr/>
          <p:nvPr/>
        </p:nvSpPr>
        <p:spPr>
          <a:xfrm>
            <a:off x="304800" y="1143000"/>
            <a:ext cx="8534400" cy="1295400"/>
          </a:xfrm>
          <a:prstGeom prst="rect">
            <a:avLst/>
          </a:prstGeom>
          <a:no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en-US" dirty="0" smtClean="0"/>
              <a:t>Review of Logarithms </a:t>
            </a:r>
            <a:endParaRPr lang="en-US" dirty="0"/>
          </a:p>
        </p:txBody>
      </p:sp>
      <p:sp>
        <p:nvSpPr>
          <p:cNvPr id="925699" name="Rectangle 3"/>
          <p:cNvSpPr>
            <a:spLocks noGrp="1" noChangeArrowheads="1"/>
          </p:cNvSpPr>
          <p:nvPr>
            <p:ph type="body" idx="1"/>
          </p:nvPr>
        </p:nvSpPr>
        <p:spPr>
          <a:xfrm>
            <a:off x="357158" y="914400"/>
            <a:ext cx="8550305" cy="5089545"/>
          </a:xfrm>
        </p:spPr>
        <p:txBody>
          <a:bodyPr/>
          <a:lstStyle/>
          <a:p>
            <a:pPr marL="457200" indent="-457200" eaLnBrk="1" hangingPunct="1"/>
            <a:r>
              <a:rPr lang="en-US" dirty="0" smtClean="0"/>
              <a:t>We </a:t>
            </a:r>
            <a:r>
              <a:rPr lang="en-US" dirty="0"/>
              <a:t>have for </a:t>
            </a:r>
            <a:r>
              <a:rPr lang="en-US" dirty="0">
                <a:solidFill>
                  <a:srgbClr val="C00000"/>
                </a:solidFill>
              </a:rPr>
              <a:t>a, </a:t>
            </a:r>
            <a:r>
              <a:rPr lang="en-US" dirty="0" err="1">
                <a:solidFill>
                  <a:srgbClr val="C00000"/>
                </a:solidFill>
              </a:rPr>
              <a:t>b</a:t>
            </a:r>
            <a:r>
              <a:rPr lang="en-US" dirty="0">
                <a:solidFill>
                  <a:srgbClr val="C00000"/>
                </a:solidFill>
              </a:rPr>
              <a:t>, </a:t>
            </a:r>
            <a:r>
              <a:rPr lang="en-US" dirty="0" err="1">
                <a:solidFill>
                  <a:srgbClr val="C00000"/>
                </a:solidFill>
              </a:rPr>
              <a:t>c</a:t>
            </a:r>
            <a:r>
              <a:rPr lang="en-US" dirty="0">
                <a:solidFill>
                  <a:srgbClr val="C00000"/>
                </a:solidFill>
              </a:rPr>
              <a:t> &gt; 0 </a:t>
            </a:r>
            <a:r>
              <a:rPr lang="en-US" dirty="0"/>
              <a:t>:</a:t>
            </a:r>
            <a:endParaRPr lang="en-US" dirty="0">
              <a:ea typeface="Arial" pitchFamily="-107" charset="0"/>
              <a:cs typeface="Arial" pitchFamily="-107" charset="0"/>
            </a:endParaRPr>
          </a:p>
          <a:p>
            <a:pPr marL="90000" indent="-457200" eaLnBrk="1" hangingPunct="1">
              <a:spcBef>
                <a:spcPts val="0"/>
              </a:spcBef>
              <a:buFont typeface="Wingdings" pitchFamily="-107" charset="2"/>
              <a:buNone/>
            </a:pPr>
            <a:endParaRPr lang="en-US" dirty="0"/>
          </a:p>
          <a:p>
            <a:pPr marL="90000" lvl="1" indent="-457200" eaLnBrk="1" hangingPunct="1">
              <a:spcBef>
                <a:spcPts val="0"/>
              </a:spcBef>
              <a:buSzTx/>
            </a:pPr>
            <a:r>
              <a:rPr lang="en-US" dirty="0" err="1">
                <a:solidFill>
                  <a:srgbClr val="C00000"/>
                </a:solidFill>
                <a:ea typeface="ＭＳ Ｐゴシック" pitchFamily="-107" charset="-128"/>
              </a:rPr>
              <a:t>log</a:t>
            </a:r>
            <a:r>
              <a:rPr lang="en-US" baseline="-25000" dirty="0" err="1">
                <a:solidFill>
                  <a:srgbClr val="C00000"/>
                </a:solidFill>
                <a:ea typeface="ＭＳ Ｐゴシック" pitchFamily="-107" charset="-128"/>
              </a:rPr>
              <a:t>c</a:t>
            </a:r>
            <a:r>
              <a:rPr lang="en-US" dirty="0">
                <a:solidFill>
                  <a:srgbClr val="C00000"/>
                </a:solidFill>
                <a:ea typeface="ＭＳ Ｐゴシック" pitchFamily="-107" charset="-128"/>
              </a:rPr>
              <a:t> (</a:t>
            </a:r>
            <a:r>
              <a:rPr lang="en-US" dirty="0" err="1">
                <a:solidFill>
                  <a:srgbClr val="C00000"/>
                </a:solidFill>
                <a:ea typeface="ＭＳ Ｐゴシック" pitchFamily="-107" charset="-128"/>
              </a:rPr>
              <a:t>ab</a:t>
            </a:r>
            <a:r>
              <a:rPr lang="en-US" dirty="0">
                <a:solidFill>
                  <a:srgbClr val="C00000"/>
                </a:solidFill>
                <a:ea typeface="ＭＳ Ｐゴシック" pitchFamily="-107" charset="-128"/>
              </a:rPr>
              <a:t>) </a:t>
            </a:r>
            <a:r>
              <a:rPr lang="en-US" dirty="0">
                <a:ea typeface="ＭＳ Ｐゴシック" pitchFamily="-107" charset="-128"/>
              </a:rPr>
              <a:t>= </a:t>
            </a:r>
            <a:endParaRPr lang="en-US" dirty="0" smtClean="0">
              <a:ea typeface="ＭＳ Ｐゴシック" pitchFamily="-107" charset="-128"/>
            </a:endParaRPr>
          </a:p>
          <a:p>
            <a:pPr marL="90000" lvl="1" indent="-381000" eaLnBrk="1" hangingPunct="1">
              <a:spcBef>
                <a:spcPts val="0"/>
              </a:spcBef>
              <a:buSzTx/>
              <a:buFont typeface="Wingdings" pitchFamily="-107" charset="2"/>
              <a:buNone/>
            </a:pPr>
            <a:r>
              <a:rPr lang="en-US" dirty="0" smtClean="0">
                <a:ea typeface="ＭＳ Ｐゴシック" pitchFamily="-107" charset="-128"/>
              </a:rPr>
              <a:t>			      </a:t>
            </a:r>
            <a:r>
              <a:rPr lang="en-US" dirty="0" err="1" smtClean="0">
                <a:solidFill>
                  <a:srgbClr val="C00000"/>
                </a:solidFill>
                <a:ea typeface="ＭＳ Ｐゴシック" pitchFamily="-107" charset="-128"/>
              </a:rPr>
              <a:t>log</a:t>
            </a:r>
            <a:r>
              <a:rPr lang="en-US" baseline="-25000" dirty="0" err="1" smtClean="0">
                <a:solidFill>
                  <a:srgbClr val="C00000"/>
                </a:solidFill>
                <a:ea typeface="ＭＳ Ｐゴシック" pitchFamily="-107" charset="-128"/>
              </a:rPr>
              <a:t>c</a:t>
            </a:r>
            <a:r>
              <a:rPr lang="en-US" dirty="0" smtClean="0">
                <a:solidFill>
                  <a:srgbClr val="C00000"/>
                </a:solidFill>
                <a:ea typeface="ＭＳ Ｐゴシック" pitchFamily="-107" charset="-128"/>
              </a:rPr>
              <a:t> a  + </a:t>
            </a:r>
            <a:r>
              <a:rPr lang="en-US" dirty="0" err="1" smtClean="0">
                <a:solidFill>
                  <a:srgbClr val="C00000"/>
                </a:solidFill>
                <a:ea typeface="ＭＳ Ｐゴシック" pitchFamily="-107" charset="-128"/>
              </a:rPr>
              <a:t>log</a:t>
            </a:r>
            <a:r>
              <a:rPr lang="en-US" baseline="-25000" dirty="0" err="1" smtClean="0">
                <a:solidFill>
                  <a:srgbClr val="C00000"/>
                </a:solidFill>
                <a:ea typeface="ＭＳ Ｐゴシック" pitchFamily="-107" charset="-128"/>
              </a:rPr>
              <a:t>c</a:t>
            </a:r>
            <a:r>
              <a:rPr lang="en-US" dirty="0" smtClean="0">
                <a:solidFill>
                  <a:srgbClr val="C00000"/>
                </a:solidFill>
                <a:ea typeface="ＭＳ Ｐゴシック" pitchFamily="-107" charset="-128"/>
              </a:rPr>
              <a:t> </a:t>
            </a:r>
            <a:r>
              <a:rPr lang="en-US" dirty="0" err="1" smtClean="0">
                <a:solidFill>
                  <a:srgbClr val="C00000"/>
                </a:solidFill>
                <a:ea typeface="ＭＳ Ｐゴシック" pitchFamily="-107" charset="-128"/>
              </a:rPr>
              <a:t>b</a:t>
            </a:r>
            <a:r>
              <a:rPr lang="en-US" dirty="0" smtClean="0">
                <a:solidFill>
                  <a:srgbClr val="C00000"/>
                </a:solidFill>
                <a:ea typeface="ＭＳ Ｐゴシック" pitchFamily="-107" charset="-128"/>
              </a:rPr>
              <a:t> </a:t>
            </a:r>
          </a:p>
          <a:p>
            <a:pPr marL="90000" lvl="1" indent="-381000" eaLnBrk="1" hangingPunct="1">
              <a:spcBef>
                <a:spcPts val="0"/>
              </a:spcBef>
              <a:buSzTx/>
              <a:buFont typeface="Wingdings" pitchFamily="-107" charset="2"/>
              <a:buNone/>
            </a:pPr>
            <a:endParaRPr lang="en-US" dirty="0" smtClean="0">
              <a:solidFill>
                <a:srgbClr val="C00000"/>
              </a:solidFill>
              <a:ea typeface="ＭＳ Ｐゴシック" pitchFamily="-107" charset="-128"/>
            </a:endParaRPr>
          </a:p>
          <a:p>
            <a:pPr marL="90000" lvl="1" indent="-457200" eaLnBrk="1" hangingPunct="1">
              <a:spcBef>
                <a:spcPts val="0"/>
              </a:spcBef>
              <a:buSzTx/>
            </a:pPr>
            <a:r>
              <a:rPr lang="en-US" dirty="0" err="1" smtClean="0">
                <a:solidFill>
                  <a:srgbClr val="C00000"/>
                </a:solidFill>
                <a:ea typeface="ＭＳ Ｐゴシック" pitchFamily="-107" charset="-128"/>
              </a:rPr>
              <a:t>log</a:t>
            </a:r>
            <a:r>
              <a:rPr lang="en-US" baseline="-25000" dirty="0" err="1" smtClean="0">
                <a:solidFill>
                  <a:srgbClr val="C00000"/>
                </a:solidFill>
                <a:ea typeface="ＭＳ Ｐゴシック" pitchFamily="-107" charset="-128"/>
              </a:rPr>
              <a:t>c</a:t>
            </a:r>
            <a:r>
              <a:rPr lang="en-US" dirty="0" smtClean="0">
                <a:solidFill>
                  <a:srgbClr val="C00000"/>
                </a:solidFill>
                <a:ea typeface="ＭＳ Ｐゴシック" pitchFamily="-107" charset="-128"/>
              </a:rPr>
              <a:t> (a/</a:t>
            </a:r>
            <a:r>
              <a:rPr lang="en-US" dirty="0" err="1" smtClean="0">
                <a:solidFill>
                  <a:srgbClr val="C00000"/>
                </a:solidFill>
                <a:ea typeface="ＭＳ Ｐゴシック" pitchFamily="-107" charset="-128"/>
              </a:rPr>
              <a:t>b</a:t>
            </a:r>
            <a:r>
              <a:rPr lang="en-US" dirty="0" smtClean="0">
                <a:solidFill>
                  <a:srgbClr val="C00000"/>
                </a:solidFill>
                <a:ea typeface="ＭＳ Ｐゴシック" pitchFamily="-107" charset="-128"/>
              </a:rPr>
              <a:t>) </a:t>
            </a:r>
            <a:r>
              <a:rPr lang="en-US" dirty="0" smtClean="0">
                <a:ea typeface="ＭＳ Ｐゴシック" pitchFamily="-107" charset="-128"/>
              </a:rPr>
              <a:t>= </a:t>
            </a:r>
          </a:p>
          <a:p>
            <a:pPr marL="90000" lvl="1" indent="-381000" eaLnBrk="1" hangingPunct="1">
              <a:spcBef>
                <a:spcPts val="0"/>
              </a:spcBef>
              <a:buSzTx/>
              <a:buFont typeface="Wingdings" pitchFamily="-107" charset="2"/>
              <a:buNone/>
            </a:pPr>
            <a:r>
              <a:rPr lang="en-US" dirty="0" smtClean="0">
                <a:ea typeface="ＭＳ Ｐゴシック" pitchFamily="-107" charset="-128"/>
              </a:rPr>
              <a:t>			      </a:t>
            </a:r>
            <a:r>
              <a:rPr lang="en-US" dirty="0" err="1" smtClean="0">
                <a:solidFill>
                  <a:srgbClr val="C00000"/>
                </a:solidFill>
                <a:ea typeface="ＭＳ Ｐゴシック" pitchFamily="-107" charset="-128"/>
              </a:rPr>
              <a:t>log</a:t>
            </a:r>
            <a:r>
              <a:rPr lang="en-US" baseline="-25000" dirty="0" err="1" smtClean="0">
                <a:solidFill>
                  <a:srgbClr val="C00000"/>
                </a:solidFill>
                <a:ea typeface="ＭＳ Ｐゴシック" pitchFamily="-107" charset="-128"/>
              </a:rPr>
              <a:t>c</a:t>
            </a:r>
            <a:r>
              <a:rPr lang="en-US" dirty="0" smtClean="0">
                <a:solidFill>
                  <a:srgbClr val="C00000"/>
                </a:solidFill>
                <a:ea typeface="ＭＳ Ｐゴシック" pitchFamily="-107" charset="-128"/>
              </a:rPr>
              <a:t> a  - </a:t>
            </a:r>
            <a:r>
              <a:rPr lang="en-US" dirty="0" err="1" smtClean="0">
                <a:solidFill>
                  <a:srgbClr val="C00000"/>
                </a:solidFill>
                <a:ea typeface="ＭＳ Ｐゴシック" pitchFamily="-107" charset="-128"/>
              </a:rPr>
              <a:t>log</a:t>
            </a:r>
            <a:r>
              <a:rPr lang="en-US" baseline="-25000" dirty="0" err="1" smtClean="0">
                <a:solidFill>
                  <a:srgbClr val="C00000"/>
                </a:solidFill>
                <a:ea typeface="ＭＳ Ｐゴシック" pitchFamily="-107" charset="-128"/>
              </a:rPr>
              <a:t>c</a:t>
            </a:r>
            <a:r>
              <a:rPr lang="en-US" dirty="0" smtClean="0">
                <a:solidFill>
                  <a:srgbClr val="C00000"/>
                </a:solidFill>
                <a:ea typeface="ＭＳ Ｐゴシック" pitchFamily="-107" charset="-128"/>
              </a:rPr>
              <a:t> </a:t>
            </a:r>
            <a:r>
              <a:rPr lang="en-US" dirty="0" err="1" smtClean="0">
                <a:solidFill>
                  <a:srgbClr val="C00000"/>
                </a:solidFill>
                <a:ea typeface="ＭＳ Ｐゴシック" pitchFamily="-107" charset="-128"/>
              </a:rPr>
              <a:t>b</a:t>
            </a:r>
            <a:r>
              <a:rPr lang="en-US" dirty="0" smtClean="0">
                <a:solidFill>
                  <a:srgbClr val="C00000"/>
                </a:solidFill>
                <a:ea typeface="ＭＳ Ｐゴシック" pitchFamily="-107" charset="-128"/>
              </a:rPr>
              <a:t> </a:t>
            </a:r>
          </a:p>
          <a:p>
            <a:pPr marL="90000" lvl="1" indent="-381000" eaLnBrk="1" hangingPunct="1">
              <a:spcBef>
                <a:spcPts val="0"/>
              </a:spcBef>
              <a:buSzTx/>
              <a:buFont typeface="Wingdings" pitchFamily="-107" charset="2"/>
              <a:buNone/>
            </a:pPr>
            <a:endParaRPr lang="en-US" dirty="0" smtClean="0">
              <a:ea typeface="ＭＳ Ｐゴシック" pitchFamily="-107" charset="-128"/>
            </a:endParaRPr>
          </a:p>
          <a:p>
            <a:pPr marL="90000" lvl="1" indent="-381000" eaLnBrk="1" hangingPunct="1">
              <a:spcBef>
                <a:spcPts val="0"/>
              </a:spcBef>
              <a:buSzTx/>
            </a:pPr>
            <a:r>
              <a:rPr lang="en-US" dirty="0" err="1" smtClean="0">
                <a:solidFill>
                  <a:srgbClr val="C00000"/>
                </a:solidFill>
                <a:ea typeface="ＭＳ Ｐゴシック" pitchFamily="-107" charset="-128"/>
              </a:rPr>
              <a:t>log</a:t>
            </a:r>
            <a:r>
              <a:rPr lang="en-US" baseline="-25000" dirty="0" err="1" smtClean="0">
                <a:solidFill>
                  <a:srgbClr val="C00000"/>
                </a:solidFill>
                <a:ea typeface="ＭＳ Ｐゴシック" pitchFamily="-107" charset="-128"/>
              </a:rPr>
              <a:t>c</a:t>
            </a:r>
            <a:r>
              <a:rPr lang="en-US" dirty="0" smtClean="0">
                <a:solidFill>
                  <a:srgbClr val="C00000"/>
                </a:solidFill>
                <a:ea typeface="ＭＳ Ｐゴシック" pitchFamily="-107" charset="-128"/>
              </a:rPr>
              <a:t> </a:t>
            </a:r>
            <a:r>
              <a:rPr lang="en-US" dirty="0">
                <a:solidFill>
                  <a:srgbClr val="C00000"/>
                </a:solidFill>
                <a:ea typeface="ＭＳ Ｐゴシック" pitchFamily="-107" charset="-128"/>
              </a:rPr>
              <a:t>(</a:t>
            </a:r>
            <a:r>
              <a:rPr lang="en-US" dirty="0" err="1">
                <a:solidFill>
                  <a:srgbClr val="C00000"/>
                </a:solidFill>
                <a:ea typeface="ＭＳ Ｐゴシック" pitchFamily="-107" charset="-128"/>
              </a:rPr>
              <a:t>a</a:t>
            </a:r>
            <a:r>
              <a:rPr lang="en-US" baseline="30000" dirty="0" err="1">
                <a:solidFill>
                  <a:srgbClr val="C00000"/>
                </a:solidFill>
                <a:ea typeface="ＭＳ Ｐゴシック" pitchFamily="-107" charset="-128"/>
              </a:rPr>
              <a:t>b</a:t>
            </a:r>
            <a:r>
              <a:rPr lang="en-US" dirty="0">
                <a:solidFill>
                  <a:srgbClr val="C00000"/>
                </a:solidFill>
                <a:ea typeface="ＭＳ Ｐゴシック" pitchFamily="-107" charset="-128"/>
              </a:rPr>
              <a:t>) </a:t>
            </a:r>
            <a:r>
              <a:rPr lang="en-US" dirty="0">
                <a:ea typeface="ＭＳ Ｐゴシック" pitchFamily="-107" charset="-128"/>
              </a:rPr>
              <a:t>=  </a:t>
            </a:r>
          </a:p>
          <a:p>
            <a:pPr marL="90000" lvl="1" indent="-381000" eaLnBrk="1" hangingPunct="1">
              <a:spcBef>
                <a:spcPts val="0"/>
              </a:spcBef>
              <a:buSzTx/>
              <a:buFont typeface="Wingdings" pitchFamily="-107" charset="2"/>
              <a:buNone/>
            </a:pPr>
            <a:r>
              <a:rPr lang="en-US" dirty="0">
                <a:ea typeface="ＭＳ Ｐゴシック" pitchFamily="-107" charset="-128"/>
              </a:rPr>
              <a:t>			    </a:t>
            </a:r>
            <a:r>
              <a:rPr lang="en-US" dirty="0" smtClean="0">
                <a:ea typeface="ＭＳ Ｐゴシック" pitchFamily="-107" charset="-128"/>
              </a:rPr>
              <a:t> </a:t>
            </a:r>
            <a:r>
              <a:rPr lang="en-US" dirty="0" err="1" smtClean="0">
                <a:solidFill>
                  <a:srgbClr val="C00000"/>
                </a:solidFill>
                <a:ea typeface="ＭＳ Ｐゴシック" pitchFamily="-107" charset="-128"/>
              </a:rPr>
              <a:t>b</a:t>
            </a:r>
            <a:r>
              <a:rPr lang="en-US" dirty="0" smtClean="0">
                <a:solidFill>
                  <a:srgbClr val="C00000"/>
                </a:solidFill>
                <a:ea typeface="ＭＳ Ｐゴシック" pitchFamily="-107" charset="-128"/>
              </a:rPr>
              <a:t> </a:t>
            </a:r>
            <a:r>
              <a:rPr lang="en-US" dirty="0" err="1">
                <a:solidFill>
                  <a:srgbClr val="C00000"/>
                </a:solidFill>
                <a:ea typeface="ＭＳ Ｐゴシック" pitchFamily="-107" charset="-128"/>
              </a:rPr>
              <a:t>log</a:t>
            </a:r>
            <a:r>
              <a:rPr lang="en-US" baseline="-25000" dirty="0" err="1">
                <a:solidFill>
                  <a:srgbClr val="C00000"/>
                </a:solidFill>
                <a:ea typeface="ＭＳ Ｐゴシック" pitchFamily="-107" charset="-128"/>
              </a:rPr>
              <a:t>c</a:t>
            </a:r>
            <a:r>
              <a:rPr lang="en-US" dirty="0">
                <a:solidFill>
                  <a:srgbClr val="C00000"/>
                </a:solidFill>
                <a:ea typeface="ＭＳ Ｐゴシック" pitchFamily="-107" charset="-128"/>
              </a:rPr>
              <a:t> </a:t>
            </a:r>
            <a:r>
              <a:rPr lang="en-US" dirty="0" smtClean="0">
                <a:solidFill>
                  <a:srgbClr val="C00000"/>
                </a:solidFill>
                <a:ea typeface="ＭＳ Ｐゴシック" pitchFamily="-107" charset="-128"/>
              </a:rPr>
              <a:t>a</a:t>
            </a:r>
          </a:p>
          <a:p>
            <a:pPr marL="90000" lvl="1" indent="-381000" eaLnBrk="1" hangingPunct="1">
              <a:spcBef>
                <a:spcPts val="0"/>
              </a:spcBef>
              <a:buSzTx/>
              <a:buFont typeface="Wingdings" pitchFamily="-107" charset="2"/>
              <a:buNone/>
            </a:pPr>
            <a:endParaRPr lang="en-US" dirty="0" smtClean="0">
              <a:solidFill>
                <a:schemeClr val="accent1"/>
              </a:solidFill>
              <a:ea typeface="ＭＳ Ｐゴシック" pitchFamily="-107" charset="-128"/>
            </a:endParaRPr>
          </a:p>
          <a:p>
            <a:pPr marL="90000" lvl="1" indent="-381000" eaLnBrk="1" hangingPunct="1">
              <a:spcBef>
                <a:spcPts val="0"/>
              </a:spcBef>
              <a:buSzTx/>
            </a:pPr>
            <a:r>
              <a:rPr lang="en-US" dirty="0" err="1">
                <a:solidFill>
                  <a:srgbClr val="C00000"/>
                </a:solidFill>
                <a:ea typeface="ＭＳ Ｐゴシック" pitchFamily="-107" charset="-128"/>
              </a:rPr>
              <a:t>log</a:t>
            </a:r>
            <a:r>
              <a:rPr lang="en-US" baseline="-25000" dirty="0" err="1">
                <a:solidFill>
                  <a:srgbClr val="C00000"/>
                </a:solidFill>
                <a:ea typeface="ＭＳ Ｐゴシック" pitchFamily="-107" charset="-128"/>
              </a:rPr>
              <a:t>a</a:t>
            </a:r>
            <a:r>
              <a:rPr lang="en-US" dirty="0">
                <a:solidFill>
                  <a:srgbClr val="C00000"/>
                </a:solidFill>
                <a:ea typeface="ＭＳ Ｐゴシック" pitchFamily="-107" charset="-128"/>
              </a:rPr>
              <a:t> </a:t>
            </a:r>
            <a:r>
              <a:rPr lang="en-US" dirty="0" err="1">
                <a:solidFill>
                  <a:srgbClr val="C00000"/>
                </a:solidFill>
                <a:ea typeface="ＭＳ Ｐゴシック" pitchFamily="-107" charset="-128"/>
              </a:rPr>
              <a:t>b</a:t>
            </a:r>
            <a:r>
              <a:rPr lang="en-US" dirty="0">
                <a:ea typeface="ＭＳ Ｐゴシック" pitchFamily="-107" charset="-128"/>
              </a:rPr>
              <a:t>   =    </a:t>
            </a:r>
          </a:p>
          <a:p>
            <a:pPr marL="90000" lvl="1" indent="-381000" eaLnBrk="1" hangingPunct="1">
              <a:spcBef>
                <a:spcPts val="0"/>
              </a:spcBef>
              <a:buSzTx/>
              <a:buFont typeface="Wingdings" pitchFamily="-107" charset="2"/>
              <a:buNone/>
            </a:pPr>
            <a:r>
              <a:rPr lang="en-US" dirty="0">
                <a:ea typeface="ＭＳ Ｐゴシック" pitchFamily="-107" charset="-128"/>
              </a:rPr>
              <a:t>			    </a:t>
            </a:r>
            <a:r>
              <a:rPr lang="en-US" dirty="0" err="1">
                <a:solidFill>
                  <a:srgbClr val="C00000"/>
                </a:solidFill>
                <a:ea typeface="ＭＳ Ｐゴシック" pitchFamily="-107" charset="-128"/>
              </a:rPr>
              <a:t>log</a:t>
            </a:r>
            <a:r>
              <a:rPr lang="en-US" baseline="-25000" dirty="0" err="1">
                <a:solidFill>
                  <a:srgbClr val="C00000"/>
                </a:solidFill>
                <a:ea typeface="ＭＳ Ｐゴシック" pitchFamily="-107" charset="-128"/>
              </a:rPr>
              <a:t>c</a:t>
            </a:r>
            <a:r>
              <a:rPr lang="en-US" dirty="0">
                <a:solidFill>
                  <a:srgbClr val="C00000"/>
                </a:solidFill>
                <a:ea typeface="ＭＳ Ｐゴシック" pitchFamily="-107" charset="-128"/>
              </a:rPr>
              <a:t> </a:t>
            </a:r>
            <a:r>
              <a:rPr lang="en-US" dirty="0" err="1">
                <a:solidFill>
                  <a:srgbClr val="C00000"/>
                </a:solidFill>
                <a:ea typeface="ＭＳ Ｐゴシック" pitchFamily="-107" charset="-128"/>
              </a:rPr>
              <a:t>b</a:t>
            </a:r>
            <a:r>
              <a:rPr lang="en-US" dirty="0">
                <a:solidFill>
                  <a:srgbClr val="C00000"/>
                </a:solidFill>
                <a:ea typeface="ＭＳ Ｐゴシック" pitchFamily="-107" charset="-128"/>
              </a:rPr>
              <a:t>  /  </a:t>
            </a:r>
            <a:r>
              <a:rPr lang="en-US" dirty="0" err="1">
                <a:solidFill>
                  <a:srgbClr val="C00000"/>
                </a:solidFill>
                <a:ea typeface="ＭＳ Ｐゴシック" pitchFamily="-107" charset="-128"/>
              </a:rPr>
              <a:t>log</a:t>
            </a:r>
            <a:r>
              <a:rPr lang="en-US" baseline="-25000" dirty="0" err="1">
                <a:solidFill>
                  <a:srgbClr val="C00000"/>
                </a:solidFill>
                <a:ea typeface="ＭＳ Ｐゴシック" pitchFamily="-107" charset="-128"/>
              </a:rPr>
              <a:t>c</a:t>
            </a:r>
            <a:r>
              <a:rPr lang="en-US" dirty="0">
                <a:solidFill>
                  <a:srgbClr val="C00000"/>
                </a:solidFill>
                <a:ea typeface="ＭＳ Ｐゴシック" pitchFamily="-107" charset="-128"/>
              </a:rPr>
              <a:t> </a:t>
            </a:r>
            <a:r>
              <a:rPr lang="en-US" dirty="0" smtClean="0">
                <a:solidFill>
                  <a:srgbClr val="C00000"/>
                </a:solidFill>
                <a:ea typeface="ＭＳ Ｐゴシック" pitchFamily="-107" charset="-128"/>
              </a:rPr>
              <a:t>a</a:t>
            </a:r>
          </a:p>
          <a:p>
            <a:pPr marL="90000" lvl="1" indent="-381000" eaLnBrk="1" hangingPunct="1">
              <a:spcBef>
                <a:spcPts val="0"/>
              </a:spcBef>
              <a:buSzTx/>
              <a:buFont typeface="Wingdings" pitchFamily="-107" charset="2"/>
              <a:buNone/>
            </a:pPr>
            <a:endParaRPr lang="en-US" dirty="0" smtClean="0">
              <a:solidFill>
                <a:srgbClr val="C00000"/>
              </a:solidFill>
              <a:ea typeface="ＭＳ Ｐゴシック" pitchFamily="-107" charset="-128"/>
            </a:endParaRPr>
          </a:p>
          <a:p>
            <a:pPr marL="90000" lvl="1" indent="-381000" eaLnBrk="1" hangingPunct="1">
              <a:spcBef>
                <a:spcPts val="0"/>
              </a:spcBef>
              <a:buSzTx/>
            </a:pPr>
            <a:r>
              <a:rPr lang="en-US" dirty="0" smtClean="0">
                <a:solidFill>
                  <a:srgbClr val="C00000"/>
                </a:solidFill>
              </a:rPr>
              <a:t>a</a:t>
            </a:r>
            <a:r>
              <a:rPr lang="en-US" dirty="0" smtClean="0"/>
              <a:t> = </a:t>
            </a:r>
          </a:p>
          <a:p>
            <a:pPr marL="90000" lvl="1" indent="-381000" eaLnBrk="1" hangingPunct="1">
              <a:spcBef>
                <a:spcPts val="0"/>
              </a:spcBef>
              <a:buSzTx/>
              <a:buNone/>
            </a:pPr>
            <a:r>
              <a:rPr lang="en-US" dirty="0" smtClean="0"/>
              <a:t>	</a:t>
            </a:r>
            <a:r>
              <a:rPr lang="en-US" dirty="0" smtClean="0">
                <a:ea typeface="ＭＳ Ｐゴシック" pitchFamily="-107" charset="-128"/>
              </a:rPr>
              <a:t>		     </a:t>
            </a:r>
            <a:r>
              <a:rPr lang="en-US" dirty="0" err="1" smtClean="0">
                <a:solidFill>
                  <a:srgbClr val="C00000"/>
                </a:solidFill>
              </a:rPr>
              <a:t>b</a:t>
            </a:r>
            <a:r>
              <a:rPr lang="en-US" baseline="30000" dirty="0" err="1" smtClean="0">
                <a:solidFill>
                  <a:srgbClr val="C00000"/>
                </a:solidFill>
              </a:rPr>
              <a:t>log</a:t>
            </a:r>
            <a:r>
              <a:rPr lang="en-US" sz="1800" baseline="-3000" dirty="0" err="1" smtClean="0">
                <a:solidFill>
                  <a:srgbClr val="C00000"/>
                </a:solidFill>
              </a:rPr>
              <a:t>b</a:t>
            </a:r>
            <a:r>
              <a:rPr lang="en-US" sz="1800" baseline="30000" dirty="0" err="1" smtClean="0">
                <a:solidFill>
                  <a:srgbClr val="C00000"/>
                </a:solidFill>
              </a:rPr>
              <a:t>a</a:t>
            </a:r>
            <a:r>
              <a:rPr lang="en-US" baseline="30000" dirty="0" smtClean="0"/>
              <a:t>    </a:t>
            </a:r>
          </a:p>
          <a:p>
            <a:pPr marL="90000" lvl="1" indent="-381000" eaLnBrk="1" hangingPunct="1">
              <a:spcBef>
                <a:spcPts val="0"/>
              </a:spcBef>
              <a:buSzTx/>
              <a:buNone/>
            </a:pPr>
            <a:r>
              <a:rPr lang="en-US" baseline="30000" dirty="0" smtClean="0"/>
              <a:t>        </a:t>
            </a:r>
            <a:r>
              <a:rPr lang="en-US" dirty="0" smtClean="0"/>
              <a:t>(e.g.,   </a:t>
            </a:r>
            <a:r>
              <a:rPr lang="en-US" dirty="0" err="1" smtClean="0">
                <a:solidFill>
                  <a:srgbClr val="C00000"/>
                </a:solidFill>
              </a:rPr>
              <a:t>n</a:t>
            </a:r>
            <a:r>
              <a:rPr lang="en-US" dirty="0" smtClean="0"/>
              <a:t> = </a:t>
            </a:r>
            <a:r>
              <a:rPr lang="en-US" dirty="0" smtClean="0">
                <a:solidFill>
                  <a:srgbClr val="C00000"/>
                </a:solidFill>
              </a:rPr>
              <a:t>2</a:t>
            </a:r>
            <a:r>
              <a:rPr lang="en-US" baseline="30000" dirty="0" smtClean="0">
                <a:solidFill>
                  <a:srgbClr val="C00000"/>
                </a:solidFill>
              </a:rPr>
              <a:t>lg</a:t>
            </a:r>
            <a:r>
              <a:rPr lang="en-US" i="1" baseline="30000" dirty="0" smtClean="0">
                <a:solidFill>
                  <a:srgbClr val="C00000"/>
                </a:solidFill>
              </a:rPr>
              <a:t>n</a:t>
            </a:r>
            <a:r>
              <a:rPr lang="en-US" i="1" baseline="30000" dirty="0" smtClean="0"/>
              <a:t>  </a:t>
            </a:r>
            <a:r>
              <a:rPr lang="en-US" dirty="0" smtClean="0"/>
              <a:t>= </a:t>
            </a:r>
            <a:r>
              <a:rPr lang="en-US" dirty="0" smtClean="0">
                <a:solidFill>
                  <a:srgbClr val="C00000"/>
                </a:solidFill>
              </a:rPr>
              <a:t>n</a:t>
            </a:r>
            <a:r>
              <a:rPr lang="en-US" baseline="30000" dirty="0" smtClean="0">
                <a:solidFill>
                  <a:srgbClr val="C00000"/>
                </a:solidFill>
              </a:rPr>
              <a:t>lg</a:t>
            </a:r>
            <a:r>
              <a:rPr lang="en-US" i="1" baseline="30000" dirty="0" smtClean="0">
                <a:solidFill>
                  <a:srgbClr val="C00000"/>
                </a:solidFill>
              </a:rPr>
              <a:t>2 </a:t>
            </a:r>
            <a:r>
              <a:rPr lang="en-US" dirty="0" smtClean="0"/>
              <a:t>= </a:t>
            </a:r>
            <a:r>
              <a:rPr lang="en-US" dirty="0" smtClean="0">
                <a:solidFill>
                  <a:srgbClr val="C00000"/>
                </a:solidFill>
              </a:rPr>
              <a:t>n</a:t>
            </a:r>
            <a:r>
              <a:rPr lang="en-US" baseline="30000" dirty="0" smtClean="0">
                <a:solidFill>
                  <a:srgbClr val="C00000"/>
                </a:solidFill>
              </a:rPr>
              <a:t>1</a:t>
            </a:r>
            <a:r>
              <a:rPr lang="en-US" dirty="0" smtClean="0"/>
              <a:t>)</a:t>
            </a:r>
            <a:r>
              <a:rPr lang="en-US" baseline="30000" dirty="0" smtClean="0"/>
              <a:t>  </a:t>
            </a:r>
            <a:r>
              <a:rPr lang="en-US" dirty="0" smtClean="0"/>
              <a:t> </a:t>
            </a:r>
            <a:endParaRPr lang="en-US" b="1" dirty="0" smtClean="0">
              <a:solidFill>
                <a:srgbClr val="FF1414"/>
              </a:solidFill>
            </a:endParaRPr>
          </a:p>
          <a:p>
            <a:pPr marL="838200" lvl="1" indent="-381000" eaLnBrk="1" hangingPunct="1">
              <a:buSzTx/>
              <a:buFont typeface="Wingdings" pitchFamily="-107" charset="2"/>
              <a:buNone/>
            </a:pPr>
            <a:endParaRPr lang="en-US" dirty="0">
              <a:solidFill>
                <a:srgbClr val="C00000"/>
              </a:solidFill>
              <a:ea typeface="ＭＳ Ｐゴシック" pitchFamily="-107" charset="-128"/>
            </a:endParaRPr>
          </a:p>
        </p:txBody>
      </p:sp>
      <p:sp>
        <p:nvSpPr>
          <p:cNvPr id="4"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5"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79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56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569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2569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25699">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25699">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25699">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25699">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25699">
                                            <p:txEl>
                                              <p:pRg st="11" end="1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25699">
                                            <p:txEl>
                                              <p:pRg st="12" end="1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25699">
                                            <p:txEl>
                                              <p:pRg st="14" end="14"/>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925699">
                                            <p:txEl>
                                              <p:pRg st="15" end="15"/>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925699">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atin typeface="+mn-lt"/>
              </a:rPr>
              <a:t>Data structures</a:t>
            </a:r>
          </a:p>
        </p:txBody>
      </p:sp>
      <p:sp>
        <p:nvSpPr>
          <p:cNvPr id="881667" name="Rectangle 3"/>
          <p:cNvSpPr>
            <a:spLocks noGrp="1" noChangeArrowheads="1"/>
          </p:cNvSpPr>
          <p:nvPr>
            <p:ph type="body" idx="1"/>
          </p:nvPr>
        </p:nvSpPr>
        <p:spPr/>
        <p:txBody>
          <a:bodyPr/>
          <a:lstStyle/>
          <a:p>
            <a:pPr eaLnBrk="1" hangingPunct="1">
              <a:buFont typeface="Wingdings" pitchFamily="-107" charset="2"/>
              <a:buNone/>
            </a:pPr>
            <a:r>
              <a:rPr lang="en-US" dirty="0">
                <a:solidFill>
                  <a:srgbClr val="C00000"/>
                </a:solidFill>
              </a:rPr>
              <a:t>Data Structure</a:t>
            </a:r>
            <a:r>
              <a:rPr lang="en-US" dirty="0"/>
              <a:t/>
            </a:r>
            <a:br>
              <a:rPr lang="en-US" dirty="0"/>
            </a:br>
            <a:r>
              <a:rPr lang="en-US" dirty="0"/>
              <a:t>a way to </a:t>
            </a:r>
            <a:r>
              <a:rPr lang="en-US" dirty="0">
                <a:solidFill>
                  <a:schemeClr val="accent6"/>
                </a:solidFill>
              </a:rPr>
              <a:t>store and organize </a:t>
            </a:r>
            <a:r>
              <a:rPr lang="en-US" dirty="0"/>
              <a:t>data</a:t>
            </a:r>
            <a:r>
              <a:rPr lang="en-US" dirty="0" smtClean="0"/>
              <a:t> </a:t>
            </a:r>
          </a:p>
          <a:p>
            <a:pPr eaLnBrk="1" hangingPunct="1">
              <a:buFont typeface="Wingdings" pitchFamily="-107" charset="2"/>
              <a:buNone/>
            </a:pPr>
            <a:r>
              <a:rPr lang="en-US" dirty="0" smtClean="0"/>
              <a:t>	to </a:t>
            </a:r>
            <a:r>
              <a:rPr lang="en-US" dirty="0"/>
              <a:t>facilitate access and </a:t>
            </a:r>
            <a:r>
              <a:rPr lang="en-US" dirty="0" smtClean="0"/>
              <a:t>modifications</a:t>
            </a:r>
          </a:p>
          <a:p>
            <a:pPr eaLnBrk="1" hangingPunct="1">
              <a:buFont typeface="Wingdings" pitchFamily="-107" charset="2"/>
              <a:buNone/>
            </a:pPr>
            <a:endParaRPr lang="en-US" dirty="0" smtClean="0"/>
          </a:p>
          <a:p>
            <a:pPr eaLnBrk="1" hangingPunct="1">
              <a:buNone/>
            </a:pPr>
            <a:r>
              <a:rPr lang="en-US" sz="2000" i="1" dirty="0" smtClean="0"/>
              <a:t>Note</a:t>
            </a:r>
            <a:r>
              <a:rPr lang="en-US" sz="2000" dirty="0" smtClean="0"/>
              <a:t>: no single data structure works well for all purposes, so it is important to know the strengths, weaknesses and limitations of several of them</a:t>
            </a:r>
            <a:endParaRPr lang="en-US" dirty="0" smtClean="0"/>
          </a:p>
          <a:p>
            <a:pPr eaLnBrk="1" hangingPunct="1">
              <a:buNone/>
            </a:pPr>
            <a:endParaRPr lang="en-US" dirty="0" smtClean="0"/>
          </a:p>
          <a:p>
            <a:pPr eaLnBrk="1" hangingPunct="1">
              <a:buFont typeface="Wingdings" pitchFamily="-107" charset="2"/>
              <a:buNone/>
            </a:pPr>
            <a:r>
              <a:rPr lang="en-US" dirty="0" smtClean="0">
                <a:solidFill>
                  <a:schemeClr val="bg1"/>
                </a:solidFill>
              </a:rPr>
              <a:t>Abstract </a:t>
            </a:r>
            <a:r>
              <a:rPr lang="en-US" dirty="0">
                <a:solidFill>
                  <a:schemeClr val="bg1"/>
                </a:solidFill>
              </a:rPr>
              <a:t>data type</a:t>
            </a:r>
            <a:br>
              <a:rPr lang="en-US" dirty="0">
                <a:solidFill>
                  <a:schemeClr val="bg1"/>
                </a:solidFill>
              </a:rPr>
            </a:br>
            <a:r>
              <a:rPr lang="en-US" dirty="0">
                <a:solidFill>
                  <a:schemeClr val="bg1"/>
                </a:solidFill>
              </a:rPr>
              <a:t>describes </a:t>
            </a:r>
            <a:r>
              <a:rPr lang="en-US" dirty="0" smtClean="0">
                <a:solidFill>
                  <a:schemeClr val="bg1"/>
                </a:solidFill>
              </a:rPr>
              <a:t>functionality </a:t>
            </a:r>
            <a:r>
              <a:rPr lang="en-US" dirty="0">
                <a:solidFill>
                  <a:schemeClr val="bg1"/>
                </a:solidFill>
              </a:rPr>
              <a:t>(which operations are supported</a:t>
            </a:r>
            <a:r>
              <a:rPr lang="en-US" dirty="0" smtClean="0">
                <a:solidFill>
                  <a:schemeClr val="bg1"/>
                </a:solidFill>
              </a:rPr>
              <a:t>)</a:t>
            </a:r>
          </a:p>
          <a:p>
            <a:pPr eaLnBrk="1" hangingPunct="1">
              <a:buFont typeface="Wingdings" pitchFamily="-107" charset="2"/>
              <a:buNone/>
            </a:pPr>
            <a:endParaRPr lang="en-US" dirty="0" smtClean="0">
              <a:solidFill>
                <a:schemeClr val="bg1"/>
              </a:solidFill>
            </a:endParaRPr>
          </a:p>
        </p:txBody>
      </p:sp>
      <p:sp>
        <p:nvSpPr>
          <p:cNvPr id="4"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5"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8</a:t>
            </a:fld>
            <a:endParaRPr lang="en-US"/>
          </a:p>
        </p:txBody>
      </p:sp>
      <p:sp>
        <p:nvSpPr>
          <p:cNvPr id="6" name="Rectangle 5"/>
          <p:cNvSpPr/>
          <p:nvPr/>
        </p:nvSpPr>
        <p:spPr>
          <a:xfrm>
            <a:off x="152400" y="1219200"/>
            <a:ext cx="8839200" cy="1219200"/>
          </a:xfrm>
          <a:prstGeom prst="rect">
            <a:avLst/>
          </a:prstGeom>
          <a:no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US"/>
              <a:t>Find the leading term</a:t>
            </a:r>
          </a:p>
        </p:txBody>
      </p:sp>
      <p:sp>
        <p:nvSpPr>
          <p:cNvPr id="926723" name="Rectangle 3"/>
          <p:cNvSpPr>
            <a:spLocks noGrp="1" noChangeArrowheads="1"/>
          </p:cNvSpPr>
          <p:nvPr>
            <p:ph type="body" idx="1"/>
          </p:nvPr>
        </p:nvSpPr>
        <p:spPr/>
        <p:txBody>
          <a:bodyPr/>
          <a:lstStyle/>
          <a:p>
            <a:pPr lvl="1" eaLnBrk="1" hangingPunct="1">
              <a:buNone/>
            </a:pPr>
            <a:endParaRPr lang="en-US" dirty="0">
              <a:ea typeface="ＭＳ Ｐゴシック" pitchFamily="-107" charset="-128"/>
            </a:endParaRPr>
          </a:p>
          <a:p>
            <a:pPr eaLnBrk="1" hangingPunct="1"/>
            <a:r>
              <a:rPr lang="en-US" dirty="0">
                <a:solidFill>
                  <a:schemeClr val="accent1"/>
                </a:solidFill>
              </a:rPr>
              <a:t>n</a:t>
            </a:r>
            <a:r>
              <a:rPr lang="en-US" baseline="30000" dirty="0">
                <a:solidFill>
                  <a:schemeClr val="accent1"/>
                </a:solidFill>
              </a:rPr>
              <a:t>100</a:t>
            </a:r>
            <a:r>
              <a:rPr lang="en-US" dirty="0"/>
              <a:t>  vs.  </a:t>
            </a:r>
            <a:r>
              <a:rPr lang="en-US" dirty="0" smtClean="0">
                <a:solidFill>
                  <a:srgbClr val="C00000"/>
                </a:solidFill>
              </a:rPr>
              <a:t>2</a:t>
            </a:r>
            <a:r>
              <a:rPr lang="en-US" baseline="30000" dirty="0" smtClean="0">
                <a:solidFill>
                  <a:srgbClr val="C00000"/>
                </a:solidFill>
              </a:rPr>
              <a:t>n</a:t>
            </a:r>
            <a:r>
              <a:rPr lang="en-US" baseline="30000" dirty="0" smtClean="0"/>
              <a:t>   </a:t>
            </a:r>
            <a:r>
              <a:rPr lang="en-US" dirty="0"/>
              <a:t>?</a:t>
            </a:r>
            <a:br>
              <a:rPr lang="en-US" dirty="0"/>
            </a:br>
            <a:endParaRPr lang="en-US" baseline="30000" dirty="0"/>
          </a:p>
          <a:p>
            <a:pPr lvl="1" eaLnBrk="1" hangingPunct="1"/>
            <a:r>
              <a:rPr lang="en-US" dirty="0">
                <a:solidFill>
                  <a:schemeClr val="accent1"/>
                </a:solidFill>
                <a:ea typeface="Arial" pitchFamily="-107" charset="0"/>
                <a:cs typeface="Arial" pitchFamily="-107" charset="0"/>
              </a:rPr>
              <a:t>polynomial functions </a:t>
            </a:r>
            <a:r>
              <a:rPr lang="en-US" dirty="0">
                <a:ea typeface="Arial" pitchFamily="-107" charset="0"/>
                <a:cs typeface="Arial" pitchFamily="-107" charset="0"/>
              </a:rPr>
              <a:t>grow slower than </a:t>
            </a:r>
            <a:r>
              <a:rPr lang="en-US" dirty="0">
                <a:solidFill>
                  <a:schemeClr val="accent3"/>
                </a:solidFill>
                <a:ea typeface="Arial" pitchFamily="-107" charset="0"/>
                <a:cs typeface="Arial" pitchFamily="-107" charset="0"/>
              </a:rPr>
              <a:t>exponential functions</a:t>
            </a:r>
          </a:p>
          <a:p>
            <a:pPr lvl="1" eaLnBrk="1" hangingPunct="1"/>
            <a:r>
              <a:rPr lang="en-US" dirty="0" err="1">
                <a:solidFill>
                  <a:srgbClr val="00CC99"/>
                </a:solidFill>
                <a:ea typeface="ＭＳ Ｐゴシック" pitchFamily="-107" charset="-128"/>
              </a:rPr>
              <a:t>n</a:t>
            </a:r>
            <a:r>
              <a:rPr lang="en-US" baseline="30000" dirty="0" err="1">
                <a:solidFill>
                  <a:srgbClr val="00CC99"/>
                </a:solidFill>
                <a:ea typeface="ＭＳ Ｐゴシック" pitchFamily="-107" charset="-128"/>
              </a:rPr>
              <a:t>a</a:t>
            </a:r>
            <a:r>
              <a:rPr lang="en-US" baseline="30000" dirty="0">
                <a:solidFill>
                  <a:srgbClr val="C00000"/>
                </a:solidFill>
                <a:ea typeface="ＭＳ Ｐゴシック" pitchFamily="-107" charset="-128"/>
              </a:rPr>
              <a:t> </a:t>
            </a:r>
            <a:r>
              <a:rPr lang="en-US" baseline="30000" dirty="0">
                <a:ea typeface="ＭＳ Ｐゴシック" pitchFamily="-107" charset="-128"/>
              </a:rPr>
              <a:t> </a:t>
            </a:r>
            <a:r>
              <a:rPr lang="en-US" dirty="0">
                <a:ea typeface="ＭＳ Ｐゴシック" pitchFamily="-107" charset="-128"/>
              </a:rPr>
              <a:t>grows slower than  </a:t>
            </a:r>
            <a:r>
              <a:rPr lang="en-US" dirty="0" err="1">
                <a:solidFill>
                  <a:srgbClr val="C00000"/>
                </a:solidFill>
                <a:ea typeface="ＭＳ Ｐゴシック" pitchFamily="-107" charset="-128"/>
              </a:rPr>
              <a:t>b</a:t>
            </a:r>
            <a:r>
              <a:rPr lang="en-US" baseline="30000" dirty="0" err="1">
                <a:solidFill>
                  <a:srgbClr val="C00000"/>
                </a:solidFill>
                <a:ea typeface="ＭＳ Ｐゴシック" pitchFamily="-107" charset="-128"/>
              </a:rPr>
              <a:t>n</a:t>
            </a:r>
            <a:r>
              <a:rPr lang="en-US" dirty="0">
                <a:ea typeface="ＭＳ Ｐゴシック" pitchFamily="-107" charset="-128"/>
              </a:rPr>
              <a:t> for all constants </a:t>
            </a:r>
            <a:r>
              <a:rPr lang="en-US" dirty="0">
                <a:solidFill>
                  <a:schemeClr val="accent1"/>
                </a:solidFill>
                <a:ea typeface="ＭＳ Ｐゴシック" pitchFamily="-107" charset="-128"/>
              </a:rPr>
              <a:t>a &gt; 0 </a:t>
            </a:r>
            <a:r>
              <a:rPr lang="en-US" dirty="0">
                <a:ea typeface="ＭＳ Ｐゴシック" pitchFamily="-107" charset="-128"/>
              </a:rPr>
              <a:t>and </a:t>
            </a:r>
            <a:r>
              <a:rPr lang="en-US" dirty="0">
                <a:solidFill>
                  <a:srgbClr val="C00000"/>
                </a:solidFill>
                <a:ea typeface="ＭＳ Ｐゴシック" pitchFamily="-107" charset="-128"/>
              </a:rPr>
              <a:t>b &gt; </a:t>
            </a:r>
            <a:r>
              <a:rPr lang="en-US" dirty="0" smtClean="0">
                <a:solidFill>
                  <a:srgbClr val="C00000"/>
                </a:solidFill>
                <a:ea typeface="ＭＳ Ｐゴシック" pitchFamily="-107" charset="-128"/>
              </a:rPr>
              <a:t>1</a:t>
            </a:r>
          </a:p>
          <a:p>
            <a:pPr lvl="1" eaLnBrk="1" hangingPunct="1"/>
            <a:endParaRPr lang="en-US" dirty="0" smtClean="0">
              <a:solidFill>
                <a:srgbClr val="C00000"/>
              </a:solidFill>
              <a:ea typeface="ＭＳ Ｐゴシック" pitchFamily="-107" charset="-128"/>
            </a:endParaRPr>
          </a:p>
          <a:p>
            <a:pPr eaLnBrk="1" hangingPunct="1"/>
            <a:r>
              <a:rPr lang="en-US" dirty="0" smtClean="0">
                <a:solidFill>
                  <a:srgbClr val="00CC99"/>
                </a:solidFill>
              </a:rPr>
              <a:t>lg</a:t>
            </a:r>
            <a:r>
              <a:rPr lang="en-US" baseline="30000" dirty="0" smtClean="0">
                <a:solidFill>
                  <a:srgbClr val="00CC99"/>
                </a:solidFill>
              </a:rPr>
              <a:t>35</a:t>
            </a:r>
            <a:r>
              <a:rPr lang="en-US" dirty="0" smtClean="0">
                <a:solidFill>
                  <a:srgbClr val="00CC99"/>
                </a:solidFill>
              </a:rPr>
              <a:t>n </a:t>
            </a:r>
            <a:r>
              <a:rPr lang="en-US" dirty="0" smtClean="0"/>
              <a:t> vs. </a:t>
            </a:r>
            <a:r>
              <a:rPr lang="en-US" dirty="0" smtClean="0">
                <a:solidFill>
                  <a:srgbClr val="C00000"/>
                </a:solidFill>
                <a:ea typeface="Arial" pitchFamily="-107" charset="0"/>
                <a:cs typeface="Arial" pitchFamily="-107" charset="0"/>
              </a:rPr>
              <a:t>√n</a:t>
            </a:r>
            <a:r>
              <a:rPr lang="en-US" dirty="0" smtClean="0">
                <a:ea typeface="Arial" pitchFamily="-107" charset="0"/>
                <a:cs typeface="Arial" pitchFamily="-107" charset="0"/>
              </a:rPr>
              <a:t> ?</a:t>
            </a:r>
          </a:p>
          <a:p>
            <a:pPr eaLnBrk="1" hangingPunct="1"/>
            <a:endParaRPr lang="en-US" dirty="0" smtClean="0">
              <a:ea typeface="Arial" pitchFamily="-107" charset="0"/>
              <a:cs typeface="Arial" pitchFamily="-107" charset="0"/>
            </a:endParaRPr>
          </a:p>
          <a:p>
            <a:pPr lvl="1" eaLnBrk="1" hangingPunct="1"/>
            <a:r>
              <a:rPr lang="en-US" dirty="0" smtClean="0">
                <a:solidFill>
                  <a:srgbClr val="00CC99"/>
                </a:solidFill>
                <a:ea typeface="Arial" pitchFamily="-107" charset="0"/>
                <a:cs typeface="Arial" pitchFamily="-107" charset="0"/>
              </a:rPr>
              <a:t>logarithmic functions </a:t>
            </a:r>
            <a:r>
              <a:rPr lang="en-US" dirty="0" smtClean="0">
                <a:ea typeface="Arial" pitchFamily="-107" charset="0"/>
                <a:cs typeface="Arial" pitchFamily="-107" charset="0"/>
              </a:rPr>
              <a:t>grow slower than </a:t>
            </a:r>
            <a:r>
              <a:rPr lang="en-US" dirty="0" smtClean="0">
                <a:solidFill>
                  <a:srgbClr val="C00000"/>
                </a:solidFill>
                <a:ea typeface="Arial" pitchFamily="-107" charset="0"/>
                <a:cs typeface="Arial" pitchFamily="-107" charset="0"/>
              </a:rPr>
              <a:t>polynomial functions</a:t>
            </a:r>
          </a:p>
          <a:p>
            <a:pPr lvl="1" eaLnBrk="1" hangingPunct="1"/>
            <a:r>
              <a:rPr lang="en-US" dirty="0" err="1" smtClean="0">
                <a:solidFill>
                  <a:srgbClr val="00CC99"/>
                </a:solidFill>
                <a:ea typeface="ＭＳ Ｐゴシック" pitchFamily="-107" charset="-128"/>
              </a:rPr>
              <a:t>lg</a:t>
            </a:r>
            <a:r>
              <a:rPr lang="en-US" baseline="30000" dirty="0" err="1" smtClean="0">
                <a:solidFill>
                  <a:srgbClr val="00CC99"/>
                </a:solidFill>
                <a:ea typeface="ＭＳ Ｐゴシック" pitchFamily="-107" charset="-128"/>
              </a:rPr>
              <a:t>a</a:t>
            </a:r>
            <a:r>
              <a:rPr lang="en-US" dirty="0" smtClean="0">
                <a:solidFill>
                  <a:srgbClr val="00CC99"/>
                </a:solidFill>
                <a:ea typeface="ＭＳ Ｐゴシック" pitchFamily="-107" charset="-128"/>
              </a:rPr>
              <a:t> n  </a:t>
            </a:r>
            <a:r>
              <a:rPr lang="en-US" dirty="0" smtClean="0">
                <a:ea typeface="ＭＳ Ｐゴシック" pitchFamily="-107" charset="-128"/>
              </a:rPr>
              <a:t>grows slower than  </a:t>
            </a:r>
            <a:r>
              <a:rPr lang="en-US" dirty="0" err="1" smtClean="0">
                <a:solidFill>
                  <a:srgbClr val="C00000"/>
                </a:solidFill>
                <a:ea typeface="ＭＳ Ｐゴシック" pitchFamily="-107" charset="-128"/>
              </a:rPr>
              <a:t>n</a:t>
            </a:r>
            <a:r>
              <a:rPr lang="en-US" baseline="30000" dirty="0" err="1" smtClean="0">
                <a:solidFill>
                  <a:srgbClr val="C00000"/>
                </a:solidFill>
                <a:ea typeface="ＭＳ Ｐゴシック" pitchFamily="-107" charset="-128"/>
              </a:rPr>
              <a:t>b</a:t>
            </a:r>
            <a:r>
              <a:rPr lang="en-US" baseline="30000" dirty="0" smtClean="0">
                <a:ea typeface="ＭＳ Ｐゴシック" pitchFamily="-107" charset="-128"/>
              </a:rPr>
              <a:t>  </a:t>
            </a:r>
            <a:r>
              <a:rPr lang="en-US" dirty="0" smtClean="0">
                <a:ea typeface="ＭＳ Ｐゴシック" pitchFamily="-107" charset="-128"/>
              </a:rPr>
              <a:t>for all constants </a:t>
            </a:r>
            <a:r>
              <a:rPr lang="en-US" dirty="0" smtClean="0">
                <a:solidFill>
                  <a:srgbClr val="00CC99"/>
                </a:solidFill>
                <a:ea typeface="ＭＳ Ｐゴシック" pitchFamily="-107" charset="-128"/>
              </a:rPr>
              <a:t>a &gt; 0 </a:t>
            </a:r>
            <a:r>
              <a:rPr lang="en-US" dirty="0" smtClean="0">
                <a:ea typeface="ＭＳ Ｐゴシック" pitchFamily="-107" charset="-128"/>
              </a:rPr>
              <a:t>and </a:t>
            </a:r>
            <a:r>
              <a:rPr lang="en-US" dirty="0" smtClean="0">
                <a:solidFill>
                  <a:srgbClr val="C00000"/>
                </a:solidFill>
                <a:ea typeface="ＭＳ Ｐゴシック" pitchFamily="-107" charset="-128"/>
              </a:rPr>
              <a:t>b &gt; 0</a:t>
            </a:r>
          </a:p>
          <a:p>
            <a:pPr lvl="1" eaLnBrk="1" hangingPunct="1"/>
            <a:endParaRPr lang="en-US" dirty="0">
              <a:solidFill>
                <a:srgbClr val="C00000"/>
              </a:solidFill>
              <a:ea typeface="ＭＳ Ｐゴシック" pitchFamily="-107" charset="-128"/>
            </a:endParaRPr>
          </a:p>
        </p:txBody>
      </p:sp>
      <p:sp>
        <p:nvSpPr>
          <p:cNvPr id="4"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5"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80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672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672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2672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2672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2672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2672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p:txBody>
          <a:bodyPr/>
          <a:lstStyle/>
          <a:p>
            <a:r>
              <a:rPr lang="en-US" altLang="zh-TW"/>
              <a:t>Practical Complexity</a:t>
            </a:r>
          </a:p>
        </p:txBody>
      </p:sp>
      <p:graphicFrame>
        <p:nvGraphicFramePr>
          <p:cNvPr id="195588" name="Object 4"/>
          <p:cNvGraphicFramePr>
            <a:graphicFrameLocks noChangeAspect="1"/>
          </p:cNvGraphicFramePr>
          <p:nvPr/>
        </p:nvGraphicFramePr>
        <p:xfrm>
          <a:off x="647700" y="1141433"/>
          <a:ext cx="7848600" cy="4575133"/>
        </p:xfrm>
        <a:graphic>
          <a:graphicData uri="http://schemas.openxmlformats.org/presentationml/2006/ole">
            <p:oleObj spid="_x0000_s27650" name="Chart" r:id="rId3" imgW="5473700" imgH="3149600" progId="Excel.Sheet.8">
              <p:embed/>
            </p:oleObj>
          </a:graphicData>
        </a:graphic>
      </p:graphicFrame>
      <p:sp>
        <p:nvSpPr>
          <p:cNvPr id="5"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6"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81</a:t>
            </a:fld>
            <a:endParaRPr lang="en-US"/>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en-US" dirty="0"/>
              <a:t>Announcements</a:t>
            </a:r>
          </a:p>
        </p:txBody>
      </p:sp>
      <p:sp>
        <p:nvSpPr>
          <p:cNvPr id="68611" name="Rectangle 3"/>
          <p:cNvSpPr>
            <a:spLocks noGrp="1" noChangeArrowheads="1"/>
          </p:cNvSpPr>
          <p:nvPr>
            <p:ph type="body" idx="1"/>
          </p:nvPr>
        </p:nvSpPr>
        <p:spPr/>
        <p:txBody>
          <a:bodyPr/>
          <a:lstStyle/>
          <a:p>
            <a:pPr lvl="1" eaLnBrk="1" hangingPunct="1">
              <a:buNone/>
            </a:pPr>
            <a:endParaRPr lang="en-US" dirty="0" smtClean="0">
              <a:ea typeface="ＭＳ Ｐゴシック" pitchFamily="-107" charset="-128"/>
            </a:endParaRPr>
          </a:p>
          <a:p>
            <a:pPr lvl="1" eaLnBrk="1" hangingPunct="1"/>
            <a:endParaRPr lang="en-US" dirty="0">
              <a:ea typeface="ＭＳ Ｐゴシック" pitchFamily="-107" charset="-128"/>
            </a:endParaRPr>
          </a:p>
          <a:p>
            <a:pPr eaLnBrk="1" hangingPunct="1">
              <a:buFont typeface="Wingdings" pitchFamily="-107" charset="2"/>
              <a:buNone/>
            </a:pPr>
            <a:endParaRPr lang="en-US" dirty="0"/>
          </a:p>
        </p:txBody>
      </p:sp>
      <p:sp>
        <p:nvSpPr>
          <p:cNvPr id="5"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6"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82</a:t>
            </a:fld>
            <a:endParaRPr lang="en-US"/>
          </a:p>
        </p:txBody>
      </p:sp>
      <p:sp>
        <p:nvSpPr>
          <p:cNvPr id="7" name="Rectangle 3"/>
          <p:cNvSpPr txBox="1">
            <a:spLocks noChangeArrowheads="1"/>
          </p:cNvSpPr>
          <p:nvPr/>
        </p:nvSpPr>
        <p:spPr bwMode="auto">
          <a:xfrm>
            <a:off x="509558" y="1349375"/>
            <a:ext cx="8550305" cy="508954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228600" marR="0" lvl="0" indent="-228600" algn="l" defTabSz="914400" rtl="0" eaLnBrk="1" fontAlgn="base" latinLnBrk="0" hangingPunct="1">
              <a:lnSpc>
                <a:spcPct val="100000"/>
              </a:lnSpc>
              <a:spcBef>
                <a:spcPct val="20000"/>
              </a:spcBef>
              <a:spcAft>
                <a:spcPct val="0"/>
              </a:spcAft>
              <a:buClr>
                <a:schemeClr val="accent6"/>
              </a:buClr>
              <a:buSzTx/>
              <a:buFont typeface="Wingdings" pitchFamily="2" charset="2"/>
              <a:buChar char="§"/>
              <a:tabLst/>
              <a:defRPr/>
            </a:pPr>
            <a:r>
              <a:rPr kumimoji="0" lang="en-US" sz="2400" b="0" i="0" u="none" strike="noStrike" kern="0" cap="none" spc="0" normalizeH="0" baseline="0" noProof="0" smtClean="0">
                <a:ln>
                  <a:noFill/>
                </a:ln>
                <a:solidFill>
                  <a:schemeClr val="tx1"/>
                </a:solidFill>
                <a:effectLst/>
                <a:uLnTx/>
                <a:uFillTx/>
                <a:latin typeface="+mn-lt"/>
                <a:ea typeface="+mn-ea"/>
                <a:cs typeface=""/>
              </a:rPr>
              <a:t> </a:t>
            </a:r>
            <a:endParaRPr kumimoji="0" lang="en-US" sz="2400" b="0" i="0" u="none" strike="noStrike" kern="0" cap="none" spc="0" normalizeH="0" baseline="0" noProof="0" dirty="0" smtClean="0">
              <a:ln>
                <a:noFill/>
              </a:ln>
              <a:solidFill>
                <a:schemeClr val="tx1"/>
              </a:solidFill>
              <a:effectLst/>
              <a:uLnTx/>
              <a:uFillTx/>
              <a:latin typeface="+mn-lt"/>
              <a:ea typeface="+mn-ea"/>
              <a:cs typeface=""/>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en-US" dirty="0" smtClean="0">
                <a:solidFill>
                  <a:schemeClr val="accent2"/>
                </a:solidFill>
              </a:rPr>
              <a:t>Acknowledgement</a:t>
            </a:r>
            <a:endParaRPr lang="en-US" dirty="0">
              <a:solidFill>
                <a:schemeClr val="accent2"/>
              </a:solidFill>
            </a:endParaRPr>
          </a:p>
        </p:txBody>
      </p:sp>
      <p:sp>
        <p:nvSpPr>
          <p:cNvPr id="68611" name="Rectangle 3"/>
          <p:cNvSpPr>
            <a:spLocks noGrp="1" noChangeArrowheads="1"/>
          </p:cNvSpPr>
          <p:nvPr>
            <p:ph type="body" idx="1"/>
          </p:nvPr>
        </p:nvSpPr>
        <p:spPr/>
        <p:txBody>
          <a:bodyPr/>
          <a:lstStyle/>
          <a:p>
            <a:pPr eaLnBrk="1" hangingPunct="1">
              <a:buFont typeface="Wingdings" pitchFamily="-107" charset="2"/>
              <a:buNone/>
            </a:pPr>
            <a:endParaRPr lang="en-US" dirty="0">
              <a:solidFill>
                <a:schemeClr val="bg2"/>
              </a:solidFill>
            </a:endParaRPr>
          </a:p>
          <a:p>
            <a:pPr eaLnBrk="1" hangingPunct="1">
              <a:buFont typeface="Wingdings" pitchFamily="-107" charset="2"/>
              <a:buNone/>
            </a:pPr>
            <a:endParaRPr lang="en-US" dirty="0" smtClean="0">
              <a:solidFill>
                <a:schemeClr val="bg2"/>
              </a:solidFill>
            </a:endParaRPr>
          </a:p>
          <a:p>
            <a:pPr eaLnBrk="1" hangingPunct="1">
              <a:buFont typeface="Wingdings" pitchFamily="-107" charset="2"/>
              <a:buNone/>
            </a:pPr>
            <a:r>
              <a:rPr lang="en-US" i="1" dirty="0" smtClean="0">
                <a:solidFill>
                  <a:schemeClr val="bg2"/>
                </a:solidFill>
              </a:rPr>
              <a:t>Slides based on:</a:t>
            </a:r>
          </a:p>
          <a:p>
            <a:pPr lvl="1" eaLnBrk="1" hangingPunct="1"/>
            <a:r>
              <a:rPr lang="en-US" dirty="0" smtClean="0">
                <a:solidFill>
                  <a:schemeClr val="bg2"/>
                </a:solidFill>
              </a:rPr>
              <a:t>Erik D. </a:t>
            </a:r>
            <a:r>
              <a:rPr lang="en-US" dirty="0" err="1" smtClean="0">
                <a:solidFill>
                  <a:schemeClr val="bg2"/>
                </a:solidFill>
              </a:rPr>
              <a:t>Demaine</a:t>
            </a:r>
            <a:r>
              <a:rPr lang="en-US" dirty="0" smtClean="0">
                <a:solidFill>
                  <a:schemeClr val="bg2"/>
                </a:solidFill>
              </a:rPr>
              <a:t> and Charles E. </a:t>
            </a:r>
            <a:r>
              <a:rPr lang="en-US" dirty="0" err="1" smtClean="0">
                <a:solidFill>
                  <a:schemeClr val="bg2"/>
                </a:solidFill>
              </a:rPr>
              <a:t>Leiserson</a:t>
            </a:r>
            <a:r>
              <a:rPr lang="en-US" dirty="0" smtClean="0">
                <a:solidFill>
                  <a:schemeClr val="bg2"/>
                </a:solidFill>
              </a:rPr>
              <a:t>, MIT, USA</a:t>
            </a:r>
          </a:p>
          <a:p>
            <a:pPr lvl="1" eaLnBrk="1" hangingPunct="1"/>
            <a:r>
              <a:rPr lang="en-US" dirty="0" smtClean="0">
                <a:solidFill>
                  <a:schemeClr val="bg2"/>
                </a:solidFill>
              </a:rPr>
              <a:t>Bettina </a:t>
            </a:r>
            <a:r>
              <a:rPr lang="en-US" dirty="0" err="1" smtClean="0">
                <a:solidFill>
                  <a:schemeClr val="bg2"/>
                </a:solidFill>
              </a:rPr>
              <a:t>Speckmann</a:t>
            </a:r>
            <a:r>
              <a:rPr lang="en-US" dirty="0" smtClean="0">
                <a:solidFill>
                  <a:schemeClr val="bg2"/>
                </a:solidFill>
              </a:rPr>
              <a:t>, TU/</a:t>
            </a:r>
            <a:r>
              <a:rPr lang="en-US" dirty="0" err="1" smtClean="0">
                <a:solidFill>
                  <a:schemeClr val="bg2"/>
                </a:solidFill>
              </a:rPr>
              <a:t>e</a:t>
            </a:r>
            <a:r>
              <a:rPr lang="en-US" dirty="0" smtClean="0">
                <a:solidFill>
                  <a:schemeClr val="bg2"/>
                </a:solidFill>
              </a:rPr>
              <a:t>, The Netherlands</a:t>
            </a:r>
          </a:p>
          <a:p>
            <a:pPr lvl="1" eaLnBrk="1" hangingPunct="1"/>
            <a:r>
              <a:rPr lang="en-US" dirty="0" smtClean="0">
                <a:solidFill>
                  <a:schemeClr val="bg2"/>
                </a:solidFill>
              </a:rPr>
              <a:t>Tao Li, Florida International University, USA</a:t>
            </a:r>
          </a:p>
          <a:p>
            <a:pPr lvl="1" eaLnBrk="1" hangingPunct="1"/>
            <a:r>
              <a:rPr lang="en-US" altLang="zh-CN" dirty="0" smtClean="0">
                <a:solidFill>
                  <a:schemeClr val="bg2"/>
                </a:solidFill>
                <a:ea typeface="宋体" pitchFamily="-106" charset="-122"/>
                <a:cs typeface="宋体" pitchFamily="-106" charset="-122"/>
              </a:rPr>
              <a:t>David </a:t>
            </a:r>
            <a:r>
              <a:rPr lang="en-US" altLang="zh-CN" dirty="0" err="1" smtClean="0">
                <a:solidFill>
                  <a:schemeClr val="bg2"/>
                </a:solidFill>
                <a:ea typeface="宋体" pitchFamily="-106" charset="-122"/>
                <a:cs typeface="宋体" pitchFamily="-106" charset="-122"/>
              </a:rPr>
              <a:t>Plaisted</a:t>
            </a:r>
            <a:r>
              <a:rPr lang="en-US" altLang="zh-CN" dirty="0" smtClean="0">
                <a:solidFill>
                  <a:schemeClr val="bg2"/>
                </a:solidFill>
                <a:ea typeface="宋体" pitchFamily="-106" charset="-122"/>
                <a:cs typeface="宋体" pitchFamily="-106" charset="-122"/>
              </a:rPr>
              <a:t>, University of North Carolina at Chapel Hill</a:t>
            </a:r>
            <a:r>
              <a:rPr lang="en-US" dirty="0" smtClean="0">
                <a:solidFill>
                  <a:schemeClr val="bg2"/>
                </a:solidFill>
              </a:rPr>
              <a:t>, USA</a:t>
            </a:r>
          </a:p>
          <a:p>
            <a:pPr lvl="1" eaLnBrk="1" hangingPunct="1"/>
            <a:r>
              <a:rPr lang="en-US" dirty="0" smtClean="0">
                <a:solidFill>
                  <a:schemeClr val="bg2"/>
                </a:solidFill>
              </a:rPr>
              <a:t>Jennifer Welch, Texas A&amp;M University, USA</a:t>
            </a:r>
            <a:endParaRPr lang="zh-CN" altLang="en-US" dirty="0" smtClean="0">
              <a:solidFill>
                <a:schemeClr val="bg2"/>
              </a:solidFill>
              <a:ea typeface="宋体" pitchFamily="-106" charset="-122"/>
              <a:cs typeface="宋体" pitchFamily="-106" charset="-122"/>
            </a:endParaRPr>
          </a:p>
          <a:p>
            <a:pPr lvl="1" eaLnBrk="1" hangingPunct="1"/>
            <a:endParaRPr lang="en-US" dirty="0" smtClean="0">
              <a:solidFill>
                <a:schemeClr val="bg2"/>
              </a:solidFill>
            </a:endParaRPr>
          </a:p>
        </p:txBody>
      </p:sp>
      <p:sp>
        <p:nvSpPr>
          <p:cNvPr id="4"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5"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83</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dirty="0" smtClean="0">
                <a:latin typeface="+mn-lt"/>
              </a:rPr>
              <a:t>Algorithms research</a:t>
            </a:r>
            <a:endParaRPr lang="en-US" dirty="0">
              <a:latin typeface="+mn-lt"/>
            </a:endParaRPr>
          </a:p>
        </p:txBody>
      </p:sp>
      <p:sp>
        <p:nvSpPr>
          <p:cNvPr id="880643" name="Rectangle 3"/>
          <p:cNvSpPr>
            <a:spLocks noGrp="1" noChangeArrowheads="1"/>
          </p:cNvSpPr>
          <p:nvPr>
            <p:ph type="body" idx="1"/>
          </p:nvPr>
        </p:nvSpPr>
        <p:spPr>
          <a:xfrm>
            <a:off x="441295" y="1196975"/>
            <a:ext cx="8550305" cy="5089545"/>
          </a:xfrm>
        </p:spPr>
        <p:txBody>
          <a:bodyPr/>
          <a:lstStyle/>
          <a:p>
            <a:pPr eaLnBrk="1" hangingPunct="1">
              <a:buFont typeface="Wingdings" pitchFamily="-107" charset="2"/>
              <a:buNone/>
            </a:pPr>
            <a:r>
              <a:rPr lang="en-US" dirty="0" smtClean="0">
                <a:solidFill>
                  <a:srgbClr val="C00000"/>
                </a:solidFill>
              </a:rPr>
              <a:t>Algorithms research</a:t>
            </a:r>
            <a:r>
              <a:rPr lang="en-US" dirty="0" smtClean="0">
                <a:solidFill>
                  <a:schemeClr val="accent1"/>
                </a:solidFill>
              </a:rPr>
              <a:t/>
            </a:r>
            <a:br>
              <a:rPr lang="en-US" dirty="0" smtClean="0">
                <a:solidFill>
                  <a:schemeClr val="accent1"/>
                </a:solidFill>
              </a:rPr>
            </a:br>
            <a:r>
              <a:rPr lang="en-US" dirty="0"/>
              <a:t>design and analysis of </a:t>
            </a:r>
            <a:r>
              <a:rPr lang="en-US" dirty="0">
                <a:solidFill>
                  <a:schemeClr val="accent1"/>
                </a:solidFill>
              </a:rPr>
              <a:t>algorithms </a:t>
            </a:r>
            <a:r>
              <a:rPr lang="en-US" dirty="0"/>
              <a:t>and </a:t>
            </a:r>
            <a:r>
              <a:rPr lang="en-US" dirty="0">
                <a:solidFill>
                  <a:srgbClr val="00CC99"/>
                </a:solidFill>
              </a:rPr>
              <a:t>data structures </a:t>
            </a:r>
            <a:r>
              <a:rPr lang="en-US" dirty="0"/>
              <a:t>for computational </a:t>
            </a:r>
            <a:r>
              <a:rPr lang="en-US" dirty="0" smtClean="0"/>
              <a:t>problems</a:t>
            </a:r>
            <a:endParaRPr lang="en-US" sz="800" dirty="0" smtClean="0"/>
          </a:p>
          <a:p>
            <a:pPr eaLnBrk="1" hangingPunct="1">
              <a:buNone/>
            </a:pPr>
            <a:r>
              <a:rPr lang="en-US" sz="800" dirty="0" smtClean="0"/>
              <a:t> </a:t>
            </a:r>
          </a:p>
          <a:p>
            <a:pPr eaLnBrk="1" hangingPunct="1">
              <a:buNone/>
            </a:pPr>
            <a:r>
              <a:rPr lang="en-US" dirty="0" smtClean="0">
                <a:solidFill>
                  <a:srgbClr val="C00000"/>
                </a:solidFill>
              </a:rPr>
              <a:t>Focus on:</a:t>
            </a:r>
          </a:p>
          <a:p>
            <a:pPr>
              <a:buClr>
                <a:schemeClr val="accent2"/>
              </a:buClr>
              <a:buFontTx/>
              <a:buChar char="•"/>
            </a:pPr>
            <a:r>
              <a:rPr lang="en-US" dirty="0" smtClean="0"/>
              <a:t>performance and resource usage</a:t>
            </a:r>
          </a:p>
          <a:p>
            <a:pPr lvl="0">
              <a:buClr>
                <a:schemeClr val="accent2"/>
              </a:buClr>
              <a:buFontTx/>
              <a:buChar char="•"/>
              <a:defRPr/>
            </a:pPr>
            <a:r>
              <a:rPr lang="en-US" dirty="0" smtClean="0"/>
              <a:t>modularity</a:t>
            </a:r>
          </a:p>
          <a:p>
            <a:pPr lvl="0">
              <a:buClr>
                <a:schemeClr val="accent2"/>
              </a:buClr>
              <a:buFontTx/>
              <a:buChar char="•"/>
              <a:defRPr/>
            </a:pPr>
            <a:r>
              <a:rPr lang="en-US" dirty="0" smtClean="0"/>
              <a:t>correctness</a:t>
            </a:r>
          </a:p>
          <a:p>
            <a:pPr lvl="0">
              <a:buClr>
                <a:schemeClr val="accent2"/>
              </a:buClr>
              <a:buFontTx/>
              <a:buChar char="•"/>
              <a:defRPr/>
            </a:pPr>
            <a:r>
              <a:rPr lang="en-US" dirty="0" smtClean="0"/>
              <a:t>maintainability</a:t>
            </a:r>
          </a:p>
          <a:p>
            <a:pPr lvl="0">
              <a:buClr>
                <a:schemeClr val="accent2"/>
              </a:buClr>
              <a:buFontTx/>
              <a:buChar char="•"/>
              <a:defRPr/>
            </a:pPr>
            <a:r>
              <a:rPr lang="en-US" dirty="0" smtClean="0"/>
              <a:t>functionality</a:t>
            </a:r>
          </a:p>
          <a:p>
            <a:pPr lvl="0">
              <a:buClr>
                <a:schemeClr val="accent2"/>
              </a:buClr>
              <a:buFontTx/>
              <a:buChar char="•"/>
              <a:defRPr/>
            </a:pPr>
            <a:r>
              <a:rPr lang="en-US" dirty="0" smtClean="0"/>
              <a:t>reliability</a:t>
            </a:r>
          </a:p>
          <a:p>
            <a:pPr lvl="0">
              <a:buClr>
                <a:schemeClr val="accent2"/>
              </a:buClr>
              <a:buFontTx/>
              <a:buChar char="•"/>
              <a:defRPr/>
            </a:pPr>
            <a:r>
              <a:rPr lang="en-US" dirty="0" smtClean="0"/>
              <a:t>scalability</a:t>
            </a:r>
          </a:p>
          <a:p>
            <a:pPr>
              <a:buClr>
                <a:schemeClr val="accent2"/>
              </a:buClr>
              <a:buFontTx/>
              <a:buChar char="•"/>
            </a:pPr>
            <a:endParaRPr lang="en-US" dirty="0" smtClean="0"/>
          </a:p>
          <a:p>
            <a:pPr>
              <a:buClr>
                <a:schemeClr val="accent2"/>
              </a:buClr>
              <a:buNone/>
            </a:pPr>
            <a:endParaRPr lang="en-US" dirty="0" smtClean="0"/>
          </a:p>
          <a:p>
            <a:pPr>
              <a:buClr>
                <a:schemeClr val="accent2"/>
              </a:buClr>
              <a:buFontTx/>
              <a:buChar char="•"/>
            </a:pPr>
            <a:endParaRPr lang="en-US" dirty="0" smtClean="0"/>
          </a:p>
          <a:p>
            <a:pPr eaLnBrk="1" hangingPunct="1">
              <a:buNone/>
            </a:pPr>
            <a:r>
              <a:rPr lang="en-US" dirty="0" smtClean="0">
                <a:solidFill>
                  <a:schemeClr val="accent1"/>
                </a:solidFill>
              </a:rPr>
              <a:t> </a:t>
            </a:r>
            <a:endParaRPr lang="en-US" dirty="0" smtClean="0"/>
          </a:p>
          <a:p>
            <a:pPr eaLnBrk="1" hangingPunct="1">
              <a:buFont typeface="Wingdings" pitchFamily="-107" charset="2"/>
              <a:buNone/>
            </a:pPr>
            <a:endParaRPr lang="en-US" dirty="0"/>
          </a:p>
        </p:txBody>
      </p:sp>
      <p:sp>
        <p:nvSpPr>
          <p:cNvPr id="5" name="Rectangle 3"/>
          <p:cNvSpPr txBox="1">
            <a:spLocks noChangeArrowheads="1"/>
          </p:cNvSpPr>
          <p:nvPr/>
        </p:nvSpPr>
        <p:spPr bwMode="auto">
          <a:xfrm>
            <a:off x="4572000" y="2971800"/>
            <a:ext cx="4038600" cy="30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228600" indent="-228600" eaLnBrk="0" hangingPunct="0">
              <a:spcBef>
                <a:spcPct val="20000"/>
              </a:spcBef>
              <a:buClr>
                <a:schemeClr val="accent2"/>
              </a:buClr>
            </a:pPr>
            <a:endParaRPr lang="en-US" sz="2400" kern="0" dirty="0" smtClean="0">
              <a:latin typeface="+mn-lt"/>
            </a:endParaRPr>
          </a:p>
          <a:p>
            <a:pPr marL="228600" indent="-228600" eaLnBrk="0" hangingPunct="0">
              <a:spcBef>
                <a:spcPct val="20000"/>
              </a:spcBef>
              <a:buClr>
                <a:schemeClr val="accent2"/>
              </a:buClr>
              <a:buFontTx/>
              <a:buChar char="•"/>
            </a:pPr>
            <a:r>
              <a:rPr lang="en-US" sz="2400" kern="0" dirty="0" smtClean="0">
                <a:latin typeface="+mn-lt"/>
              </a:rPr>
              <a:t>robustness </a:t>
            </a:r>
          </a:p>
          <a:p>
            <a:pPr marL="228600" indent="-228600" eaLnBrk="0" hangingPunct="0">
              <a:spcBef>
                <a:spcPct val="20000"/>
              </a:spcBef>
              <a:buClr>
                <a:schemeClr val="accent2"/>
              </a:buClr>
              <a:buFontTx/>
              <a:buChar char="•"/>
            </a:pPr>
            <a:r>
              <a:rPr lang="en-US" sz="2400" kern="0" dirty="0" smtClean="0">
                <a:latin typeface="+mn-lt"/>
              </a:rPr>
              <a:t>user-friendliness</a:t>
            </a:r>
          </a:p>
          <a:p>
            <a:pPr marL="228600" marR="0" lvl="0" indent="-228600" algn="l" defTabSz="914400" rtl="0" eaLnBrk="0" fontAlgn="base" latinLnBrk="0" hangingPunct="0">
              <a:lnSpc>
                <a:spcPct val="100000"/>
              </a:lnSpc>
              <a:spcBef>
                <a:spcPct val="20000"/>
              </a:spcBef>
              <a:spcAft>
                <a:spcPct val="0"/>
              </a:spcAft>
              <a:buClr>
                <a:schemeClr val="accent2"/>
              </a:buClr>
              <a:buSzTx/>
              <a:buFontTx/>
              <a:buChar char="•"/>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programmer time</a:t>
            </a:r>
          </a:p>
          <a:p>
            <a:pPr marL="228600" marR="0" lvl="0" indent="-228600" algn="l" defTabSz="914400" rtl="0" eaLnBrk="0" fontAlgn="base" latinLnBrk="0" hangingPunct="0">
              <a:lnSpc>
                <a:spcPct val="100000"/>
              </a:lnSpc>
              <a:spcBef>
                <a:spcPct val="20000"/>
              </a:spcBef>
              <a:spcAft>
                <a:spcPct val="0"/>
              </a:spcAft>
              <a:buClr>
                <a:schemeClr val="accent2"/>
              </a:buClr>
              <a:buSzTx/>
              <a:buFontTx/>
              <a:buChar char="•"/>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simplicity</a:t>
            </a:r>
          </a:p>
          <a:p>
            <a:pPr marL="228600" marR="0" lvl="0" indent="-228600" algn="l" defTabSz="914400" rtl="0" eaLnBrk="0" fontAlgn="base" latinLnBrk="0" hangingPunct="0">
              <a:lnSpc>
                <a:spcPct val="100000"/>
              </a:lnSpc>
              <a:spcBef>
                <a:spcPct val="20000"/>
              </a:spcBef>
              <a:spcAft>
                <a:spcPct val="0"/>
              </a:spcAft>
              <a:buClr>
                <a:schemeClr val="accent2"/>
              </a:buClr>
              <a:buSzTx/>
              <a:buFontTx/>
              <a:buChar char="•"/>
              <a:tabLst/>
              <a:defRPr/>
            </a:pPr>
            <a:r>
              <a:rPr lang="en-US" sz="2400" kern="0" noProof="0" dirty="0" smtClean="0">
                <a:latin typeface="+mn-lt"/>
                <a:cs typeface="+mn-cs"/>
              </a:rPr>
              <a:t>ex</a:t>
            </a:r>
            <a:r>
              <a:rPr kumimoji="0" lang="en-US" sz="2400" b="0" i="0" u="none" strike="noStrike" kern="0" cap="none" spc="0" normalizeH="0" baseline="0" noProof="0" dirty="0" smtClean="0">
                <a:ln>
                  <a:noFill/>
                </a:ln>
                <a:solidFill>
                  <a:schemeClr val="tx1"/>
                </a:solidFill>
                <a:effectLst/>
                <a:uLnTx/>
                <a:uFillTx/>
                <a:latin typeface="+mn-lt"/>
                <a:ea typeface="+mn-ea"/>
                <a:cs typeface="+mn-cs"/>
              </a:rPr>
              <a:t>tensibility</a:t>
            </a:r>
          </a:p>
          <a:p>
            <a:pPr marL="228600" marR="0" lvl="0" indent="-228600" algn="l" defTabSz="914400" rtl="0" eaLnBrk="0" fontAlgn="base" latinLnBrk="0" hangingPunct="0">
              <a:lnSpc>
                <a:spcPct val="100000"/>
              </a:lnSpc>
              <a:spcBef>
                <a:spcPct val="20000"/>
              </a:spcBef>
              <a:spcAft>
                <a:spcPct val="0"/>
              </a:spcAft>
              <a:buClr>
                <a:schemeClr val="accent2"/>
              </a:buClr>
              <a:buSzTx/>
              <a:buFontTx/>
              <a:buChar char="•"/>
              <a:tabLst/>
              <a:defRPr/>
            </a:pPr>
            <a:r>
              <a:rPr lang="en-US" sz="2400" kern="0" dirty="0" smtClean="0">
                <a:latin typeface="+mn-lt"/>
                <a:cs typeface="+mn-cs"/>
              </a:rPr>
              <a:t>security</a:t>
            </a: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a:p>
            <a:pPr marL="228600" marR="0" lvl="0" indent="-228600" algn="l" defTabSz="914400" rtl="0" eaLnBrk="0" fontAlgn="base" latinLnBrk="0" hangingPunct="0">
              <a:lnSpc>
                <a:spcPct val="100000"/>
              </a:lnSpc>
              <a:spcBef>
                <a:spcPct val="20000"/>
              </a:spcBef>
              <a:spcAft>
                <a:spcPct val="0"/>
              </a:spcAft>
              <a:buClr>
                <a:schemeClr val="accent2"/>
              </a:buClr>
              <a:buSzTx/>
              <a:buFontTx/>
              <a:buChar char="•"/>
              <a:tabLst/>
              <a:defRPr/>
            </a:pP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a:p>
            <a:pPr marL="228600" marR="0" lvl="0" indent="-228600" algn="l" defTabSz="914400" rtl="0" eaLnBrk="0" fontAlgn="base" latinLnBrk="0" hangingPunct="0">
              <a:lnSpc>
                <a:spcPct val="100000"/>
              </a:lnSpc>
              <a:spcBef>
                <a:spcPct val="20000"/>
              </a:spcBef>
              <a:spcAft>
                <a:spcPct val="0"/>
              </a:spcAft>
              <a:buClr>
                <a:schemeClr val="accent2"/>
              </a:buClr>
              <a:buSzTx/>
              <a:buFontTx/>
              <a:buChar char="•"/>
              <a:tabLst/>
              <a:defRPr/>
            </a:pP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a:p>
            <a:pPr marL="228600" marR="0" lvl="0" indent="-228600" algn="l" defTabSz="914400" rtl="0" eaLnBrk="1" fontAlgn="base" latinLnBrk="0" hangingPunct="1">
              <a:lnSpc>
                <a:spcPct val="100000"/>
              </a:lnSpc>
              <a:spcBef>
                <a:spcPct val="20000"/>
              </a:spcBef>
              <a:spcAft>
                <a:spcPct val="0"/>
              </a:spcAft>
              <a:buClr>
                <a:schemeClr val="accent6"/>
              </a:buClr>
              <a:buSzTx/>
              <a:buFont typeface="Wingdings" pitchFamily="2" charset="2"/>
              <a:buNone/>
              <a:tabLst/>
              <a:defRPr/>
            </a:pPr>
            <a:r>
              <a:rPr kumimoji="0" lang="en-US" sz="2400" b="0" i="0" u="none" strike="noStrike" kern="0" cap="none" spc="0" normalizeH="0" baseline="0" noProof="0" dirty="0" smtClean="0">
                <a:ln>
                  <a:noFill/>
                </a:ln>
                <a:solidFill>
                  <a:schemeClr val="accent1"/>
                </a:solidFill>
                <a:effectLst/>
                <a:uLnTx/>
                <a:uFillTx/>
                <a:latin typeface="+mn-lt"/>
                <a:ea typeface="+mn-ea"/>
                <a:cs typeface="+mn-cs"/>
              </a:rPr>
              <a:t> </a:t>
            </a: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a:p>
            <a:pPr marL="228600" marR="0" lvl="0" indent="-228600" algn="l" defTabSz="914400" rtl="0" eaLnBrk="1" fontAlgn="base" latinLnBrk="0" hangingPunct="1">
              <a:lnSpc>
                <a:spcPct val="100000"/>
              </a:lnSpc>
              <a:spcBef>
                <a:spcPct val="20000"/>
              </a:spcBef>
              <a:spcAft>
                <a:spcPct val="0"/>
              </a:spcAft>
              <a:buClr>
                <a:schemeClr val="accent6"/>
              </a:buClr>
              <a:buSzTx/>
              <a:buFont typeface="Wingdings" pitchFamily="-107" charset="2"/>
              <a:buNone/>
              <a:tabLst/>
              <a:defRPr/>
            </a:pPr>
            <a:endParaRPr kumimoji="0" lang="en-US" sz="2400" b="0" i="0" u="none" strike="noStrike" kern="0" cap="none" spc="0" normalizeH="0" baseline="0" noProof="0" dirty="0">
              <a:ln>
                <a:noFill/>
              </a:ln>
              <a:solidFill>
                <a:schemeClr val="tx1"/>
              </a:solidFill>
              <a:effectLst/>
              <a:uLnTx/>
              <a:uFillTx/>
              <a:latin typeface="+mn-lt"/>
              <a:ea typeface="+mn-ea"/>
              <a:cs typeface="+mn-cs"/>
            </a:endParaRPr>
          </a:p>
        </p:txBody>
      </p:sp>
      <p:sp>
        <p:nvSpPr>
          <p:cNvPr id="6" name="Rectangle 33"/>
          <p:cNvSpPr>
            <a:spLocks noGrp="1" noChangeArrowheads="1"/>
          </p:cNvSpPr>
          <p:nvPr>
            <p:ph type="ftr" sz="quarter" idx="10"/>
          </p:nvPr>
        </p:nvSpPr>
        <p:spPr>
          <a:xfrm>
            <a:off x="928662" y="6369060"/>
            <a:ext cx="6929463" cy="406400"/>
          </a:xfrm>
          <a:ln/>
        </p:spPr>
        <p:txBody>
          <a:bodyPr/>
          <a:lstStyle>
            <a:lvl1pPr>
              <a:defRPr>
                <a:latin typeface="+mn-lt"/>
              </a:defRPr>
            </a:lvl1pPr>
          </a:lstStyle>
          <a:p>
            <a:pPr>
              <a:defRPr/>
            </a:pPr>
            <a:r>
              <a:rPr lang="nl-BE" smtClean="0"/>
              <a:t>T. Dhaene, C. Develder, "Algorithms &amp; Datastructures"</a:t>
            </a:r>
            <a:endParaRPr lang="en-US" dirty="0" smtClean="0"/>
          </a:p>
        </p:txBody>
      </p:sp>
      <p:sp>
        <p:nvSpPr>
          <p:cNvPr id="7" name="Rectangle 34"/>
          <p:cNvSpPr>
            <a:spLocks noGrp="1" noChangeArrowheads="1"/>
          </p:cNvSpPr>
          <p:nvPr>
            <p:ph type="sldNum" sz="quarter" idx="11"/>
          </p:nvPr>
        </p:nvSpPr>
        <p:spPr>
          <a:xfrm>
            <a:off x="7870825" y="6369060"/>
            <a:ext cx="592138" cy="406400"/>
          </a:xfrm>
          <a:ln/>
        </p:spPr>
        <p:txBody>
          <a:bodyPr/>
          <a:lstStyle>
            <a:lvl1pPr>
              <a:defRPr>
                <a:latin typeface="+mn-lt"/>
              </a:defRPr>
            </a:lvl1pPr>
          </a:lstStyle>
          <a:p>
            <a:pPr>
              <a:defRPr/>
            </a:pPr>
            <a:fld id="{968663A2-1950-48E6-8399-8A0176E7D7D3}" type="slidenum">
              <a:rPr lang="en-US" smtClean="0"/>
              <a:pPr>
                <a:defRPr/>
              </a:pPr>
              <a:t>9</a:t>
            </a:fld>
            <a:endParaRPr lang="en-US"/>
          </a:p>
        </p:txBody>
      </p:sp>
      <p:sp>
        <p:nvSpPr>
          <p:cNvPr id="8" name="Rectangle 7"/>
          <p:cNvSpPr/>
          <p:nvPr/>
        </p:nvSpPr>
        <p:spPr>
          <a:xfrm>
            <a:off x="152400" y="1219200"/>
            <a:ext cx="8839200" cy="1219200"/>
          </a:xfrm>
          <a:prstGeom prst="rect">
            <a:avLst/>
          </a:prstGeom>
          <a:no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8064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8064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80643">
                                            <p:txEl>
                                              <p:pRg st="4" end="4"/>
                                            </p:txEl>
                                          </p:spTgt>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1000"/>
                                  </p:stCondLst>
                                  <p:childTnLst>
                                    <p:set>
                                      <p:cBhvr>
                                        <p:cTn id="17" dur="1" fill="hold">
                                          <p:stCondLst>
                                            <p:cond delay="0"/>
                                          </p:stCondLst>
                                        </p:cTn>
                                        <p:tgtEl>
                                          <p:spTgt spid="880643">
                                            <p:txEl>
                                              <p:pRg st="5" end="5"/>
                                            </p:txEl>
                                          </p:spTgt>
                                        </p:tgtEl>
                                        <p:attrNameLst>
                                          <p:attrName>style.visibility</p:attrName>
                                        </p:attrNameLst>
                                      </p:cBhvr>
                                      <p:to>
                                        <p:strVal val="visible"/>
                                      </p:to>
                                    </p:set>
                                  </p:childTnLst>
                                </p:cTn>
                              </p:par>
                            </p:childTnLst>
                          </p:cTn>
                        </p:par>
                        <p:par>
                          <p:cTn id="18" fill="hold">
                            <p:stCondLst>
                              <p:cond delay="1000"/>
                            </p:stCondLst>
                            <p:childTnLst>
                              <p:par>
                                <p:cTn id="19" presetID="1" presetClass="entr" presetSubtype="0" fill="hold" grpId="0" nodeType="afterEffect">
                                  <p:stCondLst>
                                    <p:cond delay="1000"/>
                                  </p:stCondLst>
                                  <p:childTnLst>
                                    <p:set>
                                      <p:cBhvr>
                                        <p:cTn id="20" dur="1" fill="hold">
                                          <p:stCondLst>
                                            <p:cond delay="0"/>
                                          </p:stCondLst>
                                        </p:cTn>
                                        <p:tgtEl>
                                          <p:spTgt spid="880643">
                                            <p:txEl>
                                              <p:pRg st="6" end="6"/>
                                            </p:txEl>
                                          </p:spTgt>
                                        </p:tgtEl>
                                        <p:attrNameLst>
                                          <p:attrName>style.visibility</p:attrName>
                                        </p:attrNameLst>
                                      </p:cBhvr>
                                      <p:to>
                                        <p:strVal val="visible"/>
                                      </p:to>
                                    </p:set>
                                  </p:childTnLst>
                                </p:cTn>
                              </p:par>
                            </p:childTnLst>
                          </p:cTn>
                        </p:par>
                        <p:par>
                          <p:cTn id="21" fill="hold">
                            <p:stCondLst>
                              <p:cond delay="2000"/>
                            </p:stCondLst>
                            <p:childTnLst>
                              <p:par>
                                <p:cTn id="22" presetID="1" presetClass="entr" presetSubtype="0" fill="hold" grpId="0" nodeType="afterEffect">
                                  <p:stCondLst>
                                    <p:cond delay="1000"/>
                                  </p:stCondLst>
                                  <p:childTnLst>
                                    <p:set>
                                      <p:cBhvr>
                                        <p:cTn id="23" dur="1" fill="hold">
                                          <p:stCondLst>
                                            <p:cond delay="0"/>
                                          </p:stCondLst>
                                        </p:cTn>
                                        <p:tgtEl>
                                          <p:spTgt spid="880643">
                                            <p:txEl>
                                              <p:pRg st="7" end="7"/>
                                            </p:txEl>
                                          </p:spTgt>
                                        </p:tgtEl>
                                        <p:attrNameLst>
                                          <p:attrName>style.visibility</p:attrName>
                                        </p:attrNameLst>
                                      </p:cBhvr>
                                      <p:to>
                                        <p:strVal val="visible"/>
                                      </p:to>
                                    </p:set>
                                  </p:childTnLst>
                                </p:cTn>
                              </p:par>
                            </p:childTnLst>
                          </p:cTn>
                        </p:par>
                        <p:par>
                          <p:cTn id="24" fill="hold">
                            <p:stCondLst>
                              <p:cond delay="3000"/>
                            </p:stCondLst>
                            <p:childTnLst>
                              <p:par>
                                <p:cTn id="25" presetID="1" presetClass="entr" presetSubtype="0" fill="hold" grpId="0" nodeType="afterEffect">
                                  <p:stCondLst>
                                    <p:cond delay="1000"/>
                                  </p:stCondLst>
                                  <p:childTnLst>
                                    <p:set>
                                      <p:cBhvr>
                                        <p:cTn id="26" dur="1" fill="hold">
                                          <p:stCondLst>
                                            <p:cond delay="0"/>
                                          </p:stCondLst>
                                        </p:cTn>
                                        <p:tgtEl>
                                          <p:spTgt spid="880643">
                                            <p:txEl>
                                              <p:pRg st="8" end="8"/>
                                            </p:txEl>
                                          </p:spTgt>
                                        </p:tgtEl>
                                        <p:attrNameLst>
                                          <p:attrName>style.visibility</p:attrName>
                                        </p:attrNameLst>
                                      </p:cBhvr>
                                      <p:to>
                                        <p:strVal val="visible"/>
                                      </p:to>
                                    </p:set>
                                  </p:childTnLst>
                                </p:cTn>
                              </p:par>
                            </p:childTnLst>
                          </p:cTn>
                        </p:par>
                        <p:par>
                          <p:cTn id="27" fill="hold">
                            <p:stCondLst>
                              <p:cond delay="4000"/>
                            </p:stCondLst>
                            <p:childTnLst>
                              <p:par>
                                <p:cTn id="28" presetID="1" presetClass="entr" presetSubtype="0" fill="hold" grpId="0" nodeType="afterEffect">
                                  <p:stCondLst>
                                    <p:cond delay="1000"/>
                                  </p:stCondLst>
                                  <p:childTnLst>
                                    <p:set>
                                      <p:cBhvr>
                                        <p:cTn id="29" dur="1" fill="hold">
                                          <p:stCondLst>
                                            <p:cond delay="0"/>
                                          </p:stCondLst>
                                        </p:cTn>
                                        <p:tgtEl>
                                          <p:spTgt spid="880643">
                                            <p:txEl>
                                              <p:pRg st="9" end="9"/>
                                            </p:txEl>
                                          </p:spTgt>
                                        </p:tgtEl>
                                        <p:attrNameLst>
                                          <p:attrName>style.visibility</p:attrName>
                                        </p:attrNameLst>
                                      </p:cBhvr>
                                      <p:to>
                                        <p:strVal val="visible"/>
                                      </p:to>
                                    </p:set>
                                  </p:childTnLst>
                                </p:cTn>
                              </p:par>
                            </p:childTnLst>
                          </p:cTn>
                        </p:par>
                        <p:par>
                          <p:cTn id="30" fill="hold">
                            <p:stCondLst>
                              <p:cond delay="5000"/>
                            </p:stCondLst>
                            <p:childTnLst>
                              <p:par>
                                <p:cTn id="31" presetID="1" presetClass="entr" presetSubtype="0" fill="hold" grpId="1" nodeType="afterEffect">
                                  <p:stCondLst>
                                    <p:cond delay="1000"/>
                                  </p:stCondLst>
                                  <p:childTnLst>
                                    <p:set>
                                      <p:cBhvr>
                                        <p:cTn id="3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43" grpId="0" build="p"/>
      <p:bldP spid="5" grpId="1"/>
    </p:bldLst>
  </p:timing>
</p:sld>
</file>

<file path=ppt/theme/theme1.xml><?xml version="1.0" encoding="utf-8"?>
<a:theme xmlns:a="http://schemas.openxmlformats.org/drawingml/2006/main" name="Presentation">
  <a:themeElements>
    <a:clrScheme name="UGent - Chris">
      <a:dk1>
        <a:srgbClr val="000000"/>
      </a:dk1>
      <a:lt1>
        <a:srgbClr val="FFFFFF"/>
      </a:lt1>
      <a:dk2>
        <a:srgbClr val="000000"/>
      </a:dk2>
      <a:lt2>
        <a:srgbClr val="808080"/>
      </a:lt2>
      <a:accent1>
        <a:srgbClr val="00CC99"/>
      </a:accent1>
      <a:accent2>
        <a:srgbClr val="727DBE"/>
      </a:accent2>
      <a:accent3>
        <a:srgbClr val="C00000"/>
      </a:accent3>
      <a:accent4>
        <a:srgbClr val="FFC000"/>
      </a:accent4>
      <a:accent5>
        <a:srgbClr val="AAE2CA"/>
      </a:accent5>
      <a:accent6>
        <a:srgbClr val="104B7D"/>
      </a:accent6>
      <a:hlink>
        <a:srgbClr val="104B7D"/>
      </a:hlink>
      <a:folHlink>
        <a:srgbClr val="727DB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esentation 1">
        <a:dk1>
          <a:srgbClr val="000000"/>
        </a:dk1>
        <a:lt1>
          <a:srgbClr val="FFFFFF"/>
        </a:lt1>
        <a:dk2>
          <a:srgbClr val="336666"/>
        </a:dk2>
        <a:lt2>
          <a:srgbClr val="CCCC99"/>
        </a:lt2>
        <a:accent1>
          <a:srgbClr val="97CDCC"/>
        </a:accent1>
        <a:accent2>
          <a:srgbClr val="D6E0E0"/>
        </a:accent2>
        <a:accent3>
          <a:srgbClr val="FFFFFF"/>
        </a:accent3>
        <a:accent4>
          <a:srgbClr val="000000"/>
        </a:accent4>
        <a:accent5>
          <a:srgbClr val="C9E3E2"/>
        </a:accent5>
        <a:accent6>
          <a:srgbClr val="C2CBCB"/>
        </a:accent6>
        <a:hlink>
          <a:srgbClr val="99CC00"/>
        </a:hlink>
        <a:folHlink>
          <a:srgbClr val="336666"/>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3732A0"/>
        </a:dk2>
        <a:lt2>
          <a:srgbClr val="666699"/>
        </a:lt2>
        <a:accent1>
          <a:srgbClr val="CCCCFF"/>
        </a:accent1>
        <a:accent2>
          <a:srgbClr val="009999"/>
        </a:accent2>
        <a:accent3>
          <a:srgbClr val="FFFFFF"/>
        </a:accent3>
        <a:accent4>
          <a:srgbClr val="000000"/>
        </a:accent4>
        <a:accent5>
          <a:srgbClr val="E2E2FF"/>
        </a:accent5>
        <a:accent6>
          <a:srgbClr val="008A8A"/>
        </a:accent6>
        <a:hlink>
          <a:srgbClr val="3366CC"/>
        </a:hlink>
        <a:folHlink>
          <a:srgbClr val="9094B8"/>
        </a:folHlink>
      </a:clrScheme>
      <a:clrMap bg1="lt1" tx1="dk1" bg2="lt2" tx2="dk2" accent1="accent1" accent2="accent2" accent3="accent3" accent4="accent4" accent5="accent5" accent6="accent6" hlink="hlink" folHlink="folHlink"/>
    </a:extraClrScheme>
    <a:extraClrScheme>
      <a:clrScheme name="Presentation 3">
        <a:dk1>
          <a:srgbClr val="000000"/>
        </a:dk1>
        <a:lt1>
          <a:srgbClr val="FFFFFF"/>
        </a:lt1>
        <a:dk2>
          <a:srgbClr val="CD0505"/>
        </a:dk2>
        <a:lt2>
          <a:srgbClr val="5F5F5F"/>
        </a:lt2>
        <a:accent1>
          <a:srgbClr val="D2D5DE"/>
        </a:accent1>
        <a:accent2>
          <a:srgbClr val="D55757"/>
        </a:accent2>
        <a:accent3>
          <a:srgbClr val="FFFFFF"/>
        </a:accent3>
        <a:accent4>
          <a:srgbClr val="000000"/>
        </a:accent4>
        <a:accent5>
          <a:srgbClr val="E5E7EC"/>
        </a:accent5>
        <a:accent6>
          <a:srgbClr val="C14E4E"/>
        </a:accent6>
        <a:hlink>
          <a:srgbClr val="F42D1E"/>
        </a:hlink>
        <a:folHlink>
          <a:srgbClr val="7C849E"/>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551A07"/>
        </a:dk2>
        <a:lt2>
          <a:srgbClr val="CC3300"/>
        </a:lt2>
        <a:accent1>
          <a:srgbClr val="F4B400"/>
        </a:accent1>
        <a:accent2>
          <a:srgbClr val="993300"/>
        </a:accent2>
        <a:accent3>
          <a:srgbClr val="FFFFFF"/>
        </a:accent3>
        <a:accent4>
          <a:srgbClr val="000000"/>
        </a:accent4>
        <a:accent5>
          <a:srgbClr val="F8D6AA"/>
        </a:accent5>
        <a:accent6>
          <a:srgbClr val="8A2D00"/>
        </a:accent6>
        <a:hlink>
          <a:srgbClr val="FF3300"/>
        </a:hlink>
        <a:folHlink>
          <a:srgbClr val="666699"/>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FF0000"/>
        </a:dk2>
        <a:lt2>
          <a:srgbClr val="FFCC00"/>
        </a:lt2>
        <a:accent1>
          <a:srgbClr val="66CCFF"/>
        </a:accent1>
        <a:accent2>
          <a:srgbClr val="009900"/>
        </a:accent2>
        <a:accent3>
          <a:srgbClr val="FFFFFF"/>
        </a:accent3>
        <a:accent4>
          <a:srgbClr val="000000"/>
        </a:accent4>
        <a:accent5>
          <a:srgbClr val="B8E2FF"/>
        </a:accent5>
        <a:accent6>
          <a:srgbClr val="008A00"/>
        </a:accent6>
        <a:hlink>
          <a:srgbClr val="FF3300"/>
        </a:hlink>
        <a:folHlink>
          <a:srgbClr val="6600FF"/>
        </a:folHlink>
      </a:clrScheme>
      <a:clrMap bg1="lt1" tx1="dk1" bg2="lt2" tx2="dk2" accent1="accent1" accent2="accent2" accent3="accent3" accent4="accent4" accent5="accent5" accent6="accent6" hlink="hlink" folHlink="folHlink"/>
    </a:extraClrScheme>
    <a:extraClrScheme>
      <a:clrScheme name="Presentation 6">
        <a:dk1>
          <a:srgbClr val="666633"/>
        </a:dk1>
        <a:lt1>
          <a:srgbClr val="FFFFFF"/>
        </a:lt1>
        <a:dk2>
          <a:srgbClr val="000000"/>
        </a:dk2>
        <a:lt2>
          <a:srgbClr val="CC3300"/>
        </a:lt2>
        <a:accent1>
          <a:srgbClr val="808000"/>
        </a:accent1>
        <a:accent2>
          <a:srgbClr val="FF9900"/>
        </a:accent2>
        <a:accent3>
          <a:srgbClr val="AAAAAA"/>
        </a:accent3>
        <a:accent4>
          <a:srgbClr val="DADADA"/>
        </a:accent4>
        <a:accent5>
          <a:srgbClr val="C0C0AA"/>
        </a:accent5>
        <a:accent6>
          <a:srgbClr val="E78A00"/>
        </a:accent6>
        <a:hlink>
          <a:srgbClr val="CC6600"/>
        </a:hlink>
        <a:folHlink>
          <a:srgbClr val="434B1F"/>
        </a:folHlink>
      </a:clrScheme>
      <a:clrMap bg1="dk2" tx1="lt1" bg2="dk1" tx2="lt2" accent1="accent1" accent2="accent2" accent3="accent3" accent4="accent4" accent5="accent5" accent6="accent6" hlink="hlink" folHlink="folHlink"/>
    </a:extraClrScheme>
    <a:extraClrScheme>
      <a:clrScheme name="Presentation 7">
        <a:dk1>
          <a:srgbClr val="766997"/>
        </a:dk1>
        <a:lt1>
          <a:srgbClr val="FFFFFF"/>
        </a:lt1>
        <a:dk2>
          <a:srgbClr val="530901"/>
        </a:dk2>
        <a:lt2>
          <a:srgbClr val="FFFFFF"/>
        </a:lt2>
        <a:accent1>
          <a:srgbClr val="FF3300"/>
        </a:accent1>
        <a:accent2>
          <a:srgbClr val="CC6600"/>
        </a:accent2>
        <a:accent3>
          <a:srgbClr val="B3AAAA"/>
        </a:accent3>
        <a:accent4>
          <a:srgbClr val="DADADA"/>
        </a:accent4>
        <a:accent5>
          <a:srgbClr val="FFADAA"/>
        </a:accent5>
        <a:accent6>
          <a:srgbClr val="B95C00"/>
        </a:accent6>
        <a:hlink>
          <a:srgbClr val="FF9900"/>
        </a:hlink>
        <a:folHlink>
          <a:srgbClr val="993300"/>
        </a:folHlink>
      </a:clrScheme>
      <a:clrMap bg1="dk2" tx1="lt1" bg2="dk1" tx2="lt2" accent1="accent1" accent2="accent2" accent3="accent3" accent4="accent4" accent5="accent5" accent6="accent6" hlink="hlink" folHlink="folHlink"/>
    </a:extraClrScheme>
    <a:extraClrScheme>
      <a:clrScheme name="Presentation 8">
        <a:dk1>
          <a:srgbClr val="666699"/>
        </a:dk1>
        <a:lt1>
          <a:srgbClr val="FFFFFF"/>
        </a:lt1>
        <a:dk2>
          <a:srgbClr val="4C004C"/>
        </a:dk2>
        <a:lt2>
          <a:srgbClr val="FFFFFF"/>
        </a:lt2>
        <a:accent1>
          <a:srgbClr val="0099CC"/>
        </a:accent1>
        <a:accent2>
          <a:srgbClr val="993366"/>
        </a:accent2>
        <a:accent3>
          <a:srgbClr val="B2AAB2"/>
        </a:accent3>
        <a:accent4>
          <a:srgbClr val="DADADA"/>
        </a:accent4>
        <a:accent5>
          <a:srgbClr val="AACAE2"/>
        </a:accent5>
        <a:accent6>
          <a:srgbClr val="8A2D5C"/>
        </a:accent6>
        <a:hlink>
          <a:srgbClr val="99CC00"/>
        </a:hlink>
        <a:folHlink>
          <a:srgbClr val="006699"/>
        </a:folHlink>
      </a:clrScheme>
      <a:clrMap bg1="dk2" tx1="lt1" bg2="dk1" tx2="lt2" accent1="accent1" accent2="accent2" accent3="accent3" accent4="accent4" accent5="accent5" accent6="accent6" hlink="hlink" folHlink="folHlink"/>
    </a:extraClrScheme>
    <a:extraClrScheme>
      <a:clrScheme name="Presentation 9">
        <a:dk1>
          <a:srgbClr val="565682"/>
        </a:dk1>
        <a:lt1>
          <a:srgbClr val="FFFFFF"/>
        </a:lt1>
        <a:dk2>
          <a:srgbClr val="1E1551"/>
        </a:dk2>
        <a:lt2>
          <a:srgbClr val="CCFFFF"/>
        </a:lt2>
        <a:accent1>
          <a:srgbClr val="33CCCC"/>
        </a:accent1>
        <a:accent2>
          <a:srgbClr val="009999"/>
        </a:accent2>
        <a:accent3>
          <a:srgbClr val="ABAAB3"/>
        </a:accent3>
        <a:accent4>
          <a:srgbClr val="DADADA"/>
        </a:accent4>
        <a:accent5>
          <a:srgbClr val="ADE2E2"/>
        </a:accent5>
        <a:accent6>
          <a:srgbClr val="008A8A"/>
        </a:accent6>
        <a:hlink>
          <a:srgbClr val="FF9900"/>
        </a:hlink>
        <a:folHlink>
          <a:srgbClr val="005986"/>
        </a:folHlink>
      </a:clrScheme>
      <a:clrMap bg1="dk2" tx1="lt1" bg2="dk1" tx2="lt2" accent1="accent1" accent2="accent2" accent3="accent3" accent4="accent4" accent5="accent5" accent6="accent6" hlink="hlink" folHlink="folHlink"/>
    </a:extraClrScheme>
    <a:extraClrScheme>
      <a:clrScheme name="Presentation 10">
        <a:dk1>
          <a:srgbClr val="CCCC99"/>
        </a:dk1>
        <a:lt1>
          <a:srgbClr val="FFFFFF"/>
        </a:lt1>
        <a:dk2>
          <a:srgbClr val="2E5D5C"/>
        </a:dk2>
        <a:lt2>
          <a:srgbClr val="FFFFFF"/>
        </a:lt2>
        <a:accent1>
          <a:srgbClr val="0099CC"/>
        </a:accent1>
        <a:accent2>
          <a:srgbClr val="D6E0E0"/>
        </a:accent2>
        <a:accent3>
          <a:srgbClr val="ADB6B5"/>
        </a:accent3>
        <a:accent4>
          <a:srgbClr val="DADADA"/>
        </a:accent4>
        <a:accent5>
          <a:srgbClr val="AACAE2"/>
        </a:accent5>
        <a:accent6>
          <a:srgbClr val="C2CBCB"/>
        </a:accent6>
        <a:hlink>
          <a:srgbClr val="CCCC99"/>
        </a:hlink>
        <a:folHlink>
          <a:srgbClr val="428A8C"/>
        </a:folHlink>
      </a:clrScheme>
      <a:clrMap bg1="dk2" tx1="lt1" bg2="dk1" tx2="lt2" accent1="accent1" accent2="accent2" accent3="accent3" accent4="accent4" accent5="accent5" accent6="accent6" hlink="hlink" folHlink="folHlink"/>
    </a:extraClrScheme>
    <a:extraClrScheme>
      <a:clrScheme name="Presentation 11">
        <a:dk1>
          <a:srgbClr val="000000"/>
        </a:dk1>
        <a:lt1>
          <a:srgbClr val="FFFFFF"/>
        </a:lt1>
        <a:dk2>
          <a:srgbClr val="CC0066"/>
        </a:dk2>
        <a:lt2>
          <a:srgbClr val="CCCC99"/>
        </a:lt2>
        <a:accent1>
          <a:srgbClr val="97CDCC"/>
        </a:accent1>
        <a:accent2>
          <a:srgbClr val="D6E0E0"/>
        </a:accent2>
        <a:accent3>
          <a:srgbClr val="FFFFFF"/>
        </a:accent3>
        <a:accent4>
          <a:srgbClr val="000000"/>
        </a:accent4>
        <a:accent5>
          <a:srgbClr val="C9E3E2"/>
        </a:accent5>
        <a:accent6>
          <a:srgbClr val="C2CBCB"/>
        </a:accent6>
        <a:hlink>
          <a:srgbClr val="99CC00"/>
        </a:hlink>
        <a:folHlink>
          <a:srgbClr val="336666"/>
        </a:folHlink>
      </a:clrScheme>
      <a:clrMap bg1="lt1" tx1="dk1" bg2="lt2" tx2="dk2" accent1="accent1" accent2="accent2" accent3="accent3" accent4="accent4" accent5="accent5" accent6="accent6" hlink="hlink" folHlink="folHlink"/>
    </a:extraClrScheme>
    <a:extraClrScheme>
      <a:clrScheme name="Presentation 12">
        <a:dk1>
          <a:srgbClr val="000000"/>
        </a:dk1>
        <a:lt1>
          <a:srgbClr val="FFFFFF"/>
        </a:lt1>
        <a:dk2>
          <a:srgbClr val="CC0066"/>
        </a:dk2>
        <a:lt2>
          <a:srgbClr val="BFB5B3"/>
        </a:lt2>
        <a:accent1>
          <a:srgbClr val="97CDCC"/>
        </a:accent1>
        <a:accent2>
          <a:srgbClr val="D6E0E0"/>
        </a:accent2>
        <a:accent3>
          <a:srgbClr val="FFFFFF"/>
        </a:accent3>
        <a:accent4>
          <a:srgbClr val="000000"/>
        </a:accent4>
        <a:accent5>
          <a:srgbClr val="C9E3E2"/>
        </a:accent5>
        <a:accent6>
          <a:srgbClr val="C2CBCB"/>
        </a:accent6>
        <a:hlink>
          <a:srgbClr val="99CC00"/>
        </a:hlink>
        <a:folHlink>
          <a:srgbClr val="336666"/>
        </a:folHlink>
      </a:clrScheme>
      <a:clrMap bg1="lt1" tx1="dk1" bg2="lt2" tx2="dk2" accent1="accent1" accent2="accent2" accent3="accent3" accent4="accent4" accent5="accent5" accent6="accent6" hlink="hlink" folHlink="folHlink"/>
    </a:extraClrScheme>
    <a:extraClrScheme>
      <a:clrScheme name="Presentation 13">
        <a:dk1>
          <a:srgbClr val="000000"/>
        </a:dk1>
        <a:lt1>
          <a:srgbClr val="FFFFFF"/>
        </a:lt1>
        <a:dk2>
          <a:srgbClr val="CC0066"/>
        </a:dk2>
        <a:lt2>
          <a:srgbClr val="BFB5B3"/>
        </a:lt2>
        <a:accent1>
          <a:srgbClr val="97CDCC"/>
        </a:accent1>
        <a:accent2>
          <a:srgbClr val="D6E0E0"/>
        </a:accent2>
        <a:accent3>
          <a:srgbClr val="FFFFFF"/>
        </a:accent3>
        <a:accent4>
          <a:srgbClr val="000000"/>
        </a:accent4>
        <a:accent5>
          <a:srgbClr val="C9E3E2"/>
        </a:accent5>
        <a:accent6>
          <a:srgbClr val="C2CBCB"/>
        </a:accent6>
        <a:hlink>
          <a:srgbClr val="BED649"/>
        </a:hlink>
        <a:folHlink>
          <a:srgbClr val="8EA325"/>
        </a:folHlink>
      </a:clrScheme>
      <a:clrMap bg1="lt1" tx1="dk1" bg2="lt2" tx2="dk2" accent1="accent1" accent2="accent2" accent3="accent3" accent4="accent4" accent5="accent5" accent6="accent6" hlink="hlink" folHlink="folHlink"/>
    </a:extraClrScheme>
    <a:extraClrScheme>
      <a:clrScheme name="Presentation 14">
        <a:dk1>
          <a:srgbClr val="000000"/>
        </a:dk1>
        <a:lt1>
          <a:srgbClr val="FFFFFF"/>
        </a:lt1>
        <a:dk2>
          <a:srgbClr val="CC0066"/>
        </a:dk2>
        <a:lt2>
          <a:srgbClr val="BFB5B3"/>
        </a:lt2>
        <a:accent1>
          <a:srgbClr val="BED649"/>
        </a:accent1>
        <a:accent2>
          <a:srgbClr val="FF3300"/>
        </a:accent2>
        <a:accent3>
          <a:srgbClr val="FFFFFF"/>
        </a:accent3>
        <a:accent4>
          <a:srgbClr val="000000"/>
        </a:accent4>
        <a:accent5>
          <a:srgbClr val="DBE8B1"/>
        </a:accent5>
        <a:accent6>
          <a:srgbClr val="E72D00"/>
        </a:accent6>
        <a:hlink>
          <a:srgbClr val="CC0066"/>
        </a:hlink>
        <a:folHlink>
          <a:srgbClr val="FF9900"/>
        </a:folHlink>
      </a:clrScheme>
      <a:clrMap bg1="lt1" tx1="dk1" bg2="lt2" tx2="dk2" accent1="accent1" accent2="accent2" accent3="accent3" accent4="accent4" accent5="accent5" accent6="accent6" hlink="hlink" folHlink="folHlink"/>
    </a:extraClrScheme>
    <a:extraClrScheme>
      <a:clrScheme name="Presentation 15">
        <a:dk1>
          <a:srgbClr val="000000"/>
        </a:dk1>
        <a:lt1>
          <a:srgbClr val="FFFFFF"/>
        </a:lt1>
        <a:dk2>
          <a:srgbClr val="D40056"/>
        </a:dk2>
        <a:lt2>
          <a:srgbClr val="BFB5B3"/>
        </a:lt2>
        <a:accent1>
          <a:srgbClr val="BED649"/>
        </a:accent1>
        <a:accent2>
          <a:srgbClr val="FF3300"/>
        </a:accent2>
        <a:accent3>
          <a:srgbClr val="FFFFFF"/>
        </a:accent3>
        <a:accent4>
          <a:srgbClr val="000000"/>
        </a:accent4>
        <a:accent5>
          <a:srgbClr val="DBE8B1"/>
        </a:accent5>
        <a:accent6>
          <a:srgbClr val="E72D00"/>
        </a:accent6>
        <a:hlink>
          <a:srgbClr val="C81E73"/>
        </a:hlink>
        <a:folHlink>
          <a:srgbClr val="FF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Theme_UGent</Template>
  <TotalTime>15900</TotalTime>
  <Words>10157</Words>
  <Application>Microsoft Macintosh PowerPoint</Application>
  <PresentationFormat>On-screen Show (4:3)</PresentationFormat>
  <Paragraphs>1398</Paragraphs>
  <Slides>83</Slides>
  <Notes>53</Notes>
  <HiddenSlides>0</HiddenSlides>
  <MMClips>0</MMClips>
  <ScaleCrop>false</ScaleCrop>
  <HeadingPairs>
    <vt:vector size="6" baseType="variant">
      <vt:variant>
        <vt:lpstr>Design Template</vt:lpstr>
      </vt:variant>
      <vt:variant>
        <vt:i4>1</vt:i4>
      </vt:variant>
      <vt:variant>
        <vt:lpstr>Embedded OLE Servers</vt:lpstr>
      </vt:variant>
      <vt:variant>
        <vt:i4>2</vt:i4>
      </vt:variant>
      <vt:variant>
        <vt:lpstr>Slide Titles</vt:lpstr>
      </vt:variant>
      <vt:variant>
        <vt:i4>83</vt:i4>
      </vt:variant>
    </vt:vector>
  </HeadingPairs>
  <TitlesOfParts>
    <vt:vector size="86" baseType="lpstr">
      <vt:lpstr>Presentation</vt:lpstr>
      <vt:lpstr>Equation</vt:lpstr>
      <vt:lpstr>Chart</vt:lpstr>
      <vt:lpstr> Algorithms and Data Structures   Spring 2012</vt:lpstr>
      <vt:lpstr>Self-Introduction – Tom Dhaene</vt:lpstr>
      <vt:lpstr> Algorithms and Data Structures   Spring 2011</vt:lpstr>
      <vt:lpstr>Contents</vt:lpstr>
      <vt:lpstr>Introduction</vt:lpstr>
      <vt:lpstr>Algorithms</vt:lpstr>
      <vt:lpstr>Algorithms</vt:lpstr>
      <vt:lpstr>Data structures</vt:lpstr>
      <vt:lpstr>Algorithms research</vt:lpstr>
      <vt:lpstr>Algorithms research</vt:lpstr>
      <vt:lpstr>The A&amp;D course</vt:lpstr>
      <vt:lpstr>The A&amp;D course</vt:lpstr>
      <vt:lpstr>History of algorithms</vt:lpstr>
      <vt:lpstr>Euclid’s algorithm</vt:lpstr>
      <vt:lpstr>Euclid’s algorithm</vt:lpstr>
      <vt:lpstr>Slide 16</vt:lpstr>
      <vt:lpstr>Slide 17</vt:lpstr>
      <vt:lpstr>Slide 18</vt:lpstr>
      <vt:lpstr>Slide 19</vt:lpstr>
      <vt:lpstr>Slide 20</vt:lpstr>
      <vt:lpstr>Slide 21</vt:lpstr>
      <vt:lpstr>Slide 22</vt:lpstr>
      <vt:lpstr>Contents</vt:lpstr>
      <vt:lpstr>Slide 24</vt:lpstr>
      <vt:lpstr>Prerequisites</vt:lpstr>
      <vt:lpstr>Objectives</vt:lpstr>
      <vt:lpstr>Organization</vt:lpstr>
      <vt:lpstr>Organization</vt:lpstr>
      <vt:lpstr>Organization</vt:lpstr>
      <vt:lpstr>Homework Assignments </vt:lpstr>
      <vt:lpstr>Academic dishonesty</vt:lpstr>
      <vt:lpstr>Classroom Etiquette</vt:lpstr>
      <vt:lpstr>Organization</vt:lpstr>
      <vt:lpstr>(Approximate) Schedule</vt:lpstr>
      <vt:lpstr>Contents</vt:lpstr>
      <vt:lpstr>Slide 36</vt:lpstr>
      <vt:lpstr>The sorting problem</vt:lpstr>
      <vt:lpstr>Describing algorithms</vt:lpstr>
      <vt:lpstr>Slide 39</vt:lpstr>
      <vt:lpstr>InsertionSort</vt:lpstr>
      <vt:lpstr>Incremental algorithms</vt:lpstr>
      <vt:lpstr>Describing algorithms - InsertionSort</vt:lpstr>
      <vt:lpstr>InsertionSort</vt:lpstr>
      <vt:lpstr>InsertionSort</vt:lpstr>
      <vt:lpstr>InsertionSort: Example</vt:lpstr>
      <vt:lpstr>InsertionSort: Correctness proof</vt:lpstr>
      <vt:lpstr>InsertionSort: Correctness proof</vt:lpstr>
      <vt:lpstr>InsertionSort: Correctness proof</vt:lpstr>
      <vt:lpstr>InsertionSort: Correctness proof</vt:lpstr>
      <vt:lpstr>InsertionSort: Correctness proof</vt:lpstr>
      <vt:lpstr>Slide 51</vt:lpstr>
      <vt:lpstr>MergeSort</vt:lpstr>
      <vt:lpstr>Divide-and-conquer</vt:lpstr>
      <vt:lpstr>MergeSort</vt:lpstr>
      <vt:lpstr>MergeSort</vt:lpstr>
      <vt:lpstr>MergeSort</vt:lpstr>
      <vt:lpstr>MergeSort: Example</vt:lpstr>
      <vt:lpstr>MergeSort: Example</vt:lpstr>
      <vt:lpstr>MergeSort: Example 2</vt:lpstr>
      <vt:lpstr>MergeSort</vt:lpstr>
      <vt:lpstr>MergeSort: Correctness proof</vt:lpstr>
      <vt:lpstr>MergeSort: Correctness proof</vt:lpstr>
      <vt:lpstr>Slide 63</vt:lpstr>
      <vt:lpstr>QuickSort – chapter 7</vt:lpstr>
      <vt:lpstr>Contents</vt:lpstr>
      <vt:lpstr>Slide 66</vt:lpstr>
      <vt:lpstr>Analysis of algorithms</vt:lpstr>
      <vt:lpstr>Algorithm Efficiency</vt:lpstr>
      <vt:lpstr>Algorithm Efficiency</vt:lpstr>
      <vt:lpstr>Analysis of algorithms</vt:lpstr>
      <vt:lpstr>Analysis of algorithms</vt:lpstr>
      <vt:lpstr>Analysis of algorithms</vt:lpstr>
      <vt:lpstr>Analysis of algorithms</vt:lpstr>
      <vt:lpstr>Analysis of algorithms: example</vt:lpstr>
      <vt:lpstr>Analysis of algorithms: example</vt:lpstr>
      <vt:lpstr>Analysis of algorithms</vt:lpstr>
      <vt:lpstr>Θ-notation (Theta notation)</vt:lpstr>
      <vt:lpstr>Review of Logarithms </vt:lpstr>
      <vt:lpstr>Review of Logarithms </vt:lpstr>
      <vt:lpstr>Find the leading term</vt:lpstr>
      <vt:lpstr>Practical Complexity</vt:lpstr>
      <vt:lpstr>Announcements</vt:lpstr>
      <vt:lpstr>Acknowledgement</vt:lpstr>
    </vt:vector>
  </TitlesOfParts>
  <Company>INTEC-UGENT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IBBT-UGent template simple</dc:title>
  <dc:creator>Chris Develder</dc:creator>
  <cp:lastModifiedBy>Tom Dhaene</cp:lastModifiedBy>
  <cp:revision>486</cp:revision>
  <cp:lastPrinted>1601-01-01T00:00:00Z</cp:lastPrinted>
  <dcterms:created xsi:type="dcterms:W3CDTF">2012-02-27T14:42:49Z</dcterms:created>
  <dcterms:modified xsi:type="dcterms:W3CDTF">2012-02-27T14:43:06Z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5</vt:i4>
  </property>
</Properties>
</file>