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96" r:id="rId1"/>
  </p:sldMasterIdLst>
  <p:notesMasterIdLst>
    <p:notesMasterId r:id="rId22"/>
  </p:notesMasterIdLst>
  <p:sldIdLst>
    <p:sldId id="256" r:id="rId2"/>
    <p:sldId id="257" r:id="rId3"/>
    <p:sldId id="259" r:id="rId4"/>
    <p:sldId id="260" r:id="rId5"/>
    <p:sldId id="258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9" r:id="rId14"/>
    <p:sldId id="270" r:id="rId15"/>
    <p:sldId id="271" r:id="rId16"/>
    <p:sldId id="272" r:id="rId17"/>
    <p:sldId id="274" r:id="rId18"/>
    <p:sldId id="273" r:id="rId19"/>
    <p:sldId id="275" r:id="rId20"/>
    <p:sldId id="266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itle Screen" id="{43C2AE6F-2B51-488A-9DA0-22503DB95198}">
          <p14:sldIdLst>
            <p14:sldId id="256"/>
          </p14:sldIdLst>
        </p14:section>
        <p14:section name="Geography and Nature" id="{E3757969-CC4E-48E9-9558-60715B993234}">
          <p14:sldIdLst>
            <p14:sldId id="257"/>
            <p14:sldId id="259"/>
            <p14:sldId id="260"/>
          </p14:sldIdLst>
        </p14:section>
        <p14:section name="Legislation" id="{025CD1C4-761D-42EB-938A-A93A3F55C4E8}">
          <p14:sldIdLst>
            <p14:sldId id="258"/>
            <p14:sldId id="261"/>
          </p14:sldIdLst>
        </p14:section>
        <p14:section name="Boring Text" id="{66463BEB-0EC5-41EF-A079-6ECCD29C33BA}">
          <p14:sldIdLst>
            <p14:sldId id="262"/>
            <p14:sldId id="263"/>
            <p14:sldId id="264"/>
            <p14:sldId id="265"/>
            <p14:sldId id="267"/>
            <p14:sldId id="268"/>
          </p14:sldIdLst>
        </p14:section>
        <p14:section name="More Pictures" id="{51B7BD19-2588-4430-9532-8CEBB2828C4E}">
          <p14:sldIdLst>
            <p14:sldId id="269"/>
            <p14:sldId id="270"/>
            <p14:sldId id="271"/>
            <p14:sldId id="272"/>
            <p14:sldId id="274"/>
            <p14:sldId id="273"/>
            <p14:sldId id="275"/>
            <p14:sldId id="26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-1056" y="-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1B47E7-0477-4B02-B53C-B3D7EB87FFD8}" type="datetimeFigureOut">
              <a:rPr lang="en-US" smtClean="0"/>
              <a:t>10/22/2012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2EFBFF-AB93-4CDB-A223-30C5FC5BAB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6608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Town in the </a:t>
            </a:r>
            <a:r>
              <a:rPr lang="en-US" baseline="0" dirty="0" err="1" smtClean="0"/>
              <a:t>Lleida</a:t>
            </a:r>
            <a:r>
              <a:rPr lang="en-US" baseline="0" dirty="0" smtClean="0"/>
              <a:t> province, in the Pyrenean mountains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2EFBFF-AB93-4CDB-A223-30C5FC5BAB7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1410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Mt. </a:t>
            </a:r>
            <a:r>
              <a:rPr lang="en-US" dirty="0" err="1" smtClean="0"/>
              <a:t>Teide</a:t>
            </a:r>
            <a:r>
              <a:rPr lang="en-US" dirty="0" smtClean="0"/>
              <a:t>, Tenerife, Canary Islands, is Spain's tallest mountain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2EFBFF-AB93-4CDB-A223-30C5FC5BAB7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1410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Spanish</a:t>
            </a:r>
            <a:r>
              <a:rPr lang="en-US" baseline="0" dirty="0" smtClean="0"/>
              <a:t> is spoken all over the country, but in some areas they also speak other languages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2EFBFF-AB93-4CDB-A223-30C5FC5BAB7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69451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E86B0AF0-17C8-44E9-8243-C462AE7A7197}" type="datetimeFigureOut">
              <a:rPr lang="en-US" smtClean="0"/>
              <a:t>10/22/2012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FABAE9C8-46D0-4565-B8FB-0FD5C7E13777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B0AF0-17C8-44E9-8243-C462AE7A7197}" type="datetimeFigureOut">
              <a:rPr lang="en-US" smtClean="0"/>
              <a:t>10/22/2012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AE9C8-46D0-4565-B8FB-0FD5C7E137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B0AF0-17C8-44E9-8243-C462AE7A7197}" type="datetimeFigureOut">
              <a:rPr lang="en-US" smtClean="0"/>
              <a:t>10/22/2012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AE9C8-46D0-4565-B8FB-0FD5C7E137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B0AF0-17C8-44E9-8243-C462AE7A7197}" type="datetimeFigureOut">
              <a:rPr lang="en-US" smtClean="0"/>
              <a:t>10/22/2012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AE9C8-46D0-4565-B8FB-0FD5C7E137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B0AF0-17C8-44E9-8243-C462AE7A7197}" type="datetimeFigureOut">
              <a:rPr lang="en-US" smtClean="0"/>
              <a:t>10/22/2012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AE9C8-46D0-4565-B8FB-0FD5C7E137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B0AF0-17C8-44E9-8243-C462AE7A7197}" type="datetimeFigureOut">
              <a:rPr lang="en-US" smtClean="0"/>
              <a:t>10/22/2012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AE9C8-46D0-4565-B8FB-0FD5C7E1377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B0AF0-17C8-44E9-8243-C462AE7A7197}" type="datetimeFigureOut">
              <a:rPr lang="en-US" smtClean="0"/>
              <a:t>10/22/2012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AE9C8-46D0-4565-B8FB-0FD5C7E137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B0AF0-17C8-44E9-8243-C462AE7A7197}" type="datetimeFigureOut">
              <a:rPr lang="en-US" smtClean="0"/>
              <a:t>10/22/2012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AE9C8-46D0-4565-B8FB-0FD5C7E137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B0AF0-17C8-44E9-8243-C462AE7A7197}" type="datetimeFigureOut">
              <a:rPr lang="en-US" smtClean="0"/>
              <a:t>10/22/2012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AE9C8-46D0-4565-B8FB-0FD5C7E137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B0AF0-17C8-44E9-8243-C462AE7A7197}" type="datetimeFigureOut">
              <a:rPr lang="en-US" smtClean="0"/>
              <a:t>10/22/2012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AE9C8-46D0-4565-B8FB-0FD5C7E13777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B0AF0-17C8-44E9-8243-C462AE7A7197}" type="datetimeFigureOut">
              <a:rPr lang="en-US" smtClean="0"/>
              <a:t>10/22/2012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AE9C8-46D0-4565-B8FB-0FD5C7E137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E86B0AF0-17C8-44E9-8243-C462AE7A7197}" type="datetimeFigureOut">
              <a:rPr lang="en-US" smtClean="0"/>
              <a:t>10/22/2012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FABAE9C8-46D0-4565-B8FB-0FD5C7E1377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Spain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Alex Ingram, Alex Brown, Sylvia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84504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upload.wikimedia.org/wikipedia/commons/e/e8/Classical_Guitar_two_view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2631" y="2410832"/>
            <a:ext cx="2653825" cy="4042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Music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Spain invented the guitar!</a:t>
            </a:r>
          </a:p>
          <a:p>
            <a:r>
              <a:rPr lang="en-US" dirty="0" smtClean="0"/>
              <a:t>Inspired by Rock-and-Roll music</a:t>
            </a:r>
          </a:p>
          <a:p>
            <a:r>
              <a:rPr lang="en-US" dirty="0" smtClean="0"/>
              <a:t>Spain has lots of variety with music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716016" y="116632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Spain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39168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GDP (Gross Domestic Product) of Spain in </a:t>
            </a:r>
            <a:r>
              <a:rPr lang="en-US" dirty="0"/>
              <a:t>2011 was $1.49 t</a:t>
            </a:r>
            <a:r>
              <a:rPr lang="en-US" dirty="0" smtClean="0"/>
              <a:t>rillion USD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68580" indent="0">
              <a:buNone/>
            </a:pPr>
            <a:r>
              <a:rPr lang="en-US" dirty="0" smtClean="0"/>
              <a:t>Note: The GDP is the total combined value of all goods and services in a year in any given country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716016" y="116632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Spain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49550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Population: </a:t>
            </a:r>
            <a:r>
              <a:rPr lang="en-US" dirty="0" smtClean="0"/>
              <a:t>47,190,493</a:t>
            </a:r>
          </a:p>
          <a:p>
            <a:pPr lvl="1"/>
            <a:r>
              <a:rPr lang="en-US" dirty="0"/>
              <a:t>2011 National Statistics Institute of </a:t>
            </a:r>
            <a:r>
              <a:rPr lang="en-US" dirty="0" smtClean="0"/>
              <a:t>Spain Census</a:t>
            </a:r>
            <a:endParaRPr lang="en-US" dirty="0"/>
          </a:p>
          <a:p>
            <a:r>
              <a:rPr lang="en-US" dirty="0" smtClean="0"/>
              <a:t>Top four cities (all populations as of 2011):</a:t>
            </a:r>
          </a:p>
          <a:p>
            <a:pPr lvl="1"/>
            <a:r>
              <a:rPr lang="en-US" dirty="0"/>
              <a:t>Madrid (</a:t>
            </a:r>
            <a:r>
              <a:rPr lang="en-US" dirty="0" smtClean="0"/>
              <a:t>3,265,038 people)</a:t>
            </a:r>
          </a:p>
          <a:p>
            <a:pPr lvl="1"/>
            <a:r>
              <a:rPr lang="en-US" dirty="0"/>
              <a:t>Barcelona (</a:t>
            </a:r>
            <a:r>
              <a:rPr lang="en-US" dirty="0" smtClean="0"/>
              <a:t>1,615,448 people)</a:t>
            </a:r>
          </a:p>
          <a:p>
            <a:pPr lvl="1"/>
            <a:r>
              <a:rPr lang="en-US" dirty="0" smtClean="0"/>
              <a:t>Valencia (798,033 people)</a:t>
            </a:r>
          </a:p>
          <a:p>
            <a:pPr lvl="1"/>
            <a:r>
              <a:rPr lang="en-US" dirty="0" smtClean="0"/>
              <a:t>Seville </a:t>
            </a:r>
            <a:r>
              <a:rPr lang="en-US" dirty="0"/>
              <a:t>(703,021 </a:t>
            </a:r>
            <a:r>
              <a:rPr lang="en-US" dirty="0" smtClean="0"/>
              <a:t>people)</a:t>
            </a:r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  <p:pic>
        <p:nvPicPr>
          <p:cNvPr id="1026" name="Picture 2" descr="http://media.web.britannica.com/eb-media/45/64545-004-F978DBDF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3991108"/>
            <a:ext cx="2536031" cy="2543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716016" y="116632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Spain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03460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Fashion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4716016" y="116632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Spain Presentation</a:t>
            </a:r>
            <a:endParaRPr lang="en-US" dirty="0"/>
          </a:p>
        </p:txBody>
      </p:sp>
      <p:pic>
        <p:nvPicPr>
          <p:cNvPr id="3074" name="Picture 2" descr="http://2.bp.blogspot.com/-VZXjUnyZqK8/Tbg2ZMNv0SI/AAAAAAAAAAo/0h3CvePDeNk/s1600/spain2_wideweb__470x344%252C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276872"/>
            <a:ext cx="5607831" cy="4104456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media.monstersandcritics.com/galleries/1466228/015402965008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965908" y="2276872"/>
            <a:ext cx="2543033" cy="4104456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87869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Fashion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4716016" y="116632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Spain Presentation</a:t>
            </a:r>
            <a:endParaRPr lang="en-US" dirty="0"/>
          </a:p>
        </p:txBody>
      </p:sp>
      <p:pic>
        <p:nvPicPr>
          <p:cNvPr id="4098" name="Picture 2" descr="http://nimg.sulekha.com/entertainment/original700/spain-fashion-week-2009-2-27-8-8-5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193014"/>
            <a:ext cx="6408712" cy="4265799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36616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Fashion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 descr="http://nimg.sulekha.com/entertainment/original700/spain-fashion-2010-9-22-16-37-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870" y="2204864"/>
            <a:ext cx="5459760" cy="4122120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716016" y="116632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Spain Presentation</a:t>
            </a:r>
            <a:endParaRPr lang="en-US" dirty="0"/>
          </a:p>
        </p:txBody>
      </p:sp>
      <p:pic>
        <p:nvPicPr>
          <p:cNvPr id="5124" name="Picture 4" descr="http://www.company.co.uk/cm/companyuk/images/uJ/8%20spain%20fashion%20through%20my%20eyes%2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5430" y="2204864"/>
            <a:ext cx="2937010" cy="4122120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35853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Military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Huge in 16</a:t>
            </a:r>
            <a:r>
              <a:rPr lang="en-US" baseline="30000" dirty="0" smtClean="0"/>
              <a:t>th</a:t>
            </a:r>
            <a:r>
              <a:rPr lang="en-US" dirty="0" smtClean="0"/>
              <a:t>-17</a:t>
            </a:r>
            <a:r>
              <a:rPr lang="en-US" baseline="30000" dirty="0" smtClean="0"/>
              <a:t>th</a:t>
            </a:r>
            <a:r>
              <a:rPr lang="en-US" dirty="0" smtClean="0"/>
              <a:t> centuries</a:t>
            </a:r>
          </a:p>
          <a:p>
            <a:r>
              <a:rPr lang="en-US" dirty="0" smtClean="0"/>
              <a:t>Colonized the Americas</a:t>
            </a:r>
          </a:p>
          <a:p>
            <a:endParaRPr lang="en-US" dirty="0"/>
          </a:p>
        </p:txBody>
      </p:sp>
      <p:pic>
        <p:nvPicPr>
          <p:cNvPr id="6146" name="Picture 2" descr="http://upload.wikimedia.org/wikipedia/commons/4/46/La_expugnaci%C3%B3n_de_Rheinfelden_por_Vicente_Carduch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836711"/>
            <a:ext cx="3278298" cy="2797757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upload.wikimedia.org/wikipedia/commons/4/45/La_rendici%C3%B3n_de_Granad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7613" y="3356992"/>
            <a:ext cx="4802765" cy="3024336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716016" y="116632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Spain Presentation</a:t>
            </a:r>
            <a:endParaRPr lang="en-US" dirty="0"/>
          </a:p>
        </p:txBody>
      </p:sp>
      <p:sp>
        <p:nvSpPr>
          <p:cNvPr id="4" name="AutoShape 6" descr="http://upload.wikimedia.org/wikipedia/commons/1/1e/Velazquez-The_Surrenderof_Breda.jpg"/>
          <p:cNvSpPr>
            <a:spLocks noChangeAspect="1" noChangeArrowheads="1"/>
          </p:cNvSpPr>
          <p:nvPr/>
        </p:nvSpPr>
        <p:spPr bwMode="auto">
          <a:xfrm>
            <a:off x="63500" y="-136525"/>
            <a:ext cx="11268075" cy="929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8" descr="http://upload.wikimedia.org/wikipedia/commons/1/1e/Velazquez-The_Surrenderof_Breda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153" name="Picture 9" descr="C:\Users\Reimu\Downloads\Velazquez-The_Surrenderof_Breda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356993"/>
            <a:ext cx="3667427" cy="3024335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66363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Military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People in military:</a:t>
            </a:r>
          </a:p>
          <a:p>
            <a:pPr lvl="1"/>
            <a:r>
              <a:rPr lang="en-US" dirty="0" smtClean="0"/>
              <a:t>Spanish </a:t>
            </a:r>
            <a:r>
              <a:rPr lang="en-US" dirty="0"/>
              <a:t>Army: </a:t>
            </a:r>
            <a:r>
              <a:rPr lang="en-US" dirty="0" smtClean="0"/>
              <a:t>61,300</a:t>
            </a:r>
          </a:p>
          <a:p>
            <a:pPr lvl="1"/>
            <a:r>
              <a:rPr lang="en-US" dirty="0"/>
              <a:t>Spanish Air Force: </a:t>
            </a:r>
            <a:r>
              <a:rPr lang="en-US" dirty="0" smtClean="0"/>
              <a:t>27,000</a:t>
            </a:r>
            <a:endParaRPr lang="en-US" dirty="0"/>
          </a:p>
          <a:p>
            <a:pPr lvl="1"/>
            <a:r>
              <a:rPr lang="en-US" dirty="0"/>
              <a:t>Spanish Navy: </a:t>
            </a:r>
            <a:r>
              <a:rPr lang="en-US" dirty="0" smtClean="0"/>
              <a:t>25,000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716016" y="116632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Spain Presentation</a:t>
            </a:r>
            <a:endParaRPr lang="en-US" dirty="0"/>
          </a:p>
        </p:txBody>
      </p:sp>
      <p:sp>
        <p:nvSpPr>
          <p:cNvPr id="4" name="AutoShape 6" descr="http://upload.wikimedia.org/wikipedia/commons/1/1e/Velazquez-The_Surrenderof_Breda.jpg"/>
          <p:cNvSpPr>
            <a:spLocks noChangeAspect="1" noChangeArrowheads="1"/>
          </p:cNvSpPr>
          <p:nvPr/>
        </p:nvSpPr>
        <p:spPr bwMode="auto">
          <a:xfrm>
            <a:off x="63500" y="-136525"/>
            <a:ext cx="11268075" cy="929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8" descr="http://upload.wikimedia.org/wikipedia/commons/1/1e/Velazquez-The_Surrenderof_Breda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4780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of Spain, Part 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Start of modern Spain was in 1492</a:t>
            </a:r>
          </a:p>
          <a:p>
            <a:r>
              <a:rPr lang="en-US" sz="2350" dirty="0" smtClean="0"/>
              <a:t>Columbus’ voyage to America also in 1492</a:t>
            </a:r>
          </a:p>
          <a:p>
            <a:r>
              <a:rPr lang="en-US" dirty="0" smtClean="0"/>
              <a:t>Spanish Inquisition started then as well</a:t>
            </a:r>
          </a:p>
          <a:p>
            <a:r>
              <a:rPr lang="en-US" dirty="0" smtClean="0"/>
              <a:t>Power declined towards the end of the 17</a:t>
            </a:r>
            <a:r>
              <a:rPr lang="en-US" baseline="30000" dirty="0" smtClean="0"/>
              <a:t>th</a:t>
            </a:r>
            <a:r>
              <a:rPr lang="en-US" dirty="0" smtClean="0"/>
              <a:t> century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716016" y="116632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Spain Presentation</a:t>
            </a:r>
            <a:endParaRPr lang="en-US" dirty="0"/>
          </a:p>
        </p:txBody>
      </p:sp>
      <p:pic>
        <p:nvPicPr>
          <p:cNvPr id="7170" name="Picture 2" descr="http://static3.fjcdn.com/comments/Nobody+expects+the+Spanish+Inquisition+_322f1e5a235e24e99899e072b28b68c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124744"/>
            <a:ext cx="4896544" cy="3643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907704" y="4869160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FACT</a:t>
            </a:r>
            <a:r>
              <a:rPr lang="en-US" dirty="0" smtClean="0"/>
              <a:t>: Nobody expects the Spanish Inquisition!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13557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4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Education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Required from age 6 to 16</a:t>
            </a:r>
          </a:p>
          <a:p>
            <a:r>
              <a:rPr lang="en-US" dirty="0" smtClean="0"/>
              <a:t>Literacy rate: 98.1%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716016" y="116632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Spain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87539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Reimu\Downloads\Provinces_of_Spain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588" y="710940"/>
            <a:ext cx="8020860" cy="5526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716016" y="116632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Provinces of Spain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83588" y="6237312"/>
            <a:ext cx="802086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Image © 2010 </a:t>
            </a:r>
            <a:r>
              <a:rPr lang="pt-BR" sz="800" dirty="0" smtClean="0"/>
              <a:t>Emilio Gómez Fernández &amp; Javi C. S., licensed under </a:t>
            </a:r>
            <a:r>
              <a:rPr lang="en-US" sz="800" dirty="0" smtClean="0"/>
              <a:t>Creative Commons Attribution-Share Alike 3.0 license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12298492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 Cited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1400" dirty="0"/>
              <a:t>http://en.wikipedia.org/wiki/Spain</a:t>
            </a:r>
          </a:p>
          <a:p>
            <a:r>
              <a:rPr lang="en-US" sz="1400" dirty="0"/>
              <a:t>http://en.wikipedia.org/wiki/Culture_of_Spain</a:t>
            </a:r>
          </a:p>
          <a:p>
            <a:r>
              <a:rPr lang="en-US" sz="1400" dirty="0"/>
              <a:t>http://en.wikipedia.org/wiki/Spanish_Inquisition</a:t>
            </a:r>
          </a:p>
          <a:p>
            <a:r>
              <a:rPr lang="en-US" sz="1400" dirty="0"/>
              <a:t>http://en.wikipedia.org/wiki/San_Fermin</a:t>
            </a:r>
          </a:p>
          <a:p>
            <a:r>
              <a:rPr lang="en-US" sz="1400" dirty="0"/>
              <a:t>http://en.wikipedia.org/wiki/Semana_Santa</a:t>
            </a:r>
          </a:p>
          <a:p>
            <a:r>
              <a:rPr lang="en-US" sz="1400" dirty="0"/>
              <a:t>http://en.wikipedia.org/wiki/Public_holidays_in_Spain</a:t>
            </a:r>
          </a:p>
          <a:p>
            <a:r>
              <a:rPr lang="en-US" sz="1400" dirty="0"/>
              <a:t>http://en.wikipedia.org/wiki/Spanish_Constitution_of_1978</a:t>
            </a:r>
          </a:p>
          <a:p>
            <a:r>
              <a:rPr lang="en-US" sz="1400" dirty="0"/>
              <a:t>http://en.wikipedia.org/wiki/History_of_Spain</a:t>
            </a:r>
          </a:p>
          <a:p>
            <a:r>
              <a:rPr lang="en-US" sz="1400" dirty="0"/>
              <a:t>http://en.wikipedia.org/wiki/Education_in_Spain</a:t>
            </a:r>
            <a:endParaRPr lang="en-US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4716016" y="116632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Spain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61013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716016" y="116632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Bossòst</a:t>
            </a:r>
            <a:r>
              <a:rPr lang="en-US" dirty="0" smtClean="0"/>
              <a:t>, Spain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83588" y="6237312"/>
            <a:ext cx="802086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Image © 2008 </a:t>
            </a:r>
            <a:r>
              <a:rPr lang="en-US" sz="800" dirty="0" err="1" smtClean="0"/>
              <a:t>Asier</a:t>
            </a:r>
            <a:r>
              <a:rPr lang="en-US" sz="800" dirty="0" smtClean="0"/>
              <a:t> </a:t>
            </a:r>
            <a:r>
              <a:rPr lang="en-US" sz="800" dirty="0" err="1" smtClean="0"/>
              <a:t>Sarasua</a:t>
            </a:r>
            <a:r>
              <a:rPr lang="en-US" sz="800" dirty="0" smtClean="0"/>
              <a:t> </a:t>
            </a:r>
            <a:r>
              <a:rPr lang="en-US" sz="800" dirty="0" err="1" smtClean="0"/>
              <a:t>Garmendia</a:t>
            </a:r>
            <a:r>
              <a:rPr lang="pt-BR" sz="800" dirty="0" smtClean="0"/>
              <a:t>, licensed under </a:t>
            </a:r>
            <a:r>
              <a:rPr lang="en-US" sz="800" dirty="0" smtClean="0"/>
              <a:t>Creative Commons Attribution-Share Alike 3.0 license</a:t>
            </a:r>
            <a:endParaRPr lang="en-US" sz="800" dirty="0"/>
          </a:p>
        </p:txBody>
      </p:sp>
      <p:pic>
        <p:nvPicPr>
          <p:cNvPr id="3076" name="Picture 4" descr="http://upload.wikimedia.org/wikipedia/commons/c/c4/Boss%C3%B2s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1" y="764704"/>
            <a:ext cx="7296811" cy="5472608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86246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716016" y="116632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Mt. </a:t>
            </a:r>
            <a:r>
              <a:rPr lang="en-US" dirty="0" err="1" smtClean="0"/>
              <a:t>Teide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83588" y="6237312"/>
            <a:ext cx="802086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Image © 2006 </a:t>
            </a:r>
            <a:r>
              <a:rPr lang="en-US" sz="800" dirty="0" err="1" smtClean="0"/>
              <a:t>jimmyroq</a:t>
            </a:r>
            <a:r>
              <a:rPr lang="pt-BR" sz="800" dirty="0" smtClean="0"/>
              <a:t>, licensed under </a:t>
            </a:r>
            <a:r>
              <a:rPr lang="en-US" sz="800" dirty="0" smtClean="0"/>
              <a:t>Creative Commons Attribution-Share Alike 2.0 Generic license</a:t>
            </a:r>
            <a:endParaRPr lang="en-US" sz="800" dirty="0"/>
          </a:p>
        </p:txBody>
      </p:sp>
      <p:pic>
        <p:nvPicPr>
          <p:cNvPr id="4098" name="Picture 2" descr="http://upload.wikimedia.org/wikipedia/commons/d/d7/Teide_Tenerif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621" y="828543"/>
            <a:ext cx="7152793" cy="5364596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80829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16016" y="116632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Languages in Spain</a:t>
            </a:r>
            <a:endParaRPr lang="en-US" dirty="0"/>
          </a:p>
        </p:txBody>
      </p:sp>
      <p:pic>
        <p:nvPicPr>
          <p:cNvPr id="2050" name="Picture 2" descr="C:\Users\Reimu\Downloads\2000px-Languages_of_Spain.sv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830956"/>
            <a:ext cx="7910856" cy="5118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83588" y="6237312"/>
            <a:ext cx="802086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Image © 2009 </a:t>
            </a:r>
            <a:r>
              <a:rPr lang="en-US" sz="800" dirty="0" err="1" smtClean="0"/>
              <a:t>Órbigo</a:t>
            </a:r>
            <a:r>
              <a:rPr lang="pt-BR" sz="800" dirty="0" smtClean="0"/>
              <a:t>, licensed under </a:t>
            </a:r>
            <a:r>
              <a:rPr lang="en-US" sz="800" dirty="0" smtClean="0"/>
              <a:t>the GNU Free Documentation License, Version 1.2 or later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15992762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16016" y="116632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Spain Presentation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Spanish Government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Western Country</a:t>
            </a:r>
          </a:p>
          <a:p>
            <a:r>
              <a:rPr lang="en-US" dirty="0" smtClean="0"/>
              <a:t>Constitution was enacted in 1978</a:t>
            </a:r>
          </a:p>
          <a:p>
            <a:r>
              <a:rPr lang="en-US" dirty="0" smtClean="0"/>
              <a:t>Parliamentary monarchy</a:t>
            </a:r>
          </a:p>
          <a:p>
            <a:pPr lvl="1"/>
            <a:r>
              <a:rPr lang="en-US" dirty="0" smtClean="0"/>
              <a:t>Monarch is the head of state and prime minister</a:t>
            </a:r>
          </a:p>
          <a:p>
            <a:pPr lvl="1"/>
            <a:r>
              <a:rPr lang="en-US" dirty="0"/>
              <a:t>Juan Carlos I is the King of Spain</a:t>
            </a:r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5124" name="Picture 4" descr="http://upload.wikimedia.org/wikipedia/commons/e/ee/El_rey_Juan_Carlos_I_en_la_Pascua_Militar_de_200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764704"/>
            <a:ext cx="7810176" cy="5699135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24290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5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5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Religion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79% of Spaniards are Roman Catholic</a:t>
            </a:r>
          </a:p>
          <a:p>
            <a:r>
              <a:rPr lang="en-US" dirty="0" smtClean="0"/>
              <a:t>2% of Spaniards are of another religion</a:t>
            </a:r>
          </a:p>
          <a:p>
            <a:r>
              <a:rPr lang="en-US" dirty="0" smtClean="0"/>
              <a:t>19% of Spaniards are non-religious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716016" y="116632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Spain Presentation</a:t>
            </a:r>
            <a:endParaRPr lang="en-US" dirty="0"/>
          </a:p>
        </p:txBody>
      </p:sp>
      <p:pic>
        <p:nvPicPr>
          <p:cNvPr id="6" name="spanish_inquisition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 flipV="1">
            <a:off x="489390" y="6452416"/>
            <a:ext cx="45719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57538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3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Spanish Holidays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Spain celebrates many standard holidays</a:t>
            </a:r>
          </a:p>
          <a:p>
            <a:pPr lvl="1"/>
            <a:r>
              <a:rPr lang="en-US" dirty="0" smtClean="0"/>
              <a:t>Christmas</a:t>
            </a:r>
          </a:p>
          <a:p>
            <a:pPr lvl="1"/>
            <a:r>
              <a:rPr lang="en-US" dirty="0" smtClean="0"/>
              <a:t>New Years</a:t>
            </a:r>
          </a:p>
          <a:p>
            <a:r>
              <a:rPr lang="en-US" dirty="0" smtClean="0"/>
              <a:t>Spain also celebrates “</a:t>
            </a:r>
            <a:r>
              <a:rPr lang="en-US" dirty="0" err="1" smtClean="0"/>
              <a:t>Semana</a:t>
            </a:r>
            <a:r>
              <a:rPr lang="en-US" dirty="0" smtClean="0"/>
              <a:t> Santa” </a:t>
            </a:r>
            <a:r>
              <a:rPr lang="en-US" dirty="0"/>
              <a:t>(Holy Week</a:t>
            </a:r>
            <a:r>
              <a:rPr lang="en-US" dirty="0" smtClean="0"/>
              <a:t>) one week before Easter</a:t>
            </a:r>
          </a:p>
          <a:p>
            <a:r>
              <a:rPr lang="en-US" dirty="0" smtClean="0"/>
              <a:t>Another well-known </a:t>
            </a:r>
            <a:r>
              <a:rPr lang="en-US" dirty="0"/>
              <a:t>Spanish holiday is </a:t>
            </a:r>
            <a:r>
              <a:rPr lang="en-US" dirty="0" smtClean="0"/>
              <a:t>“San </a:t>
            </a:r>
            <a:r>
              <a:rPr lang="en-US" dirty="0" err="1" smtClean="0"/>
              <a:t>Fermin</a:t>
            </a:r>
            <a:r>
              <a:rPr lang="en-US" dirty="0" smtClean="0"/>
              <a:t>“ which is celebrated every year in July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716016" y="116632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Spain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09974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pictured food is </a:t>
            </a:r>
            <a:r>
              <a:rPr lang="en-US" dirty="0" smtClean="0"/>
              <a:t>known as “Tapas”</a:t>
            </a:r>
          </a:p>
          <a:p>
            <a:r>
              <a:rPr lang="en-US" dirty="0" smtClean="0"/>
              <a:t>Spanish cooking uses a lot of olive oil</a:t>
            </a:r>
          </a:p>
          <a:p>
            <a:r>
              <a:rPr lang="en-US" dirty="0" smtClean="0"/>
              <a:t>Garlic and onions are used a lot</a:t>
            </a:r>
          </a:p>
          <a:p>
            <a:r>
              <a:rPr lang="en-US" dirty="0" smtClean="0"/>
              <a:t>Salads are popular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716016" y="116632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Spain Presentation</a:t>
            </a:r>
            <a:endParaRPr lang="en-US" dirty="0"/>
          </a:p>
        </p:txBody>
      </p:sp>
      <p:pic>
        <p:nvPicPr>
          <p:cNvPr id="7172" name="Picture 4" descr="http://upload.wikimedia.org/wikipedia/commons/e/e8/Tapas_Sevilla_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942800" y="3711600"/>
            <a:ext cx="3743429" cy="2808312"/>
          </a:xfrm>
          <a:prstGeom prst="rect">
            <a:avLst/>
          </a:prstGeom>
          <a:noFill/>
          <a:effectLst>
            <a:glow>
              <a:schemeClr val="accent1">
                <a:alpha val="40000"/>
              </a:schemeClr>
            </a:glow>
            <a:outerShdw blurRad="50800" dist="38100" dir="13500000" algn="br" rotWithShape="0">
              <a:prstClr val="black">
                <a:alpha val="40000"/>
              </a:prstClr>
            </a:outerShdw>
            <a:softEdge rad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38639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3.7037E-6 L -0.24062 -0.25301 " pathEditMode="relative" ptsTypes="AA">
                                      <p:cBhvr>
                                        <p:cTn id="6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750" fill="hold"/>
                                        <p:tgtEl>
                                          <p:spTgt spid="7172"/>
                                        </p:tgtEl>
                                      </p:cBhvr>
                                      <p:by x="200000" y="2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154</TotalTime>
  <Words>488</Words>
  <Application>Microsoft Office PowerPoint</Application>
  <PresentationFormat>On-screen Show (4:3)</PresentationFormat>
  <Paragraphs>100</Paragraphs>
  <Slides>20</Slides>
  <Notes>3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Austin</vt:lpstr>
      <vt:lpstr>Spain</vt:lpstr>
      <vt:lpstr>PowerPoint Presentation</vt:lpstr>
      <vt:lpstr>PowerPoint Presentation</vt:lpstr>
      <vt:lpstr>PowerPoint Presentation</vt:lpstr>
      <vt:lpstr>PowerPoint Presentation</vt:lpstr>
      <vt:lpstr>Spanish Government</vt:lpstr>
      <vt:lpstr>Religion</vt:lpstr>
      <vt:lpstr>Spanish Holidays</vt:lpstr>
      <vt:lpstr>Food</vt:lpstr>
      <vt:lpstr>Music</vt:lpstr>
      <vt:lpstr>Economy</vt:lpstr>
      <vt:lpstr>Population</vt:lpstr>
      <vt:lpstr>Fashion</vt:lpstr>
      <vt:lpstr>Fashion</vt:lpstr>
      <vt:lpstr>Fashion</vt:lpstr>
      <vt:lpstr>Military</vt:lpstr>
      <vt:lpstr>Military</vt:lpstr>
      <vt:lpstr>History of Spain, Part I</vt:lpstr>
      <vt:lpstr>Education</vt:lpstr>
      <vt:lpstr>Works Cited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Spain</dc:title>
  <dc:creator>Reimu</dc:creator>
  <cp:lastModifiedBy>Reimu</cp:lastModifiedBy>
  <cp:revision>31</cp:revision>
  <dcterms:created xsi:type="dcterms:W3CDTF">2012-10-19T03:33:19Z</dcterms:created>
  <dcterms:modified xsi:type="dcterms:W3CDTF">2012-10-23T04:37:19Z</dcterms:modified>
</cp:coreProperties>
</file>