
<file path=[Content_Types].xml><?xml version="1.0" encoding="utf-8"?>
<Types xmlns="http://schemas.openxmlformats.org/package/2006/content-types">
  <Default Extension="png" ContentType="image/png"/>
  <Default Extension="mp3" ContentType="audio/unknown"/>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0" r:id="rId3"/>
    <p:sldMasterId id="2147483732" r:id="rId4"/>
    <p:sldMasterId id="2147483744" r:id="rId5"/>
    <p:sldMasterId id="2147483756" r:id="rId6"/>
  </p:sldMasterIdLst>
  <p:sldIdLst>
    <p:sldId id="256"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kcja domyślna" id="{FD5AE280-BC68-4EDE-9610-E75AAD7F13A3}">
          <p14:sldIdLst>
            <p14:sldId id="256"/>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06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pl-PL" smtClean="0"/>
              <a:t>Kliknij, aby edytować styl</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15" name="Date Placeholder 1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6" name="Slide Number Placeholder 15"/>
          <p:cNvSpPr>
            <a:spLocks noGrp="1"/>
          </p:cNvSpPr>
          <p:nvPr>
            <p:ph type="sldNum" sz="quarter" idx="11"/>
          </p:nvPr>
        </p:nvSpPr>
        <p:spPr/>
        <p:txBody>
          <a:bodyPr/>
          <a:lstStyle/>
          <a:p>
            <a:fld id="{DFBB11DF-3A6E-4F40-BE29-C94190B70CF0}" type="slidenum">
              <a:rPr lang="pl-PL" smtClean="0"/>
              <a:t>‹#›</a:t>
            </a:fld>
            <a:endParaRPr lang="pl-PL" dirty="0"/>
          </a:p>
        </p:txBody>
      </p:sp>
      <p:sp>
        <p:nvSpPr>
          <p:cNvPr id="17" name="Footer Placeholder 16"/>
          <p:cNvSpPr>
            <a:spLocks noGrp="1"/>
          </p:cNvSpPr>
          <p:nvPr>
            <p:ph type="ftr" sz="quarter" idx="12"/>
          </p:nvPr>
        </p:nvSpPr>
        <p:spPr/>
        <p:txBody>
          <a:bodyPr/>
          <a:lstStyle/>
          <a:p>
            <a:endParaRPr lang="pl-P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pl-PL" smtClean="0"/>
              <a:t>Kliknij, aby edytować styl</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pl-PL"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DFBB11DF-3A6E-4F40-BE29-C94190B70CF0}" type="slidenum">
              <a:rPr lang="pl-PL" smtClean="0"/>
              <a:t>‹#›</a:t>
            </a:fld>
            <a:endParaRPr lang="pl-PL"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pl-PL" smtClean="0"/>
              <a:t>Kliknij, aby edytować styl</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
        <p:nvSpPr>
          <p:cNvPr id="11" name="Title 10"/>
          <p:cNvSpPr>
            <a:spLocks noGrp="1"/>
          </p:cNvSpPr>
          <p:nvPr>
            <p:ph type="title"/>
          </p:nvPr>
        </p:nvSpPr>
        <p:spPr/>
        <p:txBody>
          <a:bodyPr/>
          <a:lstStyle/>
          <a:p>
            <a:r>
              <a:rPr lang="pl-PL" smtClean="0"/>
              <a:t>Kliknij, aby edytować styl</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pl-PL" smtClean="0"/>
              <a:t>Kliknij, aby edytować styl</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12" name="Title 11"/>
          <p:cNvSpPr>
            <a:spLocks noGrp="1"/>
          </p:cNvSpPr>
          <p:nvPr>
            <p:ph type="title"/>
          </p:nvPr>
        </p:nvSpPr>
        <p:spPr/>
        <p:txBody>
          <a:bodyPr/>
          <a:lstStyle>
            <a:lvl1pPr>
              <a:defRPr>
                <a:solidFill>
                  <a:schemeClr val="tx2"/>
                </a:solidFill>
              </a:defRPr>
            </a:lvl1pPr>
          </a:lstStyle>
          <a:p>
            <a:r>
              <a:rPr lang="pl-PL" smtClean="0"/>
              <a:t>Kliknij, aby edytować styl</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smtClean="0"/>
              <a:t>Kliknij, aby edytować styl</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8" name="Footer Placeholder 7"/>
          <p:cNvSpPr>
            <a:spLocks noGrp="1"/>
          </p:cNvSpPr>
          <p:nvPr>
            <p:ph type="ftr" sz="quarter" idx="11"/>
          </p:nvPr>
        </p:nvSpPr>
        <p:spPr/>
        <p:txBody>
          <a:bodyPr/>
          <a:lstStyle/>
          <a:p>
            <a:endParaRPr lang="pl-PL" dirty="0"/>
          </a:p>
        </p:txBody>
      </p:sp>
      <p:sp>
        <p:nvSpPr>
          <p:cNvPr id="9" name="Slide Number Placeholder 8"/>
          <p:cNvSpPr>
            <a:spLocks noGrp="1"/>
          </p:cNvSpPr>
          <p:nvPr>
            <p:ph type="sldNum" sz="quarter" idx="12"/>
          </p:nvPr>
        </p:nvSpPr>
        <p:spPr/>
        <p:txBody>
          <a:bodyPr/>
          <a:lstStyle/>
          <a:p>
            <a:fld id="{DFBB11DF-3A6E-4F40-BE29-C94190B70CF0}" type="slidenum">
              <a:rPr lang="pl-PL" smtClean="0"/>
              <a:t>‹#›</a:t>
            </a:fld>
            <a:endParaRPr lang="pl-PL" dirty="0"/>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4" name="Footer Placeholder 3"/>
          <p:cNvSpPr>
            <a:spLocks noGrp="1"/>
          </p:cNvSpPr>
          <p:nvPr>
            <p:ph type="ftr" sz="quarter" idx="11"/>
          </p:nvPr>
        </p:nvSpPr>
        <p:spPr/>
        <p:txBody>
          <a:bodyPr/>
          <a:lstStyle/>
          <a:p>
            <a:endParaRPr lang="pl-PL" dirty="0"/>
          </a:p>
        </p:txBody>
      </p:sp>
      <p:sp>
        <p:nvSpPr>
          <p:cNvPr id="5" name="Slide Number Placeholder 4"/>
          <p:cNvSpPr>
            <a:spLocks noGrp="1"/>
          </p:cNvSpPr>
          <p:nvPr>
            <p:ph type="sldNum" sz="quarter" idx="12"/>
          </p:nvPr>
        </p:nvSpPr>
        <p:spPr/>
        <p:txBody>
          <a:bodyPr/>
          <a:lstStyle/>
          <a:p>
            <a:fld id="{DFBB11DF-3A6E-4F40-BE29-C94190B70CF0}" type="slidenum">
              <a:rPr lang="pl-PL" smtClean="0"/>
              <a:t>‹#›</a:t>
            </a:fld>
            <a:endParaRPr lang="pl-PL" dirty="0"/>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3" name="Footer Placeholder 2"/>
          <p:cNvSpPr>
            <a:spLocks noGrp="1"/>
          </p:cNvSpPr>
          <p:nvPr>
            <p:ph type="ftr" sz="quarter" idx="11"/>
          </p:nvPr>
        </p:nvSpPr>
        <p:spPr/>
        <p:txBody>
          <a:bodyPr/>
          <a:lstStyle/>
          <a:p>
            <a:endParaRPr lang="pl-PL" dirty="0"/>
          </a:p>
        </p:txBody>
      </p:sp>
      <p:sp>
        <p:nvSpPr>
          <p:cNvPr id="4" name="Slide Number Placeholder 3"/>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pl-PL" smtClean="0"/>
              <a:t>Kliknij, aby edytować styl</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3" name="Title 12"/>
          <p:cNvSpPr>
            <a:spLocks noGrp="1"/>
          </p:cNvSpPr>
          <p:nvPr>
            <p:ph type="title"/>
          </p:nvPr>
        </p:nvSpPr>
        <p:spPr/>
        <p:txBody>
          <a:bodyPr/>
          <a:lstStyle/>
          <a:p>
            <a:r>
              <a:rPr lang="pl-PL" smtClean="0"/>
              <a:t>Kliknij, aby edytować styl</a:t>
            </a:r>
            <a:endParaRPr lang="en-US"/>
          </a:p>
        </p:txBody>
      </p:sp>
      <p:sp>
        <p:nvSpPr>
          <p:cNvPr id="14" name="Date Placeholder 1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5" name="Slide Number Placeholder 14"/>
          <p:cNvSpPr>
            <a:spLocks noGrp="1"/>
          </p:cNvSpPr>
          <p:nvPr>
            <p:ph type="sldNum" sz="quarter" idx="11"/>
          </p:nvPr>
        </p:nvSpPr>
        <p:spPr/>
        <p:txBody>
          <a:bodyPr/>
          <a:lstStyle/>
          <a:p>
            <a:fld id="{DFBB11DF-3A6E-4F40-BE29-C94190B70CF0}" type="slidenum">
              <a:rPr lang="pl-PL" smtClean="0"/>
              <a:t>‹#›</a:t>
            </a:fld>
            <a:endParaRPr lang="pl-PL" dirty="0"/>
          </a:p>
        </p:txBody>
      </p:sp>
      <p:sp>
        <p:nvSpPr>
          <p:cNvPr id="16" name="Footer Placeholder 15"/>
          <p:cNvSpPr>
            <a:spLocks noGrp="1"/>
          </p:cNvSpPr>
          <p:nvPr>
            <p:ph type="ftr" sz="quarter" idx="12"/>
          </p:nvPr>
        </p:nvSpPr>
        <p:spPr/>
        <p:txBody>
          <a:bodyPr/>
          <a:lstStyle/>
          <a:p>
            <a:endParaRPr lang="pl-PL"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pl-PL" smtClean="0"/>
              <a:t>Kliknij, aby edytować styl</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dirty="0" smtClean="0"/>
              <a:t>Kliknij ikonę, aby dodać obraz</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Vertical Text Placeholder 2"/>
          <p:cNvSpPr>
            <a:spLocks noGrp="1"/>
          </p:cNvSpPr>
          <p:nvPr>
            <p:ph type="body" orient="vert" idx="1"/>
          </p:nvPr>
        </p:nvSpPr>
        <p:spPr/>
        <p:txBody>
          <a:bodyPr vert="eaVert" anchor="ct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pl-PL" smtClean="0"/>
              <a:t>Kliknij, aby edytować styl</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7" name="Trójkąt równoramienny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ytuł 7"/>
          <p:cNvSpPr>
            <a:spLocks noGrp="1"/>
          </p:cNvSpPr>
          <p:nvPr>
            <p:ph type="ctrTitle"/>
          </p:nvPr>
        </p:nvSpPr>
        <p:spPr>
          <a:xfrm>
            <a:off x="540544" y="776288"/>
            <a:ext cx="8062912" cy="1470025"/>
          </a:xfrm>
        </p:spPr>
        <p:txBody>
          <a:bodyPr anchor="b">
            <a:normAutofit/>
          </a:bodyPr>
          <a:lstStyle>
            <a:lvl1pPr algn="r">
              <a:defRPr sz="4400"/>
            </a:lvl1pPr>
          </a:lstStyle>
          <a:p>
            <a:r>
              <a:rPr kumimoji="0" lang="pl-PL" smtClean="0"/>
              <a:t>Kliknij, aby edytować styl</a:t>
            </a:r>
            <a:endParaRPr kumimoji="0" lang="en-US"/>
          </a:p>
        </p:txBody>
      </p:sp>
      <p:sp>
        <p:nvSpPr>
          <p:cNvPr id="9" name="Podtytuł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smtClean="0"/>
              <a:t>Kliknij, aby edytować styl wzorca podtytułu</a:t>
            </a:r>
            <a:endParaRPr kumimoji="0" lang="en-US"/>
          </a:p>
        </p:txBody>
      </p:sp>
      <p:sp>
        <p:nvSpPr>
          <p:cNvPr id="28" name="Symbol zastępczy daty 27"/>
          <p:cNvSpPr>
            <a:spLocks noGrp="1"/>
          </p:cNvSpPr>
          <p:nvPr>
            <p:ph type="dt" sz="half" idx="10"/>
          </p:nvPr>
        </p:nvSpPr>
        <p:spPr>
          <a:xfrm>
            <a:off x="1371600" y="6012656"/>
            <a:ext cx="5791200" cy="365125"/>
          </a:xfrm>
        </p:spPr>
        <p:txBody>
          <a:bodyPr tIns="0" bIns="0" anchor="t"/>
          <a:lstStyle>
            <a:lvl1pPr algn="r">
              <a:defRPr sz="1000"/>
            </a:lvl1pPr>
          </a:lstStyle>
          <a:p>
            <a:fld id="{63AC8175-6233-42BE-89D2-376689845F0E}" type="datetimeFigureOut">
              <a:rPr lang="pl-PL" smtClean="0"/>
              <a:t>2012-11-22</a:t>
            </a:fld>
            <a:endParaRPr lang="pl-PL" dirty="0"/>
          </a:p>
        </p:txBody>
      </p:sp>
      <p:sp>
        <p:nvSpPr>
          <p:cNvPr id="17" name="Symbol zastępczy stopki 16"/>
          <p:cNvSpPr>
            <a:spLocks noGrp="1"/>
          </p:cNvSpPr>
          <p:nvPr>
            <p:ph type="ftr" sz="quarter" idx="11"/>
          </p:nvPr>
        </p:nvSpPr>
        <p:spPr>
          <a:xfrm>
            <a:off x="1371600" y="5650704"/>
            <a:ext cx="5791200" cy="365125"/>
          </a:xfrm>
        </p:spPr>
        <p:txBody>
          <a:bodyPr tIns="0" bIns="0" anchor="b"/>
          <a:lstStyle>
            <a:lvl1pPr algn="r">
              <a:defRPr sz="1100"/>
            </a:lvl1pPr>
          </a:lstStyle>
          <a:p>
            <a:endParaRPr lang="pl-PL" dirty="0"/>
          </a:p>
        </p:txBody>
      </p:sp>
      <p:sp>
        <p:nvSpPr>
          <p:cNvPr id="29" name="Symbol zastępczy numeru slajdu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FBB11DF-3A6E-4F40-BE29-C94190B70CF0}" type="slidenum">
              <a:rPr lang="pl-PL" smtClean="0"/>
              <a:t>‹#›</a:t>
            </a:fld>
            <a:endParaRPr lang="pl-PL"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267494"/>
            <a:ext cx="8229600" cy="1399032"/>
          </a:xfrm>
        </p:spPr>
        <p:txBody>
          <a:bodyPr/>
          <a:lstStyle/>
          <a:p>
            <a:r>
              <a:rPr kumimoji="0" lang="pl-PL" smtClean="0"/>
              <a:t>Kliknij, aby edytować styl</a:t>
            </a:r>
            <a:endParaRPr kumimoji="0" lang="en-US"/>
          </a:p>
        </p:txBody>
      </p:sp>
      <p:sp>
        <p:nvSpPr>
          <p:cNvPr id="3" name="Symbol zastępczy zawartości 2"/>
          <p:cNvSpPr>
            <a:spLocks noGrp="1"/>
          </p:cNvSpPr>
          <p:nvPr>
            <p:ph idx="1"/>
          </p:nvPr>
        </p:nvSpPr>
        <p:spPr>
          <a:xfrm>
            <a:off x="457200" y="1882808"/>
            <a:ext cx="822960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a:xfrm>
            <a:off x="4791456" y="6480048"/>
            <a:ext cx="2133600" cy="301752"/>
          </a:xfrm>
        </p:spPr>
        <p:txBody>
          <a:bodyPr/>
          <a:lstStyle/>
          <a:p>
            <a:fld id="{63AC8175-6233-42BE-89D2-376689845F0E}" type="datetimeFigureOut">
              <a:rPr lang="pl-PL" smtClean="0"/>
              <a:t>2012-11-22</a:t>
            </a:fld>
            <a:endParaRPr lang="pl-PL" dirty="0"/>
          </a:p>
        </p:txBody>
      </p:sp>
      <p:sp>
        <p:nvSpPr>
          <p:cNvPr id="5" name="Symbol zastępczy stopki 4"/>
          <p:cNvSpPr>
            <a:spLocks noGrp="1"/>
          </p:cNvSpPr>
          <p:nvPr>
            <p:ph type="ftr" sz="quarter" idx="11"/>
          </p:nvPr>
        </p:nvSpPr>
        <p:spPr>
          <a:xfrm>
            <a:off x="457200" y="6480969"/>
            <a:ext cx="4260056" cy="300831"/>
          </a:xfrm>
        </p:spPr>
        <p:txBody>
          <a:bodyPr/>
          <a:lstStyle/>
          <a:p>
            <a:endParaRPr lang="pl-PL" dirty="0"/>
          </a:p>
        </p:txBody>
      </p:sp>
      <p:sp>
        <p:nvSpPr>
          <p:cNvPr id="6" name="Symbol zastępczy numeru slajdu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bg>
      <p:bgRef idx="1002">
        <a:schemeClr val="bg1"/>
      </p:bgRef>
    </p:bg>
    <p:spTree>
      <p:nvGrpSpPr>
        <p:cNvPr id="1" name=""/>
        <p:cNvGrpSpPr/>
        <p:nvPr/>
      </p:nvGrpSpPr>
      <p:grpSpPr>
        <a:xfrm>
          <a:off x="0" y="0"/>
          <a:ext cx="0" cy="0"/>
          <a:chOff x="0" y="0"/>
          <a:chExt cx="0" cy="0"/>
        </a:xfrm>
      </p:grpSpPr>
      <p:sp>
        <p:nvSpPr>
          <p:cNvPr id="9" name="Trójkąt prostokątny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Trójkąt równoramienny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Symbol zastępczy daty 3"/>
          <p:cNvSpPr>
            <a:spLocks noGrp="1"/>
          </p:cNvSpPr>
          <p:nvPr>
            <p:ph type="dt" sz="half" idx="10"/>
          </p:nvPr>
        </p:nvSpPr>
        <p:spPr>
          <a:xfrm>
            <a:off x="6955632" y="6477000"/>
            <a:ext cx="2133600" cy="304800"/>
          </a:xfrm>
        </p:spPr>
        <p:txBody>
          <a:bodyPr/>
          <a:lstStyle/>
          <a:p>
            <a:fld id="{63AC8175-6233-42BE-89D2-376689845F0E}" type="datetimeFigureOut">
              <a:rPr lang="pl-PL" smtClean="0"/>
              <a:t>2012-11-22</a:t>
            </a:fld>
            <a:endParaRPr lang="pl-PL" dirty="0"/>
          </a:p>
        </p:txBody>
      </p:sp>
      <p:sp>
        <p:nvSpPr>
          <p:cNvPr id="5" name="Symbol zastępczy stopki 4"/>
          <p:cNvSpPr>
            <a:spLocks noGrp="1"/>
          </p:cNvSpPr>
          <p:nvPr>
            <p:ph type="ftr" sz="quarter" idx="11"/>
          </p:nvPr>
        </p:nvSpPr>
        <p:spPr>
          <a:xfrm>
            <a:off x="2619376" y="6480969"/>
            <a:ext cx="4260056" cy="300831"/>
          </a:xfrm>
        </p:spPr>
        <p:txBody>
          <a:bodyPr/>
          <a:lstStyle/>
          <a:p>
            <a:endParaRPr lang="pl-PL" dirty="0"/>
          </a:p>
        </p:txBody>
      </p:sp>
      <p:sp>
        <p:nvSpPr>
          <p:cNvPr id="6" name="Symbol zastępczy numeru slajdu 5"/>
          <p:cNvSpPr>
            <a:spLocks noGrp="1"/>
          </p:cNvSpPr>
          <p:nvPr>
            <p:ph type="sldNum" sz="quarter" idx="12"/>
          </p:nvPr>
        </p:nvSpPr>
        <p:spPr>
          <a:xfrm>
            <a:off x="8451056" y="809624"/>
            <a:ext cx="502920" cy="300831"/>
          </a:xfrm>
        </p:spPr>
        <p:txBody>
          <a:bodyPr/>
          <a:lstStyle/>
          <a:p>
            <a:fld id="{DFBB11DF-3A6E-4F40-BE29-C94190B70CF0}" type="slidenum">
              <a:rPr lang="pl-PL" smtClean="0"/>
              <a:t>‹#›</a:t>
            </a:fld>
            <a:endParaRPr lang="pl-PL" dirty="0"/>
          </a:p>
        </p:txBody>
      </p:sp>
      <p:cxnSp>
        <p:nvCxnSpPr>
          <p:cNvPr id="11" name="Łącznik prostoliniowy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Łącznik prostoliniowy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ytuł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smtClean="0"/>
              <a:t>Kliknij, aby edytować style wzorca tekstu</a:t>
            </a: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marL="0" algn="l">
              <a:defRPr/>
            </a:lvl1pPr>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a:xfrm>
            <a:off x="4791456" y="6480969"/>
            <a:ext cx="2133600" cy="301752"/>
          </a:xfrm>
        </p:spPr>
        <p:txBody>
          <a:bodyPr/>
          <a:lstStyle/>
          <a:p>
            <a:fld id="{63AC8175-6233-42BE-89D2-376689845F0E}" type="datetimeFigureOut">
              <a:rPr lang="pl-PL" smtClean="0"/>
              <a:t>2012-11-22</a:t>
            </a:fld>
            <a:endParaRPr lang="pl-PL" dirty="0"/>
          </a:p>
        </p:txBody>
      </p:sp>
      <p:sp>
        <p:nvSpPr>
          <p:cNvPr id="6" name="Symbol zastępczy stopki 5"/>
          <p:cNvSpPr>
            <a:spLocks noGrp="1"/>
          </p:cNvSpPr>
          <p:nvPr>
            <p:ph type="ftr" sz="quarter" idx="11"/>
          </p:nvPr>
        </p:nvSpPr>
        <p:spPr>
          <a:xfrm>
            <a:off x="457200" y="6480969"/>
            <a:ext cx="4260056" cy="301752"/>
          </a:xfrm>
        </p:spPr>
        <p:txBody>
          <a:bodyPr/>
          <a:lstStyle/>
          <a:p>
            <a:endParaRPr lang="pl-PL" dirty="0"/>
          </a:p>
        </p:txBody>
      </p:sp>
      <p:sp>
        <p:nvSpPr>
          <p:cNvPr id="7" name="Symbol zastępczy numeru slajdu 6"/>
          <p:cNvSpPr>
            <a:spLocks noGrp="1"/>
          </p:cNvSpPr>
          <p:nvPr>
            <p:ph type="sldNum" sz="quarter" idx="12"/>
          </p:nvPr>
        </p:nvSpPr>
        <p:spPr>
          <a:xfrm>
            <a:off x="7589520" y="6480969"/>
            <a:ext cx="502920" cy="301752"/>
          </a:xfrm>
        </p:spPr>
        <p:txBody>
          <a:bodyPr/>
          <a:lstStyle/>
          <a:p>
            <a:fld id="{DFBB11DF-3A6E-4F40-BE29-C94190B70CF0}" type="slidenum">
              <a:rPr lang="pl-PL" smtClean="0"/>
              <a:t>‹#›</a:t>
            </a:fld>
            <a:endParaRPr lang="pl-PL"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Porównanie">
    <p:bg>
      <p:bgRef idx="1002">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l-PL" smtClean="0"/>
              <a:t>Kliknij, aby edytować style wzorca tekstu</a:t>
            </a:r>
          </a:p>
        </p:txBody>
      </p:sp>
      <p:sp>
        <p:nvSpPr>
          <p:cNvPr id="4" name="Symbol zastępczy tekstu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l-PL" smtClean="0"/>
              <a:t>Kliknij, aby edytować style wzorca tekstu</a:t>
            </a:r>
          </a:p>
        </p:txBody>
      </p:sp>
      <p:sp>
        <p:nvSpPr>
          <p:cNvPr id="5" name="Symbol zastępczy zawartości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6" name="Symbol zastępczy zawartości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a:xfrm>
            <a:off x="4791456" y="6480969"/>
            <a:ext cx="2130552" cy="301752"/>
          </a:xfrm>
        </p:spPr>
        <p:txBody>
          <a:bodyPr/>
          <a:lstStyle/>
          <a:p>
            <a:fld id="{63AC8175-6233-42BE-89D2-376689845F0E}" type="datetimeFigureOut">
              <a:rPr lang="pl-PL" smtClean="0"/>
              <a:t>2012-11-22</a:t>
            </a:fld>
            <a:endParaRPr lang="pl-PL" dirty="0"/>
          </a:p>
        </p:txBody>
      </p:sp>
      <p:sp>
        <p:nvSpPr>
          <p:cNvPr id="8" name="Symbol zastępczy stopki 7"/>
          <p:cNvSpPr>
            <a:spLocks noGrp="1"/>
          </p:cNvSpPr>
          <p:nvPr>
            <p:ph type="ftr" sz="quarter" idx="11"/>
          </p:nvPr>
        </p:nvSpPr>
        <p:spPr>
          <a:xfrm>
            <a:off x="457200" y="6480969"/>
            <a:ext cx="4261104" cy="301752"/>
          </a:xfrm>
        </p:spPr>
        <p:txBody>
          <a:bodyPr/>
          <a:lstStyle/>
          <a:p>
            <a:endParaRPr lang="pl-PL" dirty="0"/>
          </a:p>
        </p:txBody>
      </p:sp>
      <p:sp>
        <p:nvSpPr>
          <p:cNvPr id="9" name="Symbol zastępczy numeru slajdu 8"/>
          <p:cNvSpPr>
            <a:spLocks noGrp="1"/>
          </p:cNvSpPr>
          <p:nvPr>
            <p:ph type="sldNum" sz="quarter" idx="12"/>
          </p:nvPr>
        </p:nvSpPr>
        <p:spPr>
          <a:xfrm>
            <a:off x="7589520" y="6483096"/>
            <a:ext cx="502920" cy="301752"/>
          </a:xfrm>
        </p:spPr>
        <p:txBody>
          <a:bodyPr/>
          <a:lstStyle>
            <a:lvl1pPr algn="ctr">
              <a:defRPr/>
            </a:lvl1pPr>
          </a:lstStyle>
          <a:p>
            <a:fld id="{DFBB11DF-3A6E-4F40-BE29-C94190B70CF0}" type="slidenum">
              <a:rPr lang="pl-PL" smtClean="0"/>
              <a:t>‹#›</a:t>
            </a:fld>
            <a:endParaRPr lang="pl-PL" dirty="0"/>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0"/>
            </a:lvl1pPr>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4" name="Symbol zastępczy stopki 3"/>
          <p:cNvSpPr>
            <a:spLocks noGrp="1"/>
          </p:cNvSpPr>
          <p:nvPr>
            <p:ph type="ftr" sz="quarter" idx="11"/>
          </p:nvPr>
        </p:nvSpPr>
        <p:spPr/>
        <p:txBody>
          <a:bodyPr/>
          <a:lstStyle/>
          <a:p>
            <a:endParaRPr lang="pl-PL" dirty="0"/>
          </a:p>
        </p:txBody>
      </p:sp>
      <p:sp>
        <p:nvSpPr>
          <p:cNvPr id="5" name="Symbol zastępczy numeru slajdu 4"/>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a:xfrm>
            <a:off x="4791456" y="6480969"/>
            <a:ext cx="2133600" cy="301752"/>
          </a:xfrm>
        </p:spPr>
        <p:txBody>
          <a:bodyPr/>
          <a:lstStyle/>
          <a:p>
            <a:fld id="{63AC8175-6233-42BE-89D2-376689845F0E}" type="datetimeFigureOut">
              <a:rPr lang="pl-PL" smtClean="0"/>
              <a:t>2012-11-22</a:t>
            </a:fld>
            <a:endParaRPr lang="pl-PL" dirty="0"/>
          </a:p>
        </p:txBody>
      </p:sp>
      <p:sp>
        <p:nvSpPr>
          <p:cNvPr id="3" name="Symbol zastępczy stopki 2"/>
          <p:cNvSpPr>
            <a:spLocks noGrp="1"/>
          </p:cNvSpPr>
          <p:nvPr>
            <p:ph type="ftr" sz="quarter" idx="11"/>
          </p:nvPr>
        </p:nvSpPr>
        <p:spPr>
          <a:xfrm>
            <a:off x="457200" y="6481890"/>
            <a:ext cx="4260056" cy="300831"/>
          </a:xfrm>
        </p:spPr>
        <p:txBody>
          <a:bodyPr/>
          <a:lstStyle/>
          <a:p>
            <a:endParaRPr lang="pl-PL" dirty="0"/>
          </a:p>
        </p:txBody>
      </p:sp>
      <p:sp>
        <p:nvSpPr>
          <p:cNvPr id="4" name="Symbol zastępczy numeru slajdu 3"/>
          <p:cNvSpPr>
            <a:spLocks noGrp="1"/>
          </p:cNvSpPr>
          <p:nvPr>
            <p:ph type="sldNum" sz="quarter" idx="12"/>
          </p:nvPr>
        </p:nvSpPr>
        <p:spPr>
          <a:xfrm>
            <a:off x="7589520" y="6480969"/>
            <a:ext cx="502920" cy="301752"/>
          </a:xfrm>
        </p:spPr>
        <p:txBody>
          <a:bodyPr/>
          <a:lstStyle/>
          <a:p>
            <a:fld id="{DFBB11DF-3A6E-4F40-BE29-C94190B70CF0}" type="slidenum">
              <a:rPr lang="pl-PL" smtClean="0"/>
              <a:t>‹#›</a:t>
            </a:fld>
            <a:endParaRPr lang="pl-P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12" name="Date Placeholder 11"/>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3" name="Slide Number Placeholder 12"/>
          <p:cNvSpPr>
            <a:spLocks noGrp="1"/>
          </p:cNvSpPr>
          <p:nvPr>
            <p:ph type="sldNum" sz="quarter" idx="11"/>
          </p:nvPr>
        </p:nvSpPr>
        <p:spPr/>
        <p:txBody>
          <a:bodyPr/>
          <a:lstStyle/>
          <a:p>
            <a:fld id="{DFBB11DF-3A6E-4F40-BE29-C94190B70CF0}" type="slidenum">
              <a:rPr lang="pl-PL" smtClean="0"/>
              <a:t>‹#›</a:t>
            </a:fld>
            <a:endParaRPr lang="pl-PL" dirty="0"/>
          </a:p>
        </p:txBody>
      </p:sp>
      <p:sp>
        <p:nvSpPr>
          <p:cNvPr id="14" name="Footer Placeholder 13"/>
          <p:cNvSpPr>
            <a:spLocks noGrp="1"/>
          </p:cNvSpPr>
          <p:nvPr>
            <p:ph type="ftr" sz="quarter" idx="12"/>
          </p:nvPr>
        </p:nvSpPr>
        <p:spPr/>
        <p:txBody>
          <a:bodyPr/>
          <a:lstStyle/>
          <a:p>
            <a:endParaRPr lang="pl-PL" dirty="0"/>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pl-PL" smtClean="0"/>
              <a:t>Kliknij, aby edytować styl</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bg>
      <p:bgRef idx="1002">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pl-PL" smtClean="0"/>
              <a:t>Kliknij, aby edytować styl</a:t>
            </a:r>
            <a:endParaRPr kumimoji="0" lang="en-US"/>
          </a:p>
        </p:txBody>
      </p:sp>
      <p:sp>
        <p:nvSpPr>
          <p:cNvPr id="3" name="Symbol zastępczy tekstu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pl-PL" smtClean="0"/>
              <a:t>Kliknij, aby edytować style wzorca tekstu</a:t>
            </a:r>
          </a:p>
        </p:txBody>
      </p:sp>
      <p:sp>
        <p:nvSpPr>
          <p:cNvPr id="4" name="Symbol zastępczy zawartości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a:xfrm>
            <a:off x="6278976" y="6556248"/>
            <a:ext cx="2133600" cy="301752"/>
          </a:xfrm>
        </p:spPr>
        <p:txBody>
          <a:bodyPr/>
          <a:lstStyle>
            <a:lvl1pPr>
              <a:defRPr sz="900"/>
            </a:lvl1pPr>
          </a:lstStyle>
          <a:p>
            <a:fld id="{63AC8175-6233-42BE-89D2-376689845F0E}" type="datetimeFigureOut">
              <a:rPr lang="pl-PL" smtClean="0"/>
              <a:t>2012-11-22</a:t>
            </a:fld>
            <a:endParaRPr lang="pl-PL" dirty="0"/>
          </a:p>
        </p:txBody>
      </p:sp>
      <p:sp>
        <p:nvSpPr>
          <p:cNvPr id="6" name="Symbol zastępczy stopki 5"/>
          <p:cNvSpPr>
            <a:spLocks noGrp="1"/>
          </p:cNvSpPr>
          <p:nvPr>
            <p:ph type="ftr" sz="quarter" idx="11"/>
          </p:nvPr>
        </p:nvSpPr>
        <p:spPr>
          <a:xfrm>
            <a:off x="1135856" y="6556248"/>
            <a:ext cx="5143120" cy="301752"/>
          </a:xfrm>
        </p:spPr>
        <p:txBody>
          <a:bodyPr/>
          <a:lstStyle>
            <a:lvl1pPr>
              <a:defRPr sz="900"/>
            </a:lvl1pPr>
          </a:lstStyle>
          <a:p>
            <a:endParaRPr lang="pl-PL" dirty="0"/>
          </a:p>
        </p:txBody>
      </p:sp>
      <p:sp>
        <p:nvSpPr>
          <p:cNvPr id="7" name="Symbol zastępczy numeru slajdu 6"/>
          <p:cNvSpPr>
            <a:spLocks noGrp="1"/>
          </p:cNvSpPr>
          <p:nvPr>
            <p:ph type="sldNum" sz="quarter" idx="12"/>
          </p:nvPr>
        </p:nvSpPr>
        <p:spPr>
          <a:xfrm>
            <a:off x="8410576" y="6556248"/>
            <a:ext cx="502920" cy="301752"/>
          </a:xfrm>
        </p:spPr>
        <p:txBody>
          <a:bodyPr/>
          <a:lstStyle>
            <a:lvl1pPr>
              <a:defRPr sz="900"/>
            </a:lvl1pPr>
          </a:lstStyle>
          <a:p>
            <a:fld id="{DFBB11DF-3A6E-4F40-BE29-C94190B70CF0}" type="slidenum">
              <a:rPr lang="pl-PL" smtClean="0"/>
              <a:t>‹#›</a:t>
            </a:fld>
            <a:endParaRPr lang="pl-PL" dirty="0"/>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Obraz z podpisem">
    <p:bg>
      <p:bgRef idx="1002">
        <a:schemeClr val="bg1"/>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pl-PL" smtClean="0"/>
              <a:t>Kliknij, aby edytować styl</a:t>
            </a:r>
            <a:endParaRPr kumimoji="0" lang="en-US"/>
          </a:p>
        </p:txBody>
      </p:sp>
      <p:sp>
        <p:nvSpPr>
          <p:cNvPr id="3" name="Symbol zastępczy obrazu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pl-PL" dirty="0" smtClean="0"/>
              <a:t>Kliknij ikonę, aby dodać obraz</a:t>
            </a:r>
            <a:endParaRPr kumimoji="0" lang="en-US" dirty="0"/>
          </a:p>
        </p:txBody>
      </p:sp>
      <p:sp>
        <p:nvSpPr>
          <p:cNvPr id="4" name="Symbol zastępczy tekstu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a:xfrm>
            <a:off x="6108192" y="6556248"/>
            <a:ext cx="2103120" cy="301752"/>
          </a:xfrm>
        </p:spPr>
        <p:txBody>
          <a:bodyPr/>
          <a:lstStyle>
            <a:lvl1pPr>
              <a:defRPr sz="900"/>
            </a:lvl1pPr>
          </a:lstStyle>
          <a:p>
            <a:fld id="{63AC8175-6233-42BE-89D2-376689845F0E}" type="datetimeFigureOut">
              <a:rPr lang="pl-PL" smtClean="0"/>
              <a:t>2012-11-22</a:t>
            </a:fld>
            <a:endParaRPr lang="pl-PL" dirty="0"/>
          </a:p>
        </p:txBody>
      </p:sp>
      <p:sp>
        <p:nvSpPr>
          <p:cNvPr id="6" name="Symbol zastępczy stopki 5"/>
          <p:cNvSpPr>
            <a:spLocks noGrp="1"/>
          </p:cNvSpPr>
          <p:nvPr>
            <p:ph type="ftr" sz="quarter" idx="11"/>
          </p:nvPr>
        </p:nvSpPr>
        <p:spPr>
          <a:xfrm>
            <a:off x="1170432" y="6557169"/>
            <a:ext cx="4948072" cy="301752"/>
          </a:xfrm>
        </p:spPr>
        <p:txBody>
          <a:bodyPr/>
          <a:lstStyle>
            <a:lvl1pPr>
              <a:defRPr sz="900"/>
            </a:lvl1pPr>
          </a:lstStyle>
          <a:p>
            <a:endParaRPr lang="pl-PL" dirty="0"/>
          </a:p>
        </p:txBody>
      </p:sp>
      <p:sp>
        <p:nvSpPr>
          <p:cNvPr id="7" name="Symbol zastępczy numeru slajdu 6"/>
          <p:cNvSpPr>
            <a:spLocks noGrp="1"/>
          </p:cNvSpPr>
          <p:nvPr>
            <p:ph type="sldNum" sz="quarter" idx="12"/>
          </p:nvPr>
        </p:nvSpPr>
        <p:spPr>
          <a:xfrm>
            <a:off x="8217192" y="6556248"/>
            <a:ext cx="365760" cy="301752"/>
          </a:xfrm>
        </p:spPr>
        <p:txBody>
          <a:bodyPr/>
          <a:lstStyle>
            <a:lvl1pPr algn="ctr">
              <a:defRPr sz="900"/>
            </a:lvl1pPr>
          </a:lstStyle>
          <a:p>
            <a:fld id="{DFBB11DF-3A6E-4F40-BE29-C94190B70CF0}" type="slidenum">
              <a:rPr lang="pl-PL" smtClean="0"/>
              <a:t>‹#›</a:t>
            </a:fld>
            <a:endParaRPr lang="pl-PL" dirty="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781800" y="381000"/>
            <a:ext cx="1905000" cy="5486400"/>
          </a:xfrm>
        </p:spPr>
        <p:txBody>
          <a:bodyPr vert="eaVer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381000"/>
            <a:ext cx="6248400" cy="5486400"/>
          </a:xfrm>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dirty="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dirty="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dirty="0"/>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pl-PL" smtClean="0"/>
              <a:t>Kliknij, aby edytować styl</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normAutofit/>
          </a:bodyPr>
          <a:lstStyle/>
          <a:p>
            <a:fld id="{DFBB11DF-3A6E-4F40-BE29-C94190B70CF0}" type="slidenum">
              <a:rPr lang="pl-PL" smtClean="0"/>
              <a:t>‹#›</a:t>
            </a:fld>
            <a:endParaRPr lang="pl-PL"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pl-PL" smtClean="0"/>
              <a:t>Kliknij, aby edytować styl</a:t>
            </a:r>
            <a:endParaRPr lang="en-US"/>
          </a:p>
        </p:txBody>
      </p:sp>
      <p:sp>
        <p:nvSpPr>
          <p:cNvPr id="3" name="Content Placeholder 2"/>
          <p:cNvSpPr>
            <a:spLocks noGrp="1"/>
          </p:cNvSpPr>
          <p:nvPr>
            <p:ph idx="1"/>
          </p:nvPr>
        </p:nvSpPr>
        <p:spPr>
          <a:xfrm>
            <a:off x="685800" y="1600201"/>
            <a:ext cx="7772400" cy="37338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dirty="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dirty="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pl-PL" smtClean="0"/>
              <a:t>Kliknij, aby edytować styl</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p:txBody>
          <a:bodyPr/>
          <a:lstStyle/>
          <a:p>
            <a:r>
              <a:rPr lang="pl-PL" smtClean="0"/>
              <a:t>Kliknij, aby edytować styl</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13" name="Content Placeholder 12"/>
          <p:cNvSpPr>
            <a:spLocks noGrp="1"/>
          </p:cNvSpPr>
          <p:nvPr>
            <p:ph sz="quarter" idx="13"/>
          </p:nvPr>
        </p:nvSpPr>
        <p:spPr>
          <a:xfrm>
            <a:off x="685800" y="1536192"/>
            <a:ext cx="3657600" cy="3877056"/>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pl-PL" smtClean="0"/>
              <a:t>Kliknij, aby edytować styl</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ate Placeholder 6"/>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8" name="Footer Placeholder 7"/>
          <p:cNvSpPr>
            <a:spLocks noGrp="1"/>
          </p:cNvSpPr>
          <p:nvPr>
            <p:ph type="ftr" sz="quarter" idx="11"/>
          </p:nvPr>
        </p:nvSpPr>
        <p:spPr/>
        <p:txBody>
          <a:bodyPr/>
          <a:lstStyle/>
          <a:p>
            <a:endParaRPr lang="pl-PL" dirty="0"/>
          </a:p>
        </p:txBody>
      </p:sp>
      <p:sp>
        <p:nvSpPr>
          <p:cNvPr id="9" name="Slide Number Placeholder 8"/>
          <p:cNvSpPr>
            <a:spLocks noGrp="1"/>
          </p:cNvSpPr>
          <p:nvPr>
            <p:ph type="sldNum" sz="quarter" idx="12"/>
          </p:nvPr>
        </p:nvSpPr>
        <p:spPr/>
        <p:txBody>
          <a:bodyPr/>
          <a:lstStyle/>
          <a:p>
            <a:fld id="{DFBB11DF-3A6E-4F40-BE29-C94190B70CF0}" type="slidenum">
              <a:rPr lang="pl-PL" smtClean="0"/>
              <a:t>‹#›</a:t>
            </a:fld>
            <a:endParaRPr lang="pl-PL" dirty="0"/>
          </a:p>
        </p:txBody>
      </p:sp>
      <p:sp>
        <p:nvSpPr>
          <p:cNvPr id="15" name="Content Placeholder 14"/>
          <p:cNvSpPr>
            <a:spLocks noGrp="1"/>
          </p:cNvSpPr>
          <p:nvPr>
            <p:ph sz="quarter" idx="13"/>
          </p:nvPr>
        </p:nvSpPr>
        <p:spPr>
          <a:xfrm>
            <a:off x="685800" y="2209800"/>
            <a:ext cx="3657600" cy="32004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p:txBody>
          <a:bodyPr/>
          <a:lstStyle/>
          <a:p>
            <a:r>
              <a:rPr lang="pl-PL" smtClean="0"/>
              <a:t>Kliknij, aby edytować styl</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4" name="Footer Placeholder 3"/>
          <p:cNvSpPr>
            <a:spLocks noGrp="1"/>
          </p:cNvSpPr>
          <p:nvPr>
            <p:ph type="ftr" sz="quarter" idx="11"/>
          </p:nvPr>
        </p:nvSpPr>
        <p:spPr/>
        <p:txBody>
          <a:bodyPr/>
          <a:lstStyle/>
          <a:p>
            <a:endParaRPr lang="pl-PL" dirty="0"/>
          </a:p>
        </p:txBody>
      </p:sp>
      <p:sp>
        <p:nvSpPr>
          <p:cNvPr id="5" name="Slide Number Placeholder 4"/>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9" name="Slide Number Placeholder 8"/>
          <p:cNvSpPr>
            <a:spLocks noGrp="1"/>
          </p:cNvSpPr>
          <p:nvPr>
            <p:ph type="sldNum" sz="quarter" idx="11"/>
          </p:nvPr>
        </p:nvSpPr>
        <p:spPr/>
        <p:txBody>
          <a:bodyPr/>
          <a:lstStyle/>
          <a:p>
            <a:fld id="{DFBB11DF-3A6E-4F40-BE29-C94190B70CF0}" type="slidenum">
              <a:rPr lang="pl-PL" smtClean="0"/>
              <a:t>‹#›</a:t>
            </a:fld>
            <a:endParaRPr lang="pl-PL" dirty="0"/>
          </a:p>
        </p:txBody>
      </p:sp>
      <p:sp>
        <p:nvSpPr>
          <p:cNvPr id="10" name="Footer Placeholder 9"/>
          <p:cNvSpPr>
            <a:spLocks noGrp="1"/>
          </p:cNvSpPr>
          <p:nvPr>
            <p:ph type="ftr" sz="quarter" idx="12"/>
          </p:nvPr>
        </p:nvSpPr>
        <p:spPr/>
        <p:txBody>
          <a:bodyPr/>
          <a:lstStyle/>
          <a:p>
            <a:endParaRPr lang="pl-PL" dirty="0"/>
          </a:p>
        </p:txBody>
      </p:sp>
      <p:sp>
        <p:nvSpPr>
          <p:cNvPr id="11" name="Title 10"/>
          <p:cNvSpPr>
            <a:spLocks noGrp="1"/>
          </p:cNvSpPr>
          <p:nvPr>
            <p:ph type="title"/>
          </p:nvPr>
        </p:nvSpPr>
        <p:spPr/>
        <p:txBody>
          <a:bodyPr/>
          <a:lstStyle/>
          <a:p>
            <a:r>
              <a:rPr lang="pl-PL" smtClean="0"/>
              <a:t>Kliknij, aby edytować styl</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3" name="Footer Placeholder 2"/>
          <p:cNvSpPr>
            <a:spLocks noGrp="1"/>
          </p:cNvSpPr>
          <p:nvPr>
            <p:ph type="ftr" sz="quarter" idx="11"/>
          </p:nvPr>
        </p:nvSpPr>
        <p:spPr/>
        <p:txBody>
          <a:bodyPr/>
          <a:lstStyle/>
          <a:p>
            <a:endParaRPr lang="pl-PL" dirty="0"/>
          </a:p>
        </p:txBody>
      </p:sp>
      <p:sp>
        <p:nvSpPr>
          <p:cNvPr id="4" name="Slide Number Placeholder 3"/>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pl-PL" smtClean="0"/>
              <a:t>Kliknij, aby edytować styl</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13" name="Content Placeholder 12"/>
          <p:cNvSpPr>
            <a:spLocks noGrp="1"/>
          </p:cNvSpPr>
          <p:nvPr>
            <p:ph sz="quarter" idx="13"/>
          </p:nvPr>
        </p:nvSpPr>
        <p:spPr>
          <a:xfrm>
            <a:off x="4572000" y="609600"/>
            <a:ext cx="3886200" cy="4191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pl-PL" smtClean="0"/>
              <a:t>Kliknij, aby edytować style wzorca tekstu</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dirty="0" smtClean="0"/>
              <a:t>Kliknij ikonę, aby dodać obraz</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pl-PL" smtClean="0"/>
              <a:t>Kliknij, aby edytować styl</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pl-PL" smtClean="0"/>
              <a:t>Kliknij, aby edytować style wzorca tekstu</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pl-PL" smtClean="0"/>
              <a:t>Kliknij, aby edytować styl</a:t>
            </a:r>
            <a:endParaRPr lang="en-US"/>
          </a:p>
        </p:txBody>
      </p:sp>
      <p:sp>
        <p:nvSpPr>
          <p:cNvPr id="3" name="Vertical Text Placeholder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6629400" y="274638"/>
            <a:ext cx="2057400" cy="5851525"/>
          </a:xfrm>
        </p:spPr>
        <p:txBody>
          <a:bodyPr vert="eaVert"/>
          <a:lstStyle/>
          <a:p>
            <a:r>
              <a:rPr lang="pl-PL" smtClean="0"/>
              <a:t>Kliknij, aby edytować styl</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10" name="Rounded Rectangle 9"/>
          <p:cNvSpPr/>
          <p:nvPr/>
        </p:nvSpPr>
        <p:spPr>
          <a:xfrm rot="20707748">
            <a:off x="-617539" y="-652551"/>
            <a:ext cx="6664606" cy="3942692"/>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rot="20707748">
            <a:off x="6168153" y="-441831"/>
            <a:ext cx="3126510" cy="2426476"/>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rot="20707748">
            <a:off x="7144098" y="2001564"/>
            <a:ext cx="2679455" cy="4946037"/>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rot="20707748">
            <a:off x="-205621" y="3323292"/>
            <a:ext cx="7378073" cy="4557796"/>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900000">
            <a:off x="547834" y="3632676"/>
            <a:ext cx="5985159" cy="1606102"/>
          </a:xfrm>
        </p:spPr>
        <p:txBody>
          <a:bodyPr>
            <a:normAutofit/>
          </a:bodyPr>
          <a:lstStyle>
            <a:lvl1pPr>
              <a:lnSpc>
                <a:spcPts val="6000"/>
              </a:lnSpc>
              <a:defRPr sz="6000">
                <a:solidFill>
                  <a:schemeClr val="tx1"/>
                </a:solidFill>
              </a:defRPr>
            </a:lvl1pPr>
          </a:lstStyle>
          <a:p>
            <a:r>
              <a:rPr lang="pl-PL" smtClean="0"/>
              <a:t>Kliknij, aby edytować styl</a:t>
            </a:r>
            <a:endParaRPr lang="en-US" dirty="0"/>
          </a:p>
        </p:txBody>
      </p:sp>
      <p:sp>
        <p:nvSpPr>
          <p:cNvPr id="3" name="Subtitle 2"/>
          <p:cNvSpPr>
            <a:spLocks noGrp="1"/>
          </p:cNvSpPr>
          <p:nvPr>
            <p:ph type="subTitle" idx="1"/>
          </p:nvPr>
        </p:nvSpPr>
        <p:spPr>
          <a:xfrm rot="-900000">
            <a:off x="2201145" y="5027230"/>
            <a:ext cx="4655297" cy="1128495"/>
          </a:xfrm>
        </p:spPr>
        <p:txBody>
          <a:bodyPr>
            <a:normAutofit/>
          </a:bodyPr>
          <a:lstStyle>
            <a:lvl1pPr marL="0" indent="0" algn="r">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a:xfrm rot="-900000">
            <a:off x="6741465" y="2313285"/>
            <a:ext cx="1524000" cy="365125"/>
          </a:xfrm>
        </p:spPr>
        <p:txBody>
          <a:bodyPr/>
          <a:lstStyle>
            <a:lvl1pPr algn="l">
              <a:defRPr sz="1800">
                <a:solidFill>
                  <a:schemeClr val="tx1"/>
                </a:solidFil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a:xfrm rot="-900000">
            <a:off x="6551292" y="1528629"/>
            <a:ext cx="2465987" cy="365125"/>
          </a:xfrm>
        </p:spPr>
        <p:txBody>
          <a:bodyPr/>
          <a:lstStyle>
            <a:lvl1pPr>
              <a:defRPr>
                <a:solidFill>
                  <a:schemeClr val="tx1"/>
                </a:solidFill>
              </a:defRPr>
            </a:lvl1pPr>
          </a:lstStyle>
          <a:p>
            <a:endParaRPr lang="pl-PL" dirty="0"/>
          </a:p>
        </p:txBody>
      </p:sp>
      <p:sp>
        <p:nvSpPr>
          <p:cNvPr id="6" name="Slide Number Placeholder 5"/>
          <p:cNvSpPr>
            <a:spLocks noGrp="1"/>
          </p:cNvSpPr>
          <p:nvPr>
            <p:ph type="sldNum" sz="quarter" idx="12"/>
          </p:nvPr>
        </p:nvSpPr>
        <p:spPr>
          <a:xfrm rot="-900000">
            <a:off x="6451719" y="1162062"/>
            <a:ext cx="2133600" cy="421038"/>
          </a:xfrm>
        </p:spPr>
        <p:txBody>
          <a:bodyPr anchor="ctr"/>
          <a:lstStyle>
            <a:lvl1pPr algn="l">
              <a:defRPr sz="2400">
                <a:solidFill>
                  <a:schemeClr val="tx1"/>
                </a:solidFil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9" name="Rounded Rectangle 8"/>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633894" y="2921988"/>
            <a:ext cx="5064953" cy="1695631"/>
          </a:xfrm>
        </p:spPr>
        <p:txBody>
          <a:bodyPr/>
          <a:lstStyle/>
          <a:p>
            <a:r>
              <a:rPr lang="pl-PL" smtClean="0"/>
              <a:t>Kliknij, aby edytować styl</a:t>
            </a:r>
            <a:endParaRPr lang="en-US"/>
          </a:p>
        </p:txBody>
      </p:sp>
      <p:sp>
        <p:nvSpPr>
          <p:cNvPr id="3" name="Content Placeholder 2"/>
          <p:cNvSpPr>
            <a:spLocks noGrp="1"/>
          </p:cNvSpPr>
          <p:nvPr>
            <p:ph idx="1"/>
          </p:nvPr>
        </p:nvSpPr>
        <p:spPr>
          <a:xfrm rot="900000">
            <a:off x="3479028" y="959716"/>
            <a:ext cx="4658735" cy="5077623"/>
          </a:xfrm>
        </p:spPr>
        <p:txBody>
          <a:bodyPr anchor="ct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a:xfrm rot="900000">
            <a:off x="1690988" y="608314"/>
            <a:ext cx="1789355" cy="365125"/>
          </a:xfrm>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a:xfrm rot="900000">
            <a:off x="3103620" y="6177546"/>
            <a:ext cx="2392237" cy="365125"/>
          </a:xfrm>
        </p:spPr>
        <p:txBody>
          <a:bodyPr/>
          <a:lstStyle/>
          <a:p>
            <a:endParaRPr lang="pl-PL" dirty="0"/>
          </a:p>
        </p:txBody>
      </p:sp>
      <p:sp>
        <p:nvSpPr>
          <p:cNvPr id="6" name="Slide Number Placeholder 5"/>
          <p:cNvSpPr>
            <a:spLocks noGrp="1"/>
          </p:cNvSpPr>
          <p:nvPr>
            <p:ph type="sldNum" sz="quarter" idx="12"/>
          </p:nvPr>
        </p:nvSpPr>
        <p:spPr>
          <a:xfrm rot="900000">
            <a:off x="1265370" y="300797"/>
            <a:ext cx="2287319" cy="365125"/>
          </a:xfrm>
        </p:spPr>
        <p:txBody>
          <a:body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17" name="Rounded Rectangle 16"/>
          <p:cNvSpPr/>
          <p:nvPr/>
        </p:nvSpPr>
        <p:spPr>
          <a:xfrm rot="900000">
            <a:off x="-57216" y="-1017685"/>
            <a:ext cx="7411427" cy="3438177"/>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p:cNvSpPr/>
          <p:nvPr/>
        </p:nvSpPr>
        <p:spPr>
          <a:xfrm rot="900000">
            <a:off x="-776641" y="2417820"/>
            <a:ext cx="6998365" cy="5080081"/>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rot="900000">
            <a:off x="6338067" y="3775812"/>
            <a:ext cx="3102275" cy="3544033"/>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p:nvSpPr>
        <p:spPr>
          <a:xfrm rot="900000">
            <a:off x="7327879" y="-104312"/>
            <a:ext cx="2350627" cy="3820866"/>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900000">
            <a:off x="534986" y="2921829"/>
            <a:ext cx="5690855" cy="1570680"/>
          </a:xfrm>
        </p:spPr>
        <p:txBody>
          <a:bodyPr anchor="b">
            <a:noAutofit/>
          </a:bodyPr>
          <a:lstStyle>
            <a:lvl1pPr algn="r">
              <a:defRPr sz="4800" b="0" cap="none" baseline="0"/>
            </a:lvl1pPr>
          </a:lstStyle>
          <a:p>
            <a:r>
              <a:rPr lang="pl-PL" smtClean="0"/>
              <a:t>Kliknij, aby edytować styl</a:t>
            </a:r>
            <a:endParaRPr lang="en-US" dirty="0"/>
          </a:p>
        </p:txBody>
      </p:sp>
      <p:sp>
        <p:nvSpPr>
          <p:cNvPr id="3" name="Text Placeholder 2"/>
          <p:cNvSpPr>
            <a:spLocks noGrp="1"/>
          </p:cNvSpPr>
          <p:nvPr>
            <p:ph type="body" idx="1"/>
          </p:nvPr>
        </p:nvSpPr>
        <p:spPr>
          <a:xfrm rot="900000">
            <a:off x="537849" y="4494201"/>
            <a:ext cx="5271544" cy="1500187"/>
          </a:xfrm>
        </p:spPr>
        <p:txBody>
          <a:bodyPr anchor="t">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a:xfrm rot="900000">
            <a:off x="6878368" y="3761385"/>
            <a:ext cx="1524000" cy="365125"/>
          </a:xfrm>
        </p:spPr>
        <p:txBody>
          <a:bodyPr/>
          <a:lstStyle>
            <a:lvl1pPr algn="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a:xfrm rot="900000">
            <a:off x="7056965" y="3170795"/>
            <a:ext cx="1926305" cy="365125"/>
          </a:xfrm>
        </p:spPr>
        <p:txBody>
          <a:bodyPr/>
          <a:lstStyle/>
          <a:p>
            <a:endParaRPr lang="pl-PL" dirty="0"/>
          </a:p>
        </p:txBody>
      </p:sp>
      <p:sp>
        <p:nvSpPr>
          <p:cNvPr id="6" name="Slide Number Placeholder 5"/>
          <p:cNvSpPr>
            <a:spLocks noGrp="1"/>
          </p:cNvSpPr>
          <p:nvPr>
            <p:ph type="sldNum" sz="quarter" idx="12"/>
          </p:nvPr>
        </p:nvSpPr>
        <p:spPr>
          <a:xfrm rot="900000" flipH="1">
            <a:off x="7176363" y="2661157"/>
            <a:ext cx="683979"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17" name="Rounded Rectangle 16"/>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5171893" y="2231024"/>
            <a:ext cx="4820301" cy="1436159"/>
          </a:xfrm>
        </p:spPr>
        <p:txBody>
          <a:bodyPr/>
          <a:lstStyle/>
          <a:p>
            <a:r>
              <a:rPr lang="pl-PL" smtClean="0"/>
              <a:t>Kliknij, aby edytować styl</a:t>
            </a:r>
            <a:endParaRPr lang="en-US"/>
          </a:p>
        </p:txBody>
      </p:sp>
      <p:sp>
        <p:nvSpPr>
          <p:cNvPr id="3" name="Content Placeholder 2"/>
          <p:cNvSpPr>
            <a:spLocks noGrp="1"/>
          </p:cNvSpPr>
          <p:nvPr>
            <p:ph sz="half" idx="1"/>
          </p:nvPr>
        </p:nvSpPr>
        <p:spPr>
          <a:xfrm rot="-900000">
            <a:off x="1014439" y="1335061"/>
            <a:ext cx="2578608" cy="48398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rot="-900000">
            <a:off x="3701032" y="618005"/>
            <a:ext cx="2580010" cy="4837176"/>
          </a:xfrm>
        </p:spPr>
        <p:txBody>
          <a:bodyPr anchor="t"/>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a:xfrm rot="-900000">
            <a:off x="7755919" y="5887412"/>
            <a:ext cx="1241980" cy="365125"/>
          </a:xfrm>
        </p:spPr>
        <p:txBody>
          <a:bodyPr/>
          <a:lstStyle>
            <a:lvl1pPr algn="l">
              <a:defRPr/>
            </a:lvl1p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a:xfrm rot="-900000">
            <a:off x="4054658" y="5494374"/>
            <a:ext cx="3124200" cy="365125"/>
          </a:xfrm>
        </p:spPr>
        <p:txBody>
          <a:bodyPr/>
          <a:lstStyle>
            <a:lvl1pPr algn="r">
              <a:defRPr/>
            </a:lvl1pPr>
          </a:lstStyle>
          <a:p>
            <a:endParaRPr lang="pl-PL" dirty="0"/>
          </a:p>
        </p:txBody>
      </p:sp>
      <p:sp>
        <p:nvSpPr>
          <p:cNvPr id="7" name="Slide Number Placeholder 6"/>
          <p:cNvSpPr>
            <a:spLocks noGrp="1"/>
          </p:cNvSpPr>
          <p:nvPr>
            <p:ph type="sldNum" sz="quarter" idx="12"/>
          </p:nvPr>
        </p:nvSpPr>
        <p:spPr>
          <a:xfrm rot="-900000">
            <a:off x="7690164" y="5643110"/>
            <a:ext cx="1241693"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53" name="Rounded Rectangle 52"/>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ounded Rectangle 53"/>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ounded Rectangle 54"/>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ounded Rectangle 55"/>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5175504" y="2231136"/>
            <a:ext cx="4818888" cy="1435608"/>
          </a:xfrm>
        </p:spPr>
        <p:txBody>
          <a:bodyPr/>
          <a:lstStyle>
            <a:lvl1pPr>
              <a:defRPr/>
            </a:lvl1pPr>
          </a:lstStyle>
          <a:p>
            <a:r>
              <a:rPr lang="pl-PL" smtClean="0"/>
              <a:t>Kliknij, aby edytować styl</a:t>
            </a:r>
            <a:endParaRPr lang="en-US"/>
          </a:p>
        </p:txBody>
      </p:sp>
      <p:sp>
        <p:nvSpPr>
          <p:cNvPr id="3" name="Text Placeholder 2"/>
          <p:cNvSpPr>
            <a:spLocks noGrp="1"/>
          </p:cNvSpPr>
          <p:nvPr>
            <p:ph type="body" idx="1"/>
          </p:nvPr>
        </p:nvSpPr>
        <p:spPr>
          <a:xfrm rot="-900000">
            <a:off x="854761" y="1406870"/>
            <a:ext cx="2213148" cy="759866"/>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rot="-900000">
            <a:off x="1120518" y="2227895"/>
            <a:ext cx="2578608" cy="3938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Text Placeholder 4"/>
          <p:cNvSpPr>
            <a:spLocks noGrp="1"/>
          </p:cNvSpPr>
          <p:nvPr>
            <p:ph type="body" sz="quarter" idx="3"/>
          </p:nvPr>
        </p:nvSpPr>
        <p:spPr>
          <a:xfrm rot="-900000">
            <a:off x="3535709" y="687503"/>
            <a:ext cx="2214753" cy="753043"/>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rot="-900000">
            <a:off x="3808498" y="1495882"/>
            <a:ext cx="2578608" cy="39559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a:xfrm rot="-900000">
            <a:off x="7754112" y="5888736"/>
            <a:ext cx="1243584" cy="365125"/>
          </a:xfrm>
        </p:spPr>
        <p:txBody>
          <a:bodyPr/>
          <a:lstStyle>
            <a:lvl1pPr algn="l">
              <a:defRPr/>
            </a:lvl1pPr>
          </a:lstStyle>
          <a:p>
            <a:fld id="{63AC8175-6233-42BE-89D2-376689845F0E}" type="datetimeFigureOut">
              <a:rPr lang="pl-PL" smtClean="0"/>
              <a:t>2012-11-22</a:t>
            </a:fld>
            <a:endParaRPr lang="pl-PL" dirty="0"/>
          </a:p>
        </p:txBody>
      </p:sp>
      <p:sp>
        <p:nvSpPr>
          <p:cNvPr id="8" name="Footer Placeholder 7"/>
          <p:cNvSpPr>
            <a:spLocks noGrp="1"/>
          </p:cNvSpPr>
          <p:nvPr>
            <p:ph type="ftr" sz="quarter" idx="11"/>
          </p:nvPr>
        </p:nvSpPr>
        <p:spPr>
          <a:xfrm rot="-900000">
            <a:off x="4050792" y="5495544"/>
            <a:ext cx="3124200" cy="365125"/>
          </a:xfrm>
        </p:spPr>
        <p:txBody>
          <a:bodyPr/>
          <a:lstStyle>
            <a:lvl1pPr algn="r">
              <a:defRPr/>
            </a:lvl1pPr>
          </a:lstStyle>
          <a:p>
            <a:endParaRPr lang="pl-PL" dirty="0"/>
          </a:p>
        </p:txBody>
      </p:sp>
      <p:sp>
        <p:nvSpPr>
          <p:cNvPr id="9" name="Slide Number Placeholder 8"/>
          <p:cNvSpPr>
            <a:spLocks noGrp="1"/>
          </p:cNvSpPr>
          <p:nvPr>
            <p:ph type="sldNum" sz="quarter" idx="12"/>
          </p:nvPr>
        </p:nvSpPr>
        <p:spPr>
          <a:xfrm rot="-900000">
            <a:off x="7690104" y="5641848"/>
            <a:ext cx="1243584"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pl-PL" smtClean="0"/>
              <a:t>Kliknij, aby edytować styl</a:t>
            </a:r>
            <a:endParaRPr lang="en-US" dirty="0"/>
          </a:p>
        </p:txBody>
      </p:sp>
      <p:sp>
        <p:nvSpPr>
          <p:cNvPr id="14" name="Date Placeholder 1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5" name="Slide Number Placeholder 14"/>
          <p:cNvSpPr>
            <a:spLocks noGrp="1"/>
          </p:cNvSpPr>
          <p:nvPr>
            <p:ph type="sldNum" sz="quarter" idx="11"/>
          </p:nvPr>
        </p:nvSpPr>
        <p:spPr/>
        <p:txBody>
          <a:bodyPr/>
          <a:lstStyle/>
          <a:p>
            <a:fld id="{DFBB11DF-3A6E-4F40-BE29-C94190B70CF0}" type="slidenum">
              <a:rPr lang="pl-PL" smtClean="0"/>
              <a:t>‹#›</a:t>
            </a:fld>
            <a:endParaRPr lang="pl-PL" dirty="0"/>
          </a:p>
        </p:txBody>
      </p:sp>
      <p:sp>
        <p:nvSpPr>
          <p:cNvPr id="16" name="Footer Placeholder 15"/>
          <p:cNvSpPr>
            <a:spLocks noGrp="1"/>
          </p:cNvSpPr>
          <p:nvPr>
            <p:ph type="ftr" sz="quarter" idx="12"/>
          </p:nvPr>
        </p:nvSpPr>
        <p:spPr/>
        <p:txBody>
          <a:bodyPr/>
          <a:lstStyle/>
          <a:p>
            <a:endParaRPr lang="pl-PL"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1" name="Rounded Rectangle 20"/>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ounded Rectangle 23"/>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630936" y="2926080"/>
            <a:ext cx="5065776" cy="1691640"/>
          </a:xfrm>
        </p:spPr>
        <p:txBody>
          <a:bodyPr/>
          <a:lstStyle/>
          <a:p>
            <a:r>
              <a:rPr lang="pl-PL" smtClean="0"/>
              <a:t>Kliknij, aby edytować styl</a:t>
            </a:r>
            <a:endParaRPr lang="en-US"/>
          </a:p>
        </p:txBody>
      </p:sp>
      <p:sp>
        <p:nvSpPr>
          <p:cNvPr id="3" name="Date Placeholder 2"/>
          <p:cNvSpPr>
            <a:spLocks noGrp="1"/>
          </p:cNvSpPr>
          <p:nvPr>
            <p:ph type="dt" sz="half" idx="10"/>
          </p:nvPr>
        </p:nvSpPr>
        <p:spPr>
          <a:xfrm rot="900000">
            <a:off x="1691640" y="612648"/>
            <a:ext cx="1792224" cy="365125"/>
          </a:xfrm>
        </p:spPr>
        <p:txBody>
          <a:bodyPr/>
          <a:lstStyle/>
          <a:p>
            <a:fld id="{63AC8175-6233-42BE-89D2-376689845F0E}" type="datetimeFigureOut">
              <a:rPr lang="pl-PL" smtClean="0"/>
              <a:t>2012-11-22</a:t>
            </a:fld>
            <a:endParaRPr lang="pl-PL" dirty="0"/>
          </a:p>
        </p:txBody>
      </p:sp>
      <p:sp>
        <p:nvSpPr>
          <p:cNvPr id="4" name="Footer Placeholder 3"/>
          <p:cNvSpPr>
            <a:spLocks noGrp="1"/>
          </p:cNvSpPr>
          <p:nvPr>
            <p:ph type="ftr" sz="quarter" idx="11"/>
          </p:nvPr>
        </p:nvSpPr>
        <p:spPr>
          <a:xfrm rot="900000">
            <a:off x="2493721" y="6101033"/>
            <a:ext cx="3052113" cy="365125"/>
          </a:xfrm>
        </p:spPr>
        <p:txBody>
          <a:bodyPr/>
          <a:lstStyle/>
          <a:p>
            <a:endParaRPr lang="pl-PL" dirty="0"/>
          </a:p>
        </p:txBody>
      </p:sp>
      <p:sp>
        <p:nvSpPr>
          <p:cNvPr id="5" name="Slide Number Placeholder 4"/>
          <p:cNvSpPr>
            <a:spLocks noGrp="1"/>
          </p:cNvSpPr>
          <p:nvPr>
            <p:ph type="sldNum" sz="quarter" idx="12"/>
          </p:nvPr>
        </p:nvSpPr>
        <p:spPr>
          <a:xfrm rot="900000">
            <a:off x="1261872" y="301752"/>
            <a:ext cx="2286000" cy="365125"/>
          </a:xfrm>
        </p:spPr>
        <p:txBody>
          <a:body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12" name="Rounded Rectangle 11"/>
          <p:cNvSpPr/>
          <p:nvPr/>
        </p:nvSpPr>
        <p:spPr>
          <a:xfrm rot="900000">
            <a:off x="-372248" y="-1218153"/>
            <a:ext cx="8577953" cy="6344114"/>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rot="900000">
            <a:off x="-449071" y="5207889"/>
            <a:ext cx="7470000" cy="2486713"/>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rot="900000">
            <a:off x="7192310" y="6483326"/>
            <a:ext cx="1932834" cy="635630"/>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900000">
            <a:off x="8127084" y="92392"/>
            <a:ext cx="1878991" cy="6414233"/>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a:xfrm rot="900000">
            <a:off x="7521938" y="5927116"/>
            <a:ext cx="1524000" cy="365125"/>
          </a:xfrm>
        </p:spPr>
        <p:txBody>
          <a:bodyPr/>
          <a:lstStyle>
            <a:lvl1pPr algn="l">
              <a:defRPr/>
            </a:lvl1pPr>
          </a:lstStyle>
          <a:p>
            <a:fld id="{63AC8175-6233-42BE-89D2-376689845F0E}" type="datetimeFigureOut">
              <a:rPr lang="pl-PL" smtClean="0"/>
              <a:t>2012-11-22</a:t>
            </a:fld>
            <a:endParaRPr lang="pl-PL" dirty="0"/>
          </a:p>
        </p:txBody>
      </p:sp>
      <p:sp>
        <p:nvSpPr>
          <p:cNvPr id="3" name="Footer Placeholder 2"/>
          <p:cNvSpPr>
            <a:spLocks noGrp="1"/>
          </p:cNvSpPr>
          <p:nvPr>
            <p:ph type="ftr" sz="quarter" idx="11"/>
          </p:nvPr>
        </p:nvSpPr>
        <p:spPr>
          <a:xfrm rot="900000">
            <a:off x="3892286" y="5987296"/>
            <a:ext cx="3124200" cy="295162"/>
          </a:xfrm>
        </p:spPr>
        <p:txBody>
          <a:bodyPr/>
          <a:lstStyle>
            <a:lvl1pPr algn="r">
              <a:defRPr/>
            </a:lvl1pPr>
          </a:lstStyle>
          <a:p>
            <a:endParaRPr lang="pl-PL" dirty="0"/>
          </a:p>
        </p:txBody>
      </p:sp>
      <p:sp>
        <p:nvSpPr>
          <p:cNvPr id="4" name="Slide Number Placeholder 3"/>
          <p:cNvSpPr>
            <a:spLocks noGrp="1"/>
          </p:cNvSpPr>
          <p:nvPr>
            <p:ph type="sldNum" sz="quarter" idx="12"/>
          </p:nvPr>
        </p:nvSpPr>
        <p:spPr>
          <a:xfrm rot="900000">
            <a:off x="7599046" y="5570110"/>
            <a:ext cx="716206"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13" name="Rounded Rectangle 12"/>
          <p:cNvSpPr/>
          <p:nvPr/>
        </p:nvSpPr>
        <p:spPr>
          <a:xfrm rot="20707748">
            <a:off x="-897260" y="-624538"/>
            <a:ext cx="7286946" cy="6041338"/>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rot="20707748">
            <a:off x="64806" y="5378153"/>
            <a:ext cx="7443151" cy="2476431"/>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20707748">
            <a:off x="7660994" y="5459931"/>
            <a:ext cx="1709023" cy="1538302"/>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rot="20707748">
            <a:off x="6673110" y="-489836"/>
            <a:ext cx="3059119" cy="5809409"/>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5175504" y="2231136"/>
            <a:ext cx="4818888" cy="1435608"/>
          </a:xfrm>
        </p:spPr>
        <p:txBody>
          <a:bodyPr anchor="b"/>
          <a:lstStyle>
            <a:lvl1pPr algn="r">
              <a:defRPr sz="4400" b="0"/>
            </a:lvl1pPr>
          </a:lstStyle>
          <a:p>
            <a:r>
              <a:rPr lang="pl-PL" smtClean="0"/>
              <a:t>Kliknij, aby edytować styl</a:t>
            </a:r>
            <a:endParaRPr lang="en-US" dirty="0"/>
          </a:p>
        </p:txBody>
      </p:sp>
      <p:sp>
        <p:nvSpPr>
          <p:cNvPr id="3" name="Content Placeholder 2"/>
          <p:cNvSpPr>
            <a:spLocks noGrp="1"/>
          </p:cNvSpPr>
          <p:nvPr>
            <p:ph idx="1"/>
          </p:nvPr>
        </p:nvSpPr>
        <p:spPr>
          <a:xfrm rot="-900000">
            <a:off x="844848" y="997933"/>
            <a:ext cx="5343100" cy="3888220"/>
          </a:xfrm>
        </p:spPr>
        <p:txBody>
          <a:bodyPr anchor="b"/>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rot="-900000">
            <a:off x="3216573" y="5144589"/>
            <a:ext cx="3930375" cy="988131"/>
          </a:xfrm>
        </p:spPr>
        <p:txBody>
          <a:bodyPr>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rot="-900000">
            <a:off x="7754112" y="5888736"/>
            <a:ext cx="1243584" cy="365125"/>
          </a:xfrm>
        </p:spPr>
        <p:txBody>
          <a:bodyPr/>
          <a:lstStyle>
            <a:lvl1pPr algn="l">
              <a:defRPr/>
            </a:lvl1p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a:xfrm rot="-900000">
            <a:off x="4263966" y="6099104"/>
            <a:ext cx="3063047" cy="365125"/>
          </a:xfrm>
        </p:spPr>
        <p:txBody>
          <a:bodyPr/>
          <a:lstStyle>
            <a:lvl1pPr algn="r">
              <a:defRPr/>
            </a:lvl1pPr>
          </a:lstStyle>
          <a:p>
            <a:endParaRPr lang="pl-PL" dirty="0"/>
          </a:p>
        </p:txBody>
      </p:sp>
      <p:sp>
        <p:nvSpPr>
          <p:cNvPr id="7" name="Slide Number Placeholder 6"/>
          <p:cNvSpPr>
            <a:spLocks noGrp="1"/>
          </p:cNvSpPr>
          <p:nvPr>
            <p:ph type="sldNum" sz="quarter" idx="12"/>
          </p:nvPr>
        </p:nvSpPr>
        <p:spPr>
          <a:xfrm rot="-900000">
            <a:off x="7690104" y="5641848"/>
            <a:ext cx="1243584"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15" name="Rounded Rectangle 14"/>
          <p:cNvSpPr/>
          <p:nvPr/>
        </p:nvSpPr>
        <p:spPr>
          <a:xfrm rot="900000">
            <a:off x="-533701" y="-979752"/>
            <a:ext cx="6672870" cy="682160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rot="900000">
            <a:off x="-283896" y="5969722"/>
            <a:ext cx="5300494" cy="1495954"/>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6"/>
          <p:cNvSpPr/>
          <p:nvPr/>
        </p:nvSpPr>
        <p:spPr>
          <a:xfrm rot="900000">
            <a:off x="6930292" y="-242630"/>
            <a:ext cx="2434235" cy="1383623"/>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p:cNvSpPr/>
          <p:nvPr/>
        </p:nvSpPr>
        <p:spPr>
          <a:xfrm rot="900000">
            <a:off x="5899782" y="1282101"/>
            <a:ext cx="3842742" cy="6178450"/>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4500000">
            <a:off x="4578273" y="2744935"/>
            <a:ext cx="5036383" cy="1997131"/>
          </a:xfrm>
        </p:spPr>
        <p:txBody>
          <a:bodyPr anchor="t">
            <a:normAutofit/>
          </a:bodyPr>
          <a:lstStyle>
            <a:lvl1pPr algn="r">
              <a:defRPr sz="4400" b="0"/>
            </a:lvl1pPr>
          </a:lstStyle>
          <a:p>
            <a:r>
              <a:rPr lang="pl-PL" smtClean="0"/>
              <a:t>Kliknij, aby edytować styl</a:t>
            </a:r>
            <a:endParaRPr lang="en-US"/>
          </a:p>
        </p:txBody>
      </p:sp>
      <p:sp>
        <p:nvSpPr>
          <p:cNvPr id="3" name="Picture Placeholder 2"/>
          <p:cNvSpPr>
            <a:spLocks noGrp="1"/>
          </p:cNvSpPr>
          <p:nvPr>
            <p:ph type="pic" idx="1"/>
          </p:nvPr>
        </p:nvSpPr>
        <p:spPr>
          <a:xfrm rot="900000">
            <a:off x="1507529" y="615731"/>
            <a:ext cx="4323504" cy="3294418"/>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dirty="0" smtClean="0"/>
              <a:t>Kliknij ikonę, aby dodać obraz</a:t>
            </a:r>
            <a:endParaRPr lang="en-US" dirty="0"/>
          </a:p>
        </p:txBody>
      </p:sp>
      <p:sp>
        <p:nvSpPr>
          <p:cNvPr id="4" name="Text Placeholder 3"/>
          <p:cNvSpPr>
            <a:spLocks noGrp="1"/>
          </p:cNvSpPr>
          <p:nvPr>
            <p:ph type="body" sz="half" idx="2"/>
          </p:nvPr>
        </p:nvSpPr>
        <p:spPr>
          <a:xfrm rot="900000">
            <a:off x="822789" y="4161126"/>
            <a:ext cx="4310915" cy="1203540"/>
          </a:xfrm>
        </p:spPr>
        <p:txBody>
          <a:bodyPr anchor="t">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rot="900000">
            <a:off x="6992395" y="571255"/>
            <a:ext cx="1524000" cy="365125"/>
          </a:xfrm>
        </p:spPr>
        <p:txBody>
          <a:bodyPr/>
          <a:lstStyle>
            <a:lvl1pPr algn="l">
              <a:defRPr/>
            </a:lvl1p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a:xfrm rot="900000">
            <a:off x="647292" y="5162531"/>
            <a:ext cx="2977453" cy="365125"/>
          </a:xfrm>
        </p:spPr>
        <p:txBody>
          <a:bodyPr/>
          <a:lstStyle>
            <a:lvl1pPr algn="l">
              <a:defRPr/>
            </a:lvl1pPr>
          </a:lstStyle>
          <a:p>
            <a:endParaRPr lang="pl-PL" dirty="0"/>
          </a:p>
        </p:txBody>
      </p:sp>
      <p:sp>
        <p:nvSpPr>
          <p:cNvPr id="7" name="Slide Number Placeholder 6"/>
          <p:cNvSpPr>
            <a:spLocks noGrp="1"/>
          </p:cNvSpPr>
          <p:nvPr>
            <p:ph type="sldNum" sz="quarter" idx="12"/>
          </p:nvPr>
        </p:nvSpPr>
        <p:spPr>
          <a:xfrm rot="900000">
            <a:off x="7046470" y="391054"/>
            <a:ext cx="1963187"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12" name="Rounded Rectangle 11"/>
          <p:cNvSpPr/>
          <p:nvPr/>
        </p:nvSpPr>
        <p:spPr>
          <a:xfrm rot="20707748">
            <a:off x="-895918" y="-766298"/>
            <a:ext cx="8332816" cy="5894380"/>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rot="20707748">
            <a:off x="64746" y="5089618"/>
            <a:ext cx="8528044" cy="291146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rot="20707748">
            <a:off x="8533928" y="3839503"/>
            <a:ext cx="1011244" cy="299435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20707748">
            <a:off x="7588490" y="-321837"/>
            <a:ext cx="1976541" cy="4072806"/>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900000">
            <a:off x="3183882" y="4760430"/>
            <a:ext cx="5004753" cy="1299542"/>
          </a:xfrm>
        </p:spPr>
        <p:txBody>
          <a:bodyPr anchor="t"/>
          <a:lstStyle/>
          <a:p>
            <a:r>
              <a:rPr lang="pl-PL" smtClean="0"/>
              <a:t>Kliknij, aby edytować styl</a:t>
            </a:r>
            <a:endParaRPr lang="en-US"/>
          </a:p>
        </p:txBody>
      </p:sp>
      <p:sp>
        <p:nvSpPr>
          <p:cNvPr id="3" name="Vertical Text Placeholder 2"/>
          <p:cNvSpPr>
            <a:spLocks noGrp="1"/>
          </p:cNvSpPr>
          <p:nvPr>
            <p:ph type="body" orient="vert" idx="1"/>
          </p:nvPr>
        </p:nvSpPr>
        <p:spPr>
          <a:xfrm rot="-900000">
            <a:off x="781854" y="984581"/>
            <a:ext cx="6581279" cy="3604759"/>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a:xfrm rot="-900000">
            <a:off x="6996405" y="6238502"/>
            <a:ext cx="1524000" cy="365125"/>
          </a:xfrm>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a:xfrm rot="-900000">
            <a:off x="5321849" y="6094794"/>
            <a:ext cx="3124200" cy="365125"/>
          </a:xfrm>
        </p:spPr>
        <p:txBody>
          <a:bodyPr/>
          <a:lstStyle>
            <a:lvl1pPr algn="r">
              <a:defRPr/>
            </a:lvl1pPr>
          </a:lstStyle>
          <a:p>
            <a:endParaRPr lang="pl-PL" dirty="0"/>
          </a:p>
        </p:txBody>
      </p:sp>
      <p:sp>
        <p:nvSpPr>
          <p:cNvPr id="6" name="Slide Number Placeholder 5"/>
          <p:cNvSpPr>
            <a:spLocks noGrp="1"/>
          </p:cNvSpPr>
          <p:nvPr>
            <p:ph type="sldNum" sz="quarter" idx="12"/>
          </p:nvPr>
        </p:nvSpPr>
        <p:spPr>
          <a:xfrm rot="-900000">
            <a:off x="8182730" y="3246937"/>
            <a:ext cx="907445"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12" name="Rounded Rectangle 11"/>
          <p:cNvSpPr/>
          <p:nvPr/>
        </p:nvSpPr>
        <p:spPr>
          <a:xfrm rot="20707748">
            <a:off x="-882907" y="-626065"/>
            <a:ext cx="7440156" cy="7347127"/>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rot="20707748">
            <a:off x="3227235" y="6274264"/>
            <a:ext cx="4396677" cy="116747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rot="20707748">
            <a:off x="7659524" y="5459724"/>
            <a:ext cx="1710569" cy="1538689"/>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20707748">
            <a:off x="6666426" y="-490731"/>
            <a:ext cx="3065776" cy="5811871"/>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rot="-900000">
            <a:off x="6793335" y="511413"/>
            <a:ext cx="1435608" cy="4818888"/>
          </a:xfrm>
        </p:spPr>
        <p:txBody>
          <a:bodyPr vert="eaVert"/>
          <a:lstStyle/>
          <a:p>
            <a:r>
              <a:rPr lang="pl-PL" smtClean="0"/>
              <a:t>Kliknij, aby edytować styl</a:t>
            </a:r>
            <a:endParaRPr lang="en-US" dirty="0"/>
          </a:p>
        </p:txBody>
      </p:sp>
      <p:sp>
        <p:nvSpPr>
          <p:cNvPr id="3" name="Vertical Text Placeholder 2"/>
          <p:cNvSpPr>
            <a:spLocks noGrp="1"/>
          </p:cNvSpPr>
          <p:nvPr>
            <p:ph type="body" orient="vert" idx="1"/>
          </p:nvPr>
        </p:nvSpPr>
        <p:spPr>
          <a:xfrm rot="-900000">
            <a:off x="967762" y="1075673"/>
            <a:ext cx="5398955" cy="508826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a:xfrm rot="-900000">
            <a:off x="7754112" y="5888736"/>
            <a:ext cx="1243584" cy="365125"/>
          </a:xfrm>
        </p:spPr>
        <p:txBody>
          <a:bodyPr/>
          <a:lstStyle>
            <a:lvl1pPr algn="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a:xfrm rot="-900000">
            <a:off x="4997808" y="6188244"/>
            <a:ext cx="2380306" cy="365125"/>
          </a:xfrm>
        </p:spPr>
        <p:txBody>
          <a:bodyPr/>
          <a:lstStyle>
            <a:lvl1pPr algn="r">
              <a:defRPr/>
            </a:lvl1pPr>
          </a:lstStyle>
          <a:p>
            <a:endParaRPr lang="pl-PL" dirty="0"/>
          </a:p>
        </p:txBody>
      </p:sp>
      <p:sp>
        <p:nvSpPr>
          <p:cNvPr id="6" name="Slide Number Placeholder 5"/>
          <p:cNvSpPr>
            <a:spLocks noGrp="1"/>
          </p:cNvSpPr>
          <p:nvPr>
            <p:ph type="sldNum" sz="quarter" idx="12"/>
          </p:nvPr>
        </p:nvSpPr>
        <p:spPr>
          <a:xfrm rot="-900000">
            <a:off x="7690104" y="5641848"/>
            <a:ext cx="1243584" cy="365125"/>
          </a:xfrm>
        </p:spPr>
        <p:txBody>
          <a:bodyPr/>
          <a:lstStyle>
            <a:lvl1pPr algn="l">
              <a:defRPr/>
            </a:lvl1pPr>
          </a:lstStyle>
          <a:p>
            <a:fld id="{DFBB11DF-3A6E-4F40-BE29-C94190B70CF0}" type="slidenum">
              <a:rPr lang="pl-PL" smtClean="0"/>
              <a:t>‹#›</a:t>
            </a:fld>
            <a:endParaRPr lang="pl-PL" dirty="0"/>
          </a:p>
        </p:txBody>
      </p:sp>
    </p:spTree>
  </p:cSld>
  <p:clrMapOvr>
    <a:masterClrMapping/>
  </p:clrMapOvr>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pl-PL" smtClean="0"/>
              <a:t>Kliknij, aby edytować styl</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bwMode="white"/>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bwMode="white"/>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pl-PL" smtClean="0"/>
              <a:t>Kliknij, aby edytować styl</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2" name="Title 1"/>
          <p:cNvSpPr>
            <a:spLocks noGrp="1"/>
          </p:cNvSpPr>
          <p:nvPr>
            <p:ph type="title"/>
          </p:nvPr>
        </p:nvSpPr>
        <p:spPr/>
        <p:txBody>
          <a:bodyPr/>
          <a:lstStyle/>
          <a:p>
            <a:r>
              <a:rPr lang="pl-PL" smtClean="0"/>
              <a:t>Kliknij, aby edytować styl</a:t>
            </a:r>
            <a:endParaRPr lang="en-US"/>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12" name="Content Placeholder 11"/>
          <p:cNvSpPr>
            <a:spLocks noGrp="1"/>
          </p:cNvSpPr>
          <p:nvPr>
            <p:ph sz="quarter" idx="14"/>
          </p:nvPr>
        </p:nvSpPr>
        <p:spPr>
          <a:xfrm>
            <a:off x="4648200" y="2438400"/>
            <a:ext cx="3124200" cy="3124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l-PL" smtClean="0"/>
              <a:t>Kliknij, aby edytować styl</a:t>
            </a:r>
            <a:endParaRPr lang="en-US"/>
          </a:p>
        </p:txBody>
      </p:sp>
      <p:sp>
        <p:nvSpPr>
          <p:cNvPr id="7" name="Date Placeholder 6"/>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8" name="Slide Number Placeholder 7"/>
          <p:cNvSpPr>
            <a:spLocks noGrp="1"/>
          </p:cNvSpPr>
          <p:nvPr>
            <p:ph type="sldNum" sz="quarter" idx="11"/>
          </p:nvPr>
        </p:nvSpPr>
        <p:spPr/>
        <p:txBody>
          <a:bodyPr/>
          <a:lstStyle/>
          <a:p>
            <a:fld id="{DFBB11DF-3A6E-4F40-BE29-C94190B70CF0}" type="slidenum">
              <a:rPr lang="pl-PL" smtClean="0"/>
              <a:t>‹#›</a:t>
            </a:fld>
            <a:endParaRPr lang="pl-PL" dirty="0"/>
          </a:p>
        </p:txBody>
      </p:sp>
      <p:sp>
        <p:nvSpPr>
          <p:cNvPr id="9" name="Footer Placeholder 8"/>
          <p:cNvSpPr>
            <a:spLocks noGrp="1"/>
          </p:cNvSpPr>
          <p:nvPr>
            <p:ph type="ftr" sz="quarter" idx="12"/>
          </p:nvPr>
        </p:nvSpPr>
        <p:spPr/>
        <p:txBody>
          <a:bodyPr/>
          <a:lstStyle/>
          <a:p>
            <a:endParaRPr lang="pl-PL"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2" name="Title 1"/>
          <p:cNvSpPr>
            <a:spLocks noGrp="1"/>
          </p:cNvSpPr>
          <p:nvPr>
            <p:ph type="title"/>
          </p:nvPr>
        </p:nvSpPr>
        <p:spPr/>
        <p:txBody>
          <a:bodyPr/>
          <a:lstStyle>
            <a:lvl1pPr>
              <a:defRPr/>
            </a:lvl1pPr>
          </a:lstStyle>
          <a:p>
            <a:r>
              <a:rPr lang="pl-PL" smtClean="0"/>
              <a:t>Kliknij, aby edytować styl</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7" name="Date Placeholder 6"/>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8" name="Footer Placeholder 7"/>
          <p:cNvSpPr>
            <a:spLocks noGrp="1"/>
          </p:cNvSpPr>
          <p:nvPr>
            <p:ph type="ftr" sz="quarter" idx="11"/>
          </p:nvPr>
        </p:nvSpPr>
        <p:spPr/>
        <p:txBody>
          <a:bodyPr/>
          <a:lstStyle/>
          <a:p>
            <a:endParaRPr lang="pl-PL" dirty="0"/>
          </a:p>
        </p:txBody>
      </p:sp>
      <p:sp>
        <p:nvSpPr>
          <p:cNvPr id="9" name="Slide Number Placeholder 8"/>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Date Placeholder 2"/>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4" name="Footer Placeholder 3"/>
          <p:cNvSpPr>
            <a:spLocks noGrp="1"/>
          </p:cNvSpPr>
          <p:nvPr>
            <p:ph type="ftr" sz="quarter" idx="11"/>
          </p:nvPr>
        </p:nvSpPr>
        <p:spPr/>
        <p:txBody>
          <a:bodyPr/>
          <a:lstStyle/>
          <a:p>
            <a:endParaRPr lang="pl-PL" dirty="0"/>
          </a:p>
        </p:txBody>
      </p:sp>
      <p:sp>
        <p:nvSpPr>
          <p:cNvPr id="5" name="Slide Number Placeholder 4"/>
          <p:cNvSpPr>
            <a:spLocks noGrp="1"/>
          </p:cNvSpPr>
          <p:nvPr>
            <p:ph type="sldNum" sz="quarter" idx="12"/>
          </p:nvPr>
        </p:nvSpPr>
        <p:spPr/>
        <p:txBody>
          <a:bodyPr/>
          <a:lstStyle/>
          <a:p>
            <a:fld id="{DFBB11DF-3A6E-4F40-BE29-C94190B70CF0}" type="slidenum">
              <a:rPr lang="pl-PL" smtClean="0"/>
              <a:t>‹#›</a:t>
            </a:fld>
            <a:endParaRPr lang="pl-PL"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pl-PL" smtClean="0"/>
              <a:t>Kliknij, aby edytować styl</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
        <p:nvSpPr>
          <p:cNvPr id="9" name="Content Placeholder 8"/>
          <p:cNvSpPr>
            <a:spLocks noGrp="1"/>
          </p:cNvSpPr>
          <p:nvPr>
            <p:ph sz="quarter" idx="13"/>
          </p:nvPr>
        </p:nvSpPr>
        <p:spPr>
          <a:xfrm>
            <a:off x="1371600" y="1676400"/>
            <a:ext cx="3276600" cy="3505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pl-PL" smtClean="0"/>
              <a:t>Kliknij, aby edytować styl</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Vertical Text Placeholder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pl-PL" smtClean="0"/>
              <a:t>Kliknij, aby edytować styl</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DFBB11DF-3A6E-4F40-BE29-C94190B70CF0}" type="slidenum">
              <a:rPr lang="pl-PL" smtClean="0"/>
              <a:t>‹#›</a:t>
            </a:fld>
            <a:endParaRPr lang="pl-P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6" name="Slide Number Placeholder 5"/>
          <p:cNvSpPr>
            <a:spLocks noGrp="1"/>
          </p:cNvSpPr>
          <p:nvPr>
            <p:ph type="sldNum" sz="quarter" idx="11"/>
          </p:nvPr>
        </p:nvSpPr>
        <p:spPr/>
        <p:txBody>
          <a:bodyPr/>
          <a:lstStyle/>
          <a:p>
            <a:fld id="{DFBB11DF-3A6E-4F40-BE29-C94190B70CF0}" type="slidenum">
              <a:rPr lang="pl-PL" smtClean="0"/>
              <a:t>‹#›</a:t>
            </a:fld>
            <a:endParaRPr lang="pl-PL" dirty="0"/>
          </a:p>
        </p:txBody>
      </p:sp>
      <p:sp>
        <p:nvSpPr>
          <p:cNvPr id="7" name="Footer Placeholder 6"/>
          <p:cNvSpPr>
            <a:spLocks noGrp="1"/>
          </p:cNvSpPr>
          <p:nvPr>
            <p:ph type="ftr" sz="quarter" idx="12"/>
          </p:nvPr>
        </p:nvSpPr>
        <p:spPr/>
        <p:txBody>
          <a:bodyPr/>
          <a:lstStyle/>
          <a:p>
            <a:endParaRPr lang="pl-P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15" name="Date Placeholder 14"/>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6" name="Slide Number Placeholder 15"/>
          <p:cNvSpPr>
            <a:spLocks noGrp="1"/>
          </p:cNvSpPr>
          <p:nvPr>
            <p:ph type="sldNum" sz="quarter" idx="11"/>
          </p:nvPr>
        </p:nvSpPr>
        <p:spPr/>
        <p:txBody>
          <a:bodyPr/>
          <a:lstStyle/>
          <a:p>
            <a:fld id="{DFBB11DF-3A6E-4F40-BE29-C94190B70CF0}" type="slidenum">
              <a:rPr lang="pl-PL" smtClean="0"/>
              <a:t>‹#›</a:t>
            </a:fld>
            <a:endParaRPr lang="pl-PL" dirty="0"/>
          </a:p>
        </p:txBody>
      </p:sp>
      <p:sp>
        <p:nvSpPr>
          <p:cNvPr id="17" name="Footer Placeholder 16"/>
          <p:cNvSpPr>
            <a:spLocks noGrp="1"/>
          </p:cNvSpPr>
          <p:nvPr>
            <p:ph type="ftr" sz="quarter" idx="12"/>
          </p:nvPr>
        </p:nvSpPr>
        <p:spPr/>
        <p:txBody>
          <a:bodyPr/>
          <a:lstStyle/>
          <a:p>
            <a:endParaRPr lang="pl-PL" dirty="0"/>
          </a:p>
        </p:txBody>
      </p:sp>
      <p:sp>
        <p:nvSpPr>
          <p:cNvPr id="18" name="Title 17"/>
          <p:cNvSpPr>
            <a:spLocks noGrp="1"/>
          </p:cNvSpPr>
          <p:nvPr>
            <p:ph type="title"/>
          </p:nvPr>
        </p:nvSpPr>
        <p:spPr/>
        <p:txBody>
          <a:bodyPr/>
          <a:lstStyle/>
          <a:p>
            <a:r>
              <a:rPr lang="pl-PL" smtClean="0"/>
              <a:t>Kliknij, aby edytować styl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dirty="0" smtClean="0"/>
              <a:t>Kliknij ikonę, aby dodać obraz</a:t>
            </a:r>
            <a:endParaRPr lang="en-US" dirty="0"/>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pl-PL" smtClean="0"/>
              <a:t>Kliknij, aby edytować styl</a:t>
            </a:r>
            <a:endParaRPr lang="en-US"/>
          </a:p>
        </p:txBody>
      </p:sp>
      <p:sp>
        <p:nvSpPr>
          <p:cNvPr id="13" name="Date Placeholder 12"/>
          <p:cNvSpPr>
            <a:spLocks noGrp="1"/>
          </p:cNvSpPr>
          <p:nvPr>
            <p:ph type="dt" sz="half" idx="10"/>
          </p:nvPr>
        </p:nvSpPr>
        <p:spPr/>
        <p:txBody>
          <a:bodyPr/>
          <a:lstStyle/>
          <a:p>
            <a:fld id="{63AC8175-6233-42BE-89D2-376689845F0E}" type="datetimeFigureOut">
              <a:rPr lang="pl-PL" smtClean="0"/>
              <a:t>2012-11-22</a:t>
            </a:fld>
            <a:endParaRPr lang="pl-PL" dirty="0"/>
          </a:p>
        </p:txBody>
      </p:sp>
      <p:sp>
        <p:nvSpPr>
          <p:cNvPr id="14" name="Slide Number Placeholder 13"/>
          <p:cNvSpPr>
            <a:spLocks noGrp="1"/>
          </p:cNvSpPr>
          <p:nvPr>
            <p:ph type="sldNum" sz="quarter" idx="11"/>
          </p:nvPr>
        </p:nvSpPr>
        <p:spPr/>
        <p:txBody>
          <a:bodyPr/>
          <a:lstStyle/>
          <a:p>
            <a:fld id="{DFBB11DF-3A6E-4F40-BE29-C94190B70CF0}" type="slidenum">
              <a:rPr lang="pl-PL" smtClean="0"/>
              <a:t>‹#›</a:t>
            </a:fld>
            <a:endParaRPr lang="pl-PL" dirty="0"/>
          </a:p>
        </p:txBody>
      </p:sp>
      <p:sp>
        <p:nvSpPr>
          <p:cNvPr id="15" name="Footer Placeholder 14"/>
          <p:cNvSpPr>
            <a:spLocks noGrp="1"/>
          </p:cNvSpPr>
          <p:nvPr>
            <p:ph type="ftr" sz="quarter" idx="12"/>
          </p:nvPr>
        </p:nvSpPr>
        <p:spPr/>
        <p:txBody>
          <a:bodyPr/>
          <a:lstStyle/>
          <a:p>
            <a:endParaRPr lang="pl-P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w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7.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9.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pl-PL" smtClean="0"/>
              <a:t>Kliknij, aby edytować styl</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pl-PL" dirty="0"/>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DFBB11DF-3A6E-4F40-BE29-C94190B70CF0}" type="slidenum">
              <a:rPr lang="pl-PL" smtClean="0"/>
              <a:t>‹#›</a:t>
            </a:fld>
            <a:endParaRPr lang="pl-PL" dirty="0"/>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pl-PL" smtClean="0"/>
              <a:t>Kliknij, aby edytować styl</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pl-PL"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DFBB11DF-3A6E-4F40-BE29-C94190B70CF0}" type="slidenum">
              <a:rPr lang="pl-PL" smtClean="0"/>
              <a:t>‹#›</a:t>
            </a:fld>
            <a:endParaRPr lang="pl-PL"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ójkąt prostokątny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Łącznik prostoliniowy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Łącznik prostoliniowy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Symbol zastępczy tytułu 21"/>
          <p:cNvSpPr>
            <a:spLocks noGrp="1"/>
          </p:cNvSpPr>
          <p:nvPr>
            <p:ph type="title"/>
          </p:nvPr>
        </p:nvSpPr>
        <p:spPr>
          <a:xfrm>
            <a:off x="457200" y="267494"/>
            <a:ext cx="8229600" cy="1399032"/>
          </a:xfrm>
          <a:prstGeom prst="rect">
            <a:avLst/>
          </a:prstGeom>
        </p:spPr>
        <p:txBody>
          <a:bodyPr vert="horz" anchor="ctr">
            <a:normAutofit/>
          </a:bodyPr>
          <a:lstStyle/>
          <a:p>
            <a:r>
              <a:rPr kumimoji="0" lang="pl-PL" smtClean="0"/>
              <a:t>Kliknij, aby edytować styl</a:t>
            </a:r>
            <a:endParaRPr kumimoji="0" lang="en-US"/>
          </a:p>
        </p:txBody>
      </p:sp>
      <p:sp>
        <p:nvSpPr>
          <p:cNvPr id="13" name="Symbol zastępczy tekstu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14" name="Symbol zastępczy daty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3AC8175-6233-42BE-89D2-376689845F0E}" type="datetimeFigureOut">
              <a:rPr lang="pl-PL" smtClean="0"/>
              <a:t>2012-11-22</a:t>
            </a:fld>
            <a:endParaRPr lang="pl-PL" dirty="0"/>
          </a:p>
        </p:txBody>
      </p:sp>
      <p:sp>
        <p:nvSpPr>
          <p:cNvPr id="3" name="Symbol zastępczy stopki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pl-PL" dirty="0"/>
          </a:p>
        </p:txBody>
      </p:sp>
      <p:sp>
        <p:nvSpPr>
          <p:cNvPr id="23" name="Symbol zastępczy numeru slajdu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FBB11DF-3A6E-4F40-BE29-C94190B70CF0}" type="slidenum">
              <a:rPr lang="pl-PL" smtClean="0"/>
              <a:t>‹#›</a:t>
            </a:fld>
            <a:endParaRPr lang="pl-PL" dirty="0"/>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pl-PL" smtClean="0"/>
              <a:t>Kliknij, aby edytować styl</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pl-PL" dirty="0"/>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DFBB11DF-3A6E-4F40-BE29-C94190B70CF0}" type="slidenum">
              <a:rPr lang="pl-PL" smtClean="0"/>
              <a:t>‹#›</a:t>
            </a:fld>
            <a:endParaRPr lang="pl-PL" dirty="0"/>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9144000" cy="6858000"/>
          </a:xfrm>
          <a:prstGeom prst="rect">
            <a:avLst/>
          </a:prstGeom>
        </p:spPr>
      </p:pic>
      <p:sp>
        <p:nvSpPr>
          <p:cNvPr id="2" name="Title Placeholder 1"/>
          <p:cNvSpPr>
            <a:spLocks noGrp="1"/>
          </p:cNvSpPr>
          <p:nvPr>
            <p:ph type="title"/>
          </p:nvPr>
        </p:nvSpPr>
        <p:spPr>
          <a:xfrm rot="-5400000">
            <a:off x="-673455" y="2807056"/>
            <a:ext cx="5320597" cy="1840087"/>
          </a:xfrm>
          <a:prstGeom prst="rect">
            <a:avLst/>
          </a:prstGeom>
        </p:spPr>
        <p:txBody>
          <a:bodyPr vert="horz" lIns="91440" tIns="45720" rIns="91440" bIns="45720" rtlCol="0" anchor="b">
            <a:normAutofit/>
          </a:bodyPr>
          <a:lstStyle/>
          <a:p>
            <a:r>
              <a:rPr lang="pl-PL" smtClean="0"/>
              <a:t>Kliknij, aby edytować styl</a:t>
            </a:r>
            <a:endParaRPr lang="en-US" dirty="0"/>
          </a:p>
        </p:txBody>
      </p:sp>
      <p:sp>
        <p:nvSpPr>
          <p:cNvPr id="3" name="Text Placeholder 2"/>
          <p:cNvSpPr>
            <a:spLocks noGrp="1"/>
          </p:cNvSpPr>
          <p:nvPr>
            <p:ph type="body" idx="1"/>
          </p:nvPr>
        </p:nvSpPr>
        <p:spPr>
          <a:xfrm>
            <a:off x="3657600" y="990600"/>
            <a:ext cx="5027024" cy="4783348"/>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7162800" y="6096001"/>
            <a:ext cx="1524000" cy="365125"/>
          </a:xfrm>
          <a:prstGeom prst="rect">
            <a:avLst/>
          </a:prstGeom>
        </p:spPr>
        <p:txBody>
          <a:bodyPr vert="horz" lIns="91440" tIns="45720" rIns="91440" bIns="45720" rtlCol="0" anchor="ctr"/>
          <a:lstStyle>
            <a:lvl1pPr algn="r">
              <a:defRPr sz="1200">
                <a:solidFill>
                  <a:schemeClr val="tx1">
                    <a:tint val="75000"/>
                  </a:schemeClr>
                </a:solidFill>
                <a:effectLst/>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3"/>
          </p:nvPr>
        </p:nvSpPr>
        <p:spPr>
          <a:xfrm>
            <a:off x="4038600" y="6096001"/>
            <a:ext cx="3124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pl-PL" dirty="0"/>
          </a:p>
        </p:txBody>
      </p:sp>
      <p:sp>
        <p:nvSpPr>
          <p:cNvPr id="6" name="Slide Number Placeholder 5"/>
          <p:cNvSpPr>
            <a:spLocks noGrp="1"/>
          </p:cNvSpPr>
          <p:nvPr>
            <p:ph type="sldNum" sz="quarter" idx="4"/>
          </p:nvPr>
        </p:nvSpPr>
        <p:spPr>
          <a:xfrm>
            <a:off x="713047" y="532491"/>
            <a:ext cx="2133600" cy="365125"/>
          </a:xfrm>
          <a:prstGeom prst="rect">
            <a:avLst/>
          </a:prstGeom>
        </p:spPr>
        <p:txBody>
          <a:bodyPr vert="horz" lIns="91440" tIns="45720" rIns="91440" bIns="45720" rtlCol="0" anchor="ctr"/>
          <a:lstStyle>
            <a:lvl1pPr algn="r">
              <a:defRPr sz="2400">
                <a:solidFill>
                  <a:schemeClr val="tx1">
                    <a:tint val="75000"/>
                  </a:schemeClr>
                </a:solidFill>
              </a:defRPr>
            </a:lvl1pPr>
          </a:lstStyle>
          <a:p>
            <a:fld id="{DFBB11DF-3A6E-4F40-BE29-C94190B70CF0}" type="slidenum">
              <a:rPr lang="pl-PL" smtClean="0"/>
              <a:t>‹#›</a:t>
            </a:fld>
            <a:endParaRPr lang="pl-PL"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iming>
    <p:tnLst>
      <p:par>
        <p:cTn id="1" dur="indefinite" restart="never" nodeType="tmRoot"/>
      </p:par>
    </p:tnLst>
  </p:timing>
  <p:txStyles>
    <p:titleStyle>
      <a:lvl1pPr algn="r" defTabSz="914400" rtl="0" eaLnBrk="1" latinLnBrk="0" hangingPunct="1">
        <a:spcBef>
          <a:spcPct val="0"/>
        </a:spcBef>
        <a:buNone/>
        <a:defRPr sz="44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spcAft>
          <a:spcPts val="600"/>
        </a:spcAft>
        <a:buSzPct val="160000"/>
        <a:buFont typeface="Wingdings" pitchFamily="2" charset="2"/>
        <a:buChar char=""/>
        <a:defRPr sz="2800" kern="1200">
          <a:solidFill>
            <a:schemeClr val="tx1"/>
          </a:solidFill>
          <a:effectLst>
            <a:outerShdw blurRad="38100" dist="38100" dir="2700000" algn="tl">
              <a:srgbClr val="000000">
                <a:alpha val="43137"/>
              </a:srgbClr>
            </a:outerShdw>
          </a:effectLst>
          <a:latin typeface="+mn-lt"/>
          <a:ea typeface="+mn-ea"/>
          <a:cs typeface="+mn-cs"/>
        </a:defRPr>
      </a:lvl1pPr>
      <a:lvl2pPr marL="731520" indent="-365760" algn="l" defTabSz="914400" rtl="0" eaLnBrk="1" latinLnBrk="0" hangingPunct="1">
        <a:spcBef>
          <a:spcPct val="20000"/>
        </a:spcBef>
        <a:spcAft>
          <a:spcPts val="600"/>
        </a:spcAft>
        <a:buSzPct val="160000"/>
        <a:buFont typeface="Wingdings" pitchFamily="2" charset="2"/>
        <a:buChar char=""/>
        <a:defRPr sz="2400" kern="1200">
          <a:solidFill>
            <a:schemeClr val="tx1"/>
          </a:solidFill>
          <a:effectLst>
            <a:outerShdw blurRad="38100" dist="38100" dir="2700000" algn="tl">
              <a:srgbClr val="000000">
                <a:alpha val="43137"/>
              </a:srgbClr>
            </a:outerShdw>
          </a:effectLst>
          <a:latin typeface="+mn-lt"/>
          <a:ea typeface="+mn-ea"/>
          <a:cs typeface="+mn-cs"/>
        </a:defRPr>
      </a:lvl2pPr>
      <a:lvl3pPr marL="1097280" indent="-320040" algn="l" defTabSz="914400" rtl="0" eaLnBrk="1" latinLnBrk="0" hangingPunct="1">
        <a:spcBef>
          <a:spcPct val="20000"/>
        </a:spcBef>
        <a:spcAft>
          <a:spcPts val="600"/>
        </a:spcAft>
        <a:buSzPct val="160000"/>
        <a:buFont typeface="Wingdings" pitchFamily="2" charset="2"/>
        <a:buChar char=""/>
        <a:defRPr sz="20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5pPr>
      <a:lvl6pPr marL="192024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19456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46888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74320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pl-PL" smtClean="0"/>
              <a:t>Kliknij, aby edytować styl</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63AC8175-6233-42BE-89D2-376689845F0E}" type="datetimeFigureOut">
              <a:rPr lang="pl-PL" smtClean="0"/>
              <a:t>2012-11-22</a:t>
            </a:fld>
            <a:endParaRPr lang="pl-PL"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pl-PL"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DFBB11DF-3A6E-4F40-BE29-C94190B70CF0}" type="slidenum">
              <a:rPr lang="pl-PL" smtClean="0"/>
              <a:t>‹#›</a:t>
            </a:fld>
            <a:endParaRPr lang="pl-PL"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pl.wikipedia.org/wiki/IPv6" TargetMode="External"/><Relationship Id="rId7" Type="http://schemas.openxmlformats.org/officeDocument/2006/relationships/hyperlink" Target="http://pl.wikipedia.org/wiki/IPv4" TargetMode="External"/><Relationship Id="rId2" Type="http://schemas.openxmlformats.org/officeDocument/2006/relationships/image" Target="../media/image14.png"/><Relationship Id="rId1" Type="http://schemas.openxmlformats.org/officeDocument/2006/relationships/slideLayout" Target="../slideLayouts/slideLayout53.xml"/><Relationship Id="rId6" Type="http://schemas.openxmlformats.org/officeDocument/2006/relationships/hyperlink" Target="http://pl.wikipedia.org/wiki/Internet_Protocol" TargetMode="External"/><Relationship Id="rId5" Type="http://schemas.openxmlformats.org/officeDocument/2006/relationships/hyperlink" Target="http://tools.ietf.org/html/rfc2460" TargetMode="External"/><Relationship Id="rId4" Type="http://schemas.openxmlformats.org/officeDocument/2006/relationships/hyperlink" Target="http://pl.wikipedia.org/wiki/Suma_kontroln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pl.wikipedia.org/wiki/Oktet_(informatyka)" TargetMode="External"/><Relationship Id="rId2" Type="http://schemas.openxmlformats.org/officeDocument/2006/relationships/hyperlink" Target="http://pl.wikipedia.org/wiki/UDP" TargetMode="External"/><Relationship Id="rId1" Type="http://schemas.openxmlformats.org/officeDocument/2006/relationships/slideLayout" Target="../slideLayouts/slideLayout2.xml"/><Relationship Id="rId5" Type="http://schemas.openxmlformats.org/officeDocument/2006/relationships/hyperlink" Target="http://pl.wikipedia.org/wiki/Algorytm_Nagle%27a" TargetMode="External"/><Relationship Id="rId4" Type="http://schemas.openxmlformats.org/officeDocument/2006/relationships/hyperlink" Target="http://pl.wikipedia.org/wiki/Application_Programming_Interface"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Porty i Połączenia Komputerowe.</a:t>
            </a:r>
            <a:endParaRPr lang="pl-PL"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Podtytuł 2"/>
          <p:cNvSpPr>
            <a:spLocks noGrp="1"/>
          </p:cNvSpPr>
          <p:nvPr>
            <p:ph type="subTitle" idx="1"/>
          </p:nvPr>
        </p:nvSpPr>
        <p:spPr/>
        <p:txBody>
          <a:bodyPr>
            <a:normAutofit fontScale="55000" lnSpcReduction="20000"/>
          </a:bodyPr>
          <a:lstStyle/>
          <a:p>
            <a:r>
              <a:rPr lang="pl-PL" b="1" dirty="0">
                <a:effectLst/>
              </a:rPr>
              <a:t>Port</a:t>
            </a:r>
            <a:r>
              <a:rPr lang="pl-PL" dirty="0">
                <a:effectLst/>
              </a:rPr>
              <a:t> – wersja programu komputerowego na inną </a:t>
            </a:r>
            <a:r>
              <a:rPr lang="pl-PL" dirty="0" smtClean="0">
                <a:effectLst/>
              </a:rPr>
              <a:t>platformę </a:t>
            </a:r>
            <a:r>
              <a:rPr lang="pl-PL" dirty="0">
                <a:effectLst/>
              </a:rPr>
              <a:t>sprzętową bądź programistyczną, zazwyczaj na inną architekturę procesora lub system operacyjny. Port powstaje w wyniku przeniesienia już istniejącego kodu, ogólniej można mówić oimplementacji danego programu na inną platformę.</a:t>
            </a:r>
            <a:endParaRPr lang="pl-PL" dirty="0"/>
          </a:p>
        </p:txBody>
      </p:sp>
      <p:pic>
        <p:nvPicPr>
          <p:cNvPr id="4" name="Good Day-Nappy root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96336" y="5615100"/>
            <a:ext cx="609600" cy="609600"/>
          </a:xfrm>
          <a:prstGeom prst="rect">
            <a:avLst/>
          </a:prstGeom>
        </p:spPr>
      </p:pic>
    </p:spTree>
    <p:extLst>
      <p:ext uri="{BB962C8B-B14F-4D97-AF65-F5344CB8AC3E}">
        <p14:creationId xmlns:p14="http://schemas.microsoft.com/office/powerpoint/2010/main" val="337137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par>
                          <p:cTn id="7" fill="hold">
                            <p:stCondLst>
                              <p:cond delay="700"/>
                            </p:stCondLst>
                            <p:childTnLst>
                              <p:par>
                                <p:cTn id="8" presetID="1" presetClass="mediacall" presetSubtype="0" fill="hold" nodeType="afterEffect">
                                  <p:stCondLst>
                                    <p:cond delay="0"/>
                                  </p:stCondLst>
                                  <p:childTnLst>
                                    <p:cmd type="call" cmd="playFrom(0.0)">
                                      <p:cBhvr>
                                        <p:cTn id="9" dur="223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effectLst/>
              </a:rPr>
              <a:t>Transfer UDP po IPv6</a:t>
            </a:r>
            <a:br>
              <a:rPr lang="pl-PL" dirty="0">
                <a:effectLst/>
              </a:rPr>
            </a:br>
            <a:endParaRPr lang="pl-PL" dirty="0"/>
          </a:p>
        </p:txBody>
      </p:sp>
      <p:pic>
        <p:nvPicPr>
          <p:cNvPr id="5" name="Symbol zastępczy obrazu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900000">
            <a:off x="1956707" y="615731"/>
            <a:ext cx="3425148" cy="32944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Symbol zastępczy tekstu 3"/>
          <p:cNvSpPr>
            <a:spLocks noGrp="1"/>
          </p:cNvSpPr>
          <p:nvPr>
            <p:ph type="body" sz="half" idx="2"/>
          </p:nvPr>
        </p:nvSpPr>
        <p:spPr/>
        <p:txBody>
          <a:bodyPr>
            <a:normAutofit fontScale="47500" lnSpcReduction="20000"/>
          </a:bodyPr>
          <a:lstStyle/>
          <a:p>
            <a:r>
              <a:rPr lang="pl-PL" dirty="0">
                <a:effectLst/>
              </a:rPr>
              <a:t>Kiedy UDP działa na </a:t>
            </a:r>
            <a:r>
              <a:rPr lang="pl-PL" dirty="0">
                <a:effectLst/>
                <a:hlinkClick r:id="rId3" tooltip="IPv6"/>
              </a:rPr>
              <a:t>IPv6</a:t>
            </a:r>
            <a:r>
              <a:rPr lang="pl-PL" dirty="0">
                <a:effectLst/>
              </a:rPr>
              <a:t>, </a:t>
            </a:r>
            <a:r>
              <a:rPr lang="pl-PL" dirty="0">
                <a:effectLst/>
                <a:hlinkClick r:id="rId4" tooltip="Suma kontrolna"/>
              </a:rPr>
              <a:t>suma kontrolna</a:t>
            </a:r>
            <a:r>
              <a:rPr lang="pl-PL" dirty="0">
                <a:effectLst/>
              </a:rPr>
              <a:t> nie jest już opcjonalna. Metoda obliczania sumy kontrolnej została opisana w </a:t>
            </a:r>
            <a:r>
              <a:rPr lang="pl-PL" dirty="0">
                <a:effectLst/>
                <a:hlinkClick r:id="rId5"/>
              </a:rPr>
              <a:t>RFC 2460</a:t>
            </a:r>
            <a:r>
              <a:rPr lang="pl-PL" dirty="0">
                <a:effectLst/>
              </a:rPr>
              <a:t>.</a:t>
            </a:r>
          </a:p>
          <a:p>
            <a:r>
              <a:rPr lang="pl-PL" dirty="0">
                <a:effectLst/>
              </a:rPr>
              <a:t>Wszelki transport albo inna wyższa warstwa protokołu, która zawiera adresy z nagłówka </a:t>
            </a:r>
            <a:r>
              <a:rPr lang="pl-PL" dirty="0">
                <a:effectLst/>
                <a:hlinkClick r:id="rId6" tooltip="Internet Protocol"/>
              </a:rPr>
              <a:t>IP</a:t>
            </a:r>
            <a:r>
              <a:rPr lang="pl-PL" dirty="0">
                <a:effectLst/>
              </a:rPr>
              <a:t> w swojej sumie kontrolnej musi zostać zmodyfikowana by można jej było użyć. </a:t>
            </a:r>
            <a:r>
              <a:rPr lang="pl-PL" dirty="0">
                <a:effectLst/>
                <a:hlinkClick r:id="rId3" tooltip="IPv6"/>
              </a:rPr>
              <a:t>IPv6</a:t>
            </a:r>
            <a:r>
              <a:rPr lang="pl-PL" dirty="0">
                <a:effectLst/>
              </a:rPr>
              <a:t> musi zawierać 128-bitowe adresy zamiast 32-bitowych używanych w</a:t>
            </a:r>
            <a:r>
              <a:rPr lang="pl-PL" dirty="0">
                <a:effectLst/>
                <a:hlinkClick r:id="rId7" tooltip="IPv4"/>
              </a:rPr>
              <a:t>IPv4</a:t>
            </a:r>
            <a:r>
              <a:rPr lang="pl-PL" dirty="0">
                <a:effectLst/>
              </a:rPr>
              <a:t>.</a:t>
            </a:r>
          </a:p>
          <a:p>
            <a:endParaRPr lang="pl-PL" dirty="0"/>
          </a:p>
        </p:txBody>
      </p:sp>
    </p:spTree>
    <p:extLst>
      <p:ext uri="{BB962C8B-B14F-4D97-AF65-F5344CB8AC3E}">
        <p14:creationId xmlns:p14="http://schemas.microsoft.com/office/powerpoint/2010/main" val="32521287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dtytuł 5"/>
          <p:cNvSpPr>
            <a:spLocks noGrp="1"/>
          </p:cNvSpPr>
          <p:nvPr>
            <p:ph idx="1"/>
          </p:nvPr>
        </p:nvSpPr>
        <p:spPr/>
        <p:txBody>
          <a:bodyPr>
            <a:normAutofit/>
          </a:bodyPr>
          <a:lstStyle/>
          <a:p>
            <a:r>
              <a:rPr lang="pl-PL" dirty="0">
                <a:effectLst/>
              </a:rPr>
              <a:t>Interfejs użytkownika powinien pozwolić:</a:t>
            </a:r>
          </a:p>
          <a:p>
            <a:r>
              <a:rPr lang="pl-PL" dirty="0">
                <a:effectLst/>
              </a:rPr>
              <a:t>tworzyć nowe porty przyjmujące dane</a:t>
            </a:r>
          </a:p>
          <a:p>
            <a:r>
              <a:rPr lang="pl-PL" dirty="0">
                <a:effectLst/>
              </a:rPr>
              <a:t>przyjmować operacje na tych portach, zwracać obiekty danych oraz wskazywać port źródła i adres źródła danych</a:t>
            </a:r>
          </a:p>
          <a:p>
            <a:r>
              <a:rPr lang="pl-PL" dirty="0">
                <a:effectLst/>
              </a:rPr>
              <a:t>na operacje, które pozwalają </a:t>
            </a:r>
            <a:r>
              <a:rPr lang="pl-PL" dirty="0">
                <a:effectLst/>
              </a:rPr>
              <a:t>datagramowi</a:t>
            </a:r>
            <a:r>
              <a:rPr lang="pl-PL" dirty="0">
                <a:effectLst/>
              </a:rPr>
              <a:t> wysłać, dane, porty źródłowe i docelowe lub ich adresy. RFC 768</a:t>
            </a:r>
          </a:p>
          <a:p>
            <a:endParaRPr lang="pl-PL" dirty="0"/>
          </a:p>
        </p:txBody>
      </p:sp>
      <p:sp>
        <p:nvSpPr>
          <p:cNvPr id="5" name="Tytuł 4"/>
          <p:cNvSpPr>
            <a:spLocks noGrp="1"/>
          </p:cNvSpPr>
          <p:nvPr>
            <p:ph type="title"/>
          </p:nvPr>
        </p:nvSpPr>
        <p:spPr/>
        <p:txBody>
          <a:bodyPr/>
          <a:lstStyle/>
          <a:p>
            <a:r>
              <a:rPr lang="pl-PL" dirty="0">
                <a:effectLst/>
              </a:rPr>
              <a:t>Interfejs </a:t>
            </a:r>
            <a:r>
              <a:rPr lang="pl-PL" dirty="0" smtClean="0">
                <a:effectLst/>
              </a:rPr>
              <a:t>użytkownika</a:t>
            </a:r>
            <a:endParaRPr lang="pl-PL" dirty="0"/>
          </a:p>
        </p:txBody>
      </p:sp>
    </p:spTree>
    <p:extLst>
      <p:ext uri="{BB962C8B-B14F-4D97-AF65-F5344CB8AC3E}">
        <p14:creationId xmlns:p14="http://schemas.microsoft.com/office/powerpoint/2010/main" val="40960762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r>
              <a:rPr lang="pl-PL" dirty="0"/>
              <a:t>Moduł UDP musi być w stanie określić źródłowe i docelowe adresy internetowe, oraz rozróżniać pole protokołu od nagłówka. Jeden możliwy interfejs UDP/IP zwracałby cały </a:t>
            </a:r>
            <a:r>
              <a:rPr lang="pl-PL" dirty="0"/>
              <a:t>datagram</a:t>
            </a:r>
            <a:r>
              <a:rPr lang="pl-PL" dirty="0"/>
              <a:t> włącznie z nagłówkiem </a:t>
            </a:r>
            <a:r>
              <a:rPr lang="pl-PL" dirty="0"/>
              <a:t>internetu</a:t>
            </a:r>
            <a:r>
              <a:rPr lang="pl-PL" dirty="0"/>
              <a:t> jako odpowiedz na odebraną operacje. Interfejs UDP pozwoliłby także przesłać kompletny </a:t>
            </a:r>
            <a:r>
              <a:rPr lang="pl-PL" dirty="0"/>
              <a:t>datagram</a:t>
            </a:r>
            <a:r>
              <a:rPr lang="pl-PL" dirty="0"/>
              <a:t> wraz z nagłówkiem poprzez protokół IP. IP sprawdzałby dla zgodności niektóre pola oraz obliczał sumę kontrolną nagłówka. RFC 768</a:t>
            </a:r>
            <a:endParaRPr lang="pl-PL" dirty="0"/>
          </a:p>
        </p:txBody>
      </p:sp>
      <p:sp>
        <p:nvSpPr>
          <p:cNvPr id="3" name="Tytuł 2"/>
          <p:cNvSpPr>
            <a:spLocks noGrp="1"/>
          </p:cNvSpPr>
          <p:nvPr>
            <p:ph type="title"/>
          </p:nvPr>
        </p:nvSpPr>
        <p:spPr/>
        <p:txBody>
          <a:bodyPr/>
          <a:lstStyle/>
          <a:p>
            <a:r>
              <a:rPr lang="pl-PL" dirty="0"/>
              <a:t>Interfejs </a:t>
            </a:r>
            <a:r>
              <a:rPr lang="pl-PL" dirty="0" smtClean="0"/>
              <a:t>IP</a:t>
            </a:r>
            <a:endParaRPr lang="pl-PL" dirty="0"/>
          </a:p>
        </p:txBody>
      </p:sp>
    </p:spTree>
    <p:extLst>
      <p:ext uri="{BB962C8B-B14F-4D97-AF65-F5344CB8AC3E}">
        <p14:creationId xmlns:p14="http://schemas.microsoft.com/office/powerpoint/2010/main" val="1034361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extLst>
              <p:ext uri="{D42A27DB-BD31-4B8C-83A1-F6EECF244321}">
                <p14:modId xmlns:p14="http://schemas.microsoft.com/office/powerpoint/2010/main" val="3940109977"/>
              </p:ext>
            </p:extLst>
          </p:nvPr>
        </p:nvGraphicFramePr>
        <p:xfrm>
          <a:off x="711856" y="2724468"/>
          <a:ext cx="7746994" cy="1463040"/>
        </p:xfrm>
        <a:graphic>
          <a:graphicData uri="http://schemas.openxmlformats.org/drawingml/2006/table">
            <a:tbl>
              <a:tblPr/>
              <a:tblGrid>
                <a:gridCol w="7746994"/>
              </a:tblGrid>
              <a:tr h="0">
                <a:tc>
                  <a:txBody>
                    <a:bodyPr/>
                    <a:lstStyle/>
                    <a:p>
                      <a:pPr algn="ctr"/>
                      <a:r>
                        <a:rPr lang="pl-PL" dirty="0">
                          <a:solidFill>
                            <a:sysClr val="windowText" lastClr="000000"/>
                          </a:solidFill>
                          <a:effectLst/>
                        </a:rPr>
                        <a:t>Program użytkowy</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r>
              <a:tr h="0">
                <a:tc>
                  <a:txBody>
                    <a:bodyPr/>
                    <a:lstStyle/>
                    <a:p>
                      <a:r>
                        <a:rPr lang="pl-PL" dirty="0">
                          <a:solidFill>
                            <a:sysClr val="windowText" lastClr="000000"/>
                          </a:solidFill>
                          <a:effectLst/>
                        </a:rPr>
                        <a:t>Datagram użytkownika (UDP)</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FDDDD"/>
                    </a:solidFill>
                  </a:tcPr>
                </a:tc>
              </a:tr>
              <a:tr h="0">
                <a:tc>
                  <a:txBody>
                    <a:bodyPr/>
                    <a:lstStyle/>
                    <a:p>
                      <a:r>
                        <a:rPr lang="pl-PL" dirty="0">
                          <a:solidFill>
                            <a:sysClr val="windowText" lastClr="000000"/>
                          </a:solidFill>
                          <a:effectLst/>
                        </a:rPr>
                        <a:t>Intersieć (IP)</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FDDDD"/>
                    </a:solidFill>
                  </a:tcPr>
                </a:tc>
              </a:tr>
              <a:tr h="0">
                <a:tc>
                  <a:txBody>
                    <a:bodyPr/>
                    <a:lstStyle/>
                    <a:p>
                      <a:r>
                        <a:rPr lang="pl-PL" dirty="0">
                          <a:solidFill>
                            <a:sysClr val="windowText" lastClr="000000"/>
                          </a:solidFill>
                          <a:effectLst/>
                        </a:rPr>
                        <a:t>Interfejs sieci</a:t>
                      </a:r>
                    </a:p>
                  </a:txBody>
                  <a:tcPr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FDDDD"/>
                    </a:solidFill>
                  </a:tcPr>
                </a:tc>
              </a:tr>
            </a:tbl>
          </a:graphicData>
        </a:graphic>
      </p:graphicFrame>
      <p:sp>
        <p:nvSpPr>
          <p:cNvPr id="3" name="Tytuł 2"/>
          <p:cNvSpPr>
            <a:spLocks noGrp="1"/>
          </p:cNvSpPr>
          <p:nvPr>
            <p:ph type="title"/>
          </p:nvPr>
        </p:nvSpPr>
        <p:spPr/>
        <p:txBody>
          <a:bodyPr/>
          <a:lstStyle/>
          <a:p>
            <a:r>
              <a:rPr lang="pl-PL" dirty="0"/>
              <a:t>Enkapsulacja </a:t>
            </a:r>
            <a:r>
              <a:rPr lang="pl-PL" dirty="0" smtClean="0"/>
              <a:t>UDP</a:t>
            </a:r>
            <a:endParaRPr lang="pl-PL" dirty="0"/>
          </a:p>
        </p:txBody>
      </p:sp>
      <p:sp>
        <p:nvSpPr>
          <p:cNvPr id="5" name="Rectangle 1"/>
          <p:cNvSpPr>
            <a:spLocks noChangeArrowheads="1"/>
          </p:cNvSpPr>
          <p:nvPr/>
        </p:nvSpPr>
        <p:spPr bwMode="auto">
          <a:xfrm>
            <a:off x="698500" y="3455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800" b="0" i="0" u="none" strike="noStrike" cap="none" normalizeH="0" baseline="0" dirty="0" smtClean="0">
                <a:ln>
                  <a:noFill/>
                </a:ln>
                <a:solidFill>
                  <a:schemeClr val="tx1"/>
                </a:solidFill>
                <a:effectLst/>
                <a:latin typeface="Arial" charset="0"/>
              </a:rPr>
              <a:t/>
            </a:r>
            <a:br>
              <a:rPr kumimoji="0" lang="pl-PL" sz="1800" b="0" i="0" u="none" strike="noStrike" cap="none" normalizeH="0" baseline="0" dirty="0" smtClean="0">
                <a:ln>
                  <a:noFill/>
                </a:ln>
                <a:solidFill>
                  <a:schemeClr val="tx1"/>
                </a:solidFill>
                <a:effectLst/>
                <a:latin typeface="Arial" charset="0"/>
              </a:rPr>
            </a:br>
            <a:endParaRPr kumimoji="0" lang="pl-PL" sz="1800" b="0" i="0" u="none" strike="noStrike" cap="none" normalizeH="0" baseline="0" dirty="0" smtClean="0">
              <a:ln>
                <a:noFill/>
              </a:ln>
              <a:solidFill>
                <a:schemeClr val="tx1"/>
              </a:solidFill>
              <a:effectLst/>
              <a:latin typeface="Arial" charset="0"/>
            </a:endParaRPr>
          </a:p>
        </p:txBody>
      </p:sp>
      <p:sp>
        <p:nvSpPr>
          <p:cNvPr id="6" name="pole tekstowe 5"/>
          <p:cNvSpPr txBox="1"/>
          <p:nvPr/>
        </p:nvSpPr>
        <p:spPr>
          <a:xfrm>
            <a:off x="1187624" y="2204864"/>
            <a:ext cx="6768752" cy="369332"/>
          </a:xfrm>
          <a:prstGeom prst="rect">
            <a:avLst/>
          </a:prstGeom>
          <a:noFill/>
        </p:spPr>
        <p:txBody>
          <a:bodyPr wrap="square" rtlCol="0">
            <a:spAutoFit/>
          </a:bodyPr>
          <a:lstStyle/>
          <a:p>
            <a:r>
              <a:rPr lang="pl-PL" dirty="0"/>
              <a:t>Miejsce UDP w podziale na warstwy TCP/IP pokazuje rysunek.</a:t>
            </a:r>
          </a:p>
        </p:txBody>
      </p:sp>
      <p:sp>
        <p:nvSpPr>
          <p:cNvPr id="7" name="pole tekstowe 6"/>
          <p:cNvSpPr txBox="1"/>
          <p:nvPr/>
        </p:nvSpPr>
        <p:spPr>
          <a:xfrm>
            <a:off x="1187624" y="2708920"/>
            <a:ext cx="6984776" cy="369332"/>
          </a:xfrm>
          <a:prstGeom prst="rect">
            <a:avLst/>
          </a:prstGeom>
          <a:noFill/>
        </p:spPr>
        <p:txBody>
          <a:bodyPr wrap="square" rtlCol="0">
            <a:spAutoFit/>
          </a:bodyPr>
          <a:lstStyle/>
          <a:p>
            <a:endParaRPr lang="pl-PL" dirty="0"/>
          </a:p>
        </p:txBody>
      </p:sp>
    </p:spTree>
    <p:extLst>
      <p:ext uri="{BB962C8B-B14F-4D97-AF65-F5344CB8AC3E}">
        <p14:creationId xmlns:p14="http://schemas.microsoft.com/office/powerpoint/2010/main" val="3921421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p:cNvSpPr>
            <a:spLocks noGrp="1"/>
          </p:cNvSpPr>
          <p:nvPr>
            <p:ph type="ctrTitle"/>
          </p:nvPr>
        </p:nvSpPr>
        <p:spPr/>
        <p:txBody>
          <a:bodyPr/>
          <a:lstStyle/>
          <a:p>
            <a:r>
              <a:rPr lang="pl-PL" dirty="0"/>
              <a:t>Transmission</a:t>
            </a:r>
            <a:r>
              <a:rPr lang="pl-PL" dirty="0"/>
              <a:t> Control </a:t>
            </a:r>
            <a:r>
              <a:rPr lang="pl-PL" dirty="0" smtClean="0"/>
              <a:t>Protocol</a:t>
            </a:r>
            <a:endParaRPr lang="pl-PL" dirty="0"/>
          </a:p>
        </p:txBody>
      </p:sp>
      <p:sp>
        <p:nvSpPr>
          <p:cNvPr id="4" name="Symbol zastępczy zawartości 3"/>
          <p:cNvSpPr>
            <a:spLocks noGrp="1"/>
          </p:cNvSpPr>
          <p:nvPr>
            <p:ph type="subTitle" idx="1"/>
          </p:nvPr>
        </p:nvSpPr>
        <p:spPr>
          <a:xfrm>
            <a:off x="2133600" y="3284984"/>
            <a:ext cx="6172200" cy="936103"/>
          </a:xfrm>
        </p:spPr>
        <p:txBody>
          <a:bodyPr>
            <a:normAutofit fontScale="47500" lnSpcReduction="20000"/>
          </a:bodyPr>
          <a:lstStyle/>
          <a:p>
            <a:r>
              <a:rPr lang="pl-PL" b="1" dirty="0">
                <a:effectLst/>
              </a:rPr>
              <a:t>Transmission</a:t>
            </a:r>
            <a:r>
              <a:rPr lang="pl-PL" b="1" dirty="0">
                <a:effectLst/>
              </a:rPr>
              <a:t> Control </a:t>
            </a:r>
            <a:r>
              <a:rPr lang="pl-PL" b="1" dirty="0">
                <a:effectLst/>
              </a:rPr>
              <a:t>Protocol</a:t>
            </a:r>
            <a:r>
              <a:rPr lang="pl-PL" dirty="0">
                <a:effectLst/>
              </a:rPr>
              <a:t> (TCP) – połączeniowy, niezawodny, strumieniowy protokół komunikacyjny wykorzystywany do przesyłania danych pomiędzy procesami uruchomionymi na różnych maszynach, będący częścią szeroko wykorzystywanego obecnie stosu TCP/IP -korzysta z usług protokołu IP do wysyłania i odbierania danych oraz ich fragmentacji wtedy, gdy jest to </a:t>
            </a:r>
            <a:r>
              <a:rPr lang="pl-PL" dirty="0" smtClean="0">
                <a:effectLst/>
              </a:rPr>
              <a:t>konieczne. </a:t>
            </a:r>
            <a:r>
              <a:rPr lang="pl-PL" dirty="0">
                <a:effectLst/>
              </a:rPr>
              <a:t>Protokół TCP operuje w warstwie transportowej modelu OSI. Został opracowany bazując na badaniach </a:t>
            </a:r>
            <a:r>
              <a:rPr lang="pl-PL" dirty="0">
                <a:effectLst/>
              </a:rPr>
              <a:t>Vintona</a:t>
            </a:r>
            <a:r>
              <a:rPr lang="pl-PL" dirty="0">
                <a:effectLst/>
              </a:rPr>
              <a:t> </a:t>
            </a:r>
            <a:r>
              <a:rPr lang="pl-PL" dirty="0">
                <a:effectLst/>
              </a:rPr>
              <a:t>Cerfa</a:t>
            </a:r>
            <a:r>
              <a:rPr lang="pl-PL" dirty="0">
                <a:effectLst/>
              </a:rPr>
              <a:t> oraz Roberta </a:t>
            </a:r>
            <a:r>
              <a:rPr lang="pl-PL" dirty="0" smtClean="0">
                <a:effectLst/>
              </a:rPr>
              <a:t>Kahna</a:t>
            </a:r>
            <a:r>
              <a:rPr lang="pl-PL" dirty="0">
                <a:effectLst/>
              </a:rPr>
              <a:t> i jest opisany w dokumencie RFC793.</a:t>
            </a:r>
            <a:endParaRPr lang="pl-PL" dirty="0"/>
          </a:p>
        </p:txBody>
      </p:sp>
    </p:spTree>
    <p:extLst>
      <p:ext uri="{BB962C8B-B14F-4D97-AF65-F5344CB8AC3E}">
        <p14:creationId xmlns:p14="http://schemas.microsoft.com/office/powerpoint/2010/main" val="16889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normAutofit fontScale="70000" lnSpcReduction="20000"/>
          </a:bodyPr>
          <a:lstStyle/>
          <a:p>
            <a:r>
              <a:rPr lang="pl-PL" dirty="0">
                <a:effectLst/>
              </a:rPr>
              <a:t>TCP jest protokołem działającym w trybie klient-serwer. Serwer oczekuje na nawiązanie połączenia na określonym porcie. Klient inicjuje połączenie do serwera.</a:t>
            </a:r>
          </a:p>
          <a:p>
            <a:r>
              <a:rPr lang="pl-PL" dirty="0">
                <a:effectLst/>
              </a:rPr>
              <a:t>W przeciwieństwie do </a:t>
            </a:r>
            <a:r>
              <a:rPr lang="pl-PL" dirty="0">
                <a:effectLst/>
                <a:hlinkClick r:id="rId2" tooltip="UDP"/>
              </a:rPr>
              <a:t>UDP</a:t>
            </a:r>
            <a:r>
              <a:rPr lang="pl-PL" dirty="0">
                <a:effectLst/>
              </a:rPr>
              <a:t>, TCP gwarantuje wyższym warstwom komunikacyjnym dostarczenie wszystkich pakietów w całości, z zachowaniem kolejności i bez duplikatów. Zapewnia to wiarygodne połączenie kosztem większego narzutu w postaci nagłówka i większej liczby przesyłanych pakietów. Chociaż protokół definiuje pakiet TCP, to z punktu widzenia wyższej warstwy oprogramowania, dane płynące połączeniem TCP należy traktować jako ciąg </a:t>
            </a:r>
            <a:r>
              <a:rPr lang="pl-PL" dirty="0">
                <a:effectLst/>
                <a:hlinkClick r:id="rId3" tooltip="Oktet (informatyka)"/>
              </a:rPr>
              <a:t>oktetów</a:t>
            </a:r>
            <a:r>
              <a:rPr lang="pl-PL" dirty="0">
                <a:effectLst/>
              </a:rPr>
              <a:t>. W szczególności – jednemu wywołaniu funkcji </a:t>
            </a:r>
            <a:r>
              <a:rPr lang="pl-PL" dirty="0">
                <a:effectLst/>
                <a:hlinkClick r:id="rId4" tooltip="Application Programming Interface"/>
              </a:rPr>
              <a:t>API</a:t>
            </a:r>
            <a:r>
              <a:rPr lang="pl-PL" dirty="0">
                <a:effectLst/>
              </a:rPr>
              <a:t> (np. </a:t>
            </a:r>
            <a:r>
              <a:rPr lang="pl-PL" dirty="0">
                <a:effectLst/>
              </a:rPr>
              <a:t>send</a:t>
            </a:r>
            <a:r>
              <a:rPr lang="pl-PL" dirty="0">
                <a:effectLst/>
              </a:rPr>
              <a:t>()) nie musi odpowiadać wysłanie jednego pakietu. Dane z jednego wywołania mogą zostać podzielone na kilka pakietów lub odwrotnie – dane z kilku </a:t>
            </a:r>
            <a:r>
              <a:rPr lang="pl-PL" dirty="0">
                <a:effectLst/>
              </a:rPr>
              <a:t>wywołań</a:t>
            </a:r>
            <a:r>
              <a:rPr lang="pl-PL" dirty="0">
                <a:effectLst/>
              </a:rPr>
              <a:t> mogą zostać połączone i wysłane jako jeden pakiet (dzięki użyciu </a:t>
            </a:r>
            <a:r>
              <a:rPr lang="pl-PL" dirty="0">
                <a:effectLst/>
                <a:hlinkClick r:id="rId5" tooltip="Algorytm Nagle'a"/>
              </a:rPr>
              <a:t>algorytmu </a:t>
            </a:r>
            <a:r>
              <a:rPr lang="pl-PL" dirty="0">
                <a:effectLst/>
                <a:hlinkClick r:id="rId5" tooltip="Algorytm Nagle'a"/>
              </a:rPr>
              <a:t>Nagle'a</a:t>
            </a:r>
            <a:r>
              <a:rPr lang="pl-PL" dirty="0">
                <a:effectLst/>
              </a:rPr>
              <a:t>). Również funkcje odbierające dane (</a:t>
            </a:r>
            <a:r>
              <a:rPr lang="pl-PL" dirty="0">
                <a:effectLst/>
              </a:rPr>
              <a:t>recv</a:t>
            </a:r>
            <a:r>
              <a:rPr lang="pl-PL" dirty="0">
                <a:effectLst/>
              </a:rPr>
              <a:t>()) w praktyce odbierają nie konkretne pakiety, ale zawartość bufora stosu TCP/IP, wypełnianego sukcesywnie danymi z przychodzących pakietów.</a:t>
            </a:r>
          </a:p>
          <a:p>
            <a:endParaRPr lang="pl-PL" dirty="0"/>
          </a:p>
        </p:txBody>
      </p:sp>
      <p:sp>
        <p:nvSpPr>
          <p:cNvPr id="3" name="Tytuł 2"/>
          <p:cNvSpPr>
            <a:spLocks noGrp="1"/>
          </p:cNvSpPr>
          <p:nvPr>
            <p:ph type="title"/>
          </p:nvPr>
        </p:nvSpPr>
        <p:spPr/>
        <p:txBody>
          <a:bodyPr/>
          <a:lstStyle/>
          <a:p>
            <a:r>
              <a:rPr lang="pl-PL" dirty="0">
                <a:effectLst/>
              </a:rPr>
              <a:t>Charakterystyka </a:t>
            </a:r>
            <a:r>
              <a:rPr lang="pl-PL" dirty="0" smtClean="0">
                <a:effectLst/>
              </a:rPr>
              <a:t>protokołu</a:t>
            </a:r>
            <a:endParaRPr lang="pl-PL" dirty="0"/>
          </a:p>
        </p:txBody>
      </p:sp>
    </p:spTree>
    <p:extLst>
      <p:ext uri="{BB962C8B-B14F-4D97-AF65-F5344CB8AC3E}">
        <p14:creationId xmlns:p14="http://schemas.microsoft.com/office/powerpoint/2010/main" val="2234630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type="body" sz="half" idx="2"/>
          </p:nvPr>
        </p:nvSpPr>
        <p:spPr>
          <a:xfrm>
            <a:off x="5715000" y="685801"/>
            <a:ext cx="3177480" cy="3463280"/>
          </a:xfrm>
        </p:spPr>
        <p:txBody>
          <a:bodyPr>
            <a:normAutofit fontScale="55000" lnSpcReduction="20000"/>
          </a:bodyPr>
          <a:lstStyle/>
          <a:p>
            <a:r>
              <a:rPr lang="pl-PL" dirty="0">
                <a:effectLst/>
              </a:rPr>
              <a:t>W protokole TCP do nawiązania połączenia pomiędzy dwoma hostami wykorzystywana jest procedura nazwana </a:t>
            </a:r>
            <a:r>
              <a:rPr lang="pl-PL" i="1" dirty="0">
                <a:effectLst/>
              </a:rPr>
              <a:t>three-way</a:t>
            </a:r>
            <a:r>
              <a:rPr lang="pl-PL" i="1" dirty="0">
                <a:effectLst/>
              </a:rPr>
              <a:t> </a:t>
            </a:r>
            <a:r>
              <a:rPr lang="pl-PL" i="1" dirty="0">
                <a:effectLst/>
              </a:rPr>
              <a:t>handshake</a:t>
            </a:r>
            <a:r>
              <a:rPr lang="pl-PL" dirty="0">
                <a:effectLst/>
              </a:rPr>
              <a:t>. W sytuacji normalnej jest ona rozpoczynana, gdy host A chce nawiązać połączenie z hostem B, procedura wygląda </a:t>
            </a:r>
            <a:r>
              <a:rPr lang="pl-PL" dirty="0" smtClean="0">
                <a:effectLst/>
              </a:rPr>
              <a:t>następująco:</a:t>
            </a:r>
            <a:endParaRPr lang="pl-PL" dirty="0">
              <a:effectLst/>
            </a:endParaRPr>
          </a:p>
          <a:p>
            <a:r>
              <a:rPr lang="pl-PL" dirty="0">
                <a:effectLst/>
              </a:rPr>
              <a:t>host A wysyła do hosta B segment SYN wraz z informacją o dolnej wartości numerów sekwencyjnych używanych do numerowania segmentów wysyłanych przez host A (np. 100) a następnie przechodzi w stan SYN-SENT,</a:t>
            </a:r>
          </a:p>
          <a:p>
            <a:r>
              <a:rPr lang="pl-PL" dirty="0">
                <a:effectLst/>
              </a:rPr>
              <a:t>host B, po otrzymaniu segmentu SYN, przechodzi w stan SYN-RECEIVED i, jeżeli również chce nawiązać połączenie, wysyła hostowi A segment SYN z informacją o dolnej wartości numerów sekwencyjnych używanych do numerowania segmentów wysyłanych przez host B (np. 300) oraz segment ACK z polem numeru sekwencji ustawionym na wartość o jeden większą niż wartość pola sekwencji pierwszego segmentu SYN hosta A, czyli 101.</a:t>
            </a:r>
          </a:p>
          <a:p>
            <a:r>
              <a:rPr lang="pl-PL" dirty="0">
                <a:effectLst/>
              </a:rPr>
              <a:t>host A, po odebraniu segmentów SYN i ACK od hosta B przechodzi w stan ESTABLISHED i wysyła do niego segment ACK potwierdzający odebranie segmentu SYN (numer sekwencji ustawiony na 301)</a:t>
            </a:r>
          </a:p>
          <a:p>
            <a:r>
              <a:rPr lang="pl-PL" dirty="0">
                <a:effectLst/>
              </a:rPr>
              <a:t>host B odbiera segment ACK i przechodzi w stan ESTABLISHED</a:t>
            </a:r>
          </a:p>
          <a:p>
            <a:r>
              <a:rPr lang="pl-PL" dirty="0">
                <a:effectLst/>
              </a:rPr>
              <a:t>host A może teraz rozpocząć przesyłanie danych</a:t>
            </a:r>
          </a:p>
          <a:p>
            <a:r>
              <a:rPr lang="pl-PL" dirty="0">
                <a:effectLst/>
              </a:rPr>
              <a:t>Jeśli host odbierający połączenie nie chce lub nie może odebrać połączenia, powinien odpowiedzieć pakietem z ustawioną flagą RST (</a:t>
            </a:r>
            <a:r>
              <a:rPr lang="pl-PL" i="1" dirty="0">
                <a:effectLst/>
              </a:rPr>
              <a:t>reset</a:t>
            </a:r>
            <a:r>
              <a:rPr lang="pl-PL" dirty="0" smtClean="0">
                <a:effectLst/>
              </a:rPr>
              <a:t>).</a:t>
            </a:r>
            <a:endParaRPr lang="pl-PL" dirty="0">
              <a:effectLst/>
            </a:endParaRPr>
          </a:p>
        </p:txBody>
      </p:sp>
      <p:sp>
        <p:nvSpPr>
          <p:cNvPr id="3" name="Tytuł 2"/>
          <p:cNvSpPr>
            <a:spLocks noGrp="1"/>
          </p:cNvSpPr>
          <p:nvPr>
            <p:ph type="title"/>
          </p:nvPr>
        </p:nvSpPr>
        <p:spPr/>
        <p:txBody>
          <a:bodyPr/>
          <a:lstStyle/>
          <a:p>
            <a:r>
              <a:rPr lang="pl-PL" b="1" dirty="0">
                <a:effectLst/>
              </a:rPr>
              <a:t>Nawiązywanie </a:t>
            </a:r>
            <a:r>
              <a:rPr lang="pl-PL" b="1" dirty="0" smtClean="0">
                <a:effectLst/>
              </a:rPr>
              <a:t>połączenia</a:t>
            </a:r>
            <a:endParaRPr lang="pl-PL" dirty="0"/>
          </a:p>
        </p:txBody>
      </p:sp>
      <p:pic>
        <p:nvPicPr>
          <p:cNvPr id="3074" name="Picture 2" descr="Plik:Tcp normal.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196752"/>
            <a:ext cx="3437449" cy="248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705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3"/>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7" presetClass="emph" presetSubtype="0" fill="remove" nodeType="clickEffect">
                                  <p:stCondLst>
                                    <p:cond delay="0"/>
                                  </p:stCondLst>
                                  <p:childTnLst>
                                    <p:animClr clrSpc="rgb" dir="cw">
                                      <p:cBhvr override="childStyle">
                                        <p:cTn id="10" dur="250" autoRev="1" fill="remove"/>
                                        <p:tgtEl>
                                          <p:spTgt spid="3074"/>
                                        </p:tgtEl>
                                        <p:attrNameLst>
                                          <p:attrName>style.color</p:attrName>
                                        </p:attrNameLst>
                                      </p:cBhvr>
                                      <p:to>
                                        <a:schemeClr val="bg1"/>
                                      </p:to>
                                    </p:animClr>
                                    <p:animClr clrSpc="rgb" dir="cw">
                                      <p:cBhvr>
                                        <p:cTn id="11" dur="250" autoRev="1" fill="remove"/>
                                        <p:tgtEl>
                                          <p:spTgt spid="3074"/>
                                        </p:tgtEl>
                                        <p:attrNameLst>
                                          <p:attrName>fillcolor</p:attrName>
                                        </p:attrNameLst>
                                      </p:cBhvr>
                                      <p:to>
                                        <a:schemeClr val="bg1"/>
                                      </p:to>
                                    </p:animClr>
                                    <p:set>
                                      <p:cBhvr>
                                        <p:cTn id="12" dur="250" autoRev="1" fill="remove"/>
                                        <p:tgtEl>
                                          <p:spTgt spid="3074"/>
                                        </p:tgtEl>
                                        <p:attrNameLst>
                                          <p:attrName>fill.type</p:attrName>
                                        </p:attrNameLst>
                                      </p:cBhvr>
                                      <p:to>
                                        <p:strVal val="solid"/>
                                      </p:to>
                                    </p:set>
                                    <p:set>
                                      <p:cBhvr>
                                        <p:cTn id="13" dur="250" autoRev="1" fill="remove"/>
                                        <p:tgtEl>
                                          <p:spTgt spid="307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ctrTitle"/>
          </p:nvPr>
        </p:nvSpPr>
        <p:spPr/>
        <p:txBody>
          <a:bodyPr/>
          <a:lstStyle/>
          <a:p>
            <a:r>
              <a:rPr lang="pl-PL" b="1" dirty="0">
                <a:solidFill>
                  <a:srgbClr val="FF9933"/>
                </a:solidFill>
              </a:rPr>
              <a:t>Sieć komputerowa</a:t>
            </a:r>
            <a:r>
              <a:rPr lang="pl-PL" dirty="0"/>
              <a:t> </a:t>
            </a:r>
          </a:p>
        </p:txBody>
      </p:sp>
      <p:sp>
        <p:nvSpPr>
          <p:cNvPr id="2" name="Symbol zastępczy zawartości 1"/>
          <p:cNvSpPr>
            <a:spLocks noGrp="1"/>
          </p:cNvSpPr>
          <p:nvPr>
            <p:ph type="subTitle" idx="1"/>
          </p:nvPr>
        </p:nvSpPr>
        <p:spPr/>
        <p:txBody>
          <a:bodyPr>
            <a:normAutofit fontScale="47500" lnSpcReduction="20000"/>
          </a:bodyPr>
          <a:lstStyle/>
          <a:p>
            <a:pPr>
              <a:spcBef>
                <a:spcPct val="50000"/>
              </a:spcBef>
            </a:pPr>
            <a:r>
              <a:rPr lang="pl-PL" b="1" dirty="0">
                <a:solidFill>
                  <a:srgbClr val="FF9933"/>
                </a:solidFill>
              </a:rPr>
              <a:t>Sieć komputerowa</a:t>
            </a:r>
            <a:r>
              <a:rPr lang="pl-PL" dirty="0"/>
              <a:t> - grupa komputerów lub innych urządzeń połączonych ze sobą w celu wymiany danych lub współdzielenia różnych zasobów, na przykład:</a:t>
            </a:r>
          </a:p>
          <a:p>
            <a:pPr>
              <a:spcBef>
                <a:spcPct val="50000"/>
              </a:spcBef>
            </a:pPr>
            <a:endParaRPr lang="pl-PL" dirty="0"/>
          </a:p>
          <a:p>
            <a:pPr>
              <a:spcBef>
                <a:spcPct val="50000"/>
              </a:spcBef>
              <a:buFontTx/>
              <a:buChar char="•"/>
            </a:pPr>
            <a:r>
              <a:rPr lang="pl-PL" dirty="0"/>
              <a:t> korzystania ze wspólnych urządzeń, np. drukarek, skanerów,</a:t>
            </a:r>
          </a:p>
          <a:p>
            <a:pPr>
              <a:spcBef>
                <a:spcPct val="50000"/>
              </a:spcBef>
              <a:buFontTx/>
              <a:buChar char="•"/>
            </a:pPr>
            <a:r>
              <a:rPr lang="pl-PL" dirty="0"/>
              <a:t> korzystania ze wspólnego oprogramowania,</a:t>
            </a:r>
          </a:p>
          <a:p>
            <a:pPr>
              <a:spcBef>
                <a:spcPct val="50000"/>
              </a:spcBef>
              <a:buFontTx/>
              <a:buChar char="•"/>
            </a:pPr>
            <a:r>
              <a:rPr lang="pl-PL" dirty="0"/>
              <a:t> korzystania z centralnej bazy danych,</a:t>
            </a:r>
          </a:p>
          <a:p>
            <a:pPr>
              <a:spcBef>
                <a:spcPct val="50000"/>
              </a:spcBef>
              <a:buFontTx/>
              <a:buChar char="•"/>
            </a:pPr>
            <a:r>
              <a:rPr lang="pl-PL" dirty="0"/>
              <a:t> przesyłania informacji między komputerami </a:t>
            </a:r>
          </a:p>
          <a:p>
            <a:pPr>
              <a:spcBef>
                <a:spcPct val="50000"/>
              </a:spcBef>
            </a:pPr>
            <a:r>
              <a:rPr lang="pl-PL" dirty="0"/>
              <a:t>  (komunikaty, listy, pliki).</a:t>
            </a:r>
          </a:p>
          <a:p>
            <a:endParaRPr lang="pl-PL" dirty="0"/>
          </a:p>
        </p:txBody>
      </p:sp>
    </p:spTree>
    <p:extLst>
      <p:ext uri="{BB962C8B-B14F-4D97-AF65-F5344CB8AC3E}">
        <p14:creationId xmlns:p14="http://schemas.microsoft.com/office/powerpoint/2010/main" val="111889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gtEl>
                                        <p:attrNameLst>
                                          <p:attrName>ppt_x</p:attrName>
                                          <p:attrName>ppt_y</p:attrName>
                                        </p:attrNameLst>
                                      </p:cBhvr>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4294967295"/>
          </p:nvPr>
        </p:nvSpPr>
        <p:spPr>
          <a:xfrm>
            <a:off x="611560" y="620688"/>
            <a:ext cx="7747000" cy="5688632"/>
          </a:xfrm>
        </p:spPr>
        <p:txBody>
          <a:bodyPr>
            <a:normAutofit fontScale="85000" lnSpcReduction="20000"/>
          </a:bodyPr>
          <a:lstStyle/>
          <a:p>
            <a:pPr>
              <a:spcBef>
                <a:spcPct val="50000"/>
              </a:spcBef>
            </a:pPr>
            <a:r>
              <a:rPr lang="pl-PL" dirty="0"/>
              <a:t>Z punktu widzenia złożoności, sieci komputerowe można podzielić na grupy:</a:t>
            </a:r>
          </a:p>
          <a:p>
            <a:pPr>
              <a:spcBef>
                <a:spcPct val="50000"/>
              </a:spcBef>
            </a:pPr>
            <a:r>
              <a:rPr lang="pl-PL" dirty="0">
                <a:solidFill>
                  <a:srgbClr val="FFCC99"/>
                </a:solidFill>
              </a:rPr>
              <a:t>LAN (</a:t>
            </a:r>
            <a:r>
              <a:rPr lang="pl-PL" dirty="0" err="1">
                <a:solidFill>
                  <a:srgbClr val="FFCC99"/>
                </a:solidFill>
              </a:rPr>
              <a:t>Local</a:t>
            </a:r>
            <a:r>
              <a:rPr lang="pl-PL" dirty="0">
                <a:solidFill>
                  <a:srgbClr val="FFCC99"/>
                </a:solidFill>
              </a:rPr>
              <a:t> </a:t>
            </a:r>
            <a:r>
              <a:rPr lang="pl-PL" dirty="0" err="1">
                <a:solidFill>
                  <a:srgbClr val="FFCC99"/>
                </a:solidFill>
              </a:rPr>
              <a:t>Area</a:t>
            </a:r>
            <a:r>
              <a:rPr lang="pl-PL" dirty="0">
                <a:solidFill>
                  <a:srgbClr val="FFCC99"/>
                </a:solidFill>
              </a:rPr>
              <a:t> Network)</a:t>
            </a:r>
          </a:p>
          <a:p>
            <a:pPr lvl="1">
              <a:spcBef>
                <a:spcPct val="50000"/>
              </a:spcBef>
            </a:pPr>
            <a:r>
              <a:rPr lang="pl-PL" dirty="0"/>
              <a:t>Jest to najpowszechniej spotykany rodzaj sieci, który składa się z kilkudziesięciu do kilkuset komputerów połączonych w miarę możliwości jednolitym nośnikiem. Sieci te zainstalowane są na niewielkim obszarze (np. w jednym budynku).</a:t>
            </a:r>
          </a:p>
          <a:p>
            <a:pPr>
              <a:spcBef>
                <a:spcPct val="50000"/>
              </a:spcBef>
            </a:pPr>
            <a:r>
              <a:rPr lang="pl-PL" dirty="0">
                <a:solidFill>
                  <a:srgbClr val="FFCC99"/>
                </a:solidFill>
              </a:rPr>
              <a:t>WAN (</a:t>
            </a:r>
            <a:r>
              <a:rPr lang="pl-PL" dirty="0" err="1">
                <a:solidFill>
                  <a:srgbClr val="FFCC99"/>
                </a:solidFill>
              </a:rPr>
              <a:t>Wide</a:t>
            </a:r>
            <a:r>
              <a:rPr lang="pl-PL" dirty="0">
                <a:solidFill>
                  <a:srgbClr val="FFCC99"/>
                </a:solidFill>
              </a:rPr>
              <a:t> </a:t>
            </a:r>
            <a:r>
              <a:rPr lang="pl-PL" dirty="0" err="1">
                <a:solidFill>
                  <a:srgbClr val="FFCC99"/>
                </a:solidFill>
              </a:rPr>
              <a:t>Area</a:t>
            </a:r>
            <a:r>
              <a:rPr lang="pl-PL" dirty="0">
                <a:solidFill>
                  <a:srgbClr val="FFCC99"/>
                </a:solidFill>
              </a:rPr>
              <a:t> Network)</a:t>
            </a:r>
          </a:p>
          <a:p>
            <a:pPr lvl="1">
              <a:spcBef>
                <a:spcPct val="50000"/>
              </a:spcBef>
            </a:pPr>
            <a:r>
              <a:rPr lang="pl-PL" dirty="0"/>
              <a:t>Większość sieci rozległych to kombinacje sieci lokalnych i dodatkowych połączeń między nimi. Do określenia zasięgu i rozmiaru sieci rozległych, stosowane są następujące terminy: </a:t>
            </a:r>
          </a:p>
          <a:p>
            <a:pPr>
              <a:spcBef>
                <a:spcPct val="50000"/>
              </a:spcBef>
              <a:buFontTx/>
              <a:buChar char="•"/>
            </a:pPr>
            <a:r>
              <a:rPr lang="pl-PL" dirty="0"/>
              <a:t>   </a:t>
            </a:r>
            <a:r>
              <a:rPr lang="pl-PL" dirty="0">
                <a:solidFill>
                  <a:srgbClr val="FFCC99"/>
                </a:solidFill>
              </a:rPr>
              <a:t>Sieć miejska (MAN - Metropolitan </a:t>
            </a:r>
            <a:r>
              <a:rPr lang="pl-PL" dirty="0" err="1">
                <a:solidFill>
                  <a:srgbClr val="FFCC99"/>
                </a:solidFill>
              </a:rPr>
              <a:t>Area</a:t>
            </a:r>
            <a:r>
              <a:rPr lang="pl-PL" dirty="0">
                <a:solidFill>
                  <a:srgbClr val="FFCC99"/>
                </a:solidFill>
              </a:rPr>
              <a:t> Network)</a:t>
            </a:r>
          </a:p>
          <a:p>
            <a:pPr lvl="1">
              <a:spcBef>
                <a:spcPct val="50000"/>
              </a:spcBef>
            </a:pPr>
            <a:r>
              <a:rPr lang="pl-PL" dirty="0"/>
              <a:t>Jest to sieć WAN obejmująca niewielki obszar geograficzny. Zasadniczo sieci takie obejmują jedno miasto lub region.</a:t>
            </a:r>
          </a:p>
          <a:p>
            <a:pPr>
              <a:spcBef>
                <a:spcPct val="50000"/>
              </a:spcBef>
              <a:buFontTx/>
              <a:buChar char="•"/>
            </a:pPr>
            <a:r>
              <a:rPr lang="pl-PL" dirty="0"/>
              <a:t>   </a:t>
            </a:r>
            <a:r>
              <a:rPr lang="pl-PL" dirty="0">
                <a:solidFill>
                  <a:srgbClr val="FFCC99"/>
                </a:solidFill>
              </a:rPr>
              <a:t>Sieć uczelniana (CAN - Campus </a:t>
            </a:r>
            <a:r>
              <a:rPr lang="pl-PL" dirty="0" err="1">
                <a:solidFill>
                  <a:srgbClr val="FFCC99"/>
                </a:solidFill>
              </a:rPr>
              <a:t>Area</a:t>
            </a:r>
            <a:r>
              <a:rPr lang="pl-PL" dirty="0">
                <a:solidFill>
                  <a:srgbClr val="FFCC99"/>
                </a:solidFill>
              </a:rPr>
              <a:t> Network)</a:t>
            </a:r>
          </a:p>
          <a:p>
            <a:pPr lvl="1">
              <a:spcBef>
                <a:spcPct val="50000"/>
              </a:spcBef>
            </a:pPr>
            <a:r>
              <a:rPr lang="pl-PL" dirty="0"/>
              <a:t>Termin stosowany często do określania sieci WAN łączącej poszczególne wydziały w ośrodku akademickim.</a:t>
            </a:r>
          </a:p>
          <a:p>
            <a:endParaRPr lang="pl-PL" dirty="0"/>
          </a:p>
        </p:txBody>
      </p:sp>
    </p:spTree>
    <p:extLst>
      <p:ext uri="{BB962C8B-B14F-4D97-AF65-F5344CB8AC3E}">
        <p14:creationId xmlns:p14="http://schemas.microsoft.com/office/powerpoint/2010/main" val="2918444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Sieć</a:t>
            </a:r>
            <a:endParaRPr lang="pl-PL" dirty="0"/>
          </a:p>
        </p:txBody>
      </p:sp>
      <p:sp>
        <p:nvSpPr>
          <p:cNvPr id="5" name="Symbol zastępczy tekstu 4"/>
          <p:cNvSpPr>
            <a:spLocks noGrp="1"/>
          </p:cNvSpPr>
          <p:nvPr>
            <p:ph type="body" idx="1"/>
          </p:nvPr>
        </p:nvSpPr>
        <p:spPr/>
        <p:txBody>
          <a:bodyPr/>
          <a:lstStyle/>
          <a:p>
            <a:r>
              <a:rPr lang="pl-PL" dirty="0" smtClean="0"/>
              <a:t>Siec </a:t>
            </a:r>
            <a:r>
              <a:rPr lang="pl-PL" dirty="0" err="1" smtClean="0"/>
              <a:t>Lan</a:t>
            </a:r>
            <a:endParaRPr lang="pl-PL" dirty="0"/>
          </a:p>
        </p:txBody>
      </p:sp>
      <p:sp>
        <p:nvSpPr>
          <p:cNvPr id="3" name="Symbol zastępczy zawartości 2"/>
          <p:cNvSpPr>
            <a:spLocks noGrp="1"/>
          </p:cNvSpPr>
          <p:nvPr>
            <p:ph sz="half" idx="2"/>
          </p:nvPr>
        </p:nvSpPr>
        <p:spPr/>
        <p:txBody>
          <a:bodyPr>
            <a:normAutofit fontScale="70000" lnSpcReduction="20000"/>
          </a:bodyPr>
          <a:lstStyle/>
          <a:p>
            <a:pPr marL="0" indent="0">
              <a:spcBef>
                <a:spcPct val="50000"/>
              </a:spcBef>
              <a:buNone/>
            </a:pPr>
            <a:r>
              <a:rPr lang="pl-PL" dirty="0" smtClean="0"/>
              <a:t>Najczęściej </a:t>
            </a:r>
            <a:r>
              <a:rPr lang="pl-PL" dirty="0"/>
              <a:t>spotykany rodzaj sieci w firmach. Sieci te składają się z kilku do kilkudziesięciu komputerów spiętych ze sobą w konfigurację magistralową, opartą na kanale przewodowym w postaci np. kabla koncentrycznego, lub w gwiazdę (jest to gwiazda logiczna, jednakże fizycznie widziana jest jako szyna-magistrala), jeśli "medium" jest światłowód lub skrętka.</a:t>
            </a:r>
          </a:p>
          <a:p>
            <a:endParaRPr lang="pl-PL" dirty="0"/>
          </a:p>
        </p:txBody>
      </p:sp>
      <p:sp>
        <p:nvSpPr>
          <p:cNvPr id="6" name="Symbol zastępczy tekstu 5"/>
          <p:cNvSpPr>
            <a:spLocks noGrp="1"/>
          </p:cNvSpPr>
          <p:nvPr>
            <p:ph type="body" sz="quarter" idx="3"/>
          </p:nvPr>
        </p:nvSpPr>
        <p:spPr/>
        <p:txBody>
          <a:bodyPr/>
          <a:lstStyle/>
          <a:p>
            <a:r>
              <a:rPr lang="pl-PL" dirty="0" smtClean="0"/>
              <a:t>Siec WAN</a:t>
            </a:r>
            <a:endParaRPr lang="pl-PL" dirty="0"/>
          </a:p>
        </p:txBody>
      </p:sp>
      <p:sp>
        <p:nvSpPr>
          <p:cNvPr id="4" name="Symbol zastępczy zawartości 3"/>
          <p:cNvSpPr>
            <a:spLocks noGrp="1"/>
          </p:cNvSpPr>
          <p:nvPr>
            <p:ph sz="quarter" idx="4"/>
          </p:nvPr>
        </p:nvSpPr>
        <p:spPr/>
        <p:txBody>
          <a:bodyPr>
            <a:normAutofit fontScale="55000" lnSpcReduction="20000"/>
          </a:bodyPr>
          <a:lstStyle/>
          <a:p>
            <a:pPr marL="0" indent="0">
              <a:spcBef>
                <a:spcPct val="50000"/>
              </a:spcBef>
              <a:buNone/>
            </a:pPr>
            <a:r>
              <a:rPr lang="pl-PL" dirty="0" smtClean="0"/>
              <a:t>Przykładem </a:t>
            </a:r>
            <a:r>
              <a:rPr lang="pl-PL" dirty="0"/>
              <a:t>tego typu sieci mogą być sieci </a:t>
            </a:r>
            <a:r>
              <a:rPr lang="pl-PL" b="1" dirty="0">
                <a:solidFill>
                  <a:srgbClr val="FFCC99"/>
                </a:solidFill>
              </a:rPr>
              <a:t>ISDN </a:t>
            </a:r>
            <a:r>
              <a:rPr lang="pl-PL" dirty="0">
                <a:solidFill>
                  <a:srgbClr val="FFCC99"/>
                </a:solidFill>
              </a:rPr>
              <a:t>(</a:t>
            </a:r>
            <a:r>
              <a:rPr lang="pl-PL" dirty="0" err="1">
                <a:solidFill>
                  <a:srgbClr val="FFCC99"/>
                </a:solidFill>
              </a:rPr>
              <a:t>Integrated</a:t>
            </a:r>
            <a:r>
              <a:rPr lang="pl-PL" dirty="0">
                <a:solidFill>
                  <a:srgbClr val="FFCC99"/>
                </a:solidFill>
              </a:rPr>
              <a:t> Services Digital Network)</a:t>
            </a:r>
            <a:r>
              <a:rPr lang="pl-PL" dirty="0"/>
              <a:t> - sieć cyfrowa z integracją usług. ISDN wykorzystuje łącza telefoniczne, istniejące okablowanie sieciowe. Sieć ta daje możliwość transmisji pięciokrotnie szybszej niż przy użyciu modemu.</a:t>
            </a:r>
          </a:p>
          <a:p>
            <a:pPr>
              <a:spcBef>
                <a:spcPct val="50000"/>
              </a:spcBef>
            </a:pPr>
            <a:r>
              <a:rPr lang="pl-PL" dirty="0"/>
              <a:t>Nie można także zapomnieć o sieci NASK (Naukowa i Akademicka Sieć Komputerowa) i najbardziej chyba znanej sieci WAN, którą jest </a:t>
            </a:r>
            <a:r>
              <a:rPr lang="pl-PL" b="1" dirty="0"/>
              <a:t>Internet</a:t>
            </a:r>
            <a:r>
              <a:rPr lang="pl-PL" dirty="0"/>
              <a:t>.</a:t>
            </a:r>
          </a:p>
          <a:p>
            <a:endParaRPr lang="pl-PL" dirty="0"/>
          </a:p>
        </p:txBody>
      </p:sp>
    </p:spTree>
    <p:extLst>
      <p:ext uri="{BB962C8B-B14F-4D97-AF65-F5344CB8AC3E}">
        <p14:creationId xmlns:p14="http://schemas.microsoft.com/office/powerpoint/2010/main" val="53082158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normAutofit fontScale="92500"/>
          </a:bodyPr>
          <a:lstStyle/>
          <a:p>
            <a:r>
              <a:rPr lang="pl-PL" dirty="0"/>
              <a:t>Portowanie wiąże się ściśle z przenośnością kodu: im bardziej kod jest niezależny od konkretnej platformy tym łatwiej stworzyć kolejne jego porty. Na przykład Linux powstał z początku dla procesorów rodziny x86, ale ponieważ Linus </a:t>
            </a:r>
            <a:r>
              <a:rPr lang="pl-PL" dirty="0" smtClean="0"/>
              <a:t>Torvalds wykorzystał </a:t>
            </a:r>
            <a:r>
              <a:rPr lang="pl-PL" dirty="0"/>
              <a:t>w praktyce fakt, że zasadnicze koncepcje w innych architekturach sprzętowych są dosyć podobne, to do danego typu sprzętu wystarczy dostosowywać tylko niewielką część kodu. Stąd też porty tego systemu można znaleźć dla wielu różnych procesorów (np. IA-64, </a:t>
            </a:r>
            <a:r>
              <a:rPr lang="pl-PL" dirty="0"/>
              <a:t>PowerPC</a:t>
            </a:r>
            <a:r>
              <a:rPr lang="pl-PL" dirty="0"/>
              <a:t> czy MIPS).</a:t>
            </a:r>
            <a:endParaRPr lang="pl-PL" dirty="0"/>
          </a:p>
        </p:txBody>
      </p:sp>
      <p:sp>
        <p:nvSpPr>
          <p:cNvPr id="3" name="Tytuł 2"/>
          <p:cNvSpPr>
            <a:spLocks noGrp="1"/>
          </p:cNvSpPr>
          <p:nvPr>
            <p:ph type="title"/>
          </p:nvPr>
        </p:nvSpPr>
        <p:spPr/>
        <p:txBody>
          <a:bodyPr/>
          <a:lstStyle/>
          <a:p>
            <a:r>
              <a:rPr lang="pl-PL" dirty="0"/>
              <a:t>Porty na różne platformy </a:t>
            </a:r>
            <a:r>
              <a:rPr lang="pl-PL" dirty="0" smtClean="0"/>
              <a:t>sprzętowe</a:t>
            </a:r>
            <a:endParaRPr lang="pl-PL" dirty="0"/>
          </a:p>
        </p:txBody>
      </p:sp>
    </p:spTree>
    <p:extLst>
      <p:ext uri="{BB962C8B-B14F-4D97-AF65-F5344CB8AC3E}">
        <p14:creationId xmlns:p14="http://schemas.microsoft.com/office/powerpoint/2010/main" val="4077775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ymbol zastępczy tekstu 9"/>
          <p:cNvSpPr>
            <a:spLocks noGrp="1"/>
          </p:cNvSpPr>
          <p:nvPr>
            <p:ph type="body" sz="half" idx="2"/>
          </p:nvPr>
        </p:nvSpPr>
        <p:spPr>
          <a:xfrm>
            <a:off x="2771800" y="3573016"/>
            <a:ext cx="5029200" cy="720804"/>
          </a:xfrm>
        </p:spPr>
        <p:txBody>
          <a:bodyPr>
            <a:normAutofit fontScale="77500" lnSpcReduction="20000"/>
          </a:bodyPr>
          <a:lstStyle/>
          <a:p>
            <a:r>
              <a:rPr lang="pl-PL" dirty="0">
                <a:effectLst/>
              </a:rPr>
              <a:t>sieć komputerowa łącząca komputery na określonym obszarze takim jak blok, szkoła, laboratorium, czy też biuro. Główne różnice LAN, w porównaniu z siecią WAN, to m.in. wyższy wskaźnik transferu danych, czy też mniejszy obszar geograficzny.</a:t>
            </a:r>
            <a:endParaRPr lang="pl-PL" dirty="0"/>
          </a:p>
        </p:txBody>
      </p:sp>
      <p:sp>
        <p:nvSpPr>
          <p:cNvPr id="2" name="Tytuł 1"/>
          <p:cNvSpPr>
            <a:spLocks noGrp="1"/>
          </p:cNvSpPr>
          <p:nvPr>
            <p:ph type="title"/>
          </p:nvPr>
        </p:nvSpPr>
        <p:spPr/>
        <p:txBody>
          <a:bodyPr/>
          <a:lstStyle/>
          <a:p>
            <a:r>
              <a:rPr lang="pl-PL" dirty="0" smtClean="0"/>
              <a:t>LAN</a:t>
            </a:r>
            <a:endParaRPr lang="pl-PL" dirty="0"/>
          </a:p>
        </p:txBody>
      </p:sp>
      <p:pic>
        <p:nvPicPr>
          <p:cNvPr id="11" name="Picture 2"/>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tretch>
            <a:fillRect/>
          </a:stretch>
        </p:blipFill>
        <p:spPr bwMode="auto">
          <a:xfrm>
            <a:off x="2813327" y="404664"/>
            <a:ext cx="3310178" cy="3104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1722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smtClean="0"/>
              <a:t>Typy sieci lokalnych</a:t>
            </a:r>
            <a:br>
              <a:rPr lang="pl-PL" dirty="0" smtClean="0"/>
            </a:br>
            <a:r>
              <a:rPr lang="pl-PL" dirty="0" smtClean="0"/>
              <a:t>- Równorzędny</a:t>
            </a:r>
            <a:br>
              <a:rPr lang="pl-PL" dirty="0" smtClean="0"/>
            </a:br>
            <a:r>
              <a:rPr lang="pl-PL" dirty="0" smtClean="0"/>
              <a:t>- Serwerowy</a:t>
            </a:r>
            <a:endParaRPr lang="pl-PL" dirty="0"/>
          </a:p>
        </p:txBody>
      </p:sp>
      <p:pic>
        <p:nvPicPr>
          <p:cNvPr id="8" name="Symbol zastępczy zawartości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2150" y="2284396"/>
            <a:ext cx="4116388" cy="2116171"/>
          </a:xfrm>
        </p:spPr>
      </p:pic>
      <p:sp>
        <p:nvSpPr>
          <p:cNvPr id="7" name="Symbol zastępczy tekstu 6"/>
          <p:cNvSpPr>
            <a:spLocks noGrp="1"/>
          </p:cNvSpPr>
          <p:nvPr>
            <p:ph type="body" sz="half" idx="2"/>
          </p:nvPr>
        </p:nvSpPr>
        <p:spPr/>
        <p:txBody>
          <a:bodyPr>
            <a:normAutofit fontScale="92500" lnSpcReduction="10000"/>
          </a:bodyPr>
          <a:lstStyle/>
          <a:p>
            <a:r>
              <a:rPr lang="pl-PL" dirty="0"/>
              <a:t>Sieci równorzędne (</a:t>
            </a:r>
            <a:r>
              <a:rPr lang="pl-PL" dirty="0" err="1"/>
              <a:t>peer</a:t>
            </a:r>
            <a:r>
              <a:rPr lang="pl-PL" dirty="0"/>
              <a:t>-to-</a:t>
            </a:r>
            <a:r>
              <a:rPr lang="pl-PL" dirty="0" err="1"/>
              <a:t>peer</a:t>
            </a:r>
            <a:r>
              <a:rPr lang="pl-PL" dirty="0"/>
              <a:t>, czyli każdy-z-każdym)</a:t>
            </a:r>
          </a:p>
          <a:p>
            <a:r>
              <a:rPr lang="pl-PL" dirty="0"/>
              <a:t>Do zalet sieci równorzędnych należą prosta budowa (uruchomienie i konfiguracja nie wymaga dużej wiedzy) oraz małe koszty (brak wydatków na serwer z oprogramowaniem). Ponadto realizacja sieci może być wykonana na bazie popularnych systemów operacyjnych.</a:t>
            </a:r>
          </a:p>
          <a:p>
            <a:endParaRPr lang="pl-PL" dirty="0"/>
          </a:p>
        </p:txBody>
      </p:sp>
    </p:spTree>
    <p:extLst>
      <p:ext uri="{BB962C8B-B14F-4D97-AF65-F5344CB8AC3E}">
        <p14:creationId xmlns:p14="http://schemas.microsoft.com/office/powerpoint/2010/main" val="140994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Klient-serwer </a:t>
            </a:r>
            <a:endParaRPr lang="pl-PL" dirty="0"/>
          </a:p>
        </p:txBody>
      </p:sp>
      <p:pic>
        <p:nvPicPr>
          <p:cNvPr id="5" name="Symbol zastępczy zawartości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2150" y="1726382"/>
            <a:ext cx="4116388" cy="3232199"/>
          </a:xfrm>
        </p:spPr>
      </p:pic>
      <p:sp>
        <p:nvSpPr>
          <p:cNvPr id="4" name="Symbol zastępczy tekstu 3"/>
          <p:cNvSpPr>
            <a:spLocks noGrp="1"/>
          </p:cNvSpPr>
          <p:nvPr>
            <p:ph type="body" sz="half" idx="2"/>
          </p:nvPr>
        </p:nvSpPr>
        <p:spPr/>
        <p:txBody>
          <a:bodyPr>
            <a:normAutofit fontScale="92500" lnSpcReduction="20000"/>
          </a:bodyPr>
          <a:lstStyle/>
          <a:p>
            <a:r>
              <a:rPr lang="pl-PL" dirty="0"/>
              <a:t>(system użytkownik) - system, w którym serwer świadczy usługi dołączonym stacjom roboczym. W systemie tym programy wykonywane są w całości lub częściowo na stacjach roboczych</a:t>
            </a:r>
            <a:r>
              <a:rPr lang="pl-PL" dirty="0" smtClean="0"/>
              <a:t>.</a:t>
            </a:r>
          </a:p>
          <a:p>
            <a:r>
              <a:rPr lang="pl-PL" dirty="0">
                <a:solidFill>
                  <a:srgbClr val="FF9933"/>
                </a:solidFill>
              </a:rPr>
              <a:t>host-terminal</a:t>
            </a:r>
            <a:r>
              <a:rPr lang="pl-PL" dirty="0"/>
              <a:t> (system baza) - do komputera głównego (hosta) dołączone zostają terminale lub komputery emulujące terminale. W systemie tym programy wykonywane są na hoście.</a:t>
            </a:r>
          </a:p>
          <a:p>
            <a:endParaRPr lang="pl-PL" dirty="0"/>
          </a:p>
        </p:txBody>
      </p:sp>
    </p:spTree>
    <p:extLst>
      <p:ext uri="{BB962C8B-B14F-4D97-AF65-F5344CB8AC3E}">
        <p14:creationId xmlns:p14="http://schemas.microsoft.com/office/powerpoint/2010/main" val="25471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ymbol zastępczy tekstu 5"/>
          <p:cNvSpPr>
            <a:spLocks noGrp="1"/>
          </p:cNvSpPr>
          <p:nvPr>
            <p:ph type="body" idx="1"/>
          </p:nvPr>
        </p:nvSpPr>
        <p:spPr/>
        <p:txBody>
          <a:bodyPr/>
          <a:lstStyle/>
          <a:p>
            <a:r>
              <a:rPr lang="pl-PL" dirty="0"/>
              <a:t>Topologia </a:t>
            </a:r>
            <a:r>
              <a:rPr lang="pl-PL" dirty="0" smtClean="0"/>
              <a:t>magistrali</a:t>
            </a:r>
            <a:endParaRPr lang="pl-PL" dirty="0"/>
          </a:p>
        </p:txBody>
      </p:sp>
      <p:sp>
        <p:nvSpPr>
          <p:cNvPr id="7" name="Symbol zastępczy zawartości 6"/>
          <p:cNvSpPr>
            <a:spLocks noGrp="1"/>
          </p:cNvSpPr>
          <p:nvPr>
            <p:ph sz="half" idx="2"/>
          </p:nvPr>
        </p:nvSpPr>
        <p:spPr/>
        <p:txBody>
          <a:bodyPr>
            <a:normAutofit fontScale="62500" lnSpcReduction="20000"/>
          </a:bodyPr>
          <a:lstStyle/>
          <a:p>
            <a:r>
              <a:rPr lang="pl-PL" dirty="0"/>
              <a:t>Topologię magistrali wyróżnia to, że wszystkie węzły sieci połączone są ze sobą za pomocą pojedynczego, otwartego kabla (czyli umożliwiającego przyłączanie kolejnych urządzeń). Kabel taki obsługuje tylko jeden kanał i nosi nazwę magistrali. Oba końce magistrali muszą być zakończone opornikami ograniczającymi, zwanymi również często terminatorami. Oporniki te chronią przed odbiciami sygnału.</a:t>
            </a:r>
          </a:p>
          <a:p>
            <a:endParaRPr lang="pl-PL" dirty="0"/>
          </a:p>
        </p:txBody>
      </p:sp>
      <p:sp>
        <p:nvSpPr>
          <p:cNvPr id="8" name="Symbol zastępczy tekstu 7"/>
          <p:cNvSpPr>
            <a:spLocks noGrp="1"/>
          </p:cNvSpPr>
          <p:nvPr>
            <p:ph type="body" sz="quarter" idx="3"/>
          </p:nvPr>
        </p:nvSpPr>
        <p:spPr/>
        <p:txBody>
          <a:bodyPr/>
          <a:lstStyle/>
          <a:p>
            <a:r>
              <a:rPr lang="pl-PL" dirty="0" smtClean="0"/>
              <a:t>Topologia gwiazdy</a:t>
            </a:r>
            <a:endParaRPr lang="pl-PL" dirty="0"/>
          </a:p>
        </p:txBody>
      </p:sp>
      <p:sp>
        <p:nvSpPr>
          <p:cNvPr id="9" name="Symbol zastępczy zawartości 8"/>
          <p:cNvSpPr>
            <a:spLocks noGrp="1"/>
          </p:cNvSpPr>
          <p:nvPr>
            <p:ph sz="quarter" idx="4"/>
          </p:nvPr>
        </p:nvSpPr>
        <p:spPr/>
        <p:txBody>
          <a:bodyPr>
            <a:normAutofit fontScale="62500" lnSpcReduction="20000"/>
          </a:bodyPr>
          <a:lstStyle/>
          <a:p>
            <a:r>
              <a:rPr lang="pl-PL" dirty="0"/>
              <a:t>Połączenia sieci LAN o topologii gwiazdy z przyłączonymi do niej urządzeniami rozchodzą się z jednego, wspólnego punktu, którym jest koncentrator. Każde urządzenie przyłączone do sieci w tej topologii może uzyskiwać bezpośredni i niezależny od innych urządzeń dostęp do nośnika, dlatego uszkodzenie jednego z kabli powoduje zerwanie połączenia tylko z jednym komputerem i nie wywołuje awarii całej sieci.</a:t>
            </a:r>
          </a:p>
          <a:p>
            <a:endParaRPr lang="pl-PL" dirty="0"/>
          </a:p>
        </p:txBody>
      </p:sp>
      <p:sp>
        <p:nvSpPr>
          <p:cNvPr id="5" name="Tytuł 4"/>
          <p:cNvSpPr>
            <a:spLocks noGrp="1"/>
          </p:cNvSpPr>
          <p:nvPr>
            <p:ph type="title"/>
          </p:nvPr>
        </p:nvSpPr>
        <p:spPr>
          <a:xfrm>
            <a:off x="755576" y="5733256"/>
            <a:ext cx="8136904" cy="914400"/>
          </a:xfrm>
        </p:spPr>
        <p:txBody>
          <a:bodyPr/>
          <a:lstStyle/>
          <a:p>
            <a:r>
              <a:rPr lang="pl-PL" sz="4000" dirty="0">
                <a:solidFill>
                  <a:srgbClr val="FFCC99"/>
                </a:solidFill>
              </a:rPr>
              <a:t>Topologie fizyczne sieci </a:t>
            </a:r>
            <a:r>
              <a:rPr lang="pl-PL" sz="4000" dirty="0" smtClean="0">
                <a:solidFill>
                  <a:srgbClr val="FFCC99"/>
                </a:solidFill>
              </a:rPr>
              <a:t>lokalnych</a:t>
            </a:r>
            <a:endParaRPr lang="pl-PL" sz="4000" dirty="0"/>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221088"/>
            <a:ext cx="4343400" cy="113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6517" y="4293096"/>
            <a:ext cx="344805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01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p:cNvSpPr>
            <a:spLocks noGrp="1"/>
          </p:cNvSpPr>
          <p:nvPr>
            <p:ph type="title"/>
          </p:nvPr>
        </p:nvSpPr>
        <p:spPr/>
        <p:txBody>
          <a:bodyPr/>
          <a:lstStyle/>
          <a:p>
            <a:r>
              <a:rPr lang="pl-PL" b="1" dirty="0">
                <a:solidFill>
                  <a:srgbClr val="FF9933"/>
                </a:solidFill>
              </a:rPr>
              <a:t>Topologia pierścienia</a:t>
            </a:r>
            <a:endParaRPr lang="pl-PL" b="1" dirty="0">
              <a:solidFill>
                <a:srgbClr val="FF9933"/>
              </a:solidFill>
            </a:endParaRPr>
          </a:p>
        </p:txBody>
      </p:sp>
      <p:pic>
        <p:nvPicPr>
          <p:cNvPr id="11" name="Symbol zastępczy obrazu 10"/>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240000">
            <a:off x="2517803" y="962749"/>
            <a:ext cx="3724331" cy="317041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Symbol zastępczy tekstu 7"/>
          <p:cNvSpPr>
            <a:spLocks noGrp="1"/>
          </p:cNvSpPr>
          <p:nvPr>
            <p:ph type="body" sz="half" idx="2"/>
          </p:nvPr>
        </p:nvSpPr>
        <p:spPr/>
        <p:txBody>
          <a:bodyPr>
            <a:normAutofit fontScale="70000" lnSpcReduction="20000"/>
          </a:bodyPr>
          <a:lstStyle/>
          <a:p>
            <a:r>
              <a:rPr lang="pl-PL" dirty="0"/>
              <a:t>W sieci o topologii pierścienia (ring) wszystkie komputery są połączone logicznie w okrąg. Dane wędrują po tym okręgu i przechodzą przez każdą z maszyn. W układzie fizycznym sieć pierścieniowa wygląda podobnie jak sieć o topologii gwiazdy. Kluczową różnicą jest urządzenie połączeniowe, nazywane wielostanowiskową jednostką połączeniową (ang. MAU - </a:t>
            </a:r>
            <a:r>
              <a:rPr lang="pl-PL" dirty="0" err="1"/>
              <a:t>MultiStation</a:t>
            </a:r>
            <a:r>
              <a:rPr lang="pl-PL" dirty="0"/>
              <a:t> Access Unii). Wewnątrz MAU dane są przekazywane okrężnie od jednej stacji do drugiej.</a:t>
            </a:r>
          </a:p>
          <a:p>
            <a:endParaRPr lang="pl-PL" dirty="0"/>
          </a:p>
        </p:txBody>
      </p:sp>
    </p:spTree>
    <p:extLst>
      <p:ext uri="{BB962C8B-B14F-4D97-AF65-F5344CB8AC3E}">
        <p14:creationId xmlns:p14="http://schemas.microsoft.com/office/powerpoint/2010/main" val="498221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Topologia podwójnego </a:t>
            </a:r>
            <a:r>
              <a:rPr lang="pl-PL" dirty="0" smtClean="0"/>
              <a:t>pierścienia</a:t>
            </a:r>
            <a:endParaRPr lang="pl-PL" dirty="0"/>
          </a:p>
        </p:txBody>
      </p:sp>
      <p:pic>
        <p:nvPicPr>
          <p:cNvPr id="5" name="Symbol zastępczy obrazu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240000">
            <a:off x="2680307" y="667035"/>
            <a:ext cx="3781065" cy="360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Symbol zastępczy tekstu 3"/>
          <p:cNvSpPr>
            <a:spLocks noGrp="1"/>
          </p:cNvSpPr>
          <p:nvPr>
            <p:ph type="body" sz="half" idx="2"/>
          </p:nvPr>
        </p:nvSpPr>
        <p:spPr/>
        <p:txBody>
          <a:bodyPr>
            <a:normAutofit fontScale="62500" lnSpcReduction="20000"/>
          </a:bodyPr>
          <a:lstStyle/>
          <a:p>
            <a:r>
              <a:rPr lang="pl-PL" b="1" dirty="0"/>
              <a:t>Topologia podwójnego pierścienia</a:t>
            </a:r>
            <a:r>
              <a:rPr lang="pl-PL" dirty="0"/>
              <a:t> (ang. </a:t>
            </a:r>
            <a:r>
              <a:rPr lang="pl-PL" i="1" dirty="0"/>
              <a:t>dual-ring</a:t>
            </a:r>
            <a:r>
              <a:rPr lang="pl-PL" dirty="0"/>
              <a:t>) – składa się z dwóch pierścieni o wspólnym środku (dwa pierścienie nie są połączone ze sobą). Topologia podwójnego pierścienia jest tym samym </a:t>
            </a:r>
            <a:r>
              <a:rPr lang="pl-PL" dirty="0" smtClean="0"/>
              <a:t>co topologia </a:t>
            </a:r>
            <a:r>
              <a:rPr lang="pl-PL" dirty="0"/>
              <a:t>pierścienia, z tym wyjątkiem, że drugi zapasowy pierścień łączy te same urządzenia. Innymi słowy w celu zapewnienia niezawodności i elastyczności w sieci każde urządzenie sieciowe jest częścią dwóch niezależnych topologii pierścienia. Dzięki funkcjom tolerancji na uszkodzenia i odtwarzania, pierścienie można przekonfigurować tak, żeby tworzyły jeden większy pierścień, a sieć mogła funkcjonować w przypadku uszkodzenia medium.</a:t>
            </a:r>
            <a:endParaRPr lang="pl-PL" dirty="0"/>
          </a:p>
        </p:txBody>
      </p:sp>
    </p:spTree>
    <p:extLst>
      <p:ext uri="{BB962C8B-B14F-4D97-AF65-F5344CB8AC3E}">
        <p14:creationId xmlns:p14="http://schemas.microsoft.com/office/powerpoint/2010/main" val="27099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smtClean="0"/>
              <a:t>HARDWARE</a:t>
            </a:r>
            <a:endParaRPr lang="pl-PL" dirty="0"/>
          </a:p>
        </p:txBody>
      </p:sp>
      <p:pic>
        <p:nvPicPr>
          <p:cNvPr id="8" name="Symbol zastępczy obrazu 7"/>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138237" y="551546"/>
            <a:ext cx="7333488" cy="513123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Symbol zastępczy tekstu 6"/>
          <p:cNvSpPr>
            <a:spLocks noGrp="1"/>
          </p:cNvSpPr>
          <p:nvPr>
            <p:ph type="body" sz="half" idx="2"/>
          </p:nvPr>
        </p:nvSpPr>
        <p:spPr/>
        <p:txBody>
          <a:bodyPr>
            <a:normAutofit fontScale="85000" lnSpcReduction="10000"/>
          </a:bodyPr>
          <a:lstStyle/>
          <a:p>
            <a:r>
              <a:rPr lang="pl-PL" b="1" dirty="0"/>
              <a:t>Karta sieciowa</a:t>
            </a:r>
            <a:r>
              <a:rPr lang="pl-PL" dirty="0"/>
              <a:t> (ang. NIC – </a:t>
            </a:r>
            <a:r>
              <a:rPr lang="pl-PL" i="1" dirty="0"/>
              <a:t>Network Interface Card</a:t>
            </a:r>
            <a:r>
              <a:rPr lang="pl-PL" dirty="0"/>
              <a:t>) – karta rozszerzenia, która służy do przekształcania pakietów danych w sygnały, które są przesyłane w sieci komputerowej. Karty NIC pracują w określonym standardzie, np. Ethernet, </a:t>
            </a:r>
            <a:r>
              <a:rPr lang="pl-PL" dirty="0" err="1"/>
              <a:t>Token</a:t>
            </a:r>
            <a:r>
              <a:rPr lang="pl-PL" dirty="0"/>
              <a:t> Ring, FDDI, </a:t>
            </a:r>
            <a:r>
              <a:rPr lang="pl-PL" dirty="0" err="1"/>
              <a:t>ArcNet</a:t>
            </a:r>
            <a:r>
              <a:rPr lang="pl-PL" dirty="0"/>
              <a:t>, 100VGAnylan.</a:t>
            </a:r>
            <a:endParaRPr lang="pl-PL" dirty="0"/>
          </a:p>
        </p:txBody>
      </p:sp>
    </p:spTree>
    <p:extLst>
      <p:ext uri="{BB962C8B-B14F-4D97-AF65-F5344CB8AC3E}">
        <p14:creationId xmlns:p14="http://schemas.microsoft.com/office/powerpoint/2010/main" val="200800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p:txBody>
          <a:bodyPr/>
          <a:lstStyle/>
          <a:p>
            <a:r>
              <a:rPr lang="pl-PL" dirty="0" smtClean="0">
                <a:latin typeface="Georgia" pitchFamily="18" charset="0"/>
              </a:rPr>
              <a:t>Przygotował:</a:t>
            </a:r>
            <a:endParaRPr lang="pl-PL" dirty="0">
              <a:latin typeface="Georgia" pitchFamily="18" charset="0"/>
            </a:endParaRPr>
          </a:p>
        </p:txBody>
      </p:sp>
      <p:sp>
        <p:nvSpPr>
          <p:cNvPr id="6" name="Podtytuł 5"/>
          <p:cNvSpPr>
            <a:spLocks noGrp="1"/>
          </p:cNvSpPr>
          <p:nvPr>
            <p:ph type="body" idx="1"/>
          </p:nvPr>
        </p:nvSpPr>
        <p:spPr/>
        <p:txBody>
          <a:bodyPr/>
          <a:lstStyle/>
          <a:p>
            <a:r>
              <a:rPr lang="pl-PL" dirty="0" smtClean="0"/>
              <a:t>Mateusz Rzeźnik.</a:t>
            </a:r>
            <a:endParaRPr lang="pl-PL" dirty="0"/>
          </a:p>
        </p:txBody>
      </p:sp>
    </p:spTree>
    <p:extLst>
      <p:ext uri="{BB962C8B-B14F-4D97-AF65-F5344CB8AC3E}">
        <p14:creationId xmlns:p14="http://schemas.microsoft.com/office/powerpoint/2010/main" val="176460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6">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r>
              <a:rPr lang="pl-PL" dirty="0"/>
              <a:t>Przykładem portu aplikacji na inny system operacyjny może być pakiet biurowy OpenOffice.org czy pakiet internetowy Mozilla, które są dostępne między innymi dla Microsoft Windows, Linuksa i Mac OS X.</a:t>
            </a:r>
          </a:p>
          <a:p>
            <a:r>
              <a:rPr lang="pl-PL" b="1" dirty="0"/>
              <a:t>Porty</a:t>
            </a:r>
            <a:r>
              <a:rPr lang="pl-PL" dirty="0"/>
              <a:t> to także nazwa mechanizmu zarządzania programami w systemach z rodziny BSD, gdzie system operacyjny jest koncepcyjnie wyraźnie oddzielony od aplikacji.</a:t>
            </a:r>
          </a:p>
          <a:p>
            <a:pPr marL="0" indent="0">
              <a:buNone/>
            </a:pPr>
            <a:endParaRPr lang="pl-PL" dirty="0"/>
          </a:p>
        </p:txBody>
      </p:sp>
      <p:sp>
        <p:nvSpPr>
          <p:cNvPr id="3" name="Tytuł 2"/>
          <p:cNvSpPr>
            <a:spLocks noGrp="1"/>
          </p:cNvSpPr>
          <p:nvPr>
            <p:ph type="title"/>
          </p:nvPr>
        </p:nvSpPr>
        <p:spPr/>
        <p:txBody>
          <a:bodyPr/>
          <a:lstStyle/>
          <a:p>
            <a:r>
              <a:rPr lang="pl-PL" dirty="0"/>
              <a:t>Porty </a:t>
            </a:r>
            <a:r>
              <a:rPr lang="pl-PL" dirty="0" smtClean="0"/>
              <a:t>aplikacji</a:t>
            </a:r>
            <a:endParaRPr lang="pl-PL" dirty="0"/>
          </a:p>
        </p:txBody>
      </p:sp>
    </p:spTree>
    <p:extLst>
      <p:ext uri="{BB962C8B-B14F-4D97-AF65-F5344CB8AC3E}">
        <p14:creationId xmlns:p14="http://schemas.microsoft.com/office/powerpoint/2010/main" val="3757036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683568" y="2276872"/>
            <a:ext cx="7745505" cy="3877815"/>
          </a:xfrm>
        </p:spPr>
        <p:txBody>
          <a:bodyPr>
            <a:normAutofit fontScale="70000" lnSpcReduction="20000"/>
          </a:bodyPr>
          <a:lstStyle/>
          <a:p>
            <a:r>
              <a:rPr lang="pl-PL" dirty="0"/>
              <a:t>Porty programu do innego języka programowania zwykle są po prostu osobnymi implementacjami danego programu, choć teoretycznie jeśli dwa języki są do siebie podobne (np. C i C++) to można dokonać dostosowania kodu zamiast pisania go od nowa.</a:t>
            </a:r>
          </a:p>
          <a:p>
            <a:r>
              <a:rPr lang="pl-PL" dirty="0"/>
              <a:t>Platformą </a:t>
            </a:r>
            <a:r>
              <a:rPr lang="pl-PL" dirty="0"/>
              <a:t>portowania</a:t>
            </a:r>
            <a:r>
              <a:rPr lang="pl-PL" dirty="0"/>
              <a:t> mogą być np. wirtualne maszyny oraz dowolne kombinacje wymienionych wyżej elementów. Ilustracją tego jest </a:t>
            </a:r>
            <a:r>
              <a:rPr lang="pl-PL" dirty="0" smtClean="0"/>
              <a:t>Python</a:t>
            </a:r>
            <a:r>
              <a:rPr lang="pl-PL" dirty="0" smtClean="0"/>
              <a:t> </a:t>
            </a:r>
            <a:r>
              <a:rPr lang="pl-PL" dirty="0"/>
              <a:t>którego główna implementacja jest napisana w języku C, ale powstały także wersje na wirtualną maszynę </a:t>
            </a:r>
            <a:r>
              <a:rPr lang="pl-PL" dirty="0" smtClean="0"/>
              <a:t>Javy(</a:t>
            </a:r>
            <a:r>
              <a:rPr lang="pl-PL" dirty="0" smtClean="0"/>
              <a:t>Jython</a:t>
            </a:r>
            <a:r>
              <a:rPr lang="pl-PL" dirty="0"/>
              <a:t>) oraz na środowisko .NET, a dokładniej </a:t>
            </a:r>
            <a:r>
              <a:rPr lang="pl-PL" dirty="0"/>
              <a:t>Common</a:t>
            </a:r>
            <a:r>
              <a:rPr lang="pl-PL" dirty="0"/>
              <a:t> Language </a:t>
            </a:r>
            <a:r>
              <a:rPr lang="pl-PL" dirty="0" smtClean="0"/>
              <a:t>Runtime(</a:t>
            </a:r>
            <a:r>
              <a:rPr lang="pl-PL" dirty="0" smtClean="0"/>
              <a:t>IronPython</a:t>
            </a:r>
            <a:r>
              <a:rPr lang="pl-PL" dirty="0"/>
              <a:t>).</a:t>
            </a:r>
          </a:p>
          <a:p>
            <a:r>
              <a:rPr lang="pl-PL" dirty="0"/>
              <a:t>Port może polegać także na dostosowaniu do danego </a:t>
            </a:r>
            <a:r>
              <a:rPr lang="pl-PL" dirty="0" smtClean="0"/>
              <a:t>środowiska graficznego</a:t>
            </a:r>
            <a:r>
              <a:rPr lang="pl-PL" dirty="0"/>
              <a:t>, jak choćby </a:t>
            </a:r>
            <a:r>
              <a:rPr lang="pl-PL" dirty="0"/>
              <a:t>przeportowanie</a:t>
            </a:r>
            <a:r>
              <a:rPr lang="pl-PL" dirty="0"/>
              <a:t> Mozilli do KDE, które polegało na wykorzystaniu mechanizmów tego środowiska, między innymi </a:t>
            </a:r>
            <a:r>
              <a:rPr lang="pl-PL" dirty="0"/>
              <a:t>widgetów</a:t>
            </a:r>
            <a:r>
              <a:rPr lang="pl-PL" dirty="0"/>
              <a:t>.</a:t>
            </a:r>
          </a:p>
          <a:p>
            <a:r>
              <a:rPr lang="pl-PL" dirty="0"/>
              <a:t>Portuje</a:t>
            </a:r>
            <a:r>
              <a:rPr lang="pl-PL" dirty="0"/>
              <a:t> się czasem także części z nowszej do starszych serii programu, np. sterowniki sprzętu pod Linuksem. Są to tzw. </a:t>
            </a:r>
            <a:r>
              <a:rPr lang="pl-PL" dirty="0" smtClean="0"/>
              <a:t>backporty</a:t>
            </a:r>
            <a:r>
              <a:rPr lang="pl-PL" dirty="0" smtClean="0"/>
              <a:t> </a:t>
            </a:r>
            <a:r>
              <a:rPr lang="pl-PL" dirty="0"/>
              <a:t>czyli porty wsteczne. Dzięki temu niektóre możliwości nowych wersji można wykorzystać w starszych, ale nadal używanych wersjach programu.</a:t>
            </a:r>
          </a:p>
          <a:p>
            <a:endParaRPr lang="pl-PL" dirty="0"/>
          </a:p>
        </p:txBody>
      </p:sp>
      <p:sp>
        <p:nvSpPr>
          <p:cNvPr id="3" name="Tytuł 2"/>
          <p:cNvSpPr>
            <a:spLocks noGrp="1"/>
          </p:cNvSpPr>
          <p:nvPr>
            <p:ph type="title"/>
          </p:nvPr>
        </p:nvSpPr>
        <p:spPr>
          <a:xfrm>
            <a:off x="683568" y="404664"/>
            <a:ext cx="7756263" cy="1054250"/>
          </a:xfrm>
        </p:spPr>
        <p:txBody>
          <a:bodyPr/>
          <a:lstStyle/>
          <a:p>
            <a:r>
              <a:rPr lang="pl-PL" dirty="0"/>
              <a:t>Pozostałe rodzaje </a:t>
            </a:r>
            <a:r>
              <a:rPr lang="pl-PL" dirty="0" smtClean="0"/>
              <a:t>portów</a:t>
            </a:r>
            <a:endParaRPr lang="pl-PL" dirty="0"/>
          </a:p>
        </p:txBody>
      </p:sp>
    </p:spTree>
    <p:extLst>
      <p:ext uri="{BB962C8B-B14F-4D97-AF65-F5344CB8AC3E}">
        <p14:creationId xmlns:p14="http://schemas.microsoft.com/office/powerpoint/2010/main" val="19883426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p:cNvSpPr>
            <a:spLocks noGrp="1"/>
          </p:cNvSpPr>
          <p:nvPr>
            <p:ph type="title"/>
          </p:nvPr>
        </p:nvSpPr>
        <p:spPr/>
        <p:txBody>
          <a:bodyPr/>
          <a:lstStyle/>
          <a:p>
            <a:r>
              <a:rPr lang="pl-PL" dirty="0"/>
              <a:t>Port </a:t>
            </a:r>
            <a:r>
              <a:rPr lang="pl-PL" dirty="0" smtClean="0"/>
              <a:t>protokołu</a:t>
            </a:r>
            <a:endParaRPr lang="pl-PL" dirty="0"/>
          </a:p>
        </p:txBody>
      </p:sp>
      <p:sp>
        <p:nvSpPr>
          <p:cNvPr id="2" name="Symbol zastępczy zawartości 1"/>
          <p:cNvSpPr>
            <a:spLocks noGrp="1"/>
          </p:cNvSpPr>
          <p:nvPr>
            <p:ph idx="1"/>
          </p:nvPr>
        </p:nvSpPr>
        <p:spPr/>
        <p:txBody>
          <a:bodyPr>
            <a:normAutofit fontScale="55000" lnSpcReduction="20000"/>
          </a:bodyPr>
          <a:lstStyle/>
          <a:p>
            <a:r>
              <a:rPr lang="pl-PL" b="1" dirty="0"/>
              <a:t>Port protokołu</a:t>
            </a:r>
            <a:r>
              <a:rPr lang="pl-PL" dirty="0"/>
              <a:t> – pojęcie związane z protokołami używanymi w Internecie do identyfikowania procesów działających na odległych systemach. Jest to jeden z parametrów gniazda.</a:t>
            </a:r>
          </a:p>
          <a:p>
            <a:r>
              <a:rPr lang="pl-PL" dirty="0"/>
              <a:t>Numery portów reprezentowane są przez liczby naturalne z zakresu od 0 do 65535 (). Niektóre numery portów (od 0 do 1023) są określone jako ogólnie znane, (ang. </a:t>
            </a:r>
            <a:r>
              <a:rPr lang="pl-PL" i="1" dirty="0"/>
              <a:t>well</a:t>
            </a:r>
            <a:r>
              <a:rPr lang="pl-PL" i="1" dirty="0"/>
              <a:t> </a:t>
            </a:r>
            <a:r>
              <a:rPr lang="pl-PL" i="1" dirty="0"/>
              <a:t>known</a:t>
            </a:r>
            <a:r>
              <a:rPr lang="pl-PL" i="1" dirty="0"/>
              <a:t> </a:t>
            </a:r>
            <a:r>
              <a:rPr lang="pl-PL" i="1" dirty="0"/>
              <a:t>ports</a:t>
            </a:r>
            <a:r>
              <a:rPr lang="pl-PL" dirty="0"/>
              <a:t>), i zarezerwowane na standardowo przypisane do nich usługi, takie jak np. WWW czy poczta elektroniczna. Dzięki temu można identyfikować nie tylko procesy, ale ogólnie znane usługi działające na odległych systemach. Numery od 1024 do 49151 są określone przez IANA jako </a:t>
            </a:r>
            <a:r>
              <a:rPr lang="pl-PL" i="1" dirty="0"/>
              <a:t>zarejestrowane</a:t>
            </a:r>
            <a:r>
              <a:rPr lang="pl-PL" dirty="0"/>
              <a:t>, (</a:t>
            </a:r>
            <a:r>
              <a:rPr lang="pl-PL" dirty="0"/>
              <a:t>ang.</a:t>
            </a:r>
            <a:r>
              <a:rPr lang="pl-PL" i="1" dirty="0"/>
              <a:t>registered</a:t>
            </a:r>
            <a:r>
              <a:rPr lang="pl-PL" dirty="0"/>
              <a:t>), a od 49152 do 65535 jako dynamiczne/prywatne, (ang. </a:t>
            </a:r>
            <a:r>
              <a:rPr lang="pl-PL" i="1" dirty="0"/>
              <a:t>dynamic</a:t>
            </a:r>
            <a:r>
              <a:rPr lang="pl-PL" i="1" dirty="0"/>
              <a:t>/</a:t>
            </a:r>
            <a:r>
              <a:rPr lang="pl-PL" i="1" dirty="0"/>
              <a:t>private</a:t>
            </a:r>
            <a:r>
              <a:rPr lang="pl-PL" dirty="0"/>
              <a:t>).</a:t>
            </a:r>
          </a:p>
          <a:p>
            <a:r>
              <a:rPr lang="pl-PL" dirty="0"/>
              <a:t>Różne usługi mogą używać tego samego numeru portów, pod warunkiem że korzystają z innego protokołu (TCP lub UDP), chociaż istnieją także usługi korzystające jednocześnie z jednego numeru portu i obu protokołów. Przykładem takiej usługi jest DNS - korzysta z portu 53 za pomocą TCP i UDP jednocześnie. Zdarza się także, że jedna usługa może korzystać z dwóch różnych portów używanych do innych zadań, jak to jest w przypadku FTP czy SNMP.</a:t>
            </a:r>
          </a:p>
          <a:p>
            <a:r>
              <a:rPr lang="pl-PL" dirty="0"/>
              <a:t>Poszczególne numery portów przydzielone są przez IANA</a:t>
            </a:r>
          </a:p>
          <a:p>
            <a:endParaRPr lang="pl-PL" dirty="0"/>
          </a:p>
        </p:txBody>
      </p:sp>
    </p:spTree>
    <p:extLst>
      <p:ext uri="{BB962C8B-B14F-4D97-AF65-F5344CB8AC3E}">
        <p14:creationId xmlns:p14="http://schemas.microsoft.com/office/powerpoint/2010/main" val="1988813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effectLst/>
              </a:rPr>
              <a:t>Standardowe </a:t>
            </a:r>
            <a:r>
              <a:rPr lang="pl-PL" dirty="0" smtClean="0">
                <a:effectLst/>
              </a:rPr>
              <a:t>usługi</a:t>
            </a:r>
            <a:endParaRPr lang="pl-PL" dirty="0"/>
          </a:p>
        </p:txBody>
      </p:sp>
      <p:sp>
        <p:nvSpPr>
          <p:cNvPr id="3" name="Symbol zastępczy zawartości 2"/>
          <p:cNvSpPr>
            <a:spLocks noGrp="1"/>
          </p:cNvSpPr>
          <p:nvPr>
            <p:ph idx="1"/>
          </p:nvPr>
        </p:nvSpPr>
        <p:spPr/>
        <p:txBody>
          <a:bodyPr>
            <a:normAutofit fontScale="32500" lnSpcReduction="20000"/>
          </a:bodyPr>
          <a:lstStyle/>
          <a:p>
            <a:r>
              <a:rPr lang="pl-PL" dirty="0"/>
              <a:t>Lista niektórych standardowych usług:</a:t>
            </a:r>
          </a:p>
          <a:p>
            <a:r>
              <a:rPr lang="pl-PL" dirty="0"/>
              <a:t>BOOTP – serwer 67, klient 68</a:t>
            </a:r>
          </a:p>
          <a:p>
            <a:r>
              <a:rPr lang="pl-PL" dirty="0"/>
              <a:t>DNS – 53</a:t>
            </a:r>
          </a:p>
          <a:p>
            <a:r>
              <a:rPr lang="pl-PL" dirty="0"/>
              <a:t>Finger</a:t>
            </a:r>
            <a:r>
              <a:rPr lang="pl-PL" dirty="0"/>
              <a:t> – 79</a:t>
            </a:r>
          </a:p>
          <a:p>
            <a:r>
              <a:rPr lang="pl-PL" dirty="0"/>
              <a:t>FTP – 20, przesyłanie danych</a:t>
            </a:r>
          </a:p>
          <a:p>
            <a:r>
              <a:rPr lang="pl-PL" dirty="0"/>
              <a:t>FTP – 21, przesyłanie poleceń</a:t>
            </a:r>
          </a:p>
          <a:p>
            <a:r>
              <a:rPr lang="pl-PL" dirty="0"/>
              <a:t>Gopher</a:t>
            </a:r>
            <a:r>
              <a:rPr lang="pl-PL" dirty="0"/>
              <a:t> – 70</a:t>
            </a:r>
          </a:p>
          <a:p>
            <a:r>
              <a:rPr lang="pl-PL" dirty="0"/>
              <a:t>HTTP – 80, dodatkowe serwery, np. </a:t>
            </a:r>
            <a:r>
              <a:rPr lang="pl-PL" dirty="0"/>
              <a:t>proxy</a:t>
            </a:r>
            <a:r>
              <a:rPr lang="pl-PL" dirty="0"/>
              <a:t>, są najczęściej umieszczane na porcie 8080</a:t>
            </a:r>
          </a:p>
          <a:p>
            <a:r>
              <a:rPr lang="pl-PL" dirty="0"/>
              <a:t>HTTPS – 443 (HTTP na SSL)</a:t>
            </a:r>
          </a:p>
          <a:p>
            <a:r>
              <a:rPr lang="pl-PL" dirty="0"/>
              <a:t>IMAP – 143</a:t>
            </a:r>
          </a:p>
          <a:p>
            <a:r>
              <a:rPr lang="pl-PL" dirty="0"/>
              <a:t>IMAP3 – 220</a:t>
            </a:r>
          </a:p>
          <a:p>
            <a:r>
              <a:rPr lang="pl-PL" dirty="0"/>
              <a:t>IRC – 6661 do 6667</a:t>
            </a:r>
          </a:p>
          <a:p>
            <a:r>
              <a:rPr lang="pl-PL" dirty="0"/>
              <a:t>XMPP – 5222 dla serwera sieci </a:t>
            </a:r>
            <a:r>
              <a:rPr lang="pl-PL" dirty="0"/>
              <a:t>Jabber</a:t>
            </a:r>
            <a:endParaRPr lang="pl-PL" dirty="0"/>
          </a:p>
          <a:p>
            <a:r>
              <a:rPr lang="pl-PL" dirty="0"/>
              <a:t>LDAP – 389</a:t>
            </a:r>
          </a:p>
          <a:p>
            <a:r>
              <a:rPr lang="pl-PL" dirty="0"/>
              <a:t>LDAPS – 636 (LDAP na SSL)</a:t>
            </a:r>
          </a:p>
          <a:p>
            <a:r>
              <a:rPr lang="pl-PL" dirty="0"/>
              <a:t>MySQL</a:t>
            </a:r>
            <a:r>
              <a:rPr lang="pl-PL" dirty="0"/>
              <a:t> – 3306</a:t>
            </a:r>
          </a:p>
          <a:p>
            <a:r>
              <a:rPr lang="pl-PL" dirty="0"/>
              <a:t>NNTP – 119</a:t>
            </a:r>
          </a:p>
          <a:p>
            <a:r>
              <a:rPr lang="pl-PL" dirty="0"/>
              <a:t>POP3 – 110</a:t>
            </a:r>
          </a:p>
          <a:p>
            <a:r>
              <a:rPr lang="pl-PL" dirty="0"/>
              <a:t>POP3S – 995 (POP3 na SSL)</a:t>
            </a:r>
          </a:p>
          <a:p>
            <a:r>
              <a:rPr lang="pl-PL" dirty="0"/>
              <a:t>PostgreSQL</a:t>
            </a:r>
            <a:r>
              <a:rPr lang="pl-PL" dirty="0"/>
              <a:t> – 5432</a:t>
            </a:r>
          </a:p>
          <a:p>
            <a:r>
              <a:rPr lang="pl-PL" dirty="0"/>
              <a:t>Rsync</a:t>
            </a:r>
            <a:r>
              <a:rPr lang="pl-PL" dirty="0"/>
              <a:t> – 873</a:t>
            </a:r>
          </a:p>
          <a:p>
            <a:r>
              <a:rPr lang="pl-PL" dirty="0"/>
              <a:t>SMTP – 25</a:t>
            </a:r>
          </a:p>
          <a:p>
            <a:r>
              <a:rPr lang="pl-PL" dirty="0"/>
              <a:t>SSH – 22</a:t>
            </a:r>
          </a:p>
          <a:p>
            <a:r>
              <a:rPr lang="pl-PL" dirty="0"/>
              <a:t>Syslog</a:t>
            </a:r>
            <a:r>
              <a:rPr lang="pl-PL" dirty="0"/>
              <a:t> – 514</a:t>
            </a:r>
          </a:p>
          <a:p>
            <a:r>
              <a:rPr lang="pl-PL" dirty="0"/>
              <a:t>Telnet – 23</a:t>
            </a:r>
          </a:p>
          <a:p>
            <a:r>
              <a:rPr lang="pl-PL" dirty="0"/>
              <a:t>TFTP – 69</a:t>
            </a:r>
          </a:p>
          <a:p>
            <a:r>
              <a:rPr lang="pl-PL" dirty="0"/>
              <a:t>X11 – od 6000 do 6007</a:t>
            </a:r>
          </a:p>
          <a:p>
            <a:r>
              <a:rPr lang="pl-PL" dirty="0"/>
              <a:t>W systemach </a:t>
            </a:r>
            <a:r>
              <a:rPr lang="pl-PL" dirty="0"/>
              <a:t>uniksopodobnych</a:t>
            </a:r>
            <a:r>
              <a:rPr lang="pl-PL" dirty="0"/>
              <a:t> lista portów i nazw odpowiadających im usług znajduje się w pliku /</a:t>
            </a:r>
            <a:r>
              <a:rPr lang="pl-PL" dirty="0"/>
              <a:t>etc</a:t>
            </a:r>
            <a:r>
              <a:rPr lang="pl-PL" dirty="0"/>
              <a:t>/services.</a:t>
            </a:r>
          </a:p>
          <a:p>
            <a:endParaRPr lang="pl-PL" dirty="0"/>
          </a:p>
        </p:txBody>
      </p:sp>
    </p:spTree>
    <p:extLst>
      <p:ext uri="{BB962C8B-B14F-4D97-AF65-F5344CB8AC3E}">
        <p14:creationId xmlns:p14="http://schemas.microsoft.com/office/powerpoint/2010/main" val="284009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effectLst/>
              </a:rPr>
              <a:t>User </a:t>
            </a:r>
            <a:r>
              <a:rPr lang="pl-PL" dirty="0">
                <a:effectLst/>
              </a:rPr>
              <a:t>Datagram</a:t>
            </a:r>
            <a:r>
              <a:rPr lang="pl-PL" dirty="0">
                <a:effectLst/>
              </a:rPr>
              <a:t> </a:t>
            </a:r>
            <a:r>
              <a:rPr lang="pl-PL" dirty="0" smtClean="0">
                <a:effectLst/>
              </a:rPr>
              <a:t>Protocol</a:t>
            </a:r>
            <a:endParaRPr lang="pl-PL" dirty="0"/>
          </a:p>
        </p:txBody>
      </p:sp>
      <p:sp>
        <p:nvSpPr>
          <p:cNvPr id="3" name="Symbol zastępczy zawartości 2"/>
          <p:cNvSpPr>
            <a:spLocks noGrp="1"/>
          </p:cNvSpPr>
          <p:nvPr>
            <p:ph idx="1"/>
          </p:nvPr>
        </p:nvSpPr>
        <p:spPr/>
        <p:txBody>
          <a:bodyPr>
            <a:normAutofit fontScale="62500" lnSpcReduction="20000"/>
          </a:bodyPr>
          <a:lstStyle/>
          <a:p>
            <a:r>
              <a:rPr lang="pl-PL" b="1" dirty="0"/>
              <a:t>UDP</a:t>
            </a:r>
            <a:r>
              <a:rPr lang="pl-PL" dirty="0"/>
              <a:t> (ang. </a:t>
            </a:r>
            <a:r>
              <a:rPr lang="pl-PL" i="1" dirty="0"/>
              <a:t>User </a:t>
            </a:r>
            <a:r>
              <a:rPr lang="pl-PL" i="1" dirty="0"/>
              <a:t>Datagram</a:t>
            </a:r>
            <a:r>
              <a:rPr lang="pl-PL" i="1" dirty="0"/>
              <a:t> </a:t>
            </a:r>
            <a:r>
              <a:rPr lang="pl-PL" i="1" dirty="0"/>
              <a:t>Protocol</a:t>
            </a:r>
            <a:r>
              <a:rPr lang="pl-PL" dirty="0"/>
              <a:t> – protokół pakietów użytkownika) – jeden z podstawowych protokołów internetowych. Umieszcza się go w warstwie czwartej (transportu) modelu OSI.</a:t>
            </a:r>
          </a:p>
          <a:p>
            <a:r>
              <a:rPr lang="pl-PL" dirty="0"/>
              <a:t>Jest to protokół bezpołączeniowy, więc nie ma narzutu na nawiązywanie połączenia i śledzenie sesji (w przeciwieństwie do TCP). Nie ma też mechanizmów kontroli przepływu i retransmisji. Korzyścią płynącą z takiego uproszczenia budowy jest większa szybkość transmisji danych i brak dodatkowych zadań, którymi musi zajmować się host posługujący się tym protokołem. Z tych względów UDP jest często używany w takich zastosowaniach jak wideokonferencje, strumienie dźwięku </a:t>
            </a:r>
            <a:r>
              <a:rPr lang="pl-PL" dirty="0"/>
              <a:t>wInternecie</a:t>
            </a:r>
            <a:r>
              <a:rPr lang="pl-PL" dirty="0"/>
              <a:t> i gry sieciowe, gdzie dane muszą być przesyłane możliwie szybko, a poprawianiem błędów zajmują się inne warstwy modelu OSI. Przykładem może być </a:t>
            </a:r>
            <a:r>
              <a:rPr lang="pl-PL" dirty="0"/>
              <a:t>VoIP</a:t>
            </a:r>
            <a:r>
              <a:rPr lang="pl-PL" dirty="0"/>
              <a:t> lub protokół DNS.</a:t>
            </a:r>
          </a:p>
          <a:p>
            <a:r>
              <a:rPr lang="pl-PL" dirty="0"/>
              <a:t>UDP udostępnia mechanizm identyfikacji różnych punktów końcowych (np. pracujących aplikacji, usług czy serwisów) na jednym hoście dzięki </a:t>
            </a:r>
            <a:r>
              <a:rPr lang="pl-PL" i="1" dirty="0"/>
              <a:t>portom</a:t>
            </a:r>
            <a:r>
              <a:rPr lang="pl-PL" dirty="0"/>
              <a:t> (porównaj: gniazdo). UDP zajmuje się dostarczaniem pojedynczych pakietów, udostępnionych przez </a:t>
            </a:r>
            <a:r>
              <a:rPr lang="pl-PL" dirty="0" smtClean="0"/>
              <a:t>IP </a:t>
            </a:r>
            <a:r>
              <a:rPr lang="pl-PL" dirty="0"/>
              <a:t>na którym się opiera. Kolejną cechą odróżniającą UDP od TCP jest możliwość transmisji do kilku adresów docelowych na raz (tzw. </a:t>
            </a:r>
            <a:r>
              <a:rPr lang="pl-PL" i="1" dirty="0"/>
              <a:t>multicast</a:t>
            </a:r>
            <a:r>
              <a:rPr lang="pl-PL" dirty="0"/>
              <a:t>).</a:t>
            </a:r>
          </a:p>
          <a:p>
            <a:r>
              <a:rPr lang="pl-PL" dirty="0"/>
              <a:t>Pakiety UDP, zwane też </a:t>
            </a:r>
            <a:r>
              <a:rPr lang="pl-PL" i="1" dirty="0"/>
              <a:t>datagramami</a:t>
            </a:r>
            <a:r>
              <a:rPr lang="pl-PL" dirty="0"/>
              <a:t>, zawierają oprócz nagłówków niższego poziomu nagłówek UDP. Składa się on z pól zawierających sumę </a:t>
            </a:r>
            <a:r>
              <a:rPr lang="pl-PL" dirty="0" smtClean="0"/>
              <a:t>kontrolną </a:t>
            </a:r>
            <a:r>
              <a:rPr lang="pl-PL" dirty="0"/>
              <a:t>długość pakietu oraz porty: źródłowy i docelowy.</a:t>
            </a:r>
          </a:p>
          <a:p>
            <a:r>
              <a:rPr lang="pl-PL" dirty="0"/>
              <a:t>Podobnie jak w </a:t>
            </a:r>
            <a:r>
              <a:rPr lang="pl-PL" dirty="0" smtClean="0"/>
              <a:t>TCP</a:t>
            </a:r>
            <a:r>
              <a:rPr lang="pl-PL" dirty="0"/>
              <a:t> porty UDP zapisywane są na dwóch bajtach (szesnastu bitach), więc każdy adres IP może mieć przypisanych 65536 różnych zakończeń. Z przyczyn historycznych, porty 0-1023 zarezerwowane są dla dobrze znanych usług sieciowych – dla aplikacji użytkownika przydziela się porty od 1024.</a:t>
            </a:r>
          </a:p>
          <a:p>
            <a:endParaRPr lang="pl-PL" dirty="0"/>
          </a:p>
        </p:txBody>
      </p:sp>
    </p:spTree>
    <p:extLst>
      <p:ext uri="{BB962C8B-B14F-4D97-AF65-F5344CB8AC3E}">
        <p14:creationId xmlns:p14="http://schemas.microsoft.com/office/powerpoint/2010/main" val="948967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a:t>Struktura nagłówka </a:t>
            </a:r>
            <a:r>
              <a:rPr lang="pl-PL" dirty="0" smtClean="0"/>
              <a:t>UDP</a:t>
            </a:r>
            <a:endParaRPr lang="pl-PL" dirty="0"/>
          </a:p>
        </p:txBody>
      </p:sp>
      <p:pic>
        <p:nvPicPr>
          <p:cNvPr id="21" name="Symbol zastępczy obrazu 20"/>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900000">
            <a:off x="1341472" y="1798311"/>
            <a:ext cx="4323504" cy="1758051"/>
          </a:xfrm>
        </p:spPr>
      </p:pic>
      <p:sp>
        <p:nvSpPr>
          <p:cNvPr id="13" name="Symbol zastępczy tekstu 12"/>
          <p:cNvSpPr>
            <a:spLocks noGrp="1"/>
          </p:cNvSpPr>
          <p:nvPr>
            <p:ph type="body" sz="half" idx="2"/>
          </p:nvPr>
        </p:nvSpPr>
        <p:spPr>
          <a:xfrm rot="900000">
            <a:off x="810043" y="3882627"/>
            <a:ext cx="4310915" cy="1855675"/>
          </a:xfrm>
        </p:spPr>
        <p:txBody>
          <a:bodyPr>
            <a:normAutofit fontScale="47500" lnSpcReduction="20000"/>
          </a:bodyPr>
          <a:lstStyle/>
          <a:p>
            <a:r>
              <a:rPr lang="pl-PL" dirty="0"/>
              <a:t>Port </a:t>
            </a:r>
            <a:r>
              <a:rPr lang="pl-PL" dirty="0"/>
              <a:t>nadawcyidentyfikuje</a:t>
            </a:r>
            <a:r>
              <a:rPr lang="pl-PL" dirty="0"/>
              <a:t> port, z którego została wysłana wiadomość, kiedy znaczący to wskazuje port wysyłającego procesu i może zostać przyjęty jako port, do którego powinna zostać zwrócona wiadomość zwrotna w przypadku braku innej informacji. Port nadawcy jest polem opcjonalnym. Gdy pole to nie jest używane przyjmuje wartość </a:t>
            </a:r>
            <a:r>
              <a:rPr lang="pl-PL" dirty="0"/>
              <a:t>zero.Port</a:t>
            </a:r>
            <a:r>
              <a:rPr lang="pl-PL" dirty="0"/>
              <a:t> </a:t>
            </a:r>
            <a:r>
              <a:rPr lang="pl-PL" dirty="0"/>
              <a:t>odbiorcyidentyfikuje</a:t>
            </a:r>
            <a:r>
              <a:rPr lang="pl-PL" dirty="0"/>
              <a:t> port odbiorcy i jest polem wymaganym.Długość16-bitowe pola specyfikują długość w bajtach całego </a:t>
            </a:r>
            <a:r>
              <a:rPr lang="pl-PL" dirty="0"/>
              <a:t>datagramu</a:t>
            </a:r>
            <a:r>
              <a:rPr lang="pl-PL" dirty="0"/>
              <a:t>: nagłówek i dane. Minimalna długość to 8 bajtów i jest to długość nagłówka. Wielkość pola ustala teoretyczny limit 65,527 bajtów, dla danych przenoszonych przez pojedynczy </a:t>
            </a:r>
            <a:r>
              <a:rPr lang="pl-PL" dirty="0"/>
              <a:t>datagram</a:t>
            </a:r>
            <a:r>
              <a:rPr lang="pl-PL" dirty="0"/>
              <a:t> </a:t>
            </a:r>
            <a:r>
              <a:rPr lang="pl-PL" dirty="0"/>
              <a:t>UDP.Suma</a:t>
            </a:r>
            <a:r>
              <a:rPr lang="pl-PL" dirty="0"/>
              <a:t> kontrolna16 bitowe pole, które jest użyte do sprawdzania poprawności nagłówka oraz danych. Pole jest opcjonalne. Ponieważ </a:t>
            </a:r>
            <a:r>
              <a:rPr lang="pl-PL" dirty="0"/>
              <a:t>IP</a:t>
            </a:r>
            <a:r>
              <a:rPr lang="pl-PL" dirty="0"/>
              <a:t> nie wylicza sumy kontrolnej dla danych, </a:t>
            </a:r>
            <a:r>
              <a:rPr lang="pl-PL" dirty="0"/>
              <a:t>suma kontrolna</a:t>
            </a:r>
            <a:r>
              <a:rPr lang="pl-PL" dirty="0"/>
              <a:t> UDP jest jedyną gwarancją, że dane nie zostały </a:t>
            </a:r>
            <a:r>
              <a:rPr lang="pl-PL" dirty="0" smtClean="0"/>
              <a:t>uszkodzone.</a:t>
            </a:r>
            <a:endParaRPr lang="pl-PL" dirty="0"/>
          </a:p>
        </p:txBody>
      </p:sp>
    </p:spTree>
    <p:extLst>
      <p:ext uri="{BB962C8B-B14F-4D97-AF65-F5344CB8AC3E}">
        <p14:creationId xmlns:p14="http://schemas.microsoft.com/office/powerpoint/2010/main" val="27909046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effectLst/>
              </a:rPr>
              <a:t>Transfer UDP po IPv4</a:t>
            </a:r>
            <a:br>
              <a:rPr lang="pl-PL" dirty="0">
                <a:effectLst/>
              </a:rPr>
            </a:br>
            <a:endParaRPr lang="pl-PL" dirty="0"/>
          </a:p>
        </p:txBody>
      </p:sp>
      <p:pic>
        <p:nvPicPr>
          <p:cNvPr id="6" name="Symbol zastępczy obrazu 5"/>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900000">
            <a:off x="1507529" y="993822"/>
            <a:ext cx="4323504" cy="253823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Symbol zastępczy tekstu 3"/>
          <p:cNvSpPr>
            <a:spLocks noGrp="1"/>
          </p:cNvSpPr>
          <p:nvPr>
            <p:ph type="body" sz="half" idx="2"/>
          </p:nvPr>
        </p:nvSpPr>
        <p:spPr/>
        <p:txBody>
          <a:bodyPr>
            <a:normAutofit fontScale="62500" lnSpcReduction="20000"/>
          </a:bodyPr>
          <a:lstStyle/>
          <a:p>
            <a:r>
              <a:rPr lang="pl-PL" dirty="0"/>
              <a:t>Kiedy UDP działa na </a:t>
            </a:r>
            <a:r>
              <a:rPr lang="pl-PL" dirty="0">
                <a:effectLst/>
              </a:rPr>
              <a:t>IPv4</a:t>
            </a:r>
            <a:r>
              <a:rPr lang="pl-PL" dirty="0"/>
              <a:t> metoda używana do obliczania sumy kontrolnej określana jest w </a:t>
            </a:r>
            <a:r>
              <a:rPr lang="pl-PL" dirty="0">
                <a:effectLst/>
              </a:rPr>
              <a:t>RFC </a:t>
            </a:r>
            <a:r>
              <a:rPr lang="pl-PL" dirty="0" smtClean="0">
                <a:effectLst/>
              </a:rPr>
              <a:t>768 </a:t>
            </a:r>
            <a:r>
              <a:rPr lang="pl-PL" dirty="0" smtClean="0"/>
              <a:t>Całe </a:t>
            </a:r>
            <a:r>
              <a:rPr lang="pl-PL" dirty="0"/>
              <a:t>16-bitowe słowa są sumowane razem używając </a:t>
            </a:r>
            <a:r>
              <a:rPr lang="pl-PL" dirty="0">
                <a:effectLst/>
              </a:rPr>
              <a:t>kodu uzupełnień do jedności</a:t>
            </a:r>
            <a:r>
              <a:rPr lang="pl-PL" dirty="0"/>
              <a:t> (pole suma kontrolna ustawiane jest na zero). Końcowa wartość jest wstawiana do pola sumy </a:t>
            </a:r>
            <a:r>
              <a:rPr lang="pl-PL" dirty="0"/>
              <a:t>kontrolnej.Różnica</a:t>
            </a:r>
            <a:r>
              <a:rPr lang="pl-PL" dirty="0"/>
              <a:t> jest w danych używanych do tworzenia sumy kontrolnej.</a:t>
            </a:r>
          </a:p>
        </p:txBody>
      </p:sp>
    </p:spTree>
    <p:extLst>
      <p:ext uri="{BB962C8B-B14F-4D97-AF65-F5344CB8AC3E}">
        <p14:creationId xmlns:p14="http://schemas.microsoft.com/office/powerpoint/2010/main" val="30218576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Elementarny">
  <a:themeElements>
    <a:clrScheme name="Elementarny">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Papi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rny">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Twarda oprawa">
  <a:themeElements>
    <a:clrScheme name="Aspek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warda oprawa">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Twarda oprawa">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3.xml><?xml version="1.0" encoding="utf-8"?>
<a:theme xmlns:a="http://schemas.openxmlformats.org/drawingml/2006/main" name="Energetyczny">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Energetyczny">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nergetyczny">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5.xml><?xml version="1.0" encoding="utf-8"?>
<a:theme xmlns:a="http://schemas.openxmlformats.org/drawingml/2006/main" name="Kilter">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Kilter">
      <a:maj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ppt/theme/theme6.xml><?xml version="1.0" encoding="utf-8"?>
<a:theme xmlns:a="http://schemas.openxmlformats.org/drawingml/2006/main" name="Ekskluzywny">
  <a:themeElements>
    <a:clrScheme name="Ekskluzywny">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Czarny krawat">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kskluzywny">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172</TotalTime>
  <Words>1031</Words>
  <Application>Microsoft Office PowerPoint</Application>
  <PresentationFormat>Pokaz na ekranie (4:3)</PresentationFormat>
  <Paragraphs>130</Paragraphs>
  <Slides>27</Slides>
  <Notes>0</Notes>
  <HiddenSlides>0</HiddenSlides>
  <MMClips>1</MMClips>
  <ScaleCrop>false</ScaleCrop>
  <HeadingPairs>
    <vt:vector size="4" baseType="variant">
      <vt:variant>
        <vt:lpstr>Motyw</vt:lpstr>
      </vt:variant>
      <vt:variant>
        <vt:i4>6</vt:i4>
      </vt:variant>
      <vt:variant>
        <vt:lpstr>Tytuły slajdów</vt:lpstr>
      </vt:variant>
      <vt:variant>
        <vt:i4>27</vt:i4>
      </vt:variant>
    </vt:vector>
  </HeadingPairs>
  <TitlesOfParts>
    <vt:vector size="33" baseType="lpstr">
      <vt:lpstr>Elementarny</vt:lpstr>
      <vt:lpstr>Twarda oprawa</vt:lpstr>
      <vt:lpstr>Energetyczny</vt:lpstr>
      <vt:lpstr>Urban Pop</vt:lpstr>
      <vt:lpstr>Kilter</vt:lpstr>
      <vt:lpstr>Ekskluzywny</vt:lpstr>
      <vt:lpstr>Porty i Połączenia Komputerowe.</vt:lpstr>
      <vt:lpstr>Porty na różne platformy sprzętowe</vt:lpstr>
      <vt:lpstr>Porty aplikacji</vt:lpstr>
      <vt:lpstr>Pozostałe rodzaje portów</vt:lpstr>
      <vt:lpstr>Port protokołu</vt:lpstr>
      <vt:lpstr>Standardowe usługi</vt:lpstr>
      <vt:lpstr>User Datagram Protocol</vt:lpstr>
      <vt:lpstr>Struktura nagłówka UDP</vt:lpstr>
      <vt:lpstr>Transfer UDP po IPv4 </vt:lpstr>
      <vt:lpstr>Transfer UDP po IPv6 </vt:lpstr>
      <vt:lpstr>Interfejs użytkownika</vt:lpstr>
      <vt:lpstr>Interfejs IP</vt:lpstr>
      <vt:lpstr>Enkapsulacja UDP</vt:lpstr>
      <vt:lpstr>Transmission Control Protocol</vt:lpstr>
      <vt:lpstr>Charakterystyka protokołu</vt:lpstr>
      <vt:lpstr>Nawiązywanie połączenia</vt:lpstr>
      <vt:lpstr>Sieć komputerowa </vt:lpstr>
      <vt:lpstr>Prezentacja programu PowerPoint</vt:lpstr>
      <vt:lpstr>Sieć</vt:lpstr>
      <vt:lpstr>LAN</vt:lpstr>
      <vt:lpstr>Typy sieci lokalnych - Równorzędny - Serwerowy</vt:lpstr>
      <vt:lpstr>Klient-serwer </vt:lpstr>
      <vt:lpstr>Topologie fizyczne sieci lokalnych</vt:lpstr>
      <vt:lpstr>Topologia pierścienia</vt:lpstr>
      <vt:lpstr>Topologia podwójnego pierścienia</vt:lpstr>
      <vt:lpstr>HARDWARE</vt:lpstr>
      <vt:lpstr>Przygotował:</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Bazor</dc:creator>
  <cp:lastModifiedBy>Bazor</cp:lastModifiedBy>
  <cp:revision>14</cp:revision>
  <dcterms:created xsi:type="dcterms:W3CDTF">2012-11-22T17:43:22Z</dcterms:created>
  <dcterms:modified xsi:type="dcterms:W3CDTF">2012-11-22T20:36:05Z</dcterms:modified>
</cp:coreProperties>
</file>