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8" r:id="rId12"/>
  </p:sldIdLst>
  <p:sldSz cx="9144000" cy="6858000" type="screen4x3"/>
  <p:notesSz cx="6858000" cy="9144000"/>
  <p:embeddedFontLst>
    <p:embeddedFont>
      <p:font typeface="Euphemia" pitchFamily="34" charset="0"/>
      <p:regular r:id="rId14"/>
    </p:embeddedFont>
    <p:embeddedFont>
      <p:font typeface="Calibri" pitchFamily="34" charset="0"/>
      <p:regular r:id="rId15"/>
      <p:bold r:id="rId16"/>
      <p:italic r:id="rId17"/>
      <p:boldItalic r:id="rId18"/>
    </p:embeddedFont>
    <p:embeddedFont>
      <p:font typeface="Open Sans Light" pitchFamily="34" charset="0"/>
      <p:regular r:id="rId19"/>
    </p:embeddedFont>
  </p:embeddedFontLst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4436F6-604C-44AE-8765-D12C1B4F246C}" type="datetimeFigureOut">
              <a:rPr lang="es-CL" smtClean="0"/>
              <a:t>26-11-2012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00375A-62C5-4CA2-A608-07BB9F6C49F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4280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0375A-62C5-4CA2-A608-07BB9F6C49F3}" type="slidenum">
              <a:rPr lang="es-CL" smtClean="0"/>
              <a:t>5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0303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0375A-62C5-4CA2-A608-07BB9F6C49F3}" type="slidenum">
              <a:rPr lang="es-CL" smtClean="0"/>
              <a:t>6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03034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0375A-62C5-4CA2-A608-07BB9F6C49F3}" type="slidenum">
              <a:rPr lang="es-CL" smtClean="0"/>
              <a:t>7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03034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0375A-62C5-4CA2-A608-07BB9F6C49F3}" type="slidenum">
              <a:rPr lang="es-CL" smtClean="0"/>
              <a:t>8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03034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0375A-62C5-4CA2-A608-07BB9F6C49F3}" type="slidenum">
              <a:rPr lang="es-CL" smtClean="0"/>
              <a:t>9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03034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0375A-62C5-4CA2-A608-07BB9F6C49F3}" type="slidenum">
              <a:rPr lang="es-CL" smtClean="0"/>
              <a:t>10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03034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0375A-62C5-4CA2-A608-07BB9F6C49F3}" type="slidenum">
              <a:rPr lang="es-CL" smtClean="0"/>
              <a:t>11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0303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3C17D-5D64-43DD-B0B0-F8F2907D17B2}" type="datetimeFigureOut">
              <a:rPr lang="es-CL" smtClean="0"/>
              <a:t>26-11-2012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EFD02-2BCB-4467-B592-757CF232778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36275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3C17D-5D64-43DD-B0B0-F8F2907D17B2}" type="datetimeFigureOut">
              <a:rPr lang="es-CL" smtClean="0"/>
              <a:t>26-11-2012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EFD02-2BCB-4467-B592-757CF232778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67631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3C17D-5D64-43DD-B0B0-F8F2907D17B2}" type="datetimeFigureOut">
              <a:rPr lang="es-CL" smtClean="0"/>
              <a:t>26-11-2012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EFD02-2BCB-4467-B592-757CF232778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95292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3C17D-5D64-43DD-B0B0-F8F2907D17B2}" type="datetimeFigureOut">
              <a:rPr lang="es-CL" smtClean="0"/>
              <a:t>26-11-2012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EFD02-2BCB-4467-B592-757CF232778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7302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3C17D-5D64-43DD-B0B0-F8F2907D17B2}" type="datetimeFigureOut">
              <a:rPr lang="es-CL" smtClean="0"/>
              <a:t>26-11-2012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EFD02-2BCB-4467-B592-757CF232778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17570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3C17D-5D64-43DD-B0B0-F8F2907D17B2}" type="datetimeFigureOut">
              <a:rPr lang="es-CL" smtClean="0"/>
              <a:t>26-11-2012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EFD02-2BCB-4467-B592-757CF232778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2516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3C17D-5D64-43DD-B0B0-F8F2907D17B2}" type="datetimeFigureOut">
              <a:rPr lang="es-CL" smtClean="0"/>
              <a:t>26-11-2012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EFD02-2BCB-4467-B592-757CF232778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1626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3C17D-5D64-43DD-B0B0-F8F2907D17B2}" type="datetimeFigureOut">
              <a:rPr lang="es-CL" smtClean="0"/>
              <a:t>26-11-2012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EFD02-2BCB-4467-B592-757CF232778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7396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3C17D-5D64-43DD-B0B0-F8F2907D17B2}" type="datetimeFigureOut">
              <a:rPr lang="es-CL" smtClean="0"/>
              <a:t>26-11-2012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EFD02-2BCB-4467-B592-757CF232778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74964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3C17D-5D64-43DD-B0B0-F8F2907D17B2}" type="datetimeFigureOut">
              <a:rPr lang="es-CL" smtClean="0"/>
              <a:t>26-11-2012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EFD02-2BCB-4467-B592-757CF232778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58697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3C17D-5D64-43DD-B0B0-F8F2907D17B2}" type="datetimeFigureOut">
              <a:rPr lang="es-CL" smtClean="0"/>
              <a:t>26-11-2012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EFD02-2BCB-4467-B592-757CF232778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8551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3C17D-5D64-43DD-B0B0-F8F2907D17B2}" type="datetimeFigureOut">
              <a:rPr lang="es-CL" smtClean="0"/>
              <a:t>26-11-2012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EFD02-2BCB-4467-B592-757CF232778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3892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267744" y="2756520"/>
            <a:ext cx="7772400" cy="1470025"/>
          </a:xfrm>
        </p:spPr>
        <p:txBody>
          <a:bodyPr/>
          <a:lstStyle/>
          <a:p>
            <a:r>
              <a:rPr lang="es-CL" dirty="0" smtClean="0">
                <a:latin typeface="Myriad Pro" pitchFamily="34" charset="0"/>
              </a:rPr>
              <a:t>Oxido-</a:t>
            </a:r>
            <a:r>
              <a:rPr lang="es-CL" dirty="0" err="1" smtClean="0">
                <a:latin typeface="Myriad Pro" pitchFamily="34" charset="0"/>
              </a:rPr>
              <a:t>Reduccion</a:t>
            </a:r>
            <a:endParaRPr lang="es-CL" dirty="0">
              <a:latin typeface="Myriad Pro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39552" y="4052664"/>
            <a:ext cx="6400800" cy="1752600"/>
          </a:xfrm>
        </p:spPr>
        <p:txBody>
          <a:bodyPr/>
          <a:lstStyle/>
          <a:p>
            <a:r>
              <a:rPr lang="es-CL" dirty="0" smtClean="0"/>
              <a:t>Gustavo Cordovez</a:t>
            </a:r>
          </a:p>
          <a:p>
            <a:r>
              <a:rPr lang="es-CL" sz="1600" dirty="0" smtClean="0"/>
              <a:t>Química Común</a:t>
            </a:r>
          </a:p>
          <a:p>
            <a:r>
              <a:rPr lang="es-CL" sz="1600" dirty="0" smtClean="0"/>
              <a:t>3° Medio A</a:t>
            </a:r>
            <a:endParaRPr lang="es-CL" sz="1600" dirty="0"/>
          </a:p>
        </p:txBody>
      </p:sp>
      <p:pic>
        <p:nvPicPr>
          <p:cNvPr id="6146" name="Picture 2" descr="http://upload.wikimedia.org/wikipedia/commons/thumb/a/ad/Hazard_O.svg/250px-Hazard_O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64704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042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4548"/>
            <a:ext cx="4932040" cy="533921"/>
          </a:xfrm>
        </p:spPr>
        <p:txBody>
          <a:bodyPr>
            <a:normAutofit fontScale="90000"/>
          </a:bodyPr>
          <a:lstStyle/>
          <a:p>
            <a:r>
              <a:rPr lang="es-CL" sz="32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uphemia" pitchFamily="34" charset="0"/>
              </a:rPr>
              <a:t>Electrodos de Hidrogeno</a:t>
            </a:r>
            <a:endParaRPr lang="es-CL" sz="3200" dirty="0">
              <a:solidFill>
                <a:schemeClr val="tx2">
                  <a:lumMod val="40000"/>
                  <a:lumOff val="60000"/>
                </a:schemeClr>
              </a:solidFill>
              <a:latin typeface="Euphemia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11560" y="1052736"/>
            <a:ext cx="7848872" cy="5256584"/>
          </a:xfrm>
        </p:spPr>
        <p:txBody>
          <a:bodyPr>
            <a:normAutofit/>
          </a:bodyPr>
          <a:lstStyle/>
          <a:p>
            <a:pPr algn="just"/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Es una lamina de platino, sobre esta se burbujea Hidrogeno molecular a una </a:t>
            </a:r>
            <a:r>
              <a:rPr lang="es-CL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presion</a:t>
            </a:r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de 1 atm, mediante una </a:t>
            </a:r>
            <a:r>
              <a:rPr lang="es-CL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disolucion</a:t>
            </a:r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1M de H+.</a:t>
            </a:r>
          </a:p>
          <a:p>
            <a:pPr algn="just"/>
            <a:endParaRPr lang="es-CL" sz="2400" dirty="0" smtClean="0">
              <a:solidFill>
                <a:schemeClr val="tx1">
                  <a:lumMod val="50000"/>
                  <a:lumOff val="50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just"/>
            <a:endParaRPr lang="es-CL" sz="2400" dirty="0">
              <a:solidFill>
                <a:schemeClr val="tx1">
                  <a:lumMod val="50000"/>
                  <a:lumOff val="50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just"/>
            <a:endParaRPr lang="es-CL" sz="2400" dirty="0" smtClean="0">
              <a:solidFill>
                <a:schemeClr val="tx1">
                  <a:lumMod val="50000"/>
                  <a:lumOff val="50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just"/>
            <a:r>
              <a:rPr lang="es-CL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El electrodo de </a:t>
            </a:r>
          </a:p>
          <a:p>
            <a:pPr algn="just"/>
            <a:r>
              <a:rPr lang="es-CL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Platino burbujea</a:t>
            </a:r>
          </a:p>
          <a:p>
            <a:pPr algn="just"/>
            <a:r>
              <a:rPr lang="es-CL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Gas de hidrogeno</a:t>
            </a:r>
            <a:endParaRPr lang="es-CL" sz="1800" dirty="0">
              <a:solidFill>
                <a:schemeClr val="tx1">
                  <a:lumMod val="50000"/>
                  <a:lumOff val="50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just"/>
            <a:endParaRPr lang="es-CL" sz="2400" dirty="0" smtClean="0">
              <a:solidFill>
                <a:schemeClr val="tx1">
                  <a:lumMod val="50000"/>
                  <a:lumOff val="50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pic>
        <p:nvPicPr>
          <p:cNvPr id="6" name="Picture 17" descr="j034577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915816" y="3212976"/>
            <a:ext cx="663575" cy="1981200"/>
          </a:xfrm>
          <a:prstGeom prst="rect">
            <a:avLst/>
          </a:prstGeom>
          <a:noFill/>
        </p:spPr>
      </p:pic>
      <p:pic>
        <p:nvPicPr>
          <p:cNvPr id="7" name="Picture 14" descr="j023728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 rot="3441025">
            <a:off x="5655518" y="2601631"/>
            <a:ext cx="2023237" cy="2482967"/>
          </a:xfrm>
          <a:prstGeom prst="rect">
            <a:avLst/>
          </a:prstGeom>
          <a:noFill/>
        </p:spPr>
      </p:pic>
      <p:sp>
        <p:nvSpPr>
          <p:cNvPr id="8" name="2 Subtítulo"/>
          <p:cNvSpPr txBox="1">
            <a:spLocks/>
          </p:cNvSpPr>
          <p:nvPr/>
        </p:nvSpPr>
        <p:spPr>
          <a:xfrm>
            <a:off x="4139952" y="5013176"/>
            <a:ext cx="4536504" cy="125642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Es conectada a una </a:t>
            </a:r>
            <a:r>
              <a:rPr lang="es-CL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hemicelda</a:t>
            </a:r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de un metal distinto, sobre el cual se desea conocer su potencial.</a:t>
            </a:r>
            <a:endParaRPr lang="es-CL" sz="1800" dirty="0" smtClean="0">
              <a:solidFill>
                <a:schemeClr val="tx1">
                  <a:lumMod val="50000"/>
                  <a:lumOff val="50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just"/>
            <a:endParaRPr lang="es-CL" sz="2400" dirty="0">
              <a:solidFill>
                <a:schemeClr val="tx1">
                  <a:lumMod val="50000"/>
                  <a:lumOff val="50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46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4548"/>
            <a:ext cx="4932040" cy="533921"/>
          </a:xfrm>
        </p:spPr>
        <p:txBody>
          <a:bodyPr>
            <a:normAutofit fontScale="90000"/>
          </a:bodyPr>
          <a:lstStyle/>
          <a:p>
            <a:r>
              <a:rPr lang="es-CL" sz="32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uphemia" pitchFamily="34" charset="0"/>
              </a:rPr>
              <a:t>Pilas con Hidrogeno</a:t>
            </a:r>
            <a:endParaRPr lang="es-CL" sz="3200" dirty="0">
              <a:solidFill>
                <a:schemeClr val="tx2">
                  <a:lumMod val="40000"/>
                  <a:lumOff val="60000"/>
                </a:schemeClr>
              </a:solidFill>
              <a:latin typeface="Euphemia" pitchFamily="34" charset="0"/>
            </a:endParaRPr>
          </a:p>
        </p:txBody>
      </p:sp>
      <p:pic>
        <p:nvPicPr>
          <p:cNvPr id="6" name="Picture 17" descr="j034577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915816" y="3212976"/>
            <a:ext cx="663575" cy="1981200"/>
          </a:xfrm>
          <a:prstGeom prst="rect">
            <a:avLst/>
          </a:prstGeom>
          <a:noFill/>
        </p:spPr>
      </p:pic>
      <p:pic>
        <p:nvPicPr>
          <p:cNvPr id="9" name="Picture 4" descr="Pilas con hijdrógeno"/>
          <p:cNvPicPr>
            <a:picLocks noChangeAspect="1" noChangeArrowheads="1"/>
          </p:cNvPicPr>
          <p:nvPr/>
        </p:nvPicPr>
        <p:blipFill>
          <a:blip r:embed="rId4" cstate="print"/>
          <a:srcRect l="4378" t="45384" r="3694" b="9639"/>
          <a:stretch>
            <a:fillRect/>
          </a:stretch>
        </p:blipFill>
        <p:spPr>
          <a:xfrm>
            <a:off x="2123728" y="943647"/>
            <a:ext cx="5328592" cy="54376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10298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4548"/>
            <a:ext cx="2659832" cy="533921"/>
          </a:xfrm>
        </p:spPr>
        <p:txBody>
          <a:bodyPr>
            <a:normAutofit fontScale="90000"/>
          </a:bodyPr>
          <a:lstStyle/>
          <a:p>
            <a:r>
              <a:rPr lang="es-CL" sz="32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uphemia" pitchFamily="34" charset="0"/>
              </a:rPr>
              <a:t>Introducción</a:t>
            </a:r>
            <a:endParaRPr lang="es-CL" sz="3200" dirty="0">
              <a:solidFill>
                <a:schemeClr val="tx2">
                  <a:lumMod val="40000"/>
                  <a:lumOff val="60000"/>
                </a:schemeClr>
              </a:solidFill>
              <a:latin typeface="Euphemia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3528" y="1052736"/>
            <a:ext cx="8424936" cy="2664296"/>
          </a:xfrm>
        </p:spPr>
        <p:txBody>
          <a:bodyPr>
            <a:normAutofit/>
          </a:bodyPr>
          <a:lstStyle/>
          <a:p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Históricamente ‘</a:t>
            </a:r>
            <a:r>
              <a:rPr lang="es-CL" sz="2400" u="sng" dirty="0" smtClean="0">
                <a:solidFill>
                  <a:schemeClr val="tx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Oxidación</a:t>
            </a:r>
            <a:r>
              <a:rPr lang="es-CL" sz="2400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’</a:t>
            </a:r>
            <a:r>
              <a:rPr lang="es-CL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se utilizo para demostrar el aumento en la proporción de átomos de oxigeno en algunas situaciones.</a:t>
            </a:r>
          </a:p>
          <a:p>
            <a:endParaRPr lang="es-CL" sz="2400" dirty="0">
              <a:solidFill>
                <a:schemeClr val="tx1">
                  <a:lumMod val="50000"/>
                  <a:lumOff val="50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Y ‘</a:t>
            </a:r>
            <a:r>
              <a:rPr lang="es-CL" sz="2400" u="sng" dirty="0" smtClean="0">
                <a:solidFill>
                  <a:schemeClr val="tx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Reducción</a:t>
            </a:r>
            <a:r>
              <a:rPr lang="es-CL" sz="2400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’</a:t>
            </a:r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para hablar de la disminución de oxigeno en una situación determinada.</a:t>
            </a:r>
            <a:endParaRPr lang="es-CL" sz="2400" u="sng" dirty="0">
              <a:solidFill>
                <a:schemeClr val="tx1">
                  <a:lumMod val="50000"/>
                  <a:lumOff val="50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pic>
        <p:nvPicPr>
          <p:cNvPr id="3074" name="Picture 2" descr="http://www.fisicanet.com.ar/biologia/metabolismo/ap1/oxido_reduccion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933056"/>
            <a:ext cx="4538912" cy="2131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51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-12993" y="0"/>
            <a:ext cx="3936921" cy="533921"/>
          </a:xfrm>
        </p:spPr>
        <p:txBody>
          <a:bodyPr>
            <a:normAutofit fontScale="90000"/>
          </a:bodyPr>
          <a:lstStyle/>
          <a:p>
            <a:r>
              <a:rPr lang="es-CL" sz="32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uphemia" pitchFamily="34" charset="0"/>
              </a:rPr>
              <a:t>Estados de oxidación</a:t>
            </a:r>
            <a:endParaRPr lang="es-CL" sz="3200" dirty="0">
              <a:solidFill>
                <a:schemeClr val="tx2">
                  <a:lumMod val="40000"/>
                  <a:lumOff val="60000"/>
                </a:schemeClr>
              </a:solidFill>
              <a:latin typeface="Euphemia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3528" y="1052736"/>
            <a:ext cx="8424936" cy="5256584"/>
          </a:xfrm>
        </p:spPr>
        <p:txBody>
          <a:bodyPr>
            <a:normAutofit/>
          </a:bodyPr>
          <a:lstStyle/>
          <a:p>
            <a:pPr marL="457200" indent="-457200" algn="l">
              <a:buAutoNum type="arabicPeriod"/>
            </a:pPr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Los metales que forman parte de moléculas, tienen estados de </a:t>
            </a:r>
            <a:r>
              <a:rPr lang="es-CL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oxidación positivos</a:t>
            </a:r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</a:t>
            </a:r>
          </a:p>
          <a:p>
            <a:pPr marL="457200" indent="-457200" algn="l">
              <a:buAutoNum type="arabicPeriod"/>
            </a:pPr>
            <a:endParaRPr lang="es-CL" sz="2400" dirty="0" smtClean="0">
              <a:solidFill>
                <a:schemeClr val="tx1">
                  <a:lumMod val="50000"/>
                  <a:lumOff val="50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marL="457200" indent="-457200" algn="l">
              <a:buAutoNum type="arabicPeriod"/>
            </a:pPr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Todos los elementos, sin diferencia, que se encuentren en estado neutro poseen un estado de oxidación </a:t>
            </a:r>
            <a:r>
              <a:rPr lang="es-CL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igual a cero</a:t>
            </a:r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(E.O = 0).</a:t>
            </a:r>
          </a:p>
          <a:p>
            <a:pPr marL="457200" indent="-457200" algn="l">
              <a:buAutoNum type="arabicPeriod"/>
            </a:pPr>
            <a:endParaRPr lang="es-CL" sz="2400" dirty="0" smtClean="0">
              <a:solidFill>
                <a:schemeClr val="tx1">
                  <a:lumMod val="50000"/>
                  <a:lumOff val="50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marL="457200" indent="-457200" algn="l">
              <a:buAutoNum type="arabicPeriod"/>
            </a:pPr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El hidrogeno tiene un estado de </a:t>
            </a:r>
            <a:r>
              <a:rPr lang="es-CL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oxidación igual a menos uno </a:t>
            </a:r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(E.O = -1) y </a:t>
            </a:r>
            <a:r>
              <a:rPr lang="es-CL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mas uno </a:t>
            </a:r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(E.O = +1) </a:t>
            </a:r>
            <a:r>
              <a:rPr lang="es-CL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en el resto de los casos</a:t>
            </a:r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</a:t>
            </a:r>
          </a:p>
          <a:p>
            <a:pPr marL="457200" indent="-457200" algn="l">
              <a:buAutoNum type="arabicPeriod"/>
            </a:pPr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El oxigeno, dentro de ácidos y óxidos tiene un estado de oxidación </a:t>
            </a:r>
            <a:r>
              <a:rPr lang="es-CL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igual a menos dos </a:t>
            </a:r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(E.O = -2)</a:t>
            </a:r>
          </a:p>
          <a:p>
            <a:pPr marL="457200" indent="-457200" algn="l">
              <a:buAutoNum type="arabicPeriod"/>
            </a:pPr>
            <a:endParaRPr lang="es-CL" sz="2400" dirty="0">
              <a:solidFill>
                <a:schemeClr val="tx1">
                  <a:lumMod val="50000"/>
                  <a:lumOff val="50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78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4548"/>
            <a:ext cx="2659832" cy="533921"/>
          </a:xfrm>
        </p:spPr>
        <p:txBody>
          <a:bodyPr>
            <a:normAutofit fontScale="90000"/>
          </a:bodyPr>
          <a:lstStyle/>
          <a:p>
            <a:r>
              <a:rPr lang="es-CL" sz="32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uphemia" pitchFamily="34" charset="0"/>
              </a:rPr>
              <a:t>Actualmente</a:t>
            </a:r>
            <a:endParaRPr lang="es-CL" sz="3200" dirty="0">
              <a:solidFill>
                <a:schemeClr val="tx2">
                  <a:lumMod val="40000"/>
                  <a:lumOff val="60000"/>
                </a:schemeClr>
              </a:solidFill>
              <a:latin typeface="Euphemia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3528" y="1052736"/>
            <a:ext cx="8424936" cy="3384376"/>
          </a:xfrm>
        </p:spPr>
        <p:txBody>
          <a:bodyPr>
            <a:normAutofit lnSpcReduction="10000"/>
          </a:bodyPr>
          <a:lstStyle/>
          <a:p>
            <a:pPr algn="l"/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Entendemos por </a:t>
            </a:r>
            <a:r>
              <a:rPr lang="es-CL" sz="24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Oxidación</a:t>
            </a:r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; perdida de electrones, o aumento en el numero de oxidación</a:t>
            </a:r>
            <a:r>
              <a:rPr lang="es-CL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</a:t>
            </a:r>
          </a:p>
          <a:p>
            <a:pPr algn="l"/>
            <a:endParaRPr lang="es-CL" sz="2400" dirty="0">
              <a:solidFill>
                <a:schemeClr val="tx1">
                  <a:lumMod val="50000"/>
                  <a:lumOff val="50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l"/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Y por </a:t>
            </a:r>
            <a:r>
              <a:rPr lang="es-CL" sz="24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Reducción</a:t>
            </a:r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; la ganancia de electrones o disminución en el numero de oxidación.</a:t>
            </a:r>
          </a:p>
          <a:p>
            <a:pPr algn="l"/>
            <a:endParaRPr lang="es-CL" sz="2400" b="1" u="sng" dirty="0">
              <a:solidFill>
                <a:schemeClr val="tx1">
                  <a:lumMod val="50000"/>
                  <a:lumOff val="50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r>
              <a:rPr lang="es-CL" sz="24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Nota:</a:t>
            </a:r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Cuando ocurre una </a:t>
            </a:r>
            <a:r>
              <a:rPr lang="es-CL" sz="2400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oxidación</a:t>
            </a:r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debe seguirla simultáneamente una reducción, cada una de estas reacciones se denomina </a:t>
            </a:r>
            <a:r>
              <a:rPr lang="es-CL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semireacción</a:t>
            </a:r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</a:t>
            </a:r>
            <a:endParaRPr lang="es-CL" sz="2400" b="1" u="sng" dirty="0">
              <a:solidFill>
                <a:schemeClr val="tx1">
                  <a:lumMod val="50000"/>
                  <a:lumOff val="50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36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4548"/>
            <a:ext cx="4355976" cy="533921"/>
          </a:xfrm>
        </p:spPr>
        <p:txBody>
          <a:bodyPr>
            <a:normAutofit fontScale="90000"/>
          </a:bodyPr>
          <a:lstStyle/>
          <a:p>
            <a:r>
              <a:rPr lang="es-CL" sz="32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uphemia" pitchFamily="34" charset="0"/>
              </a:rPr>
              <a:t>Reductores y Oxidantes</a:t>
            </a:r>
            <a:endParaRPr lang="es-CL" sz="3200" dirty="0">
              <a:solidFill>
                <a:schemeClr val="tx2">
                  <a:lumMod val="40000"/>
                  <a:lumOff val="60000"/>
                </a:schemeClr>
              </a:solidFill>
              <a:latin typeface="Euphemia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3528" y="764704"/>
            <a:ext cx="8424936" cy="5688632"/>
          </a:xfrm>
        </p:spPr>
        <p:txBody>
          <a:bodyPr>
            <a:normAutofit fontScale="92500"/>
          </a:bodyPr>
          <a:lstStyle/>
          <a:p>
            <a:pPr algn="just"/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Un </a:t>
            </a:r>
            <a:r>
              <a:rPr lang="es-CL" sz="24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Oxidante</a:t>
            </a:r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es una sustancia que pose la capacidad de</a:t>
            </a:r>
          </a:p>
          <a:p>
            <a:pPr algn="just"/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oxidar a otra, provocando la reducción de la sustancia.</a:t>
            </a:r>
          </a:p>
          <a:p>
            <a:pPr algn="just"/>
            <a:endParaRPr lang="es-CL" sz="2400" dirty="0" smtClean="0">
              <a:solidFill>
                <a:schemeClr val="tx1">
                  <a:lumMod val="50000"/>
                  <a:lumOff val="50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just"/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Los </a:t>
            </a:r>
            <a:r>
              <a:rPr lang="es-CL" sz="24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Reductores</a:t>
            </a:r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son sustancias que poseen la capacidad de reducir a una segunda, provocando la oxidación de esta.</a:t>
            </a:r>
          </a:p>
          <a:p>
            <a:endParaRPr lang="es-CL" sz="2400" b="1" u="sng" dirty="0">
              <a:solidFill>
                <a:schemeClr val="tx1">
                  <a:lumMod val="50000"/>
                  <a:lumOff val="50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r>
              <a:rPr lang="es-CL" sz="2400" dirty="0" smtClean="0">
                <a:solidFill>
                  <a:schemeClr val="tx1"/>
                </a:solidFill>
                <a:latin typeface="Euphemia" pitchFamily="34" charset="0"/>
                <a:ea typeface="Open Sans Light" pitchFamily="34" charset="0"/>
                <a:cs typeface="Open Sans Light" pitchFamily="34" charset="0"/>
              </a:rPr>
              <a:t>Ejemplos de sustancias</a:t>
            </a:r>
          </a:p>
          <a:p>
            <a:pPr algn="l"/>
            <a:endParaRPr lang="es-CL" sz="2400" dirty="0">
              <a:solidFill>
                <a:schemeClr val="tx1"/>
              </a:solidFill>
              <a:latin typeface="Euphemia" pitchFamily="34" charset="0"/>
              <a:ea typeface="Open Sans Light" pitchFamily="34" charset="0"/>
              <a:cs typeface="Open Sans Light" pitchFamily="34" charset="0"/>
            </a:endParaRPr>
          </a:p>
          <a:p>
            <a:pPr algn="l"/>
            <a:r>
              <a:rPr lang="es-CL" sz="2400" b="1" dirty="0" smtClean="0">
                <a:solidFill>
                  <a:schemeClr val="tx1"/>
                </a:solidFill>
                <a:latin typeface="Euphemia" pitchFamily="34" charset="0"/>
                <a:ea typeface="Open Sans Light" pitchFamily="34" charset="0"/>
                <a:cs typeface="Open Sans Light" pitchFamily="34" charset="0"/>
              </a:rPr>
              <a:t>Oxidantes					         Reductoras</a:t>
            </a:r>
          </a:p>
          <a:p>
            <a:pPr algn="l"/>
            <a:endParaRPr lang="es-CL" sz="1900" dirty="0">
              <a:solidFill>
                <a:schemeClr val="tx1"/>
              </a:solidFill>
              <a:latin typeface="Euphemia" pitchFamily="34" charset="0"/>
              <a:ea typeface="Open Sans Light" pitchFamily="34" charset="0"/>
              <a:cs typeface="Open Sans Light" pitchFamily="34" charset="0"/>
            </a:endParaRPr>
          </a:p>
          <a:p>
            <a:pPr algn="l"/>
            <a:r>
              <a:rPr lang="es-CL" sz="1900" dirty="0" smtClean="0">
                <a:solidFill>
                  <a:schemeClr val="tx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Hipoclorito						          Carbón</a:t>
            </a:r>
          </a:p>
          <a:p>
            <a:pPr algn="l"/>
            <a:r>
              <a:rPr lang="es-CL" sz="1900" dirty="0" smtClean="0">
                <a:solidFill>
                  <a:schemeClr val="tx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Lodo							          Co2</a:t>
            </a:r>
          </a:p>
          <a:p>
            <a:pPr algn="l"/>
            <a:r>
              <a:rPr lang="es-CL" sz="1900" dirty="0" err="1" smtClean="0">
                <a:solidFill>
                  <a:schemeClr val="tx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Clorito,clorato,perclorato</a:t>
            </a:r>
            <a:r>
              <a:rPr lang="es-CL" sz="1900" dirty="0" smtClean="0">
                <a:solidFill>
                  <a:schemeClr val="tx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				          </a:t>
            </a:r>
            <a:endParaRPr lang="es-CL" sz="1900" dirty="0">
              <a:solidFill>
                <a:schemeClr val="tx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l"/>
            <a:r>
              <a:rPr lang="es-CL" sz="1900" dirty="0" smtClean="0">
                <a:solidFill>
                  <a:schemeClr val="tx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Ozono</a:t>
            </a:r>
          </a:p>
          <a:p>
            <a:pPr algn="l"/>
            <a:r>
              <a:rPr lang="es-CL" sz="1900" dirty="0" err="1" smtClean="0">
                <a:solidFill>
                  <a:schemeClr val="tx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Peroxidos</a:t>
            </a:r>
            <a:endParaRPr lang="es-CL" sz="1900" dirty="0" smtClean="0">
              <a:solidFill>
                <a:schemeClr val="tx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pic>
        <p:nvPicPr>
          <p:cNvPr id="8194" name="Picture 2" descr="http://upload.wikimedia.org/wikipedia/commons/thumb/6/68/Dangclass5_1.png/250px-Dangclass5_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48680"/>
            <a:ext cx="119062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36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4548"/>
            <a:ext cx="3491880" cy="533921"/>
          </a:xfrm>
        </p:spPr>
        <p:txBody>
          <a:bodyPr>
            <a:normAutofit fontScale="90000"/>
          </a:bodyPr>
          <a:lstStyle/>
          <a:p>
            <a:r>
              <a:rPr lang="es-CL" sz="32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uphemia" pitchFamily="34" charset="0"/>
              </a:rPr>
              <a:t>La Energía Libre</a:t>
            </a:r>
            <a:endParaRPr lang="es-CL" sz="3200" dirty="0">
              <a:solidFill>
                <a:schemeClr val="tx2">
                  <a:lumMod val="40000"/>
                  <a:lumOff val="60000"/>
                </a:schemeClr>
              </a:solidFill>
              <a:latin typeface="Euphemia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3528" y="1052736"/>
            <a:ext cx="8424936" cy="5688632"/>
          </a:xfrm>
        </p:spPr>
        <p:txBody>
          <a:bodyPr>
            <a:normAutofit/>
          </a:bodyPr>
          <a:lstStyle/>
          <a:p>
            <a:pPr algn="just"/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En todas las reacciones  químicas hay cambios de energía, el Trabajo Máximo </a:t>
            </a:r>
            <a:r>
              <a:rPr lang="es-CL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(</a:t>
            </a:r>
            <a:r>
              <a:rPr lang="es-CL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Wmax</a:t>
            </a:r>
            <a:r>
              <a:rPr lang="es-CL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.) </a:t>
            </a:r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nos determinara la energía necesaria.</a:t>
            </a:r>
          </a:p>
          <a:p>
            <a:pPr algn="just"/>
            <a:endParaRPr lang="es-CL" sz="2400" dirty="0">
              <a:solidFill>
                <a:schemeClr val="tx1">
                  <a:lumMod val="50000"/>
                  <a:lumOff val="50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just"/>
            <a:r>
              <a:rPr lang="es-CL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La capacidad de realizar un trabajo corresponde a la energía libre.</a:t>
            </a:r>
            <a:endParaRPr lang="es-CL" sz="1900" b="1" dirty="0" smtClean="0">
              <a:solidFill>
                <a:schemeClr val="tx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4" name="AutoShape 2" descr="http://elproyectomatriz.files.wordpress.com/2009/11/tesla-arcos.jpg?w=356&amp;h=235&amp;h=235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pic>
        <p:nvPicPr>
          <p:cNvPr id="7172" name="Picture 4" descr="http://elproyectomatriz.files.wordpress.com/2009/11/tesla-arcos.jpg?w=356&amp;h=235&amp;h=2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933056"/>
            <a:ext cx="3390900" cy="223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61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4548"/>
            <a:ext cx="1835696" cy="533921"/>
          </a:xfrm>
        </p:spPr>
        <p:txBody>
          <a:bodyPr>
            <a:normAutofit fontScale="90000"/>
          </a:bodyPr>
          <a:lstStyle/>
          <a:p>
            <a:r>
              <a:rPr lang="es-CL" sz="32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uphemia" pitchFamily="34" charset="0"/>
              </a:rPr>
              <a:t>Celdas</a:t>
            </a:r>
            <a:endParaRPr lang="es-CL" sz="3200" dirty="0">
              <a:solidFill>
                <a:schemeClr val="tx2">
                  <a:lumMod val="40000"/>
                  <a:lumOff val="60000"/>
                </a:schemeClr>
              </a:solidFill>
              <a:latin typeface="Euphemia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3528" y="1052736"/>
            <a:ext cx="8424936" cy="2736304"/>
          </a:xfrm>
        </p:spPr>
        <p:txBody>
          <a:bodyPr>
            <a:normAutofit lnSpcReduction="10000"/>
          </a:bodyPr>
          <a:lstStyle/>
          <a:p>
            <a:pPr algn="just"/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Existe la celda galvánica/voltaica, su nombre es en honor a Luigi </a:t>
            </a:r>
            <a:r>
              <a:rPr lang="es-CL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Galvani</a:t>
            </a:r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y </a:t>
            </a:r>
            <a:r>
              <a:rPr lang="es-CL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Alesandro</a:t>
            </a:r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Volta.</a:t>
            </a:r>
          </a:p>
          <a:p>
            <a:pPr algn="just"/>
            <a:endParaRPr lang="es-CL" sz="2400" dirty="0">
              <a:solidFill>
                <a:schemeClr val="tx1">
                  <a:lumMod val="50000"/>
                  <a:lumOff val="50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just"/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Estaba formada por 2 sección separadas por un puente salino y 2 electrodos divididos (cátodo y ánodo) con soluciones acuosas de agente oxidante y agente reductor respectivamente.</a:t>
            </a:r>
          </a:p>
          <a:p>
            <a:pPr algn="just"/>
            <a:endParaRPr lang="es-CL" sz="2400" dirty="0">
              <a:solidFill>
                <a:schemeClr val="tx1">
                  <a:lumMod val="50000"/>
                  <a:lumOff val="50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pic>
        <p:nvPicPr>
          <p:cNvPr id="5122" name="Picture 2" descr="http://upload.wikimedia.org/wikipedia/commons/a/ac/Pila_galvanic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789040"/>
            <a:ext cx="4680520" cy="2713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630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4548"/>
            <a:ext cx="3491880" cy="533921"/>
          </a:xfrm>
        </p:spPr>
        <p:txBody>
          <a:bodyPr>
            <a:normAutofit fontScale="90000"/>
          </a:bodyPr>
          <a:lstStyle/>
          <a:p>
            <a:r>
              <a:rPr lang="es-CL" sz="32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uphemia" pitchFamily="34" charset="0"/>
              </a:rPr>
              <a:t>La Pila </a:t>
            </a:r>
            <a:r>
              <a:rPr lang="es-CL" sz="3200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Euphemia" pitchFamily="34" charset="0"/>
              </a:rPr>
              <a:t>Daniell</a:t>
            </a:r>
            <a:endParaRPr lang="es-CL" sz="3200" dirty="0">
              <a:solidFill>
                <a:schemeClr val="tx2">
                  <a:lumMod val="40000"/>
                  <a:lumOff val="60000"/>
                </a:schemeClr>
              </a:solidFill>
              <a:latin typeface="Euphemia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995936" y="1052736"/>
            <a:ext cx="5143128" cy="4608512"/>
          </a:xfrm>
        </p:spPr>
        <p:txBody>
          <a:bodyPr>
            <a:normAutofit lnSpcReduction="10000"/>
          </a:bodyPr>
          <a:lstStyle/>
          <a:p>
            <a:pPr algn="just"/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-Esta compuesta de 2 </a:t>
            </a:r>
            <a:r>
              <a:rPr lang="es-CL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semiceldas</a:t>
            </a:r>
            <a:endParaRPr lang="es-CL" sz="2400" dirty="0" smtClean="0">
              <a:solidFill>
                <a:schemeClr val="tx1">
                  <a:lumMod val="50000"/>
                  <a:lumOff val="50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just"/>
            <a:endParaRPr lang="es-CL" sz="2400" dirty="0" smtClean="0">
              <a:solidFill>
                <a:schemeClr val="tx1">
                  <a:lumMod val="50000"/>
                  <a:lumOff val="50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just"/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-Una contiene un electrodo de Cu en una disolución de CuSO</a:t>
            </a:r>
            <a:r>
              <a:rPr lang="es-CL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4</a:t>
            </a:r>
          </a:p>
          <a:p>
            <a:pPr algn="just"/>
            <a:endParaRPr lang="es-CL" sz="2400" dirty="0" smtClean="0">
              <a:solidFill>
                <a:schemeClr val="tx1">
                  <a:lumMod val="50000"/>
                  <a:lumOff val="50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just"/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-Otra contiene un electrodo de Zn en una disolución de ZnSO</a:t>
            </a:r>
            <a:r>
              <a:rPr lang="es-CL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4</a:t>
            </a:r>
          </a:p>
          <a:p>
            <a:pPr algn="just"/>
            <a:endParaRPr lang="es-CL" sz="1400" dirty="0">
              <a:solidFill>
                <a:schemeClr val="tx1">
                  <a:lumMod val="50000"/>
                  <a:lumOff val="50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just"/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-Están unidas por un puente salino, este permite que no e acumulen cargas de la misma carga en la </a:t>
            </a:r>
            <a:r>
              <a:rPr lang="es-CL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semicelda</a:t>
            </a:r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</a:t>
            </a:r>
          </a:p>
          <a:p>
            <a:pPr algn="just"/>
            <a:endParaRPr lang="es-CL" sz="2400" dirty="0">
              <a:solidFill>
                <a:schemeClr val="tx1">
                  <a:lumMod val="50000"/>
                  <a:lumOff val="50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pic>
        <p:nvPicPr>
          <p:cNvPr id="7" name="Picture 7" descr="Pila voltaica copia"/>
          <p:cNvPicPr>
            <a:picLocks noChangeAspect="1" noChangeArrowheads="1"/>
          </p:cNvPicPr>
          <p:nvPr/>
        </p:nvPicPr>
        <p:blipFill>
          <a:blip r:embed="rId3" cstate="print"/>
          <a:srcRect l="4306" t="43707" r="7355" b="19701"/>
          <a:stretch>
            <a:fillRect/>
          </a:stretch>
        </p:blipFill>
        <p:spPr>
          <a:xfrm>
            <a:off x="263003" y="1268760"/>
            <a:ext cx="3516909" cy="46805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6364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4548"/>
            <a:ext cx="4932040" cy="533921"/>
          </a:xfrm>
        </p:spPr>
        <p:txBody>
          <a:bodyPr>
            <a:normAutofit fontScale="90000"/>
          </a:bodyPr>
          <a:lstStyle/>
          <a:p>
            <a:r>
              <a:rPr lang="es-CL" sz="32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uphemia" pitchFamily="34" charset="0"/>
              </a:rPr>
              <a:t>El potencial de Reducción</a:t>
            </a:r>
            <a:endParaRPr lang="es-CL" sz="3200" dirty="0">
              <a:solidFill>
                <a:schemeClr val="tx2">
                  <a:lumMod val="40000"/>
                  <a:lumOff val="60000"/>
                </a:schemeClr>
              </a:solidFill>
              <a:latin typeface="Euphemia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11560" y="1052736"/>
            <a:ext cx="7848872" cy="5256584"/>
          </a:xfrm>
        </p:spPr>
        <p:txBody>
          <a:bodyPr>
            <a:normAutofit/>
          </a:bodyPr>
          <a:lstStyle/>
          <a:p>
            <a:pPr algn="just"/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Se produce una diferencia de potencial en las pilas , se considera como la diferencia entre potenciales de reducción, pertenecientes a los electrodos que la conforman (2).</a:t>
            </a:r>
          </a:p>
          <a:p>
            <a:pPr algn="just"/>
            <a:endParaRPr lang="es-CL" sz="2400" dirty="0">
              <a:solidFill>
                <a:schemeClr val="tx1">
                  <a:lumMod val="50000"/>
                  <a:lumOff val="50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just"/>
            <a:endParaRPr lang="es-CL" sz="2400" dirty="0" smtClean="0">
              <a:solidFill>
                <a:schemeClr val="tx1">
                  <a:lumMod val="50000"/>
                  <a:lumOff val="50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just"/>
            <a:endParaRPr lang="es-CL" sz="2400" dirty="0" smtClean="0">
              <a:solidFill>
                <a:schemeClr val="tx1">
                  <a:lumMod val="50000"/>
                  <a:lumOff val="50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just"/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Cada </a:t>
            </a:r>
            <a:r>
              <a:rPr lang="es-CL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semireaccion</a:t>
            </a:r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de reducción, viene dada por un determinado potencial de reducción.</a:t>
            </a:r>
          </a:p>
          <a:p>
            <a:pPr algn="just"/>
            <a:endParaRPr lang="es-CL" sz="2400" dirty="0">
              <a:solidFill>
                <a:schemeClr val="tx1">
                  <a:lumMod val="50000"/>
                  <a:lumOff val="50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just"/>
            <a:r>
              <a:rPr lang="es-CL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En el cátodo se produce la reducción, así que en todas las pilas se cumple  </a:t>
            </a:r>
            <a:r>
              <a:rPr lang="es-ES_tradnl" sz="2400" dirty="0" smtClean="0"/>
              <a:t>E</a:t>
            </a:r>
            <a:r>
              <a:rPr lang="es-ES_tradnl" sz="2400" baseline="-25000" dirty="0" smtClean="0"/>
              <a:t>cátodo </a:t>
            </a:r>
            <a:r>
              <a:rPr lang="es-ES_tradnl" sz="2400" dirty="0" smtClean="0"/>
              <a:t>&gt; E</a:t>
            </a:r>
            <a:r>
              <a:rPr lang="es-ES_tradnl" sz="2400" baseline="-25000" dirty="0" smtClean="0"/>
              <a:t>ánodo</a:t>
            </a:r>
            <a:endParaRPr lang="es-CL" sz="2400" dirty="0">
              <a:solidFill>
                <a:schemeClr val="tx1">
                  <a:lumMod val="50000"/>
                  <a:lumOff val="50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graphicFrame>
        <p:nvGraphicFramePr>
          <p:cNvPr id="5" name="4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0754924"/>
              </p:ext>
            </p:extLst>
          </p:nvPr>
        </p:nvGraphicFramePr>
        <p:xfrm>
          <a:off x="2699792" y="2888233"/>
          <a:ext cx="3703638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Equation" r:id="rId4" imgW="1435100" imgH="241300" progId="Equation.DSMT4">
                  <p:embed/>
                </p:oleObj>
              </mc:Choice>
              <mc:Fallback>
                <p:oleObj name="Equation" r:id="rId4" imgW="1435100" imgH="2413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2888233"/>
                        <a:ext cx="3703638" cy="612775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  <a:ln w="9525">
                        <a:solidFill>
                          <a:schemeClr val="hlink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4534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523</Words>
  <Application>Microsoft Office PowerPoint</Application>
  <PresentationFormat>Presentación en pantalla (4:3)</PresentationFormat>
  <Paragraphs>77</Paragraphs>
  <Slides>11</Slides>
  <Notes>7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8" baseType="lpstr">
      <vt:lpstr>Arial</vt:lpstr>
      <vt:lpstr>Euphemia</vt:lpstr>
      <vt:lpstr>Myriad Pro</vt:lpstr>
      <vt:lpstr>Calibri</vt:lpstr>
      <vt:lpstr>Open Sans Light</vt:lpstr>
      <vt:lpstr>Tema de Office</vt:lpstr>
      <vt:lpstr>Equation</vt:lpstr>
      <vt:lpstr>Oxido-Reduccion</vt:lpstr>
      <vt:lpstr>Introducción</vt:lpstr>
      <vt:lpstr>Estados de oxidación</vt:lpstr>
      <vt:lpstr>Actualmente</vt:lpstr>
      <vt:lpstr>Reductores y Oxidantes</vt:lpstr>
      <vt:lpstr>La Energía Libre</vt:lpstr>
      <vt:lpstr>Celdas</vt:lpstr>
      <vt:lpstr>La Pila Daniell</vt:lpstr>
      <vt:lpstr>El potencial de Reducción</vt:lpstr>
      <vt:lpstr>Electrodos de Hidrogeno</vt:lpstr>
      <vt:lpstr>Pilas con Hidrogeno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Oxido-Reduccion</dc:title>
  <dc:creator>Gustavo</dc:creator>
  <cp:lastModifiedBy>Gustavo</cp:lastModifiedBy>
  <cp:revision>14</cp:revision>
  <dcterms:created xsi:type="dcterms:W3CDTF">2012-11-27T00:12:20Z</dcterms:created>
  <dcterms:modified xsi:type="dcterms:W3CDTF">2012-11-27T02:28:36Z</dcterms:modified>
</cp:coreProperties>
</file>