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1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2FCB0-3E4B-4C63-90D6-43A21D559814}" type="datetimeFigureOut">
              <a:rPr lang="fr-FR" smtClean="0"/>
              <a:pPr/>
              <a:t>06/02/2013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1F1CB-7F58-408A-A5A7-9E195C4D3C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ofjuilleron.over-blog.com/45-categorie-12060122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58052" cy="1752600"/>
          </a:xfrm>
        </p:spPr>
        <p:txBody>
          <a:bodyPr>
            <a:normAutofit/>
          </a:bodyPr>
          <a:lstStyle/>
          <a:p>
            <a:r>
              <a:rPr lang="fr-FR" dirty="0" smtClean="0">
                <a:hlinkClick r:id="rId2"/>
              </a:rPr>
              <a:t>http://profjuilleron.over-blog.com/45-categorie-12060122.html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000" u="sng" dirty="0" smtClean="0">
                <a:latin typeface="Arial" pitchFamily="34" charset="0"/>
                <a:cs typeface="Arial" pitchFamily="34" charset="0"/>
              </a:rPr>
              <a:t>Dynamiques de localisation des activités et mondialisation</a:t>
            </a:r>
            <a:endParaRPr lang="fr-FR" sz="20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429288"/>
          </a:xfrm>
        </p:spPr>
        <p:txBody>
          <a:bodyPr>
            <a:noAutofit/>
          </a:bodyPr>
          <a:lstStyle/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Des régions  inégalement intégrées à la mondialisation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centrales  bien intégrées  à la mondialisation:  dynamisme des espaces agricoles, des activités industrielles et tertiaires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périphériques  dynamiques,  effet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sun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belt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: zones touristiques dynamiques et attractives pour les activités de haute technologie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 industrielles en reconversion et subissant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la mondialisation 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rurales, en déprise à l’écart de la mondialisation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Les territoires  moteurs de l’espace économique français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Ville mondiale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Métropoles régionales plus ou moins importantes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Technopôles / territoires de l’innovation</a:t>
            </a:r>
          </a:p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Un territoire ouvert à la mondialisation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Aéroports internationaux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Ports de dimension internationale ( le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Havre,Dunkerque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,Marseille)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Façade maritime ouverte sur le monde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Rail maritime mondial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Axes terrestres majeurs  à l’échelle européenne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/>
          </a:p>
        </p:txBody>
      </p:sp>
      <p:sp>
        <p:nvSpPr>
          <p:cNvPr id="4" name="Rectangle 3"/>
          <p:cNvSpPr/>
          <p:nvPr/>
        </p:nvSpPr>
        <p:spPr>
          <a:xfrm>
            <a:off x="5715008" y="1857364"/>
            <a:ext cx="642942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786446" y="2357430"/>
            <a:ext cx="642942" cy="2143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215206" y="2714620"/>
            <a:ext cx="642942" cy="21431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072198" y="3000372"/>
            <a:ext cx="642942" cy="21431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2357422" y="3429000"/>
            <a:ext cx="428628" cy="428628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5357818" y="3714752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6072198" y="3786190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/>
          <p:cNvSpPr/>
          <p:nvPr/>
        </p:nvSpPr>
        <p:spPr>
          <a:xfrm>
            <a:off x="4572000" y="4071942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roix 11"/>
          <p:cNvSpPr/>
          <p:nvPr/>
        </p:nvSpPr>
        <p:spPr>
          <a:xfrm>
            <a:off x="3428992" y="4714884"/>
            <a:ext cx="285752" cy="285752"/>
          </a:xfrm>
          <a:prstGeom prst="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072330" y="5000636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en arc 15"/>
          <p:cNvCxnSpPr/>
          <p:nvPr/>
        </p:nvCxnSpPr>
        <p:spPr>
          <a:xfrm>
            <a:off x="3071802" y="5715016"/>
            <a:ext cx="1643074" cy="1588"/>
          </a:xfrm>
          <a:prstGeom prst="curvedConnector3">
            <a:avLst>
              <a:gd name="adj1" fmla="val 50000"/>
            </a:avLst>
          </a:prstGeom>
          <a:ln w="66675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rme libre 20"/>
          <p:cNvSpPr/>
          <p:nvPr/>
        </p:nvSpPr>
        <p:spPr>
          <a:xfrm rot="3521607">
            <a:off x="5536739" y="5753361"/>
            <a:ext cx="642287" cy="779950"/>
          </a:xfrm>
          <a:custGeom>
            <a:avLst/>
            <a:gdLst>
              <a:gd name="connsiteX0" fmla="*/ 1000289 w 1000289"/>
              <a:gd name="connsiteY0" fmla="*/ 168812 h 1121473"/>
              <a:gd name="connsiteX1" fmla="*/ 958086 w 1000289"/>
              <a:gd name="connsiteY1" fmla="*/ 140677 h 1121473"/>
              <a:gd name="connsiteX2" fmla="*/ 859612 w 1000289"/>
              <a:gd name="connsiteY2" fmla="*/ 56271 h 1121473"/>
              <a:gd name="connsiteX3" fmla="*/ 620461 w 1000289"/>
              <a:gd name="connsiteY3" fmla="*/ 14068 h 1121473"/>
              <a:gd name="connsiteX4" fmla="*/ 536055 w 1000289"/>
              <a:gd name="connsiteY4" fmla="*/ 0 h 1121473"/>
              <a:gd name="connsiteX5" fmla="*/ 339108 w 1000289"/>
              <a:gd name="connsiteY5" fmla="*/ 14068 h 1121473"/>
              <a:gd name="connsiteX6" fmla="*/ 268769 w 1000289"/>
              <a:gd name="connsiteY6" fmla="*/ 140677 h 1121473"/>
              <a:gd name="connsiteX7" fmla="*/ 212498 w 1000289"/>
              <a:gd name="connsiteY7" fmla="*/ 211015 h 1121473"/>
              <a:gd name="connsiteX8" fmla="*/ 184363 w 1000289"/>
              <a:gd name="connsiteY8" fmla="*/ 295421 h 1121473"/>
              <a:gd name="connsiteX9" fmla="*/ 156228 w 1000289"/>
              <a:gd name="connsiteY9" fmla="*/ 422031 h 1121473"/>
              <a:gd name="connsiteX10" fmla="*/ 128092 w 1000289"/>
              <a:gd name="connsiteY10" fmla="*/ 478301 h 1121473"/>
              <a:gd name="connsiteX11" fmla="*/ 114025 w 1000289"/>
              <a:gd name="connsiteY11" fmla="*/ 548640 h 1121473"/>
              <a:gd name="connsiteX12" fmla="*/ 85889 w 1000289"/>
              <a:gd name="connsiteY12" fmla="*/ 661181 h 1121473"/>
              <a:gd name="connsiteX13" fmla="*/ 57754 w 1000289"/>
              <a:gd name="connsiteY13" fmla="*/ 829994 h 1121473"/>
              <a:gd name="connsiteX14" fmla="*/ 29618 w 1000289"/>
              <a:gd name="connsiteY14" fmla="*/ 1012874 h 1121473"/>
              <a:gd name="connsiteX15" fmla="*/ 1483 w 1000289"/>
              <a:gd name="connsiteY15" fmla="*/ 1111348 h 112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289" h="1121473">
                <a:moveTo>
                  <a:pt x="1000289" y="168812"/>
                </a:moveTo>
                <a:cubicBezTo>
                  <a:pt x="986221" y="159434"/>
                  <a:pt x="970923" y="151680"/>
                  <a:pt x="958086" y="140677"/>
                </a:cubicBezTo>
                <a:cubicBezTo>
                  <a:pt x="920540" y="108495"/>
                  <a:pt x="904331" y="76146"/>
                  <a:pt x="859612" y="56271"/>
                </a:cubicBezTo>
                <a:cubicBezTo>
                  <a:pt x="762837" y="13260"/>
                  <a:pt x="740530" y="28194"/>
                  <a:pt x="620461" y="14068"/>
                </a:cubicBezTo>
                <a:cubicBezTo>
                  <a:pt x="592133" y="10735"/>
                  <a:pt x="564190" y="4689"/>
                  <a:pt x="536055" y="0"/>
                </a:cubicBezTo>
                <a:lnTo>
                  <a:pt x="339108" y="14068"/>
                </a:lnTo>
                <a:cubicBezTo>
                  <a:pt x="284047" y="35481"/>
                  <a:pt x="289393" y="99430"/>
                  <a:pt x="268769" y="140677"/>
                </a:cubicBezTo>
                <a:cubicBezTo>
                  <a:pt x="251022" y="176172"/>
                  <a:pt x="238669" y="184845"/>
                  <a:pt x="212498" y="211015"/>
                </a:cubicBezTo>
                <a:cubicBezTo>
                  <a:pt x="203120" y="239150"/>
                  <a:pt x="190179" y="266340"/>
                  <a:pt x="184363" y="295421"/>
                </a:cubicBezTo>
                <a:cubicBezTo>
                  <a:pt x="180545" y="314511"/>
                  <a:pt x="164740" y="399333"/>
                  <a:pt x="156228" y="422031"/>
                </a:cubicBezTo>
                <a:cubicBezTo>
                  <a:pt x="148865" y="441667"/>
                  <a:pt x="137471" y="459544"/>
                  <a:pt x="128092" y="478301"/>
                </a:cubicBezTo>
                <a:cubicBezTo>
                  <a:pt x="123403" y="501747"/>
                  <a:pt x="119824" y="525443"/>
                  <a:pt x="114025" y="548640"/>
                </a:cubicBezTo>
                <a:cubicBezTo>
                  <a:pt x="92204" y="635926"/>
                  <a:pt x="103175" y="540183"/>
                  <a:pt x="85889" y="661181"/>
                </a:cubicBezTo>
                <a:cubicBezTo>
                  <a:pt x="62330" y="826090"/>
                  <a:pt x="87991" y="739279"/>
                  <a:pt x="57754" y="829994"/>
                </a:cubicBezTo>
                <a:cubicBezTo>
                  <a:pt x="51171" y="882655"/>
                  <a:pt x="44491" y="958341"/>
                  <a:pt x="29618" y="1012874"/>
                </a:cubicBezTo>
                <a:cubicBezTo>
                  <a:pt x="0" y="1121473"/>
                  <a:pt x="1483" y="1064501"/>
                  <a:pt x="1483" y="1111348"/>
                </a:cubicBez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à trois pointes 21"/>
          <p:cNvSpPr/>
          <p:nvPr/>
        </p:nvSpPr>
        <p:spPr>
          <a:xfrm rot="10954834">
            <a:off x="4666819" y="5267354"/>
            <a:ext cx="757514" cy="380377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973" y="642918"/>
            <a:ext cx="6643300" cy="611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11064"/>
            <a:ext cx="6858047" cy="630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6643300" cy="611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rganigramme : Connecteur 3"/>
          <p:cNvSpPr/>
          <p:nvPr/>
        </p:nvSpPr>
        <p:spPr>
          <a:xfrm>
            <a:off x="3857620" y="1857364"/>
            <a:ext cx="642942" cy="642942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/>
          <p:cNvSpPr/>
          <p:nvPr/>
        </p:nvSpPr>
        <p:spPr>
          <a:xfrm>
            <a:off x="4357686" y="857232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5143504" y="3786190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/>
          <p:cNvSpPr/>
          <p:nvPr/>
        </p:nvSpPr>
        <p:spPr>
          <a:xfrm>
            <a:off x="5357818" y="5286388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3714744" y="5214950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2857488" y="4357694"/>
            <a:ext cx="428628" cy="4286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6215074" y="214311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/>
          <p:cNvSpPr/>
          <p:nvPr/>
        </p:nvSpPr>
        <p:spPr>
          <a:xfrm>
            <a:off x="5786446" y="178592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/>
          <p:cNvSpPr/>
          <p:nvPr/>
        </p:nvSpPr>
        <p:spPr>
          <a:xfrm>
            <a:off x="5715008" y="214311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Connecteur 13"/>
          <p:cNvSpPr/>
          <p:nvPr/>
        </p:nvSpPr>
        <p:spPr>
          <a:xfrm>
            <a:off x="2571736" y="250030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2643174" y="3071810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Connecteur 15"/>
          <p:cNvSpPr/>
          <p:nvPr/>
        </p:nvSpPr>
        <p:spPr>
          <a:xfrm>
            <a:off x="5715008" y="428625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Connecteur 16"/>
          <p:cNvSpPr/>
          <p:nvPr/>
        </p:nvSpPr>
        <p:spPr>
          <a:xfrm>
            <a:off x="4786314" y="5214950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rganigramme : Connecteur 17"/>
          <p:cNvSpPr/>
          <p:nvPr/>
        </p:nvSpPr>
        <p:spPr>
          <a:xfrm>
            <a:off x="4429124" y="3929066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/>
          <p:cNvSpPr/>
          <p:nvPr/>
        </p:nvSpPr>
        <p:spPr>
          <a:xfrm>
            <a:off x="5643570" y="4000504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/>
          <p:cNvSpPr/>
          <p:nvPr/>
        </p:nvSpPr>
        <p:spPr>
          <a:xfrm>
            <a:off x="6000760" y="457200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riangle isocèle 21"/>
          <p:cNvSpPr/>
          <p:nvPr/>
        </p:nvSpPr>
        <p:spPr>
          <a:xfrm>
            <a:off x="6143636" y="5143512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rganigramme : Connecteur 22"/>
          <p:cNvSpPr/>
          <p:nvPr/>
        </p:nvSpPr>
        <p:spPr>
          <a:xfrm>
            <a:off x="6357950" y="5214950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isocèle 23"/>
          <p:cNvSpPr/>
          <p:nvPr/>
        </p:nvSpPr>
        <p:spPr>
          <a:xfrm>
            <a:off x="5715008" y="5072074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riangle isocèle 24"/>
          <p:cNvSpPr/>
          <p:nvPr/>
        </p:nvSpPr>
        <p:spPr>
          <a:xfrm>
            <a:off x="4286248" y="2214554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riangle isocèle 25"/>
          <p:cNvSpPr/>
          <p:nvPr/>
        </p:nvSpPr>
        <p:spPr>
          <a:xfrm>
            <a:off x="6000760" y="2357430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isocèle 26"/>
          <p:cNvSpPr/>
          <p:nvPr/>
        </p:nvSpPr>
        <p:spPr>
          <a:xfrm>
            <a:off x="4143372" y="5214950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riangle isocèle 27"/>
          <p:cNvSpPr/>
          <p:nvPr/>
        </p:nvSpPr>
        <p:spPr>
          <a:xfrm>
            <a:off x="3214678" y="4500570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riangle isocèle 28"/>
          <p:cNvSpPr/>
          <p:nvPr/>
        </p:nvSpPr>
        <p:spPr>
          <a:xfrm>
            <a:off x="4643438" y="1285860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riangle isocèle 29"/>
          <p:cNvSpPr/>
          <p:nvPr/>
        </p:nvSpPr>
        <p:spPr>
          <a:xfrm>
            <a:off x="2928926" y="3214686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/>
          <p:cNvSpPr/>
          <p:nvPr/>
        </p:nvSpPr>
        <p:spPr>
          <a:xfrm>
            <a:off x="2857488" y="2571744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roix 31"/>
          <p:cNvSpPr/>
          <p:nvPr/>
        </p:nvSpPr>
        <p:spPr>
          <a:xfrm>
            <a:off x="4214810" y="2643182"/>
            <a:ext cx="285752" cy="285752"/>
          </a:xfrm>
          <a:prstGeom prst="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roix 32"/>
          <p:cNvSpPr/>
          <p:nvPr/>
        </p:nvSpPr>
        <p:spPr>
          <a:xfrm>
            <a:off x="4500562" y="1714488"/>
            <a:ext cx="285752" cy="285752"/>
          </a:xfrm>
          <a:prstGeom prst="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roix 33"/>
          <p:cNvSpPr/>
          <p:nvPr/>
        </p:nvSpPr>
        <p:spPr>
          <a:xfrm>
            <a:off x="5500694" y="3714752"/>
            <a:ext cx="285752" cy="285752"/>
          </a:xfrm>
          <a:prstGeom prst="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roix 34"/>
          <p:cNvSpPr/>
          <p:nvPr/>
        </p:nvSpPr>
        <p:spPr>
          <a:xfrm>
            <a:off x="3571868" y="5214950"/>
            <a:ext cx="285752" cy="285752"/>
          </a:xfrm>
          <a:prstGeom prst="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5643570" y="5572140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4071934" y="642918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3214678" y="1428736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7" name="Connecteur en arc 46"/>
          <p:cNvCxnSpPr/>
          <p:nvPr/>
        </p:nvCxnSpPr>
        <p:spPr>
          <a:xfrm flipV="1">
            <a:off x="714348" y="500042"/>
            <a:ext cx="3857652" cy="1357322"/>
          </a:xfrm>
          <a:prstGeom prst="curvedConnector3">
            <a:avLst>
              <a:gd name="adj1" fmla="val 48906"/>
            </a:avLst>
          </a:prstGeom>
          <a:ln w="66675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orme libre 49"/>
          <p:cNvSpPr/>
          <p:nvPr/>
        </p:nvSpPr>
        <p:spPr>
          <a:xfrm>
            <a:off x="4500562" y="2285992"/>
            <a:ext cx="785818" cy="1500198"/>
          </a:xfrm>
          <a:custGeom>
            <a:avLst/>
            <a:gdLst>
              <a:gd name="connsiteX0" fmla="*/ 0 w 872196"/>
              <a:gd name="connsiteY0" fmla="*/ 0 h 1477108"/>
              <a:gd name="connsiteX1" fmla="*/ 42203 w 872196"/>
              <a:gd name="connsiteY1" fmla="*/ 28135 h 1477108"/>
              <a:gd name="connsiteX2" fmla="*/ 70338 w 872196"/>
              <a:gd name="connsiteY2" fmla="*/ 56271 h 1477108"/>
              <a:gd name="connsiteX3" fmla="*/ 154744 w 872196"/>
              <a:gd name="connsiteY3" fmla="*/ 112541 h 1477108"/>
              <a:gd name="connsiteX4" fmla="*/ 211015 w 872196"/>
              <a:gd name="connsiteY4" fmla="*/ 182880 h 1477108"/>
              <a:gd name="connsiteX5" fmla="*/ 239150 w 872196"/>
              <a:gd name="connsiteY5" fmla="*/ 225083 h 1477108"/>
              <a:gd name="connsiteX6" fmla="*/ 295421 w 872196"/>
              <a:gd name="connsiteY6" fmla="*/ 281354 h 1477108"/>
              <a:gd name="connsiteX7" fmla="*/ 309489 w 872196"/>
              <a:gd name="connsiteY7" fmla="*/ 323557 h 1477108"/>
              <a:gd name="connsiteX8" fmla="*/ 365760 w 872196"/>
              <a:gd name="connsiteY8" fmla="*/ 393895 h 1477108"/>
              <a:gd name="connsiteX9" fmla="*/ 407963 w 872196"/>
              <a:gd name="connsiteY9" fmla="*/ 464234 h 1477108"/>
              <a:gd name="connsiteX10" fmla="*/ 436098 w 872196"/>
              <a:gd name="connsiteY10" fmla="*/ 562708 h 1477108"/>
              <a:gd name="connsiteX11" fmla="*/ 478301 w 872196"/>
              <a:gd name="connsiteY11" fmla="*/ 604911 h 1477108"/>
              <a:gd name="connsiteX12" fmla="*/ 492369 w 872196"/>
              <a:gd name="connsiteY12" fmla="*/ 647114 h 1477108"/>
              <a:gd name="connsiteX13" fmla="*/ 548640 w 872196"/>
              <a:gd name="connsiteY13" fmla="*/ 731520 h 1477108"/>
              <a:gd name="connsiteX14" fmla="*/ 562707 w 872196"/>
              <a:gd name="connsiteY14" fmla="*/ 773723 h 1477108"/>
              <a:gd name="connsiteX15" fmla="*/ 604910 w 872196"/>
              <a:gd name="connsiteY15" fmla="*/ 801858 h 1477108"/>
              <a:gd name="connsiteX16" fmla="*/ 618978 w 872196"/>
              <a:gd name="connsiteY16" fmla="*/ 872197 h 1477108"/>
              <a:gd name="connsiteX17" fmla="*/ 675249 w 872196"/>
              <a:gd name="connsiteY17" fmla="*/ 942535 h 1477108"/>
              <a:gd name="connsiteX18" fmla="*/ 689316 w 872196"/>
              <a:gd name="connsiteY18" fmla="*/ 984738 h 1477108"/>
              <a:gd name="connsiteX19" fmla="*/ 717452 w 872196"/>
              <a:gd name="connsiteY19" fmla="*/ 1012874 h 1477108"/>
              <a:gd name="connsiteX20" fmla="*/ 759655 w 872196"/>
              <a:gd name="connsiteY20" fmla="*/ 1153551 h 1477108"/>
              <a:gd name="connsiteX21" fmla="*/ 815926 w 872196"/>
              <a:gd name="connsiteY21" fmla="*/ 1280160 h 1477108"/>
              <a:gd name="connsiteX22" fmla="*/ 829993 w 872196"/>
              <a:gd name="connsiteY22" fmla="*/ 1322363 h 1477108"/>
              <a:gd name="connsiteX23" fmla="*/ 844061 w 872196"/>
              <a:gd name="connsiteY23" fmla="*/ 1364566 h 1477108"/>
              <a:gd name="connsiteX24" fmla="*/ 872196 w 872196"/>
              <a:gd name="connsiteY24" fmla="*/ 1477108 h 147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2196" h="1477108">
                <a:moveTo>
                  <a:pt x="0" y="0"/>
                </a:moveTo>
                <a:cubicBezTo>
                  <a:pt x="14068" y="9378"/>
                  <a:pt x="29001" y="17573"/>
                  <a:pt x="42203" y="28135"/>
                </a:cubicBezTo>
                <a:cubicBezTo>
                  <a:pt x="52560" y="36421"/>
                  <a:pt x="59727" y="48313"/>
                  <a:pt x="70338" y="56271"/>
                </a:cubicBezTo>
                <a:cubicBezTo>
                  <a:pt x="97389" y="76560"/>
                  <a:pt x="154744" y="112541"/>
                  <a:pt x="154744" y="112541"/>
                </a:cubicBezTo>
                <a:cubicBezTo>
                  <a:pt x="241353" y="242452"/>
                  <a:pt x="130826" y="82642"/>
                  <a:pt x="211015" y="182880"/>
                </a:cubicBezTo>
                <a:cubicBezTo>
                  <a:pt x="221577" y="196082"/>
                  <a:pt x="228147" y="212246"/>
                  <a:pt x="239150" y="225083"/>
                </a:cubicBezTo>
                <a:cubicBezTo>
                  <a:pt x="256413" y="245223"/>
                  <a:pt x="295421" y="281354"/>
                  <a:pt x="295421" y="281354"/>
                </a:cubicBezTo>
                <a:cubicBezTo>
                  <a:pt x="300110" y="295422"/>
                  <a:pt x="302857" y="310294"/>
                  <a:pt x="309489" y="323557"/>
                </a:cubicBezTo>
                <a:cubicBezTo>
                  <a:pt x="327236" y="359052"/>
                  <a:pt x="339589" y="367725"/>
                  <a:pt x="365760" y="393895"/>
                </a:cubicBezTo>
                <a:cubicBezTo>
                  <a:pt x="405609" y="513447"/>
                  <a:pt x="350032" y="367682"/>
                  <a:pt x="407963" y="464234"/>
                </a:cubicBezTo>
                <a:cubicBezTo>
                  <a:pt x="471014" y="569319"/>
                  <a:pt x="362537" y="433977"/>
                  <a:pt x="436098" y="562708"/>
                </a:cubicBezTo>
                <a:cubicBezTo>
                  <a:pt x="445969" y="579981"/>
                  <a:pt x="464233" y="590843"/>
                  <a:pt x="478301" y="604911"/>
                </a:cubicBezTo>
                <a:cubicBezTo>
                  <a:pt x="482990" y="618979"/>
                  <a:pt x="485168" y="634151"/>
                  <a:pt x="492369" y="647114"/>
                </a:cubicBezTo>
                <a:cubicBezTo>
                  <a:pt x="508791" y="676673"/>
                  <a:pt x="548640" y="731520"/>
                  <a:pt x="548640" y="731520"/>
                </a:cubicBezTo>
                <a:cubicBezTo>
                  <a:pt x="553329" y="745588"/>
                  <a:pt x="553444" y="762144"/>
                  <a:pt x="562707" y="773723"/>
                </a:cubicBezTo>
                <a:cubicBezTo>
                  <a:pt x="573269" y="786925"/>
                  <a:pt x="596522" y="787178"/>
                  <a:pt x="604910" y="801858"/>
                </a:cubicBezTo>
                <a:cubicBezTo>
                  <a:pt x="616773" y="822618"/>
                  <a:pt x="610582" y="849809"/>
                  <a:pt x="618978" y="872197"/>
                </a:cubicBezTo>
                <a:cubicBezTo>
                  <a:pt x="629626" y="900593"/>
                  <a:pt x="654647" y="921933"/>
                  <a:pt x="675249" y="942535"/>
                </a:cubicBezTo>
                <a:cubicBezTo>
                  <a:pt x="679938" y="956603"/>
                  <a:pt x="681687" y="972023"/>
                  <a:pt x="689316" y="984738"/>
                </a:cubicBezTo>
                <a:cubicBezTo>
                  <a:pt x="696140" y="996111"/>
                  <a:pt x="711520" y="1001011"/>
                  <a:pt x="717452" y="1012874"/>
                </a:cubicBezTo>
                <a:cubicBezTo>
                  <a:pt x="756773" y="1091514"/>
                  <a:pt x="697703" y="1060622"/>
                  <a:pt x="759655" y="1153551"/>
                </a:cubicBezTo>
                <a:cubicBezTo>
                  <a:pt x="804240" y="1220429"/>
                  <a:pt x="782445" y="1179717"/>
                  <a:pt x="815926" y="1280160"/>
                </a:cubicBezTo>
                <a:lnTo>
                  <a:pt x="829993" y="1322363"/>
                </a:lnTo>
                <a:cubicBezTo>
                  <a:pt x="834682" y="1336431"/>
                  <a:pt x="840465" y="1350180"/>
                  <a:pt x="844061" y="1364566"/>
                </a:cubicBezTo>
                <a:lnTo>
                  <a:pt x="872196" y="1477108"/>
                </a:ln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orme libre 51"/>
          <p:cNvSpPr/>
          <p:nvPr/>
        </p:nvSpPr>
        <p:spPr>
          <a:xfrm>
            <a:off x="4262511" y="1214422"/>
            <a:ext cx="166613" cy="656581"/>
          </a:xfrm>
          <a:custGeom>
            <a:avLst/>
            <a:gdLst>
              <a:gd name="connsiteX0" fmla="*/ 0 w 140677"/>
              <a:gd name="connsiteY0" fmla="*/ 604911 h 604911"/>
              <a:gd name="connsiteX1" fmla="*/ 28135 w 140677"/>
              <a:gd name="connsiteY1" fmla="*/ 365760 h 604911"/>
              <a:gd name="connsiteX2" fmla="*/ 56271 w 140677"/>
              <a:gd name="connsiteY2" fmla="*/ 281354 h 604911"/>
              <a:gd name="connsiteX3" fmla="*/ 112541 w 140677"/>
              <a:gd name="connsiteY3" fmla="*/ 112542 h 604911"/>
              <a:gd name="connsiteX4" fmla="*/ 126609 w 140677"/>
              <a:gd name="connsiteY4" fmla="*/ 70339 h 604911"/>
              <a:gd name="connsiteX5" fmla="*/ 140677 w 140677"/>
              <a:gd name="connsiteY5" fmla="*/ 28136 h 604911"/>
              <a:gd name="connsiteX6" fmla="*/ 140677 w 140677"/>
              <a:gd name="connsiteY6" fmla="*/ 0 h 60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677" h="604911">
                <a:moveTo>
                  <a:pt x="0" y="604911"/>
                </a:moveTo>
                <a:cubicBezTo>
                  <a:pt x="3501" y="569898"/>
                  <a:pt x="17158" y="413328"/>
                  <a:pt x="28135" y="365760"/>
                </a:cubicBezTo>
                <a:cubicBezTo>
                  <a:pt x="34804" y="336862"/>
                  <a:pt x="46893" y="309489"/>
                  <a:pt x="56271" y="281354"/>
                </a:cubicBezTo>
                <a:lnTo>
                  <a:pt x="112541" y="112542"/>
                </a:lnTo>
                <a:lnTo>
                  <a:pt x="126609" y="70339"/>
                </a:lnTo>
                <a:cubicBezTo>
                  <a:pt x="131298" y="56271"/>
                  <a:pt x="140677" y="42965"/>
                  <a:pt x="140677" y="28136"/>
                </a:cubicBezTo>
                <a:lnTo>
                  <a:pt x="140677" y="0"/>
                </a:ln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Organigramme : Connecteur 56"/>
          <p:cNvSpPr/>
          <p:nvPr/>
        </p:nvSpPr>
        <p:spPr>
          <a:xfrm>
            <a:off x="3571868" y="2285992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Organigramme : Connecteur 57"/>
          <p:cNvSpPr/>
          <p:nvPr/>
        </p:nvSpPr>
        <p:spPr>
          <a:xfrm>
            <a:off x="3643306" y="1500174"/>
            <a:ext cx="285752" cy="28575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Forme libre 58"/>
          <p:cNvSpPr/>
          <p:nvPr/>
        </p:nvSpPr>
        <p:spPr>
          <a:xfrm>
            <a:off x="3643306" y="1428736"/>
            <a:ext cx="357190" cy="500066"/>
          </a:xfrm>
          <a:custGeom>
            <a:avLst/>
            <a:gdLst>
              <a:gd name="connsiteX0" fmla="*/ 0 w 872196"/>
              <a:gd name="connsiteY0" fmla="*/ 0 h 1477108"/>
              <a:gd name="connsiteX1" fmla="*/ 42203 w 872196"/>
              <a:gd name="connsiteY1" fmla="*/ 28135 h 1477108"/>
              <a:gd name="connsiteX2" fmla="*/ 70338 w 872196"/>
              <a:gd name="connsiteY2" fmla="*/ 56271 h 1477108"/>
              <a:gd name="connsiteX3" fmla="*/ 154744 w 872196"/>
              <a:gd name="connsiteY3" fmla="*/ 112541 h 1477108"/>
              <a:gd name="connsiteX4" fmla="*/ 211015 w 872196"/>
              <a:gd name="connsiteY4" fmla="*/ 182880 h 1477108"/>
              <a:gd name="connsiteX5" fmla="*/ 239150 w 872196"/>
              <a:gd name="connsiteY5" fmla="*/ 225083 h 1477108"/>
              <a:gd name="connsiteX6" fmla="*/ 295421 w 872196"/>
              <a:gd name="connsiteY6" fmla="*/ 281354 h 1477108"/>
              <a:gd name="connsiteX7" fmla="*/ 309489 w 872196"/>
              <a:gd name="connsiteY7" fmla="*/ 323557 h 1477108"/>
              <a:gd name="connsiteX8" fmla="*/ 365760 w 872196"/>
              <a:gd name="connsiteY8" fmla="*/ 393895 h 1477108"/>
              <a:gd name="connsiteX9" fmla="*/ 407963 w 872196"/>
              <a:gd name="connsiteY9" fmla="*/ 464234 h 1477108"/>
              <a:gd name="connsiteX10" fmla="*/ 436098 w 872196"/>
              <a:gd name="connsiteY10" fmla="*/ 562708 h 1477108"/>
              <a:gd name="connsiteX11" fmla="*/ 478301 w 872196"/>
              <a:gd name="connsiteY11" fmla="*/ 604911 h 1477108"/>
              <a:gd name="connsiteX12" fmla="*/ 492369 w 872196"/>
              <a:gd name="connsiteY12" fmla="*/ 647114 h 1477108"/>
              <a:gd name="connsiteX13" fmla="*/ 548640 w 872196"/>
              <a:gd name="connsiteY13" fmla="*/ 731520 h 1477108"/>
              <a:gd name="connsiteX14" fmla="*/ 562707 w 872196"/>
              <a:gd name="connsiteY14" fmla="*/ 773723 h 1477108"/>
              <a:gd name="connsiteX15" fmla="*/ 604910 w 872196"/>
              <a:gd name="connsiteY15" fmla="*/ 801858 h 1477108"/>
              <a:gd name="connsiteX16" fmla="*/ 618978 w 872196"/>
              <a:gd name="connsiteY16" fmla="*/ 872197 h 1477108"/>
              <a:gd name="connsiteX17" fmla="*/ 675249 w 872196"/>
              <a:gd name="connsiteY17" fmla="*/ 942535 h 1477108"/>
              <a:gd name="connsiteX18" fmla="*/ 689316 w 872196"/>
              <a:gd name="connsiteY18" fmla="*/ 984738 h 1477108"/>
              <a:gd name="connsiteX19" fmla="*/ 717452 w 872196"/>
              <a:gd name="connsiteY19" fmla="*/ 1012874 h 1477108"/>
              <a:gd name="connsiteX20" fmla="*/ 759655 w 872196"/>
              <a:gd name="connsiteY20" fmla="*/ 1153551 h 1477108"/>
              <a:gd name="connsiteX21" fmla="*/ 815926 w 872196"/>
              <a:gd name="connsiteY21" fmla="*/ 1280160 h 1477108"/>
              <a:gd name="connsiteX22" fmla="*/ 829993 w 872196"/>
              <a:gd name="connsiteY22" fmla="*/ 1322363 h 1477108"/>
              <a:gd name="connsiteX23" fmla="*/ 844061 w 872196"/>
              <a:gd name="connsiteY23" fmla="*/ 1364566 h 1477108"/>
              <a:gd name="connsiteX24" fmla="*/ 872196 w 872196"/>
              <a:gd name="connsiteY24" fmla="*/ 1477108 h 147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2196" h="1477108">
                <a:moveTo>
                  <a:pt x="0" y="0"/>
                </a:moveTo>
                <a:cubicBezTo>
                  <a:pt x="14068" y="9378"/>
                  <a:pt x="29001" y="17573"/>
                  <a:pt x="42203" y="28135"/>
                </a:cubicBezTo>
                <a:cubicBezTo>
                  <a:pt x="52560" y="36421"/>
                  <a:pt x="59727" y="48313"/>
                  <a:pt x="70338" y="56271"/>
                </a:cubicBezTo>
                <a:cubicBezTo>
                  <a:pt x="97389" y="76560"/>
                  <a:pt x="154744" y="112541"/>
                  <a:pt x="154744" y="112541"/>
                </a:cubicBezTo>
                <a:cubicBezTo>
                  <a:pt x="241353" y="242452"/>
                  <a:pt x="130826" y="82642"/>
                  <a:pt x="211015" y="182880"/>
                </a:cubicBezTo>
                <a:cubicBezTo>
                  <a:pt x="221577" y="196082"/>
                  <a:pt x="228147" y="212246"/>
                  <a:pt x="239150" y="225083"/>
                </a:cubicBezTo>
                <a:cubicBezTo>
                  <a:pt x="256413" y="245223"/>
                  <a:pt x="295421" y="281354"/>
                  <a:pt x="295421" y="281354"/>
                </a:cubicBezTo>
                <a:cubicBezTo>
                  <a:pt x="300110" y="295422"/>
                  <a:pt x="302857" y="310294"/>
                  <a:pt x="309489" y="323557"/>
                </a:cubicBezTo>
                <a:cubicBezTo>
                  <a:pt x="327236" y="359052"/>
                  <a:pt x="339589" y="367725"/>
                  <a:pt x="365760" y="393895"/>
                </a:cubicBezTo>
                <a:cubicBezTo>
                  <a:pt x="405609" y="513447"/>
                  <a:pt x="350032" y="367682"/>
                  <a:pt x="407963" y="464234"/>
                </a:cubicBezTo>
                <a:cubicBezTo>
                  <a:pt x="471014" y="569319"/>
                  <a:pt x="362537" y="433977"/>
                  <a:pt x="436098" y="562708"/>
                </a:cubicBezTo>
                <a:cubicBezTo>
                  <a:pt x="445969" y="579981"/>
                  <a:pt x="464233" y="590843"/>
                  <a:pt x="478301" y="604911"/>
                </a:cubicBezTo>
                <a:cubicBezTo>
                  <a:pt x="482990" y="618979"/>
                  <a:pt x="485168" y="634151"/>
                  <a:pt x="492369" y="647114"/>
                </a:cubicBezTo>
                <a:cubicBezTo>
                  <a:pt x="508791" y="676673"/>
                  <a:pt x="548640" y="731520"/>
                  <a:pt x="548640" y="731520"/>
                </a:cubicBezTo>
                <a:cubicBezTo>
                  <a:pt x="553329" y="745588"/>
                  <a:pt x="553444" y="762144"/>
                  <a:pt x="562707" y="773723"/>
                </a:cubicBezTo>
                <a:cubicBezTo>
                  <a:pt x="573269" y="786925"/>
                  <a:pt x="596522" y="787178"/>
                  <a:pt x="604910" y="801858"/>
                </a:cubicBezTo>
                <a:cubicBezTo>
                  <a:pt x="616773" y="822618"/>
                  <a:pt x="610582" y="849809"/>
                  <a:pt x="618978" y="872197"/>
                </a:cubicBezTo>
                <a:cubicBezTo>
                  <a:pt x="629626" y="900593"/>
                  <a:pt x="654647" y="921933"/>
                  <a:pt x="675249" y="942535"/>
                </a:cubicBezTo>
                <a:cubicBezTo>
                  <a:pt x="679938" y="956603"/>
                  <a:pt x="681687" y="972023"/>
                  <a:pt x="689316" y="984738"/>
                </a:cubicBezTo>
                <a:cubicBezTo>
                  <a:pt x="696140" y="996111"/>
                  <a:pt x="711520" y="1001011"/>
                  <a:pt x="717452" y="1012874"/>
                </a:cubicBezTo>
                <a:cubicBezTo>
                  <a:pt x="756773" y="1091514"/>
                  <a:pt x="697703" y="1060622"/>
                  <a:pt x="759655" y="1153551"/>
                </a:cubicBezTo>
                <a:cubicBezTo>
                  <a:pt x="804240" y="1220429"/>
                  <a:pt x="782445" y="1179717"/>
                  <a:pt x="815926" y="1280160"/>
                </a:cubicBezTo>
                <a:lnTo>
                  <a:pt x="829993" y="1322363"/>
                </a:lnTo>
                <a:cubicBezTo>
                  <a:pt x="834682" y="1336431"/>
                  <a:pt x="840465" y="1350180"/>
                  <a:pt x="844061" y="1364566"/>
                </a:cubicBezTo>
                <a:lnTo>
                  <a:pt x="872196" y="1477108"/>
                </a:ln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Forme libre 59"/>
          <p:cNvSpPr/>
          <p:nvPr/>
        </p:nvSpPr>
        <p:spPr>
          <a:xfrm>
            <a:off x="5429256" y="4214818"/>
            <a:ext cx="308019" cy="1198899"/>
          </a:xfrm>
          <a:custGeom>
            <a:avLst/>
            <a:gdLst>
              <a:gd name="connsiteX0" fmla="*/ 0 w 154745"/>
              <a:gd name="connsiteY0" fmla="*/ 0 h 1026942"/>
              <a:gd name="connsiteX1" fmla="*/ 28136 w 154745"/>
              <a:gd name="connsiteY1" fmla="*/ 211016 h 1026942"/>
              <a:gd name="connsiteX2" fmla="*/ 42203 w 154745"/>
              <a:gd name="connsiteY2" fmla="*/ 295422 h 1026942"/>
              <a:gd name="connsiteX3" fmla="*/ 70339 w 154745"/>
              <a:gd name="connsiteY3" fmla="*/ 379828 h 1026942"/>
              <a:gd name="connsiteX4" fmla="*/ 126609 w 154745"/>
              <a:gd name="connsiteY4" fmla="*/ 506437 h 1026942"/>
              <a:gd name="connsiteX5" fmla="*/ 140677 w 154745"/>
              <a:gd name="connsiteY5" fmla="*/ 548640 h 1026942"/>
              <a:gd name="connsiteX6" fmla="*/ 154745 w 154745"/>
              <a:gd name="connsiteY6" fmla="*/ 590843 h 1026942"/>
              <a:gd name="connsiteX7" fmla="*/ 154745 w 154745"/>
              <a:gd name="connsiteY7" fmla="*/ 1026942 h 10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745" h="1026942">
                <a:moveTo>
                  <a:pt x="0" y="0"/>
                </a:moveTo>
                <a:cubicBezTo>
                  <a:pt x="21554" y="215535"/>
                  <a:pt x="2235" y="68556"/>
                  <a:pt x="28136" y="211016"/>
                </a:cubicBezTo>
                <a:cubicBezTo>
                  <a:pt x="33238" y="239079"/>
                  <a:pt x="35285" y="267750"/>
                  <a:pt x="42203" y="295422"/>
                </a:cubicBezTo>
                <a:cubicBezTo>
                  <a:pt x="49396" y="324194"/>
                  <a:pt x="53888" y="355152"/>
                  <a:pt x="70339" y="379828"/>
                </a:cubicBezTo>
                <a:cubicBezTo>
                  <a:pt x="114925" y="446708"/>
                  <a:pt x="93127" y="405990"/>
                  <a:pt x="126609" y="506437"/>
                </a:cubicBezTo>
                <a:lnTo>
                  <a:pt x="140677" y="548640"/>
                </a:lnTo>
                <a:cubicBezTo>
                  <a:pt x="145366" y="562708"/>
                  <a:pt x="154745" y="576014"/>
                  <a:pt x="154745" y="590843"/>
                </a:cubicBezTo>
                <a:lnTo>
                  <a:pt x="154745" y="1026942"/>
                </a:ln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Forme libre 60"/>
          <p:cNvSpPr/>
          <p:nvPr/>
        </p:nvSpPr>
        <p:spPr>
          <a:xfrm>
            <a:off x="4387637" y="5219114"/>
            <a:ext cx="1000289" cy="1121473"/>
          </a:xfrm>
          <a:custGeom>
            <a:avLst/>
            <a:gdLst>
              <a:gd name="connsiteX0" fmla="*/ 1000289 w 1000289"/>
              <a:gd name="connsiteY0" fmla="*/ 168812 h 1121473"/>
              <a:gd name="connsiteX1" fmla="*/ 958086 w 1000289"/>
              <a:gd name="connsiteY1" fmla="*/ 140677 h 1121473"/>
              <a:gd name="connsiteX2" fmla="*/ 859612 w 1000289"/>
              <a:gd name="connsiteY2" fmla="*/ 56271 h 1121473"/>
              <a:gd name="connsiteX3" fmla="*/ 620461 w 1000289"/>
              <a:gd name="connsiteY3" fmla="*/ 14068 h 1121473"/>
              <a:gd name="connsiteX4" fmla="*/ 536055 w 1000289"/>
              <a:gd name="connsiteY4" fmla="*/ 0 h 1121473"/>
              <a:gd name="connsiteX5" fmla="*/ 339108 w 1000289"/>
              <a:gd name="connsiteY5" fmla="*/ 14068 h 1121473"/>
              <a:gd name="connsiteX6" fmla="*/ 268769 w 1000289"/>
              <a:gd name="connsiteY6" fmla="*/ 140677 h 1121473"/>
              <a:gd name="connsiteX7" fmla="*/ 212498 w 1000289"/>
              <a:gd name="connsiteY7" fmla="*/ 211015 h 1121473"/>
              <a:gd name="connsiteX8" fmla="*/ 184363 w 1000289"/>
              <a:gd name="connsiteY8" fmla="*/ 295421 h 1121473"/>
              <a:gd name="connsiteX9" fmla="*/ 156228 w 1000289"/>
              <a:gd name="connsiteY9" fmla="*/ 422031 h 1121473"/>
              <a:gd name="connsiteX10" fmla="*/ 128092 w 1000289"/>
              <a:gd name="connsiteY10" fmla="*/ 478301 h 1121473"/>
              <a:gd name="connsiteX11" fmla="*/ 114025 w 1000289"/>
              <a:gd name="connsiteY11" fmla="*/ 548640 h 1121473"/>
              <a:gd name="connsiteX12" fmla="*/ 85889 w 1000289"/>
              <a:gd name="connsiteY12" fmla="*/ 661181 h 1121473"/>
              <a:gd name="connsiteX13" fmla="*/ 57754 w 1000289"/>
              <a:gd name="connsiteY13" fmla="*/ 829994 h 1121473"/>
              <a:gd name="connsiteX14" fmla="*/ 29618 w 1000289"/>
              <a:gd name="connsiteY14" fmla="*/ 1012874 h 1121473"/>
              <a:gd name="connsiteX15" fmla="*/ 1483 w 1000289"/>
              <a:gd name="connsiteY15" fmla="*/ 1111348 h 112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289" h="1121473">
                <a:moveTo>
                  <a:pt x="1000289" y="168812"/>
                </a:moveTo>
                <a:cubicBezTo>
                  <a:pt x="986221" y="159434"/>
                  <a:pt x="970923" y="151680"/>
                  <a:pt x="958086" y="140677"/>
                </a:cubicBezTo>
                <a:cubicBezTo>
                  <a:pt x="920540" y="108495"/>
                  <a:pt x="904331" y="76146"/>
                  <a:pt x="859612" y="56271"/>
                </a:cubicBezTo>
                <a:cubicBezTo>
                  <a:pt x="762837" y="13260"/>
                  <a:pt x="740530" y="28194"/>
                  <a:pt x="620461" y="14068"/>
                </a:cubicBezTo>
                <a:cubicBezTo>
                  <a:pt x="592133" y="10735"/>
                  <a:pt x="564190" y="4689"/>
                  <a:pt x="536055" y="0"/>
                </a:cubicBezTo>
                <a:lnTo>
                  <a:pt x="339108" y="14068"/>
                </a:lnTo>
                <a:cubicBezTo>
                  <a:pt x="284047" y="35481"/>
                  <a:pt x="289393" y="99430"/>
                  <a:pt x="268769" y="140677"/>
                </a:cubicBezTo>
                <a:cubicBezTo>
                  <a:pt x="251022" y="176172"/>
                  <a:pt x="238669" y="184845"/>
                  <a:pt x="212498" y="211015"/>
                </a:cubicBezTo>
                <a:cubicBezTo>
                  <a:pt x="203120" y="239150"/>
                  <a:pt x="190179" y="266340"/>
                  <a:pt x="184363" y="295421"/>
                </a:cubicBezTo>
                <a:cubicBezTo>
                  <a:pt x="180545" y="314511"/>
                  <a:pt x="164740" y="399333"/>
                  <a:pt x="156228" y="422031"/>
                </a:cubicBezTo>
                <a:cubicBezTo>
                  <a:pt x="148865" y="441667"/>
                  <a:pt x="137471" y="459544"/>
                  <a:pt x="128092" y="478301"/>
                </a:cubicBezTo>
                <a:cubicBezTo>
                  <a:pt x="123403" y="501747"/>
                  <a:pt x="119824" y="525443"/>
                  <a:pt x="114025" y="548640"/>
                </a:cubicBezTo>
                <a:cubicBezTo>
                  <a:pt x="92204" y="635926"/>
                  <a:pt x="103175" y="540183"/>
                  <a:pt x="85889" y="661181"/>
                </a:cubicBezTo>
                <a:cubicBezTo>
                  <a:pt x="62330" y="826090"/>
                  <a:pt x="87991" y="739279"/>
                  <a:pt x="57754" y="829994"/>
                </a:cubicBezTo>
                <a:cubicBezTo>
                  <a:pt x="51171" y="882655"/>
                  <a:pt x="44491" y="958341"/>
                  <a:pt x="29618" y="1012874"/>
                </a:cubicBezTo>
                <a:cubicBezTo>
                  <a:pt x="0" y="1121473"/>
                  <a:pt x="1483" y="1064501"/>
                  <a:pt x="1483" y="1111348"/>
                </a:cubicBezTo>
              </a:path>
            </a:pathLst>
          </a:custGeom>
          <a:ln w="127000">
            <a:solidFill>
              <a:srgbClr val="E5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 à trois pointes 66"/>
          <p:cNvSpPr/>
          <p:nvPr/>
        </p:nvSpPr>
        <p:spPr>
          <a:xfrm rot="8699875">
            <a:off x="5666083" y="5986362"/>
            <a:ext cx="1000132" cy="64294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Flèche à trois pointes 67"/>
          <p:cNvSpPr/>
          <p:nvPr/>
        </p:nvSpPr>
        <p:spPr>
          <a:xfrm rot="19765593">
            <a:off x="2594292" y="852582"/>
            <a:ext cx="1000132" cy="642942"/>
          </a:xfrm>
          <a:prstGeom prst="leftRightUpArrow">
            <a:avLst>
              <a:gd name="adj1" fmla="val 21406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b="1" u="sng" dirty="0" smtClean="0">
                <a:solidFill>
                  <a:srgbClr val="0070C0"/>
                </a:solidFill>
              </a:rPr>
              <a:t>G2.3 : Les dynamiques des espaces productifs</a:t>
            </a:r>
            <a:endParaRPr lang="fr-FR" dirty="0" smtClean="0">
              <a:solidFill>
                <a:srgbClr val="0070C0"/>
              </a:solidFill>
            </a:endParaRPr>
          </a:p>
          <a:p>
            <a:pPr algn="ctr"/>
            <a:r>
              <a:rPr lang="fr-FR" b="1" u="sng" dirty="0" smtClean="0">
                <a:solidFill>
                  <a:srgbClr val="0070C0"/>
                </a:solidFill>
              </a:rPr>
              <a:t> dans la mondialisation</a:t>
            </a:r>
            <a:endParaRPr lang="fr-FR" dirty="0" smtClean="0">
              <a:solidFill>
                <a:srgbClr val="0070C0"/>
              </a:solidFill>
            </a:endParaRPr>
          </a:p>
          <a:p>
            <a:pPr algn="ctr"/>
            <a:r>
              <a:rPr lang="fr-FR" b="1" dirty="0" smtClean="0">
                <a:solidFill>
                  <a:srgbClr val="0070C0"/>
                </a:solidFill>
              </a:rPr>
              <a:t>Comment la mondialisation modifie t- elle les logiques d’implantation des activités et quels sont ses effets sur l’organisation de l’espace économique français ?</a:t>
            </a:r>
            <a:endParaRPr lang="fr-FR" dirty="0" smtClean="0">
              <a:solidFill>
                <a:srgbClr val="0070C0"/>
              </a:solidFill>
            </a:endParaRPr>
          </a:p>
          <a:p>
            <a:pPr algn="just"/>
            <a:r>
              <a:rPr lang="fr-FR" b="1" u="sng" dirty="0" smtClean="0">
                <a:solidFill>
                  <a:srgbClr val="0070C0"/>
                </a:solidFill>
              </a:rPr>
              <a:t>Introduction :</a:t>
            </a:r>
            <a:endParaRPr lang="fr-FR" dirty="0" smtClean="0">
              <a:solidFill>
                <a:srgbClr val="0070C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4000" b="1" u="sng" dirty="0" smtClean="0">
                <a:solidFill>
                  <a:srgbClr val="0070C0"/>
                </a:solidFill>
              </a:rPr>
              <a:t>1 / Etude de cas : un territoire de l’innovation : Le pôle de compétitivité Aerospace </a:t>
            </a:r>
            <a:r>
              <a:rPr lang="fr-FR" sz="4000" b="1" u="sng" dirty="0" err="1" smtClean="0">
                <a:solidFill>
                  <a:srgbClr val="0070C0"/>
                </a:solidFill>
              </a:rPr>
              <a:t>Valley</a:t>
            </a: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b="1" u="sng" dirty="0" smtClean="0">
                <a:solidFill>
                  <a:srgbClr val="00B050"/>
                </a:solidFill>
              </a:rPr>
              <a:t>Aerospace </a:t>
            </a:r>
            <a:r>
              <a:rPr lang="fr-FR" b="1" u="sng" dirty="0" err="1" smtClean="0">
                <a:solidFill>
                  <a:srgbClr val="00B050"/>
                </a:solidFill>
              </a:rPr>
              <a:t>valley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Définition : pôle de compétitivité :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Le territoire d’Aerospace </a:t>
            </a:r>
            <a:r>
              <a:rPr lang="fr-FR" dirty="0" err="1" smtClean="0">
                <a:solidFill>
                  <a:srgbClr val="0070C0"/>
                </a:solidFill>
              </a:rPr>
              <a:t>Valley</a:t>
            </a:r>
            <a:r>
              <a:rPr lang="fr-FR" dirty="0" smtClean="0">
                <a:solidFill>
                  <a:srgbClr val="0070C0"/>
                </a:solidFill>
              </a:rPr>
              <a:t> et les principaux pôles d’Aerospace </a:t>
            </a:r>
            <a:r>
              <a:rPr lang="fr-FR" dirty="0" err="1" smtClean="0">
                <a:solidFill>
                  <a:srgbClr val="0070C0"/>
                </a:solidFill>
              </a:rPr>
              <a:t>Valley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Les domaines de production et de recherche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Les différents acteurs d’Aerospace </a:t>
            </a:r>
            <a:r>
              <a:rPr lang="fr-FR" dirty="0" err="1" smtClean="0">
                <a:solidFill>
                  <a:srgbClr val="0070C0"/>
                </a:solidFill>
              </a:rPr>
              <a:t>Valley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Les facteurs d’ancrage d’Aerospace </a:t>
            </a:r>
            <a:r>
              <a:rPr lang="fr-FR" dirty="0" err="1" smtClean="0">
                <a:solidFill>
                  <a:srgbClr val="0070C0"/>
                </a:solidFill>
              </a:rPr>
              <a:t>Valley</a:t>
            </a:r>
            <a:r>
              <a:rPr lang="fr-FR" dirty="0" smtClean="0">
                <a:solidFill>
                  <a:srgbClr val="0070C0"/>
                </a:solidFill>
              </a:rPr>
              <a:t> dans le Sud ouest : facteurs historiques, environnementaux, géographiques…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Un pôle de compétitivité de dimension mondiale 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u="sng" dirty="0" smtClean="0">
                <a:solidFill>
                  <a:srgbClr val="00B050"/>
                </a:solidFill>
              </a:rPr>
              <a:t>L’</a:t>
            </a:r>
            <a:r>
              <a:rPr lang="fr-FR" b="1" u="sng" dirty="0" err="1" smtClean="0">
                <a:solidFill>
                  <a:srgbClr val="00B050"/>
                </a:solidFill>
              </a:rPr>
              <a:t>Aéroparc</a:t>
            </a:r>
            <a:r>
              <a:rPr lang="fr-FR" b="1" u="sng" dirty="0" smtClean="0">
                <a:solidFill>
                  <a:srgbClr val="00B050"/>
                </a:solidFill>
              </a:rPr>
              <a:t> de Bordeaux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fr-FR" dirty="0" smtClean="0"/>
          </a:p>
          <a:p>
            <a:r>
              <a:rPr lang="fr-FR" dirty="0" smtClean="0">
                <a:solidFill>
                  <a:srgbClr val="0070C0"/>
                </a:solidFill>
              </a:rPr>
              <a:t>Localisation et atouts liés à la situation géographique :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Activités du parc, domaines de production et de recherche :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Types d’acteurs présents dans le parc :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Infrastructures disponibles sur le parc ou à proximité :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Schéma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u="sng" dirty="0" smtClean="0">
                <a:solidFill>
                  <a:srgbClr val="0070C0"/>
                </a:solidFill>
              </a:rPr>
              <a:t>2 / Les dynamiques des espaces productifs industriels : l’industrie française entre reconversion et nouvelles dynamiques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b="1" u="sng" dirty="0" smtClean="0">
                <a:solidFill>
                  <a:srgbClr val="0070C0"/>
                </a:solidFill>
              </a:rPr>
              <a:t>A / Désindustrialisation ou mutation des industries françaises ?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b="1" u="sng" dirty="0" smtClean="0">
                <a:solidFill>
                  <a:srgbClr val="0070C0"/>
                </a:solidFill>
              </a:rPr>
              <a:t>B / Des facteurs de localisation industrielle nouveaux :</a:t>
            </a:r>
            <a:endParaRPr lang="fr-FR" dirty="0" smtClean="0">
              <a:solidFill>
                <a:srgbClr val="0070C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u="sng" dirty="0" smtClean="0">
                <a:solidFill>
                  <a:srgbClr val="0070C0"/>
                </a:solidFill>
              </a:rPr>
              <a:t>3 / Les dynamiques des espaces productifs tertiaires : Les activités tertiaires, atouts de la France dans la mondialisation ?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b="1" u="sng" dirty="0" smtClean="0">
                <a:solidFill>
                  <a:srgbClr val="0070C0"/>
                </a:solidFill>
              </a:rPr>
              <a:t>A / Le poids des activités tertiaires :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b="1" u="sng" dirty="0" smtClean="0">
                <a:solidFill>
                  <a:srgbClr val="0070C0"/>
                </a:solidFill>
              </a:rPr>
              <a:t>B / Les espaces privilégiés des activités tertiaires :</a:t>
            </a:r>
            <a:endParaRPr lang="fr-FR" dirty="0" smtClean="0">
              <a:solidFill>
                <a:srgbClr val="0070C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Un territoire de l’innovation spécialisé dans l’aéronautique: </a:t>
            </a:r>
            <a:br>
              <a:rPr lang="fr-FR" sz="2400" dirty="0" smtClean="0">
                <a:solidFill>
                  <a:srgbClr val="0070C0"/>
                </a:solidFill>
              </a:rPr>
            </a:br>
            <a:r>
              <a:rPr lang="fr-FR" sz="2400" dirty="0" smtClean="0">
                <a:solidFill>
                  <a:srgbClr val="0070C0"/>
                </a:solidFill>
              </a:rPr>
              <a:t>l’</a:t>
            </a:r>
            <a:r>
              <a:rPr lang="fr-FR" sz="2400" dirty="0" err="1" smtClean="0">
                <a:solidFill>
                  <a:srgbClr val="0070C0"/>
                </a:solidFill>
              </a:rPr>
              <a:t>aéroparc</a:t>
            </a:r>
            <a:r>
              <a:rPr lang="fr-FR" sz="2400" dirty="0" smtClean="0">
                <a:solidFill>
                  <a:srgbClr val="0070C0"/>
                </a:solidFill>
              </a:rPr>
              <a:t> de Bordeaux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14422"/>
            <a:ext cx="9072626" cy="5857916"/>
          </a:xfrm>
        </p:spPr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 rot="7990647">
            <a:off x="1737388" y="4176169"/>
            <a:ext cx="2339166" cy="10001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1214414" y="2285992"/>
            <a:ext cx="1000132" cy="107157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 rot="18770325">
            <a:off x="791999" y="3758711"/>
            <a:ext cx="2654299" cy="78581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571868" y="3071810"/>
            <a:ext cx="1214446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071934" y="3643314"/>
            <a:ext cx="1500198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57488" y="2071678"/>
            <a:ext cx="1357322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>
            <a:off x="5143504" y="1774704"/>
            <a:ext cx="1962880" cy="5083296"/>
          </a:xfrm>
          <a:custGeom>
            <a:avLst/>
            <a:gdLst>
              <a:gd name="connsiteX0" fmla="*/ 1589650 w 1589650"/>
              <a:gd name="connsiteY0" fmla="*/ 0 h 4487594"/>
              <a:gd name="connsiteX1" fmla="*/ 1547447 w 1589650"/>
              <a:gd name="connsiteY1" fmla="*/ 182880 h 4487594"/>
              <a:gd name="connsiteX2" fmla="*/ 1519311 w 1589650"/>
              <a:gd name="connsiteY2" fmla="*/ 225083 h 4487594"/>
              <a:gd name="connsiteX3" fmla="*/ 1491176 w 1589650"/>
              <a:gd name="connsiteY3" fmla="*/ 323557 h 4487594"/>
              <a:gd name="connsiteX4" fmla="*/ 1463040 w 1589650"/>
              <a:gd name="connsiteY4" fmla="*/ 407963 h 4487594"/>
              <a:gd name="connsiteX5" fmla="*/ 1448973 w 1589650"/>
              <a:gd name="connsiteY5" fmla="*/ 450166 h 4487594"/>
              <a:gd name="connsiteX6" fmla="*/ 1406770 w 1589650"/>
              <a:gd name="connsiteY6" fmla="*/ 548640 h 4487594"/>
              <a:gd name="connsiteX7" fmla="*/ 1392702 w 1589650"/>
              <a:gd name="connsiteY7" fmla="*/ 618979 h 4487594"/>
              <a:gd name="connsiteX8" fmla="*/ 1378634 w 1589650"/>
              <a:gd name="connsiteY8" fmla="*/ 661182 h 4487594"/>
              <a:gd name="connsiteX9" fmla="*/ 1364567 w 1589650"/>
              <a:gd name="connsiteY9" fmla="*/ 717453 h 4487594"/>
              <a:gd name="connsiteX10" fmla="*/ 1350499 w 1589650"/>
              <a:gd name="connsiteY10" fmla="*/ 787791 h 4487594"/>
              <a:gd name="connsiteX11" fmla="*/ 1336431 w 1589650"/>
              <a:gd name="connsiteY11" fmla="*/ 829994 h 4487594"/>
              <a:gd name="connsiteX12" fmla="*/ 1294228 w 1589650"/>
              <a:gd name="connsiteY12" fmla="*/ 956603 h 4487594"/>
              <a:gd name="connsiteX13" fmla="*/ 1280160 w 1589650"/>
              <a:gd name="connsiteY13" fmla="*/ 998806 h 4487594"/>
              <a:gd name="connsiteX14" fmla="*/ 1266093 w 1589650"/>
              <a:gd name="connsiteY14" fmla="*/ 1055077 h 4487594"/>
              <a:gd name="connsiteX15" fmla="*/ 1237957 w 1589650"/>
              <a:gd name="connsiteY15" fmla="*/ 1083213 h 4487594"/>
              <a:gd name="connsiteX16" fmla="*/ 1195754 w 1589650"/>
              <a:gd name="connsiteY16" fmla="*/ 1223890 h 4487594"/>
              <a:gd name="connsiteX17" fmla="*/ 1181687 w 1589650"/>
              <a:gd name="connsiteY17" fmla="*/ 1266093 h 4487594"/>
              <a:gd name="connsiteX18" fmla="*/ 1153551 w 1589650"/>
              <a:gd name="connsiteY18" fmla="*/ 1378634 h 4487594"/>
              <a:gd name="connsiteX19" fmla="*/ 1125416 w 1589650"/>
              <a:gd name="connsiteY19" fmla="*/ 1547446 h 4487594"/>
              <a:gd name="connsiteX20" fmla="*/ 1097280 w 1589650"/>
              <a:gd name="connsiteY20" fmla="*/ 1730326 h 4487594"/>
              <a:gd name="connsiteX21" fmla="*/ 1055077 w 1589650"/>
              <a:gd name="connsiteY21" fmla="*/ 2011680 h 4487594"/>
              <a:gd name="connsiteX22" fmla="*/ 1041010 w 1589650"/>
              <a:gd name="connsiteY22" fmla="*/ 2067951 h 4487594"/>
              <a:gd name="connsiteX23" fmla="*/ 1012874 w 1589650"/>
              <a:gd name="connsiteY23" fmla="*/ 2110154 h 4487594"/>
              <a:gd name="connsiteX24" fmla="*/ 942536 w 1589650"/>
              <a:gd name="connsiteY24" fmla="*/ 2236763 h 4487594"/>
              <a:gd name="connsiteX25" fmla="*/ 928468 w 1589650"/>
              <a:gd name="connsiteY25" fmla="*/ 2278966 h 4487594"/>
              <a:gd name="connsiteX26" fmla="*/ 872197 w 1589650"/>
              <a:gd name="connsiteY26" fmla="*/ 2377440 h 4487594"/>
              <a:gd name="connsiteX27" fmla="*/ 829994 w 1589650"/>
              <a:gd name="connsiteY27" fmla="*/ 2419643 h 4487594"/>
              <a:gd name="connsiteX28" fmla="*/ 773724 w 1589650"/>
              <a:gd name="connsiteY28" fmla="*/ 2546253 h 4487594"/>
              <a:gd name="connsiteX29" fmla="*/ 703385 w 1589650"/>
              <a:gd name="connsiteY29" fmla="*/ 2644726 h 4487594"/>
              <a:gd name="connsiteX30" fmla="*/ 661182 w 1589650"/>
              <a:gd name="connsiteY30" fmla="*/ 2757268 h 4487594"/>
              <a:gd name="connsiteX31" fmla="*/ 633047 w 1589650"/>
              <a:gd name="connsiteY31" fmla="*/ 2841674 h 4487594"/>
              <a:gd name="connsiteX32" fmla="*/ 618979 w 1589650"/>
              <a:gd name="connsiteY32" fmla="*/ 2883877 h 4487594"/>
              <a:gd name="connsiteX33" fmla="*/ 604911 w 1589650"/>
              <a:gd name="connsiteY33" fmla="*/ 2926080 h 4487594"/>
              <a:gd name="connsiteX34" fmla="*/ 590844 w 1589650"/>
              <a:gd name="connsiteY34" fmla="*/ 3249637 h 4487594"/>
              <a:gd name="connsiteX35" fmla="*/ 576776 w 1589650"/>
              <a:gd name="connsiteY35" fmla="*/ 3305908 h 4487594"/>
              <a:gd name="connsiteX36" fmla="*/ 562708 w 1589650"/>
              <a:gd name="connsiteY36" fmla="*/ 3376246 h 4487594"/>
              <a:gd name="connsiteX37" fmla="*/ 492370 w 1589650"/>
              <a:gd name="connsiteY37" fmla="*/ 3573194 h 4487594"/>
              <a:gd name="connsiteX38" fmla="*/ 436099 w 1589650"/>
              <a:gd name="connsiteY38" fmla="*/ 3643533 h 4487594"/>
              <a:gd name="connsiteX39" fmla="*/ 407964 w 1589650"/>
              <a:gd name="connsiteY39" fmla="*/ 3699803 h 4487594"/>
              <a:gd name="connsiteX40" fmla="*/ 379828 w 1589650"/>
              <a:gd name="connsiteY40" fmla="*/ 3742006 h 4487594"/>
              <a:gd name="connsiteX41" fmla="*/ 309490 w 1589650"/>
              <a:gd name="connsiteY41" fmla="*/ 3882683 h 4487594"/>
              <a:gd name="connsiteX42" fmla="*/ 281354 w 1589650"/>
              <a:gd name="connsiteY42" fmla="*/ 3924886 h 4487594"/>
              <a:gd name="connsiteX43" fmla="*/ 239151 w 1589650"/>
              <a:gd name="connsiteY43" fmla="*/ 3995225 h 4487594"/>
              <a:gd name="connsiteX44" fmla="*/ 154745 w 1589650"/>
              <a:gd name="connsiteY44" fmla="*/ 4135902 h 4487594"/>
              <a:gd name="connsiteX45" fmla="*/ 126610 w 1589650"/>
              <a:gd name="connsiteY45" fmla="*/ 4178105 h 4487594"/>
              <a:gd name="connsiteX46" fmla="*/ 98474 w 1589650"/>
              <a:gd name="connsiteY46" fmla="*/ 4262511 h 4487594"/>
              <a:gd name="connsiteX47" fmla="*/ 70339 w 1589650"/>
              <a:gd name="connsiteY47" fmla="*/ 4346917 h 4487594"/>
              <a:gd name="connsiteX48" fmla="*/ 56271 w 1589650"/>
              <a:gd name="connsiteY48" fmla="*/ 4389120 h 4487594"/>
              <a:gd name="connsiteX49" fmla="*/ 28136 w 1589650"/>
              <a:gd name="connsiteY49" fmla="*/ 4417256 h 4487594"/>
              <a:gd name="connsiteX50" fmla="*/ 0 w 1589650"/>
              <a:gd name="connsiteY50" fmla="*/ 4487594 h 448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89650" h="4487594">
                <a:moveTo>
                  <a:pt x="1589650" y="0"/>
                </a:moveTo>
                <a:cubicBezTo>
                  <a:pt x="1583165" y="45397"/>
                  <a:pt x="1575534" y="140751"/>
                  <a:pt x="1547447" y="182880"/>
                </a:cubicBezTo>
                <a:lnTo>
                  <a:pt x="1519311" y="225083"/>
                </a:lnTo>
                <a:cubicBezTo>
                  <a:pt x="1472017" y="366972"/>
                  <a:pt x="1544192" y="146840"/>
                  <a:pt x="1491176" y="323557"/>
                </a:cubicBezTo>
                <a:cubicBezTo>
                  <a:pt x="1482654" y="351964"/>
                  <a:pt x="1472418" y="379828"/>
                  <a:pt x="1463040" y="407963"/>
                </a:cubicBezTo>
                <a:cubicBezTo>
                  <a:pt x="1458351" y="422031"/>
                  <a:pt x="1455605" y="436903"/>
                  <a:pt x="1448973" y="450166"/>
                </a:cubicBezTo>
                <a:cubicBezTo>
                  <a:pt x="1428840" y="490432"/>
                  <a:pt x="1417120" y="507237"/>
                  <a:pt x="1406770" y="548640"/>
                </a:cubicBezTo>
                <a:cubicBezTo>
                  <a:pt x="1400971" y="571837"/>
                  <a:pt x="1398501" y="595782"/>
                  <a:pt x="1392702" y="618979"/>
                </a:cubicBezTo>
                <a:cubicBezTo>
                  <a:pt x="1389105" y="633365"/>
                  <a:pt x="1382708" y="646924"/>
                  <a:pt x="1378634" y="661182"/>
                </a:cubicBezTo>
                <a:cubicBezTo>
                  <a:pt x="1373323" y="679772"/>
                  <a:pt x="1368761" y="698579"/>
                  <a:pt x="1364567" y="717453"/>
                </a:cubicBezTo>
                <a:cubicBezTo>
                  <a:pt x="1359380" y="740794"/>
                  <a:pt x="1356298" y="764595"/>
                  <a:pt x="1350499" y="787791"/>
                </a:cubicBezTo>
                <a:cubicBezTo>
                  <a:pt x="1346902" y="802177"/>
                  <a:pt x="1340027" y="815608"/>
                  <a:pt x="1336431" y="829994"/>
                </a:cubicBezTo>
                <a:cubicBezTo>
                  <a:pt x="1298489" y="981766"/>
                  <a:pt x="1350390" y="825561"/>
                  <a:pt x="1294228" y="956603"/>
                </a:cubicBezTo>
                <a:cubicBezTo>
                  <a:pt x="1288387" y="970233"/>
                  <a:pt x="1284234" y="984548"/>
                  <a:pt x="1280160" y="998806"/>
                </a:cubicBezTo>
                <a:cubicBezTo>
                  <a:pt x="1274849" y="1017396"/>
                  <a:pt x="1274739" y="1037784"/>
                  <a:pt x="1266093" y="1055077"/>
                </a:cubicBezTo>
                <a:cubicBezTo>
                  <a:pt x="1260161" y="1066940"/>
                  <a:pt x="1247336" y="1073834"/>
                  <a:pt x="1237957" y="1083213"/>
                </a:cubicBezTo>
                <a:cubicBezTo>
                  <a:pt x="1216696" y="1168260"/>
                  <a:pt x="1230006" y="1121133"/>
                  <a:pt x="1195754" y="1223890"/>
                </a:cubicBezTo>
                <a:cubicBezTo>
                  <a:pt x="1191065" y="1237958"/>
                  <a:pt x="1184595" y="1251552"/>
                  <a:pt x="1181687" y="1266093"/>
                </a:cubicBezTo>
                <a:cubicBezTo>
                  <a:pt x="1164711" y="1350972"/>
                  <a:pt x="1175180" y="1313748"/>
                  <a:pt x="1153551" y="1378634"/>
                </a:cubicBezTo>
                <a:lnTo>
                  <a:pt x="1125416" y="1547446"/>
                </a:lnTo>
                <a:cubicBezTo>
                  <a:pt x="1117021" y="1597819"/>
                  <a:pt x="1102451" y="1681199"/>
                  <a:pt x="1097280" y="1730326"/>
                </a:cubicBezTo>
                <a:cubicBezTo>
                  <a:pt x="1072146" y="1969105"/>
                  <a:pt x="1102288" y="1822834"/>
                  <a:pt x="1055077" y="2011680"/>
                </a:cubicBezTo>
                <a:cubicBezTo>
                  <a:pt x="1050388" y="2030437"/>
                  <a:pt x="1051735" y="2051864"/>
                  <a:pt x="1041010" y="2067951"/>
                </a:cubicBezTo>
                <a:lnTo>
                  <a:pt x="1012874" y="2110154"/>
                </a:lnTo>
                <a:cubicBezTo>
                  <a:pt x="978448" y="2213434"/>
                  <a:pt x="1005710" y="2173589"/>
                  <a:pt x="942536" y="2236763"/>
                </a:cubicBezTo>
                <a:cubicBezTo>
                  <a:pt x="937847" y="2250831"/>
                  <a:pt x="934309" y="2265336"/>
                  <a:pt x="928468" y="2278966"/>
                </a:cubicBezTo>
                <a:cubicBezTo>
                  <a:pt x="916326" y="2307299"/>
                  <a:pt x="892976" y="2352505"/>
                  <a:pt x="872197" y="2377440"/>
                </a:cubicBezTo>
                <a:cubicBezTo>
                  <a:pt x="859461" y="2392723"/>
                  <a:pt x="844062" y="2405575"/>
                  <a:pt x="829994" y="2419643"/>
                </a:cubicBezTo>
                <a:cubicBezTo>
                  <a:pt x="807062" y="2511377"/>
                  <a:pt x="829034" y="2446696"/>
                  <a:pt x="773724" y="2546253"/>
                </a:cubicBezTo>
                <a:cubicBezTo>
                  <a:pt x="727435" y="2629573"/>
                  <a:pt x="769198" y="2578913"/>
                  <a:pt x="703385" y="2644726"/>
                </a:cubicBezTo>
                <a:cubicBezTo>
                  <a:pt x="672926" y="2766559"/>
                  <a:pt x="710225" y="2634659"/>
                  <a:pt x="661182" y="2757268"/>
                </a:cubicBezTo>
                <a:cubicBezTo>
                  <a:pt x="650168" y="2784804"/>
                  <a:pt x="642425" y="2813539"/>
                  <a:pt x="633047" y="2841674"/>
                </a:cubicBezTo>
                <a:lnTo>
                  <a:pt x="618979" y="2883877"/>
                </a:lnTo>
                <a:lnTo>
                  <a:pt x="604911" y="2926080"/>
                </a:lnTo>
                <a:cubicBezTo>
                  <a:pt x="600222" y="3033932"/>
                  <a:pt x="598819" y="3141978"/>
                  <a:pt x="590844" y="3249637"/>
                </a:cubicBezTo>
                <a:cubicBezTo>
                  <a:pt x="589416" y="3268918"/>
                  <a:pt x="580970" y="3287034"/>
                  <a:pt x="576776" y="3305908"/>
                </a:cubicBezTo>
                <a:cubicBezTo>
                  <a:pt x="571589" y="3329249"/>
                  <a:pt x="569277" y="3353256"/>
                  <a:pt x="562708" y="3376246"/>
                </a:cubicBezTo>
                <a:cubicBezTo>
                  <a:pt x="555473" y="3401568"/>
                  <a:pt x="512645" y="3532645"/>
                  <a:pt x="492370" y="3573194"/>
                </a:cubicBezTo>
                <a:cubicBezTo>
                  <a:pt x="441267" y="3675399"/>
                  <a:pt x="488435" y="3565029"/>
                  <a:pt x="436099" y="3643533"/>
                </a:cubicBezTo>
                <a:cubicBezTo>
                  <a:pt x="424467" y="3660982"/>
                  <a:pt x="418368" y="3681595"/>
                  <a:pt x="407964" y="3699803"/>
                </a:cubicBezTo>
                <a:cubicBezTo>
                  <a:pt x="399576" y="3714483"/>
                  <a:pt x="389207" y="3727938"/>
                  <a:pt x="379828" y="3742006"/>
                </a:cubicBezTo>
                <a:cubicBezTo>
                  <a:pt x="357559" y="3831081"/>
                  <a:pt x="376484" y="3782192"/>
                  <a:pt x="309490" y="3882683"/>
                </a:cubicBezTo>
                <a:lnTo>
                  <a:pt x="281354" y="3924886"/>
                </a:lnTo>
                <a:cubicBezTo>
                  <a:pt x="254458" y="4005581"/>
                  <a:pt x="285496" y="3933432"/>
                  <a:pt x="239151" y="3995225"/>
                </a:cubicBezTo>
                <a:cubicBezTo>
                  <a:pt x="156561" y="4105344"/>
                  <a:pt x="207110" y="4044261"/>
                  <a:pt x="154745" y="4135902"/>
                </a:cubicBezTo>
                <a:cubicBezTo>
                  <a:pt x="146357" y="4150582"/>
                  <a:pt x="133477" y="4162655"/>
                  <a:pt x="126610" y="4178105"/>
                </a:cubicBezTo>
                <a:cubicBezTo>
                  <a:pt x="114565" y="4205206"/>
                  <a:pt x="107852" y="4234376"/>
                  <a:pt x="98474" y="4262511"/>
                </a:cubicBezTo>
                <a:lnTo>
                  <a:pt x="70339" y="4346917"/>
                </a:lnTo>
                <a:cubicBezTo>
                  <a:pt x="65650" y="4360985"/>
                  <a:pt x="66756" y="4378634"/>
                  <a:pt x="56271" y="4389120"/>
                </a:cubicBezTo>
                <a:lnTo>
                  <a:pt x="28136" y="4417256"/>
                </a:lnTo>
                <a:cubicBezTo>
                  <a:pt x="10752" y="4469406"/>
                  <a:pt x="20700" y="4446196"/>
                  <a:pt x="0" y="4487594"/>
                </a:cubicBezTo>
              </a:path>
            </a:pathLst>
          </a:custGeom>
          <a:ln w="666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orde 11"/>
          <p:cNvSpPr/>
          <p:nvPr/>
        </p:nvSpPr>
        <p:spPr>
          <a:xfrm rot="2902158">
            <a:off x="6446452" y="4330132"/>
            <a:ext cx="1428760" cy="1643074"/>
          </a:xfrm>
          <a:prstGeom prst="chord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/>
          <p:nvPr/>
        </p:nvCxnSpPr>
        <p:spPr>
          <a:xfrm rot="5400000" flipH="1" flipV="1">
            <a:off x="6679421" y="2607463"/>
            <a:ext cx="2357454" cy="1000132"/>
          </a:xfrm>
          <a:prstGeom prst="straightConnector1">
            <a:avLst/>
          </a:prstGeom>
          <a:ln w="38100">
            <a:solidFill>
              <a:schemeClr val="tx1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572396" y="5000636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Bordeaux centre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286644" y="164305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Paris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7358082" y="5929330"/>
            <a:ext cx="1143008" cy="42862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786710" y="642939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Toulouse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3714744" y="1571612"/>
            <a:ext cx="1785950" cy="4286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285984" y="457200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Aéroport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214546" y="335756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Dassault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785918" y="392906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EADS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1142976" y="464344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Sabena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143240" y="2214554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SNECMA</a:t>
            </a:r>
          </a:p>
          <a:p>
            <a:r>
              <a:rPr lang="fr-FR" dirty="0" smtClean="0"/>
              <a:t>THALES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3500430" y="314324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Aéro</a:t>
            </a:r>
            <a:r>
              <a:rPr lang="fr-FR" dirty="0" smtClean="0"/>
              <a:t> centre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1214414" y="228599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Zone évolution drones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4357686" y="400050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PME PMI</a:t>
            </a:r>
            <a:endParaRPr lang="fr-FR" dirty="0"/>
          </a:p>
        </p:txBody>
      </p:sp>
      <p:sp>
        <p:nvSpPr>
          <p:cNvPr id="32" name="Triangle isocèle 31"/>
          <p:cNvSpPr/>
          <p:nvPr/>
        </p:nvSpPr>
        <p:spPr>
          <a:xfrm>
            <a:off x="1142976" y="5072074"/>
            <a:ext cx="357190" cy="428628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4429124" y="542926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Mérignac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000" u="sng" dirty="0" smtClean="0">
                <a:latin typeface="Arial" pitchFamily="34" charset="0"/>
                <a:cs typeface="Arial" pitchFamily="34" charset="0"/>
              </a:rPr>
              <a:t>Des acteurs différents réunis dans un même parc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Grands groupes industriels (SNECMA, AEDS, Dassault, Thales…)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PME PMI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Cité de l’aéronautique (pépinière d’entreprise, aides à l’installation…)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Zone d’essai des drones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École d’ingénieurs</a:t>
            </a:r>
          </a:p>
          <a:p>
            <a:r>
              <a:rPr lang="fr-FR" sz="2000" u="sng" dirty="0" smtClean="0">
                <a:latin typeface="Arial" pitchFamily="34" charset="0"/>
                <a:cs typeface="Arial" pitchFamily="34" charset="0"/>
              </a:rPr>
              <a:t>Un site facilement accessible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Aéroport 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Rocade de Bordeaux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Autoroute vers Toulouse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LGV</a:t>
            </a:r>
          </a:p>
          <a:p>
            <a:r>
              <a:rPr lang="fr-FR" sz="2000" u="sng" dirty="0" smtClean="0">
                <a:latin typeface="Arial" pitchFamily="34" charset="0"/>
                <a:cs typeface="Arial" pitchFamily="34" charset="0"/>
              </a:rPr>
              <a:t>Des services disponibles à proximité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Complexe sportif</a:t>
            </a:r>
          </a:p>
          <a:p>
            <a:r>
              <a:rPr lang="fr-FR" sz="2000" dirty="0" smtClean="0">
                <a:latin typeface="Arial" pitchFamily="34" charset="0"/>
                <a:cs typeface="Arial" pitchFamily="34" charset="0"/>
              </a:rPr>
              <a:t>Métropole bordelaise</a:t>
            </a:r>
          </a:p>
          <a:p>
            <a:endParaRPr lang="fr-FR" sz="20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43900" y="2071678"/>
            <a:ext cx="428628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928926" y="5500702"/>
            <a:ext cx="428628" cy="14287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orde 5"/>
          <p:cNvSpPr/>
          <p:nvPr/>
        </p:nvSpPr>
        <p:spPr>
          <a:xfrm rot="2902158">
            <a:off x="3412506" y="5647915"/>
            <a:ext cx="551770" cy="777143"/>
          </a:xfrm>
          <a:prstGeom prst="chord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1857356" y="5000636"/>
            <a:ext cx="1000132" cy="1588"/>
          </a:xfrm>
          <a:prstGeom prst="straightConnector1">
            <a:avLst/>
          </a:prstGeom>
          <a:ln w="38100">
            <a:solidFill>
              <a:schemeClr val="tx1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3714744" y="4643446"/>
            <a:ext cx="785818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rme libre 15"/>
          <p:cNvSpPr/>
          <p:nvPr/>
        </p:nvSpPr>
        <p:spPr>
          <a:xfrm flipV="1">
            <a:off x="3357554" y="4286255"/>
            <a:ext cx="928694" cy="45719"/>
          </a:xfrm>
          <a:custGeom>
            <a:avLst/>
            <a:gdLst>
              <a:gd name="connsiteX0" fmla="*/ 1589650 w 1589650"/>
              <a:gd name="connsiteY0" fmla="*/ 0 h 4487594"/>
              <a:gd name="connsiteX1" fmla="*/ 1547447 w 1589650"/>
              <a:gd name="connsiteY1" fmla="*/ 182880 h 4487594"/>
              <a:gd name="connsiteX2" fmla="*/ 1519311 w 1589650"/>
              <a:gd name="connsiteY2" fmla="*/ 225083 h 4487594"/>
              <a:gd name="connsiteX3" fmla="*/ 1491176 w 1589650"/>
              <a:gd name="connsiteY3" fmla="*/ 323557 h 4487594"/>
              <a:gd name="connsiteX4" fmla="*/ 1463040 w 1589650"/>
              <a:gd name="connsiteY4" fmla="*/ 407963 h 4487594"/>
              <a:gd name="connsiteX5" fmla="*/ 1448973 w 1589650"/>
              <a:gd name="connsiteY5" fmla="*/ 450166 h 4487594"/>
              <a:gd name="connsiteX6" fmla="*/ 1406770 w 1589650"/>
              <a:gd name="connsiteY6" fmla="*/ 548640 h 4487594"/>
              <a:gd name="connsiteX7" fmla="*/ 1392702 w 1589650"/>
              <a:gd name="connsiteY7" fmla="*/ 618979 h 4487594"/>
              <a:gd name="connsiteX8" fmla="*/ 1378634 w 1589650"/>
              <a:gd name="connsiteY8" fmla="*/ 661182 h 4487594"/>
              <a:gd name="connsiteX9" fmla="*/ 1364567 w 1589650"/>
              <a:gd name="connsiteY9" fmla="*/ 717453 h 4487594"/>
              <a:gd name="connsiteX10" fmla="*/ 1350499 w 1589650"/>
              <a:gd name="connsiteY10" fmla="*/ 787791 h 4487594"/>
              <a:gd name="connsiteX11" fmla="*/ 1336431 w 1589650"/>
              <a:gd name="connsiteY11" fmla="*/ 829994 h 4487594"/>
              <a:gd name="connsiteX12" fmla="*/ 1294228 w 1589650"/>
              <a:gd name="connsiteY12" fmla="*/ 956603 h 4487594"/>
              <a:gd name="connsiteX13" fmla="*/ 1280160 w 1589650"/>
              <a:gd name="connsiteY13" fmla="*/ 998806 h 4487594"/>
              <a:gd name="connsiteX14" fmla="*/ 1266093 w 1589650"/>
              <a:gd name="connsiteY14" fmla="*/ 1055077 h 4487594"/>
              <a:gd name="connsiteX15" fmla="*/ 1237957 w 1589650"/>
              <a:gd name="connsiteY15" fmla="*/ 1083213 h 4487594"/>
              <a:gd name="connsiteX16" fmla="*/ 1195754 w 1589650"/>
              <a:gd name="connsiteY16" fmla="*/ 1223890 h 4487594"/>
              <a:gd name="connsiteX17" fmla="*/ 1181687 w 1589650"/>
              <a:gd name="connsiteY17" fmla="*/ 1266093 h 4487594"/>
              <a:gd name="connsiteX18" fmla="*/ 1153551 w 1589650"/>
              <a:gd name="connsiteY18" fmla="*/ 1378634 h 4487594"/>
              <a:gd name="connsiteX19" fmla="*/ 1125416 w 1589650"/>
              <a:gd name="connsiteY19" fmla="*/ 1547446 h 4487594"/>
              <a:gd name="connsiteX20" fmla="*/ 1097280 w 1589650"/>
              <a:gd name="connsiteY20" fmla="*/ 1730326 h 4487594"/>
              <a:gd name="connsiteX21" fmla="*/ 1055077 w 1589650"/>
              <a:gd name="connsiteY21" fmla="*/ 2011680 h 4487594"/>
              <a:gd name="connsiteX22" fmla="*/ 1041010 w 1589650"/>
              <a:gd name="connsiteY22" fmla="*/ 2067951 h 4487594"/>
              <a:gd name="connsiteX23" fmla="*/ 1012874 w 1589650"/>
              <a:gd name="connsiteY23" fmla="*/ 2110154 h 4487594"/>
              <a:gd name="connsiteX24" fmla="*/ 942536 w 1589650"/>
              <a:gd name="connsiteY24" fmla="*/ 2236763 h 4487594"/>
              <a:gd name="connsiteX25" fmla="*/ 928468 w 1589650"/>
              <a:gd name="connsiteY25" fmla="*/ 2278966 h 4487594"/>
              <a:gd name="connsiteX26" fmla="*/ 872197 w 1589650"/>
              <a:gd name="connsiteY26" fmla="*/ 2377440 h 4487594"/>
              <a:gd name="connsiteX27" fmla="*/ 829994 w 1589650"/>
              <a:gd name="connsiteY27" fmla="*/ 2419643 h 4487594"/>
              <a:gd name="connsiteX28" fmla="*/ 773724 w 1589650"/>
              <a:gd name="connsiteY28" fmla="*/ 2546253 h 4487594"/>
              <a:gd name="connsiteX29" fmla="*/ 703385 w 1589650"/>
              <a:gd name="connsiteY29" fmla="*/ 2644726 h 4487594"/>
              <a:gd name="connsiteX30" fmla="*/ 661182 w 1589650"/>
              <a:gd name="connsiteY30" fmla="*/ 2757268 h 4487594"/>
              <a:gd name="connsiteX31" fmla="*/ 633047 w 1589650"/>
              <a:gd name="connsiteY31" fmla="*/ 2841674 h 4487594"/>
              <a:gd name="connsiteX32" fmla="*/ 618979 w 1589650"/>
              <a:gd name="connsiteY32" fmla="*/ 2883877 h 4487594"/>
              <a:gd name="connsiteX33" fmla="*/ 604911 w 1589650"/>
              <a:gd name="connsiteY33" fmla="*/ 2926080 h 4487594"/>
              <a:gd name="connsiteX34" fmla="*/ 590844 w 1589650"/>
              <a:gd name="connsiteY34" fmla="*/ 3249637 h 4487594"/>
              <a:gd name="connsiteX35" fmla="*/ 576776 w 1589650"/>
              <a:gd name="connsiteY35" fmla="*/ 3305908 h 4487594"/>
              <a:gd name="connsiteX36" fmla="*/ 562708 w 1589650"/>
              <a:gd name="connsiteY36" fmla="*/ 3376246 h 4487594"/>
              <a:gd name="connsiteX37" fmla="*/ 492370 w 1589650"/>
              <a:gd name="connsiteY37" fmla="*/ 3573194 h 4487594"/>
              <a:gd name="connsiteX38" fmla="*/ 436099 w 1589650"/>
              <a:gd name="connsiteY38" fmla="*/ 3643533 h 4487594"/>
              <a:gd name="connsiteX39" fmla="*/ 407964 w 1589650"/>
              <a:gd name="connsiteY39" fmla="*/ 3699803 h 4487594"/>
              <a:gd name="connsiteX40" fmla="*/ 379828 w 1589650"/>
              <a:gd name="connsiteY40" fmla="*/ 3742006 h 4487594"/>
              <a:gd name="connsiteX41" fmla="*/ 309490 w 1589650"/>
              <a:gd name="connsiteY41" fmla="*/ 3882683 h 4487594"/>
              <a:gd name="connsiteX42" fmla="*/ 281354 w 1589650"/>
              <a:gd name="connsiteY42" fmla="*/ 3924886 h 4487594"/>
              <a:gd name="connsiteX43" fmla="*/ 239151 w 1589650"/>
              <a:gd name="connsiteY43" fmla="*/ 3995225 h 4487594"/>
              <a:gd name="connsiteX44" fmla="*/ 154745 w 1589650"/>
              <a:gd name="connsiteY44" fmla="*/ 4135902 h 4487594"/>
              <a:gd name="connsiteX45" fmla="*/ 126610 w 1589650"/>
              <a:gd name="connsiteY45" fmla="*/ 4178105 h 4487594"/>
              <a:gd name="connsiteX46" fmla="*/ 98474 w 1589650"/>
              <a:gd name="connsiteY46" fmla="*/ 4262511 h 4487594"/>
              <a:gd name="connsiteX47" fmla="*/ 70339 w 1589650"/>
              <a:gd name="connsiteY47" fmla="*/ 4346917 h 4487594"/>
              <a:gd name="connsiteX48" fmla="*/ 56271 w 1589650"/>
              <a:gd name="connsiteY48" fmla="*/ 4389120 h 4487594"/>
              <a:gd name="connsiteX49" fmla="*/ 28136 w 1589650"/>
              <a:gd name="connsiteY49" fmla="*/ 4417256 h 4487594"/>
              <a:gd name="connsiteX50" fmla="*/ 0 w 1589650"/>
              <a:gd name="connsiteY50" fmla="*/ 4487594 h 448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89650" h="4487594">
                <a:moveTo>
                  <a:pt x="1589650" y="0"/>
                </a:moveTo>
                <a:cubicBezTo>
                  <a:pt x="1583165" y="45397"/>
                  <a:pt x="1575534" y="140751"/>
                  <a:pt x="1547447" y="182880"/>
                </a:cubicBezTo>
                <a:lnTo>
                  <a:pt x="1519311" y="225083"/>
                </a:lnTo>
                <a:cubicBezTo>
                  <a:pt x="1472017" y="366972"/>
                  <a:pt x="1544192" y="146840"/>
                  <a:pt x="1491176" y="323557"/>
                </a:cubicBezTo>
                <a:cubicBezTo>
                  <a:pt x="1482654" y="351964"/>
                  <a:pt x="1472418" y="379828"/>
                  <a:pt x="1463040" y="407963"/>
                </a:cubicBezTo>
                <a:cubicBezTo>
                  <a:pt x="1458351" y="422031"/>
                  <a:pt x="1455605" y="436903"/>
                  <a:pt x="1448973" y="450166"/>
                </a:cubicBezTo>
                <a:cubicBezTo>
                  <a:pt x="1428840" y="490432"/>
                  <a:pt x="1417120" y="507237"/>
                  <a:pt x="1406770" y="548640"/>
                </a:cubicBezTo>
                <a:cubicBezTo>
                  <a:pt x="1400971" y="571837"/>
                  <a:pt x="1398501" y="595782"/>
                  <a:pt x="1392702" y="618979"/>
                </a:cubicBezTo>
                <a:cubicBezTo>
                  <a:pt x="1389105" y="633365"/>
                  <a:pt x="1382708" y="646924"/>
                  <a:pt x="1378634" y="661182"/>
                </a:cubicBezTo>
                <a:cubicBezTo>
                  <a:pt x="1373323" y="679772"/>
                  <a:pt x="1368761" y="698579"/>
                  <a:pt x="1364567" y="717453"/>
                </a:cubicBezTo>
                <a:cubicBezTo>
                  <a:pt x="1359380" y="740794"/>
                  <a:pt x="1356298" y="764595"/>
                  <a:pt x="1350499" y="787791"/>
                </a:cubicBezTo>
                <a:cubicBezTo>
                  <a:pt x="1346902" y="802177"/>
                  <a:pt x="1340027" y="815608"/>
                  <a:pt x="1336431" y="829994"/>
                </a:cubicBezTo>
                <a:cubicBezTo>
                  <a:pt x="1298489" y="981766"/>
                  <a:pt x="1350390" y="825561"/>
                  <a:pt x="1294228" y="956603"/>
                </a:cubicBezTo>
                <a:cubicBezTo>
                  <a:pt x="1288387" y="970233"/>
                  <a:pt x="1284234" y="984548"/>
                  <a:pt x="1280160" y="998806"/>
                </a:cubicBezTo>
                <a:cubicBezTo>
                  <a:pt x="1274849" y="1017396"/>
                  <a:pt x="1274739" y="1037784"/>
                  <a:pt x="1266093" y="1055077"/>
                </a:cubicBezTo>
                <a:cubicBezTo>
                  <a:pt x="1260161" y="1066940"/>
                  <a:pt x="1247336" y="1073834"/>
                  <a:pt x="1237957" y="1083213"/>
                </a:cubicBezTo>
                <a:cubicBezTo>
                  <a:pt x="1216696" y="1168260"/>
                  <a:pt x="1230006" y="1121133"/>
                  <a:pt x="1195754" y="1223890"/>
                </a:cubicBezTo>
                <a:cubicBezTo>
                  <a:pt x="1191065" y="1237958"/>
                  <a:pt x="1184595" y="1251552"/>
                  <a:pt x="1181687" y="1266093"/>
                </a:cubicBezTo>
                <a:cubicBezTo>
                  <a:pt x="1164711" y="1350972"/>
                  <a:pt x="1175180" y="1313748"/>
                  <a:pt x="1153551" y="1378634"/>
                </a:cubicBezTo>
                <a:lnTo>
                  <a:pt x="1125416" y="1547446"/>
                </a:lnTo>
                <a:cubicBezTo>
                  <a:pt x="1117021" y="1597819"/>
                  <a:pt x="1102451" y="1681199"/>
                  <a:pt x="1097280" y="1730326"/>
                </a:cubicBezTo>
                <a:cubicBezTo>
                  <a:pt x="1072146" y="1969105"/>
                  <a:pt x="1102288" y="1822834"/>
                  <a:pt x="1055077" y="2011680"/>
                </a:cubicBezTo>
                <a:cubicBezTo>
                  <a:pt x="1050388" y="2030437"/>
                  <a:pt x="1051735" y="2051864"/>
                  <a:pt x="1041010" y="2067951"/>
                </a:cubicBezTo>
                <a:lnTo>
                  <a:pt x="1012874" y="2110154"/>
                </a:lnTo>
                <a:cubicBezTo>
                  <a:pt x="978448" y="2213434"/>
                  <a:pt x="1005710" y="2173589"/>
                  <a:pt x="942536" y="2236763"/>
                </a:cubicBezTo>
                <a:cubicBezTo>
                  <a:pt x="937847" y="2250831"/>
                  <a:pt x="934309" y="2265336"/>
                  <a:pt x="928468" y="2278966"/>
                </a:cubicBezTo>
                <a:cubicBezTo>
                  <a:pt x="916326" y="2307299"/>
                  <a:pt x="892976" y="2352505"/>
                  <a:pt x="872197" y="2377440"/>
                </a:cubicBezTo>
                <a:cubicBezTo>
                  <a:pt x="859461" y="2392723"/>
                  <a:pt x="844062" y="2405575"/>
                  <a:pt x="829994" y="2419643"/>
                </a:cubicBezTo>
                <a:cubicBezTo>
                  <a:pt x="807062" y="2511377"/>
                  <a:pt x="829034" y="2446696"/>
                  <a:pt x="773724" y="2546253"/>
                </a:cubicBezTo>
                <a:cubicBezTo>
                  <a:pt x="727435" y="2629573"/>
                  <a:pt x="769198" y="2578913"/>
                  <a:pt x="703385" y="2644726"/>
                </a:cubicBezTo>
                <a:cubicBezTo>
                  <a:pt x="672926" y="2766559"/>
                  <a:pt x="710225" y="2634659"/>
                  <a:pt x="661182" y="2757268"/>
                </a:cubicBezTo>
                <a:cubicBezTo>
                  <a:pt x="650168" y="2784804"/>
                  <a:pt x="642425" y="2813539"/>
                  <a:pt x="633047" y="2841674"/>
                </a:cubicBezTo>
                <a:lnTo>
                  <a:pt x="618979" y="2883877"/>
                </a:lnTo>
                <a:lnTo>
                  <a:pt x="604911" y="2926080"/>
                </a:lnTo>
                <a:cubicBezTo>
                  <a:pt x="600222" y="3033932"/>
                  <a:pt x="598819" y="3141978"/>
                  <a:pt x="590844" y="3249637"/>
                </a:cubicBezTo>
                <a:cubicBezTo>
                  <a:pt x="589416" y="3268918"/>
                  <a:pt x="580970" y="3287034"/>
                  <a:pt x="576776" y="3305908"/>
                </a:cubicBezTo>
                <a:cubicBezTo>
                  <a:pt x="571589" y="3329249"/>
                  <a:pt x="569277" y="3353256"/>
                  <a:pt x="562708" y="3376246"/>
                </a:cubicBezTo>
                <a:cubicBezTo>
                  <a:pt x="555473" y="3401568"/>
                  <a:pt x="512645" y="3532645"/>
                  <a:pt x="492370" y="3573194"/>
                </a:cubicBezTo>
                <a:cubicBezTo>
                  <a:pt x="441267" y="3675399"/>
                  <a:pt x="488435" y="3565029"/>
                  <a:pt x="436099" y="3643533"/>
                </a:cubicBezTo>
                <a:cubicBezTo>
                  <a:pt x="424467" y="3660982"/>
                  <a:pt x="418368" y="3681595"/>
                  <a:pt x="407964" y="3699803"/>
                </a:cubicBezTo>
                <a:cubicBezTo>
                  <a:pt x="399576" y="3714483"/>
                  <a:pt x="389207" y="3727938"/>
                  <a:pt x="379828" y="3742006"/>
                </a:cubicBezTo>
                <a:cubicBezTo>
                  <a:pt x="357559" y="3831081"/>
                  <a:pt x="376484" y="3782192"/>
                  <a:pt x="309490" y="3882683"/>
                </a:cubicBezTo>
                <a:lnTo>
                  <a:pt x="281354" y="3924886"/>
                </a:lnTo>
                <a:cubicBezTo>
                  <a:pt x="254458" y="4005581"/>
                  <a:pt x="285496" y="3933432"/>
                  <a:pt x="239151" y="3995225"/>
                </a:cubicBezTo>
                <a:cubicBezTo>
                  <a:pt x="156561" y="4105344"/>
                  <a:pt x="207110" y="4044261"/>
                  <a:pt x="154745" y="4135902"/>
                </a:cubicBezTo>
                <a:cubicBezTo>
                  <a:pt x="146357" y="4150582"/>
                  <a:pt x="133477" y="4162655"/>
                  <a:pt x="126610" y="4178105"/>
                </a:cubicBezTo>
                <a:cubicBezTo>
                  <a:pt x="114565" y="4205206"/>
                  <a:pt x="107852" y="4234376"/>
                  <a:pt x="98474" y="4262511"/>
                </a:cubicBezTo>
                <a:lnTo>
                  <a:pt x="70339" y="4346917"/>
                </a:lnTo>
                <a:cubicBezTo>
                  <a:pt x="65650" y="4360985"/>
                  <a:pt x="66756" y="4378634"/>
                  <a:pt x="56271" y="4389120"/>
                </a:cubicBezTo>
                <a:lnTo>
                  <a:pt x="28136" y="4417256"/>
                </a:lnTo>
                <a:cubicBezTo>
                  <a:pt x="10752" y="4469406"/>
                  <a:pt x="20700" y="4446196"/>
                  <a:pt x="0" y="4487594"/>
                </a:cubicBezTo>
              </a:path>
            </a:pathLst>
          </a:custGeom>
          <a:ln w="666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 rot="5400000">
            <a:off x="2527811" y="3813703"/>
            <a:ext cx="286707" cy="3726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/>
          <p:cNvSpPr/>
          <p:nvPr/>
        </p:nvSpPr>
        <p:spPr>
          <a:xfrm>
            <a:off x="3286116" y="3143248"/>
            <a:ext cx="357190" cy="428628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Connecteur 18"/>
          <p:cNvSpPr/>
          <p:nvPr/>
        </p:nvSpPr>
        <p:spPr>
          <a:xfrm>
            <a:off x="3714744" y="2928934"/>
            <a:ext cx="357190" cy="285752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214546" y="2285992"/>
            <a:ext cx="500066" cy="2857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358214" y="2643182"/>
            <a:ext cx="500066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000" u="sng" dirty="0" smtClean="0">
                <a:latin typeface="Arial" pitchFamily="34" charset="0"/>
                <a:cs typeface="Arial" pitchFamily="34" charset="0"/>
              </a:rPr>
              <a:t>Dynamiques de localisation des activités et mondialisation</a:t>
            </a:r>
            <a:endParaRPr lang="fr-FR" sz="20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429288"/>
          </a:xfrm>
        </p:spPr>
        <p:txBody>
          <a:bodyPr>
            <a:noAutofit/>
          </a:bodyPr>
          <a:lstStyle/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Des régions  inégalement intégrées à la mondialisation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centrales  bien intégrées  à la mondialisation:  dynamisme des espaces agricoles, des activités industrielles et tertiaires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périphériques  dynamiques,  effet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sun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belt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: zones touristiques dynamiques et attractives pour les activités de haute technologie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 industrielles en reconversion et subissant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la mondialisation 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Régions rurales, en déprise à l’écart de la mondialisation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Les territoires  moteurs de l’espace économique français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Ville mondiale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Métropoles régionales plus ou moins importantes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Technopôles / territoires de l’innovation</a:t>
            </a:r>
          </a:p>
          <a:p>
            <a:r>
              <a:rPr lang="fr-FR" sz="1600" u="sng" dirty="0" smtClean="0">
                <a:latin typeface="Arial" pitchFamily="34" charset="0"/>
                <a:cs typeface="Arial" pitchFamily="34" charset="0"/>
              </a:rPr>
              <a:t>Un territoire ouvert à la mondialisation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Aéroports internationaux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Ports de dimension internationale ( le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Havre,Dunkerque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,Marseille)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Façade maritime ouverte sur le monde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Rail maritime mondial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Axes terrestres majeurs  à l’échelle européenne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365</Words>
  <Application>Microsoft Office PowerPoint</Application>
  <PresentationFormat>Affichage à l'écran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 </vt:lpstr>
      <vt:lpstr>Diapositive 2</vt:lpstr>
      <vt:lpstr>1 / Etude de cas : un territoire de l’innovation : Le pôle de compétitivité Aerospace Valley </vt:lpstr>
      <vt:lpstr>L’Aéroparc de Bordeaux</vt:lpstr>
      <vt:lpstr>Diapositive 5</vt:lpstr>
      <vt:lpstr>Diapositive 6</vt:lpstr>
      <vt:lpstr>Un territoire de l’innovation spécialisé dans l’aéronautique:  l’aéroparc de Bordeaux</vt:lpstr>
      <vt:lpstr>Diapositive 8</vt:lpstr>
      <vt:lpstr>Dynamiques de localisation des activités et mondialisation</vt:lpstr>
      <vt:lpstr>Dynamiques de localisation des activités et mondialisation</vt:lpstr>
      <vt:lpstr>Diapositive 11</vt:lpstr>
      <vt:lpstr>Diapositive 12</vt:lpstr>
      <vt:lpstr>Diapositive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dynamiques des espaces productifs dans la mondialisation  </dc:title>
  <dc:creator>Florence</dc:creator>
  <cp:lastModifiedBy>Florence</cp:lastModifiedBy>
  <cp:revision>18</cp:revision>
  <dcterms:created xsi:type="dcterms:W3CDTF">2013-01-25T19:44:56Z</dcterms:created>
  <dcterms:modified xsi:type="dcterms:W3CDTF">2013-02-06T15:47:16Z</dcterms:modified>
</cp:coreProperties>
</file>