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1" r:id="rId5"/>
    <p:sldId id="257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7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7674B2-1B0B-4BD1-BB91-08463D288719}" type="datetimeFigureOut">
              <a:rPr lang="es-MX" smtClean="0"/>
              <a:pPr/>
              <a:t>13/02/2013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8B1AAF6-1711-4E44-B685-CF070F2CF24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>
                <a:latin typeface="Aharoni" pitchFamily="2" charset="-79"/>
                <a:cs typeface="Aharoni" pitchFamily="2" charset="-79"/>
              </a:rPr>
              <a:t>	</a:t>
            </a:r>
            <a:r>
              <a:rPr lang="es-MX" dirty="0" smtClean="0">
                <a:latin typeface="Aharoni" pitchFamily="2" charset="-79"/>
                <a:cs typeface="Aharoni" pitchFamily="2" charset="-79"/>
              </a:rPr>
              <a:t>Sistemas de </a:t>
            </a:r>
            <a:r>
              <a:rPr lang="es-MX" dirty="0" smtClean="0">
                <a:latin typeface="Aharoni" pitchFamily="2" charset="-79"/>
                <a:cs typeface="Aharoni" pitchFamily="2" charset="-79"/>
              </a:rPr>
              <a:t>Información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MX" dirty="0" smtClean="0"/>
              <a:t>FONDO DE VIVIENDA DEL INSTITUTO DE SEGURIDAD Y SERVICIOS SOCIALES DE LOS TRABAJADORES DEL ESTADO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10916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Integrantes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20940" cy="548640"/>
          </a:xfrm>
        </p:spPr>
        <p:txBody>
          <a:bodyPr/>
          <a:lstStyle/>
          <a:p>
            <a:r>
              <a:rPr lang="es-MX" dirty="0"/>
              <a:t>Sistema de información en </a:t>
            </a:r>
            <a:r>
              <a:rPr lang="es-MX" dirty="0" smtClean="0"/>
              <a:t>organismos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2960" y="956410"/>
            <a:ext cx="7520940" cy="5136886"/>
          </a:xfrm>
        </p:spPr>
        <p:txBody>
          <a:bodyPr>
            <a:normAutofit/>
          </a:bodyPr>
          <a:lstStyle/>
          <a:p>
            <a:r>
              <a:rPr lang="es-MX" dirty="0"/>
              <a:t>Procesos para solicitar un </a:t>
            </a:r>
            <a:r>
              <a:rPr lang="es-MX" dirty="0" smtClean="0"/>
              <a:t>crédito:</a:t>
            </a:r>
          </a:p>
          <a:p>
            <a:r>
              <a:rPr lang="es-MX" dirty="0" smtClean="0"/>
              <a:t>Paso #1. Registrar Solicitud de Crédito</a:t>
            </a:r>
          </a:p>
          <a:p>
            <a:r>
              <a:rPr lang="es-MX" dirty="0" smtClean="0"/>
              <a:t>Requisitos: </a:t>
            </a:r>
          </a:p>
          <a:p>
            <a:pPr>
              <a:buAutoNum type="arabicPeriod"/>
            </a:pPr>
            <a:r>
              <a:rPr lang="es-MX" dirty="0" smtClean="0"/>
              <a:t>Solicitud llenada y firmada por el Interesado</a:t>
            </a:r>
          </a:p>
          <a:p>
            <a:pPr>
              <a:buAutoNum type="arabicPeriod"/>
            </a:pPr>
            <a:r>
              <a:rPr lang="es-MX" dirty="0" smtClean="0"/>
              <a:t>Talón de pago</a:t>
            </a:r>
          </a:p>
          <a:p>
            <a:pPr>
              <a:buAutoNum type="arabicPeriod"/>
            </a:pPr>
            <a:r>
              <a:rPr lang="es-MX" dirty="0" smtClean="0"/>
              <a:t>Identificación oficial (IFE)</a:t>
            </a:r>
          </a:p>
          <a:p>
            <a:pPr>
              <a:buAutoNum type="arabicPeriod"/>
            </a:pPr>
            <a:r>
              <a:rPr lang="es-MX" dirty="0" smtClean="0"/>
              <a:t>Credencial de Pensionado</a:t>
            </a:r>
          </a:p>
          <a:p>
            <a:pPr>
              <a:buAutoNum type="arabicPeriod"/>
            </a:pPr>
            <a:r>
              <a:rPr lang="es-MX" dirty="0" smtClean="0"/>
              <a:t>Comprobante de domicilio</a:t>
            </a:r>
          </a:p>
          <a:p>
            <a:pPr>
              <a:buAutoNum type="arabicPeriod"/>
            </a:pPr>
            <a:r>
              <a:rPr lang="es-MX" dirty="0" err="1" smtClean="0"/>
              <a:t>Curp</a:t>
            </a:r>
            <a:endParaRPr lang="es-MX" dirty="0"/>
          </a:p>
          <a:p>
            <a:pPr marL="0" indent="0"/>
            <a:r>
              <a:rPr lang="es-MX" dirty="0" smtClean="0"/>
              <a:t>Paso #2. Integrar a tu expediente</a:t>
            </a:r>
          </a:p>
          <a:p>
            <a:pPr marL="0" indent="0"/>
            <a:r>
              <a:rPr lang="es-MX" dirty="0" smtClean="0"/>
              <a:t>Paso #3. Formalizar tu crédito.</a:t>
            </a:r>
          </a:p>
          <a:p>
            <a:pPr marL="0" indent="0"/>
            <a:r>
              <a:rPr lang="es-MX" dirty="0" smtClean="0"/>
              <a:t>Paso #4. Firmar escrituras</a:t>
            </a:r>
          </a:p>
        </p:txBody>
      </p:sp>
    </p:spTree>
    <p:extLst>
      <p:ext uri="{BB962C8B-B14F-4D97-AF65-F5344CB8AC3E}">
        <p14:creationId xmlns:p14="http://schemas.microsoft.com/office/powerpoint/2010/main" xmlns="" val="17517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19827" r="19828"/>
          <a:stretch>
            <a:fillRect/>
          </a:stretch>
        </p:blipFill>
        <p:spPr bwMode="auto">
          <a:xfrm>
            <a:off x="642910" y="24"/>
            <a:ext cx="7643866" cy="721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571069" y="116632"/>
            <a:ext cx="208294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dirty="0" smtClean="0"/>
              <a:t>Fovissste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3080693" y="1129071"/>
            <a:ext cx="3062943" cy="10757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400" dirty="0" smtClean="0"/>
              <a:t>Fondo a la vivienda es el Organo desconcentrado del Instituto de Seguridad y Servicios Sociales de los Trabajadores del Estado.</a:t>
            </a:r>
            <a:endParaRPr lang="es-MX" sz="1400" dirty="0"/>
          </a:p>
        </p:txBody>
      </p:sp>
      <p:sp>
        <p:nvSpPr>
          <p:cNvPr id="10" name="9 Rectángulo"/>
          <p:cNvSpPr/>
          <p:nvPr/>
        </p:nvSpPr>
        <p:spPr>
          <a:xfrm>
            <a:off x="500034" y="4572008"/>
            <a:ext cx="2157746" cy="17189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600" dirty="0" smtClean="0"/>
              <a:t>Tradicionales</a:t>
            </a:r>
          </a:p>
          <a:p>
            <a:pPr lvl="0" algn="ctr"/>
            <a:r>
              <a:rPr lang="es-MX" sz="1600" dirty="0" smtClean="0"/>
              <a:t>Con subsidio</a:t>
            </a:r>
          </a:p>
          <a:p>
            <a:pPr lvl="0" algn="ctr"/>
            <a:r>
              <a:rPr lang="es-MX" sz="1600" dirty="0" smtClean="0"/>
              <a:t>Pensionados</a:t>
            </a:r>
          </a:p>
          <a:p>
            <a:pPr lvl="0" algn="ctr"/>
            <a:r>
              <a:rPr lang="es-MX" sz="1600" dirty="0" smtClean="0"/>
              <a:t>Aliados Plus</a:t>
            </a:r>
          </a:p>
          <a:p>
            <a:pPr lvl="0" algn="ctr"/>
            <a:r>
              <a:rPr lang="es-MX" sz="1600" dirty="0" smtClean="0"/>
              <a:t>Respaldos</a:t>
            </a:r>
            <a:endParaRPr lang="es-MX" sz="1600" dirty="0" smtClean="0"/>
          </a:p>
        </p:txBody>
      </p:sp>
      <p:sp>
        <p:nvSpPr>
          <p:cNvPr id="11" name="10 Rectángulo"/>
          <p:cNvSpPr/>
          <p:nvPr/>
        </p:nvSpPr>
        <p:spPr>
          <a:xfrm>
            <a:off x="3214678" y="3357562"/>
            <a:ext cx="2795772" cy="20515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400" dirty="0" smtClean="0"/>
              <a:t>Establecer y operar en el sistema de financiamiento para el otorgamiento de los prestamos hipotecarios a los trabajadores derechohabientes</a:t>
            </a:r>
            <a:endParaRPr lang="es-MX" sz="1400" dirty="0"/>
          </a:p>
        </p:txBody>
      </p:sp>
      <p:sp>
        <p:nvSpPr>
          <p:cNvPr id="12" name="11 Rectángulo"/>
          <p:cNvSpPr/>
          <p:nvPr/>
        </p:nvSpPr>
        <p:spPr>
          <a:xfrm>
            <a:off x="6387701" y="1988840"/>
            <a:ext cx="2041951" cy="16641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Se encuentran un manual de quehaceres en caso de que un siniestro sufra tu hogar, tus derechos a crédito, seguros de vida y seguridad.</a:t>
            </a:r>
          </a:p>
          <a:p>
            <a:pPr lvl="0" algn="ctr"/>
            <a:endParaRPr lang="es-MX" dirty="0"/>
          </a:p>
        </p:txBody>
      </p:sp>
      <p:sp>
        <p:nvSpPr>
          <p:cNvPr id="13" name="12 Rectángulo"/>
          <p:cNvSpPr/>
          <p:nvPr/>
        </p:nvSpPr>
        <p:spPr>
          <a:xfrm>
            <a:off x="285720" y="1877996"/>
            <a:ext cx="2596064" cy="16925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sz="1400" dirty="0" smtClean="0"/>
              <a:t>Se otorgan a través del sorteo anual, en el que pueden participar los trabajadores en activo de base, confianza y puntuales al servicio de identidades publicas del estado.</a:t>
            </a:r>
            <a:endParaRPr lang="es-MX" sz="1400" dirty="0"/>
          </a:p>
        </p:txBody>
      </p:sp>
      <p:sp>
        <p:nvSpPr>
          <p:cNvPr id="14" name="13 Rectángulo"/>
          <p:cNvSpPr/>
          <p:nvPr/>
        </p:nvSpPr>
        <p:spPr>
          <a:xfrm>
            <a:off x="971600" y="1124744"/>
            <a:ext cx="1642290" cy="5450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dirty="0" smtClean="0"/>
              <a:t>Tipos de Crédito</a:t>
            </a:r>
            <a:endParaRPr lang="es-MX" dirty="0"/>
          </a:p>
        </p:txBody>
      </p:sp>
      <p:sp>
        <p:nvSpPr>
          <p:cNvPr id="15" name="14 Rectángulo"/>
          <p:cNvSpPr/>
          <p:nvPr/>
        </p:nvSpPr>
        <p:spPr>
          <a:xfrm>
            <a:off x="3786182" y="2523863"/>
            <a:ext cx="1642290" cy="5450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dirty="0" smtClean="0"/>
              <a:t>Objetivo</a:t>
            </a:r>
            <a:endParaRPr lang="es-MX" dirty="0"/>
          </a:p>
        </p:txBody>
      </p:sp>
      <p:sp>
        <p:nvSpPr>
          <p:cNvPr id="16" name="15 Rectángulo"/>
          <p:cNvSpPr/>
          <p:nvPr/>
        </p:nvSpPr>
        <p:spPr>
          <a:xfrm>
            <a:off x="6572264" y="1138065"/>
            <a:ext cx="1714512" cy="5450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dirty="0" smtClean="0"/>
              <a:t>Derechos</a:t>
            </a:r>
            <a:endParaRPr lang="es-MX" dirty="0"/>
          </a:p>
        </p:txBody>
      </p:sp>
      <p:sp>
        <p:nvSpPr>
          <p:cNvPr id="20" name="19 Rectángulo"/>
          <p:cNvSpPr/>
          <p:nvPr/>
        </p:nvSpPr>
        <p:spPr>
          <a:xfrm>
            <a:off x="785786" y="3786190"/>
            <a:ext cx="1500198" cy="5450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MX" dirty="0" smtClean="0"/>
              <a:t>Tipos de Crédito</a:t>
            </a:r>
            <a:endParaRPr lang="es-MX" dirty="0"/>
          </a:p>
        </p:txBody>
      </p:sp>
      <p:sp>
        <p:nvSpPr>
          <p:cNvPr id="21" name="20 Rectángulo"/>
          <p:cNvSpPr/>
          <p:nvPr/>
        </p:nvSpPr>
        <p:spPr>
          <a:xfrm>
            <a:off x="6357950" y="3925129"/>
            <a:ext cx="2041951" cy="16641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Si eres trabajador al servicio del estado, mediante las aportaciones que tu dependencia o entidad aporten el 5% a tu salario mínimo</a:t>
            </a:r>
          </a:p>
          <a:p>
            <a:pPr lvl="0" algn="ctr"/>
            <a:endParaRPr lang="es-MX" dirty="0"/>
          </a:p>
        </p:txBody>
      </p:sp>
      <p:cxnSp>
        <p:nvCxnSpPr>
          <p:cNvPr id="18" name="17 Conector recto"/>
          <p:cNvCxnSpPr>
            <a:stCxn id="4" idx="2"/>
            <a:endCxn id="5" idx="0"/>
          </p:cNvCxnSpPr>
          <p:nvPr/>
        </p:nvCxnSpPr>
        <p:spPr>
          <a:xfrm rot="5400000">
            <a:off x="4430170" y="946700"/>
            <a:ext cx="364367" cy="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5" idx="2"/>
            <a:endCxn id="15" idx="0"/>
          </p:cNvCxnSpPr>
          <p:nvPr/>
        </p:nvCxnSpPr>
        <p:spPr>
          <a:xfrm rot="5400000">
            <a:off x="4450247" y="2361944"/>
            <a:ext cx="318999" cy="4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>
            <a:stCxn id="14" idx="0"/>
          </p:cNvCxnSpPr>
          <p:nvPr/>
        </p:nvCxnSpPr>
        <p:spPr>
          <a:xfrm rot="16200000" flipV="1">
            <a:off x="1691295" y="1023293"/>
            <a:ext cx="196074" cy="68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1785918" y="928670"/>
            <a:ext cx="56436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>
            <a:stCxn id="14" idx="2"/>
          </p:cNvCxnSpPr>
          <p:nvPr/>
        </p:nvCxnSpPr>
        <p:spPr>
          <a:xfrm rot="5400000">
            <a:off x="1588414" y="1867346"/>
            <a:ext cx="401837" cy="68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"/>
          <p:cNvCxnSpPr>
            <a:stCxn id="16" idx="2"/>
            <a:endCxn id="12" idx="0"/>
          </p:cNvCxnSpPr>
          <p:nvPr/>
        </p:nvCxnSpPr>
        <p:spPr>
          <a:xfrm rot="5400000">
            <a:off x="7266260" y="1825580"/>
            <a:ext cx="305678" cy="208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recto"/>
          <p:cNvCxnSpPr>
            <a:stCxn id="15" idx="2"/>
            <a:endCxn id="11" idx="0"/>
          </p:cNvCxnSpPr>
          <p:nvPr/>
        </p:nvCxnSpPr>
        <p:spPr>
          <a:xfrm rot="16200000" flipH="1">
            <a:off x="4465644" y="3210642"/>
            <a:ext cx="288602" cy="5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>
            <a:stCxn id="20" idx="0"/>
            <a:endCxn id="13" idx="2"/>
          </p:cNvCxnSpPr>
          <p:nvPr/>
        </p:nvCxnSpPr>
        <p:spPr>
          <a:xfrm rot="5400000" flipH="1" flipV="1">
            <a:off x="1451980" y="3654419"/>
            <a:ext cx="215676" cy="47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>
            <a:stCxn id="20" idx="2"/>
            <a:endCxn id="10" idx="0"/>
          </p:cNvCxnSpPr>
          <p:nvPr/>
        </p:nvCxnSpPr>
        <p:spPr>
          <a:xfrm rot="16200000" flipH="1">
            <a:off x="1437036" y="4430136"/>
            <a:ext cx="240721" cy="430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>
            <a:stCxn id="12" idx="2"/>
          </p:cNvCxnSpPr>
          <p:nvPr/>
        </p:nvCxnSpPr>
        <p:spPr>
          <a:xfrm rot="5400000">
            <a:off x="7173885" y="3837149"/>
            <a:ext cx="418991" cy="50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recto"/>
          <p:cNvCxnSpPr/>
          <p:nvPr/>
        </p:nvCxnSpPr>
        <p:spPr>
          <a:xfrm rot="5400000">
            <a:off x="7250925" y="1107265"/>
            <a:ext cx="3571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2783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Ángulos">
  <a:themeElements>
    <a:clrScheme name="Ángulo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Ángulo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39</TotalTime>
  <Words>219</Words>
  <Application>Microsoft Office PowerPoint</Application>
  <PresentationFormat>Presentación en pantalla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Ángulos</vt:lpstr>
      <vt:lpstr> Sistemas de Información</vt:lpstr>
      <vt:lpstr>Integrantes</vt:lpstr>
      <vt:lpstr>Sistema de información en organismos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de Información &lt;3|</dc:title>
  <dc:creator>admin</dc:creator>
  <cp:lastModifiedBy>Meh</cp:lastModifiedBy>
  <cp:revision>7</cp:revision>
  <dcterms:created xsi:type="dcterms:W3CDTF">2003-06-19T04:16:08Z</dcterms:created>
  <dcterms:modified xsi:type="dcterms:W3CDTF">2013-02-14T04:48:56Z</dcterms:modified>
</cp:coreProperties>
</file>