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7"/>
  </p:notesMasterIdLst>
  <p:sldIdLst>
    <p:sldId id="257" r:id="rId2"/>
    <p:sldId id="259" r:id="rId3"/>
    <p:sldId id="260" r:id="rId4"/>
    <p:sldId id="261" r:id="rId5"/>
    <p:sldId id="262" r:id="rId6"/>
    <p:sldId id="263" r:id="rId7"/>
    <p:sldId id="264" r:id="rId8"/>
    <p:sldId id="265" r:id="rId9"/>
    <p:sldId id="266" r:id="rId10"/>
    <p:sldId id="267" r:id="rId11"/>
    <p:sldId id="268" r:id="rId12"/>
    <p:sldId id="283" r:id="rId13"/>
    <p:sldId id="273" r:id="rId14"/>
    <p:sldId id="274" r:id="rId15"/>
    <p:sldId id="269" r:id="rId16"/>
    <p:sldId id="281" r:id="rId17"/>
    <p:sldId id="282" r:id="rId18"/>
    <p:sldId id="270" r:id="rId19"/>
    <p:sldId id="279" r:id="rId20"/>
    <p:sldId id="280" r:id="rId21"/>
    <p:sldId id="278" r:id="rId22"/>
    <p:sldId id="271" r:id="rId23"/>
    <p:sldId id="272" r:id="rId24"/>
    <p:sldId id="275" r:id="rId25"/>
    <p:sldId id="276" r:id="rId26"/>
    <p:sldId id="277" r:id="rId27"/>
    <p:sldId id="284" r:id="rId28"/>
    <p:sldId id="285" r:id="rId29"/>
    <p:sldId id="286" r:id="rId30"/>
    <p:sldId id="287" r:id="rId31"/>
    <p:sldId id="288" r:id="rId32"/>
    <p:sldId id="289" r:id="rId33"/>
    <p:sldId id="290" r:id="rId34"/>
    <p:sldId id="291" r:id="rId35"/>
    <p:sldId id="292" r:id="rId36"/>
    <p:sldId id="293" r:id="rId37"/>
    <p:sldId id="294" r:id="rId38"/>
    <p:sldId id="295" r:id="rId39"/>
    <p:sldId id="296" r:id="rId40"/>
    <p:sldId id="297" r:id="rId41"/>
    <p:sldId id="298" r:id="rId42"/>
    <p:sldId id="299" r:id="rId43"/>
    <p:sldId id="300" r:id="rId44"/>
    <p:sldId id="301" r:id="rId45"/>
    <p:sldId id="302"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15" autoAdjust="0"/>
    <p:restoredTop sz="94660"/>
  </p:normalViewPr>
  <p:slideViewPr>
    <p:cSldViewPr>
      <p:cViewPr varScale="1">
        <p:scale>
          <a:sx n="110" d="100"/>
          <a:sy n="110" d="100"/>
        </p:scale>
        <p:origin x="930"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7044"/>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9A00499-E8DA-4D61-8A50-0A9D77320E66}" type="datetimeFigureOut">
              <a:rPr lang="en-US" smtClean="0"/>
              <a:t>4/22/2013</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4AAC779-3A46-4947-B41F-4717C0279988}" type="slidenum">
              <a:rPr lang="en-US" smtClean="0"/>
              <a:t>‹#›</a:t>
            </a:fld>
            <a:endParaRPr lang="en-US"/>
          </a:p>
        </p:txBody>
      </p:sp>
    </p:spTree>
    <p:extLst>
      <p:ext uri="{BB962C8B-B14F-4D97-AF65-F5344CB8AC3E}">
        <p14:creationId xmlns:p14="http://schemas.microsoft.com/office/powerpoint/2010/main" val="217605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4AAC779-3A46-4947-B41F-4717C0279988}" type="slidenum">
              <a:rPr lang="en-US" smtClean="0"/>
              <a:t>1</a:t>
            </a:fld>
            <a:endParaRPr lang="en-US"/>
          </a:p>
        </p:txBody>
      </p:sp>
    </p:spTree>
    <p:extLst>
      <p:ext uri="{BB962C8B-B14F-4D97-AF65-F5344CB8AC3E}">
        <p14:creationId xmlns:p14="http://schemas.microsoft.com/office/powerpoint/2010/main" val="103296991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34AAC779-3A46-4947-B41F-4717C0279988}" type="slidenum">
              <a:rPr lang="en-US" smtClean="0"/>
              <a:t>10</a:t>
            </a:fld>
            <a:endParaRPr lang="en-US"/>
          </a:p>
        </p:txBody>
      </p:sp>
    </p:spTree>
    <p:extLst>
      <p:ext uri="{BB962C8B-B14F-4D97-AF65-F5344CB8AC3E}">
        <p14:creationId xmlns:p14="http://schemas.microsoft.com/office/powerpoint/2010/main" val="2776858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E353DAA-9553-46B2-BE2D-820D2EA82D33}"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20D2B-CC41-4010-8482-DAD5029535CA}" type="slidenum">
              <a:rPr lang="en-US" smtClean="0"/>
              <a:t>‹#›</a:t>
            </a:fld>
            <a:endParaRPr lang="en-US"/>
          </a:p>
        </p:txBody>
      </p:sp>
    </p:spTree>
    <p:extLst>
      <p:ext uri="{BB962C8B-B14F-4D97-AF65-F5344CB8AC3E}">
        <p14:creationId xmlns:p14="http://schemas.microsoft.com/office/powerpoint/2010/main" val="1196151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353DAA-9553-46B2-BE2D-820D2EA82D33}"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20D2B-CC41-4010-8482-DAD5029535CA}" type="slidenum">
              <a:rPr lang="en-US" smtClean="0"/>
              <a:t>‹#›</a:t>
            </a:fld>
            <a:endParaRPr lang="en-US"/>
          </a:p>
        </p:txBody>
      </p:sp>
    </p:spTree>
    <p:extLst>
      <p:ext uri="{BB962C8B-B14F-4D97-AF65-F5344CB8AC3E}">
        <p14:creationId xmlns:p14="http://schemas.microsoft.com/office/powerpoint/2010/main" val="17967021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353DAA-9553-46B2-BE2D-820D2EA82D33}"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20D2B-CC41-4010-8482-DAD5029535CA}" type="slidenum">
              <a:rPr lang="en-US" smtClean="0"/>
              <a:t>‹#›</a:t>
            </a:fld>
            <a:endParaRPr lang="en-US"/>
          </a:p>
        </p:txBody>
      </p:sp>
    </p:spTree>
    <p:extLst>
      <p:ext uri="{BB962C8B-B14F-4D97-AF65-F5344CB8AC3E}">
        <p14:creationId xmlns:p14="http://schemas.microsoft.com/office/powerpoint/2010/main" val="17632584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E353DAA-9553-46B2-BE2D-820D2EA82D33}"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20D2B-CC41-4010-8482-DAD5029535CA}" type="slidenum">
              <a:rPr lang="en-US" smtClean="0"/>
              <a:t>‹#›</a:t>
            </a:fld>
            <a:endParaRPr lang="en-US"/>
          </a:p>
        </p:txBody>
      </p:sp>
    </p:spTree>
    <p:extLst>
      <p:ext uri="{BB962C8B-B14F-4D97-AF65-F5344CB8AC3E}">
        <p14:creationId xmlns:p14="http://schemas.microsoft.com/office/powerpoint/2010/main" val="406391307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E353DAA-9553-46B2-BE2D-820D2EA82D33}" type="datetimeFigureOut">
              <a:rPr lang="en-US" smtClean="0"/>
              <a:t>4/22/2013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20D2B-CC41-4010-8482-DAD5029535CA}" type="slidenum">
              <a:rPr lang="en-US" smtClean="0"/>
              <a:t>‹#›</a:t>
            </a:fld>
            <a:endParaRPr lang="en-US"/>
          </a:p>
        </p:txBody>
      </p:sp>
    </p:spTree>
    <p:extLst>
      <p:ext uri="{BB962C8B-B14F-4D97-AF65-F5344CB8AC3E}">
        <p14:creationId xmlns:p14="http://schemas.microsoft.com/office/powerpoint/2010/main" val="487115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E353DAA-9553-46B2-BE2D-820D2EA82D33}" type="datetimeFigureOut">
              <a:rPr lang="en-US" smtClean="0"/>
              <a:t>4/22/2013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20D2B-CC41-4010-8482-DAD5029535CA}" type="slidenum">
              <a:rPr lang="en-US" smtClean="0"/>
              <a:t>‹#›</a:t>
            </a:fld>
            <a:endParaRPr lang="en-US"/>
          </a:p>
        </p:txBody>
      </p:sp>
    </p:spTree>
    <p:extLst>
      <p:ext uri="{BB962C8B-B14F-4D97-AF65-F5344CB8AC3E}">
        <p14:creationId xmlns:p14="http://schemas.microsoft.com/office/powerpoint/2010/main" val="39780756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E353DAA-9553-46B2-BE2D-820D2EA82D33}" type="datetimeFigureOut">
              <a:rPr lang="en-US" smtClean="0"/>
              <a:t>4/22/2013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C20D2B-CC41-4010-8482-DAD5029535CA}" type="slidenum">
              <a:rPr lang="en-US" smtClean="0"/>
              <a:t>‹#›</a:t>
            </a:fld>
            <a:endParaRPr lang="en-US"/>
          </a:p>
        </p:txBody>
      </p:sp>
    </p:spTree>
    <p:extLst>
      <p:ext uri="{BB962C8B-B14F-4D97-AF65-F5344CB8AC3E}">
        <p14:creationId xmlns:p14="http://schemas.microsoft.com/office/powerpoint/2010/main" val="15231079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E353DAA-9553-46B2-BE2D-820D2EA82D33}" type="datetimeFigureOut">
              <a:rPr lang="en-US" smtClean="0"/>
              <a:t>4/22/2013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C20D2B-CC41-4010-8482-DAD5029535CA}" type="slidenum">
              <a:rPr lang="en-US" smtClean="0"/>
              <a:t>‹#›</a:t>
            </a:fld>
            <a:endParaRPr lang="en-US"/>
          </a:p>
        </p:txBody>
      </p:sp>
    </p:spTree>
    <p:extLst>
      <p:ext uri="{BB962C8B-B14F-4D97-AF65-F5344CB8AC3E}">
        <p14:creationId xmlns:p14="http://schemas.microsoft.com/office/powerpoint/2010/main" val="5218432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E353DAA-9553-46B2-BE2D-820D2EA82D33}" type="datetimeFigureOut">
              <a:rPr lang="en-US" smtClean="0"/>
              <a:t>4/22/2013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C20D2B-CC41-4010-8482-DAD5029535CA}" type="slidenum">
              <a:rPr lang="en-US" smtClean="0"/>
              <a:t>‹#›</a:t>
            </a:fld>
            <a:endParaRPr lang="en-US"/>
          </a:p>
        </p:txBody>
      </p:sp>
    </p:spTree>
    <p:extLst>
      <p:ext uri="{BB962C8B-B14F-4D97-AF65-F5344CB8AC3E}">
        <p14:creationId xmlns:p14="http://schemas.microsoft.com/office/powerpoint/2010/main" val="39734818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353DAA-9553-46B2-BE2D-820D2EA82D33}" type="datetimeFigureOut">
              <a:rPr lang="en-US" smtClean="0"/>
              <a:t>4/22/2013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20D2B-CC41-4010-8482-DAD5029535CA}" type="slidenum">
              <a:rPr lang="en-US" smtClean="0"/>
              <a:t>‹#›</a:t>
            </a:fld>
            <a:endParaRPr lang="en-US"/>
          </a:p>
        </p:txBody>
      </p:sp>
    </p:spTree>
    <p:extLst>
      <p:ext uri="{BB962C8B-B14F-4D97-AF65-F5344CB8AC3E}">
        <p14:creationId xmlns:p14="http://schemas.microsoft.com/office/powerpoint/2010/main" val="2238403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E353DAA-9553-46B2-BE2D-820D2EA82D33}" type="datetimeFigureOut">
              <a:rPr lang="en-US" smtClean="0"/>
              <a:t>4/22/2013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20D2B-CC41-4010-8482-DAD5029535CA}" type="slidenum">
              <a:rPr lang="en-US" smtClean="0"/>
              <a:t>‹#›</a:t>
            </a:fld>
            <a:endParaRPr lang="en-US"/>
          </a:p>
        </p:txBody>
      </p:sp>
    </p:spTree>
    <p:extLst>
      <p:ext uri="{BB962C8B-B14F-4D97-AF65-F5344CB8AC3E}">
        <p14:creationId xmlns:p14="http://schemas.microsoft.com/office/powerpoint/2010/main" val="9679593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353DAA-9553-46B2-BE2D-820D2EA82D33}" type="datetimeFigureOut">
              <a:rPr lang="en-US" smtClean="0"/>
              <a:t>4/22/2013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C20D2B-CC41-4010-8482-DAD5029535CA}" type="slidenum">
              <a:rPr lang="en-US" smtClean="0"/>
              <a:t>‹#›</a:t>
            </a:fld>
            <a:endParaRPr lang="en-US"/>
          </a:p>
        </p:txBody>
      </p:sp>
    </p:spTree>
    <p:extLst>
      <p:ext uri="{BB962C8B-B14F-4D97-AF65-F5344CB8AC3E}">
        <p14:creationId xmlns:p14="http://schemas.microsoft.com/office/powerpoint/2010/main" val="3011383355"/>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englishtenses.com/page/present_tenses.html" TargetMode="External"/><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6.gif"/><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a:lum/>
          </a:blip>
          <a:srcRect/>
          <a:stretch>
            <a:fillRect t="-3000" b="-3000"/>
          </a:stretch>
        </a:blipFill>
        <a:effectLst/>
      </p:bgPr>
    </p:bg>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143000" y="537865"/>
            <a:ext cx="7086600" cy="1143000"/>
          </a:xfrm>
          <a:scene3d>
            <a:camera prst="orthographicFront">
              <a:rot lat="61455" lon="1599086" rev="506585"/>
            </a:camera>
            <a:lightRig rig="threePt" dir="t"/>
          </a:scene3d>
          <a:sp3d/>
        </p:spPr>
        <p:txBody>
          <a:bodyPr>
            <a:normAutofit/>
          </a:bodyPr>
          <a:lstStyle/>
          <a:p>
            <a:r>
              <a:rPr lang="en-US" sz="5000" b="1" i="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Finance &amp; Banking 7A</a:t>
            </a:r>
          </a:p>
          <a:p>
            <a:endParaRPr lang="en-US" b="1" dirty="0">
              <a:solidFill>
                <a:srgbClr val="336699"/>
              </a:solidFill>
            </a:endParaRPr>
          </a:p>
        </p:txBody>
      </p:sp>
      <p:sp>
        <p:nvSpPr>
          <p:cNvPr id="8" name="Rectangle 7"/>
          <p:cNvSpPr/>
          <p:nvPr/>
        </p:nvSpPr>
        <p:spPr>
          <a:xfrm>
            <a:off x="2590800" y="1219200"/>
            <a:ext cx="184730" cy="923330"/>
          </a:xfrm>
          <a:prstGeom prst="rect">
            <a:avLst/>
          </a:prstGeom>
          <a:noFill/>
        </p:spPr>
        <p:txBody>
          <a:bodyPr wrap="none" lIns="91440" tIns="45720" rIns="91440" bIns="45720">
            <a:spAutoFit/>
          </a:bodyPr>
          <a:lstStyle/>
          <a:p>
            <a:pPr algn="ctr"/>
            <a:endParaRPr lang="en-US" sz="5400" b="1" cap="none" spc="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latin typeface="Allegie" pitchFamily="2" charset="0"/>
              <a:ea typeface="Allegie" pitchFamily="2" charset="0"/>
              <a:cs typeface="Allegie" pitchFamily="2" charset="0"/>
            </a:endParaRPr>
          </a:p>
        </p:txBody>
      </p:sp>
      <p:sp>
        <p:nvSpPr>
          <p:cNvPr id="9" name="Content Placeholder 2"/>
          <p:cNvSpPr txBox="1">
            <a:spLocks/>
          </p:cNvSpPr>
          <p:nvPr/>
        </p:nvSpPr>
        <p:spPr>
          <a:xfrm>
            <a:off x="2475270" y="1549235"/>
            <a:ext cx="5284839" cy="1157748"/>
          </a:xfrm>
          <a:prstGeom prst="rect">
            <a:avLst/>
          </a:prstGeom>
          <a:scene3d>
            <a:camera prst="orthographicFront">
              <a:rot lat="801692" lon="325082" rev="620940"/>
            </a:camera>
            <a:lightRig rig="threePt" dir="t"/>
          </a:scene3d>
        </p:spPr>
        <p:txBody>
          <a:bodyPr vert="horz" lIns="91440" tIns="45720" rIns="91440" bIns="45720" rtlCol="0">
            <a:norm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sz="4000" dirty="0" smtClean="0">
                <a:solidFill>
                  <a:schemeClr val="tx1"/>
                </a:solidFill>
                <a:latin typeface="Allegie" pitchFamily="2" charset="0"/>
                <a:ea typeface="Allegie" pitchFamily="2" charset="0"/>
                <a:cs typeface="Allegie" pitchFamily="2" charset="0"/>
              </a:rPr>
              <a:t>1/ Lê Hoàng Hải Long</a:t>
            </a:r>
          </a:p>
        </p:txBody>
      </p:sp>
      <p:sp>
        <p:nvSpPr>
          <p:cNvPr id="4" name="TextBox 3"/>
          <p:cNvSpPr txBox="1"/>
          <p:nvPr/>
        </p:nvSpPr>
        <p:spPr>
          <a:xfrm>
            <a:off x="2683165" y="2316841"/>
            <a:ext cx="4724400" cy="707886"/>
          </a:xfrm>
          <a:prstGeom prst="rect">
            <a:avLst/>
          </a:prstGeom>
          <a:noFill/>
          <a:scene3d>
            <a:camera prst="orthographicFront">
              <a:rot lat="1299148" lon="20815922" rev="313075"/>
            </a:camera>
            <a:lightRig rig="threePt" dir="t"/>
          </a:scene3d>
        </p:spPr>
        <p:txBody>
          <a:bodyPr wrap="square" rtlCol="0">
            <a:spAutoFit/>
          </a:bodyPr>
          <a:lstStyle/>
          <a:p>
            <a:pPr lvl="0"/>
            <a:r>
              <a:rPr lang="en-US" sz="4000" dirty="0">
                <a:solidFill>
                  <a:prstClr val="black"/>
                </a:solidFill>
                <a:latin typeface="Allegie" pitchFamily="2" charset="0"/>
                <a:ea typeface="Allegie" pitchFamily="2" charset="0"/>
                <a:cs typeface="Allegie" pitchFamily="2" charset="0"/>
              </a:rPr>
              <a:t>2/ Trần Hải Nam </a:t>
            </a:r>
          </a:p>
        </p:txBody>
      </p:sp>
      <p:sp>
        <p:nvSpPr>
          <p:cNvPr id="6" name="TextBox 5"/>
          <p:cNvSpPr txBox="1"/>
          <p:nvPr/>
        </p:nvSpPr>
        <p:spPr>
          <a:xfrm>
            <a:off x="2952135" y="3106994"/>
            <a:ext cx="4800600" cy="984885"/>
          </a:xfrm>
          <a:prstGeom prst="rect">
            <a:avLst/>
          </a:prstGeom>
          <a:noFill/>
          <a:scene3d>
            <a:camera prst="orthographicFront">
              <a:rot lat="154556" lon="20713067" rev="579947"/>
            </a:camera>
            <a:lightRig rig="threePt" dir="t"/>
          </a:scene3d>
        </p:spPr>
        <p:txBody>
          <a:bodyPr wrap="square" rtlCol="0">
            <a:spAutoFit/>
          </a:bodyPr>
          <a:lstStyle/>
          <a:p>
            <a:pPr lvl="0"/>
            <a:r>
              <a:rPr lang="en-US" sz="4000" dirty="0">
                <a:solidFill>
                  <a:prstClr val="black"/>
                </a:solidFill>
                <a:latin typeface="Allegie" pitchFamily="2" charset="0"/>
                <a:ea typeface="Allegie" pitchFamily="2" charset="0"/>
                <a:cs typeface="Allegie" pitchFamily="2" charset="0"/>
              </a:rPr>
              <a:t>3/ Đặng Minh Châu</a:t>
            </a:r>
          </a:p>
          <a:p>
            <a:endParaRPr lang="en-US" dirty="0">
              <a:latin typeface="Allegie" pitchFamily="2" charset="0"/>
              <a:ea typeface="Allegie" pitchFamily="2" charset="0"/>
              <a:cs typeface="Allegie" pitchFamily="2" charset="0"/>
            </a:endParaRPr>
          </a:p>
        </p:txBody>
      </p:sp>
      <p:sp>
        <p:nvSpPr>
          <p:cNvPr id="7" name="TextBox 6"/>
          <p:cNvSpPr txBox="1"/>
          <p:nvPr/>
        </p:nvSpPr>
        <p:spPr>
          <a:xfrm>
            <a:off x="3200400" y="3815715"/>
            <a:ext cx="5562600" cy="984885"/>
          </a:xfrm>
          <a:prstGeom prst="rect">
            <a:avLst/>
          </a:prstGeom>
          <a:noFill/>
          <a:scene3d>
            <a:camera prst="orthographicFront">
              <a:rot lat="21322771" lon="20291514" rev="847373"/>
            </a:camera>
            <a:lightRig rig="threePt" dir="t"/>
          </a:scene3d>
        </p:spPr>
        <p:txBody>
          <a:bodyPr wrap="square" rtlCol="0">
            <a:spAutoFit/>
          </a:bodyPr>
          <a:lstStyle/>
          <a:p>
            <a:pPr lvl="0"/>
            <a:r>
              <a:rPr lang="en-US" sz="4000" dirty="0">
                <a:solidFill>
                  <a:prstClr val="black"/>
                </a:solidFill>
                <a:latin typeface="Allegie" pitchFamily="2" charset="0"/>
                <a:ea typeface="Allegie" pitchFamily="2" charset="0"/>
                <a:cs typeface="Allegie" pitchFamily="2" charset="0"/>
              </a:rPr>
              <a:t>4/ Hà Thị Hồng Ngọc</a:t>
            </a:r>
          </a:p>
          <a:p>
            <a:endParaRPr lang="en-US" dirty="0">
              <a:latin typeface="Allegie" pitchFamily="2" charset="0"/>
              <a:ea typeface="Allegie" pitchFamily="2" charset="0"/>
              <a:cs typeface="Allegie" pitchFamily="2" charset="0"/>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Effect transition="in" filter="barn(inVertical)">
                                      <p:cBhvr>
                                        <p:cTn id="7" dur="500"/>
                                        <p:tgtEl>
                                          <p:spTgt spid="205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Effect transition="in" filter="fade">
                                      <p:cBhvr>
                                        <p:cTn id="2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p:bldP spid="9" grpId="0"/>
      <p:bldP spid="4" grpId="0"/>
      <p:bldP spid="6" grpId="0"/>
      <p:bldP spid="7"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blipFill>
          <a:blip r:embed="rId3"/>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705600"/>
          </a:xfrm>
        </p:spPr>
        <p:txBody>
          <a:bodyPr>
            <a:noAutofit/>
          </a:bodyPr>
          <a:lstStyle/>
          <a:p>
            <a:pPr>
              <a:buNone/>
            </a:pPr>
            <a:r>
              <a:rPr lang="en-US" sz="4600" b="1" dirty="0">
                <a:solidFill>
                  <a:srgbClr val="FF0000"/>
                </a:solidFill>
              </a:rPr>
              <a:t>5/ Tendencies and Trends</a:t>
            </a:r>
          </a:p>
          <a:p>
            <a:r>
              <a:rPr lang="en-US" sz="4600" dirty="0"/>
              <a:t>This tense is also used for expressing tendencies or trends.</a:t>
            </a:r>
          </a:p>
          <a:p>
            <a:pPr>
              <a:buNone/>
            </a:pPr>
            <a:r>
              <a:rPr lang="en-US" sz="4600" dirty="0"/>
              <a:t>Ex:  </a:t>
            </a:r>
            <a:r>
              <a:rPr lang="en-US" sz="4600" dirty="0" smtClean="0"/>
              <a:t> 1/Our </a:t>
            </a:r>
            <a:r>
              <a:rPr lang="en-US" sz="4600" dirty="0"/>
              <a:t>country </a:t>
            </a:r>
            <a:r>
              <a:rPr lang="en-US" sz="4600" u="sng" dirty="0">
                <a:solidFill>
                  <a:srgbClr val="FF0000"/>
                </a:solidFill>
              </a:rPr>
              <a:t>is getting</a:t>
            </a:r>
            <a:r>
              <a:rPr lang="en-US" sz="4600" dirty="0"/>
              <a:t> richer.</a:t>
            </a:r>
          </a:p>
          <a:p>
            <a:pPr>
              <a:buNone/>
            </a:pPr>
            <a:r>
              <a:rPr lang="en-US" sz="4600" dirty="0" smtClean="0"/>
              <a:t>        2/The </a:t>
            </a:r>
            <a:r>
              <a:rPr lang="en-US" sz="4600" dirty="0"/>
              <a:t>Internet </a:t>
            </a:r>
            <a:r>
              <a:rPr lang="en-US" sz="4600" u="sng" dirty="0">
                <a:solidFill>
                  <a:srgbClr val="FF0000"/>
                </a:solidFill>
              </a:rPr>
              <a:t>is becoming</a:t>
            </a:r>
            <a:r>
              <a:rPr lang="en-US" sz="4600" dirty="0"/>
              <a:t> less of a novelty.</a:t>
            </a:r>
          </a:p>
          <a:p>
            <a:pPr>
              <a:buNone/>
            </a:pPr>
            <a:r>
              <a:rPr lang="en-US" sz="4600" dirty="0" smtClean="0"/>
              <a:t>        3/The </a:t>
            </a:r>
            <a:r>
              <a:rPr lang="en-US" sz="4600" dirty="0"/>
              <a:t>Universe </a:t>
            </a:r>
            <a:r>
              <a:rPr lang="en-US" sz="4600" u="sng" dirty="0">
                <a:solidFill>
                  <a:srgbClr val="FF0000"/>
                </a:solidFill>
              </a:rPr>
              <a:t>is expanding</a:t>
            </a:r>
            <a:r>
              <a:rPr lang="en-US" sz="4600" dirty="0"/>
              <a:t>.</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buNone/>
            </a:pPr>
            <a:r>
              <a:rPr lang="en-US" sz="4000" b="1" dirty="0">
                <a:solidFill>
                  <a:srgbClr val="FF0000"/>
                </a:solidFill>
              </a:rPr>
              <a:t>6/Irritation or Anger</a:t>
            </a:r>
          </a:p>
          <a:p>
            <a:r>
              <a:rPr lang="en-US" sz="4000" dirty="0"/>
              <a:t>The last use of this tense is to express irritation or anger over somebody or something in the present with adverbs such as: always, continually or </a:t>
            </a:r>
            <a:r>
              <a:rPr lang="en-US" sz="4000" dirty="0" err="1"/>
              <a:t>contantly</a:t>
            </a:r>
            <a:r>
              <a:rPr lang="en-US" sz="4000" dirty="0"/>
              <a:t>.</a:t>
            </a:r>
          </a:p>
          <a:p>
            <a:pPr>
              <a:buNone/>
            </a:pPr>
            <a:r>
              <a:rPr lang="en-US" sz="4000" dirty="0"/>
              <a:t>Ex: 1/ She </a:t>
            </a:r>
            <a:r>
              <a:rPr lang="en-US" sz="4000" u="sng" dirty="0">
                <a:solidFill>
                  <a:srgbClr val="FF0000"/>
                </a:solidFill>
              </a:rPr>
              <a:t>is</a:t>
            </a:r>
            <a:r>
              <a:rPr lang="en-US" sz="4000" dirty="0"/>
              <a:t> continually </a:t>
            </a:r>
            <a:r>
              <a:rPr lang="en-US" sz="4000" u="sng" dirty="0">
                <a:solidFill>
                  <a:srgbClr val="FF0000"/>
                </a:solidFill>
              </a:rPr>
              <a:t>complaining</a:t>
            </a:r>
            <a:r>
              <a:rPr lang="en-US" sz="4000" dirty="0"/>
              <a:t> about </a:t>
            </a:r>
            <a:r>
              <a:rPr lang="en-US" sz="4000" dirty="0" smtClean="0"/>
              <a:t>everything.</a:t>
            </a:r>
            <a:endParaRPr lang="en-US" sz="4000" dirty="0"/>
          </a:p>
          <a:p>
            <a:pPr>
              <a:buNone/>
            </a:pPr>
            <a:r>
              <a:rPr lang="en-US" sz="4000" dirty="0" smtClean="0"/>
              <a:t>      2/</a:t>
            </a:r>
            <a:r>
              <a:rPr lang="en-US" sz="4000" dirty="0" err="1" smtClean="0"/>
              <a:t>Johny</a:t>
            </a:r>
            <a:r>
              <a:rPr lang="en-US" sz="4000" dirty="0"/>
              <a:t> </a:t>
            </a:r>
            <a:r>
              <a:rPr lang="en-US" sz="4000" u="sng" dirty="0">
                <a:solidFill>
                  <a:srgbClr val="FF0000"/>
                </a:solidFill>
              </a:rPr>
              <a:t>is</a:t>
            </a:r>
            <a:r>
              <a:rPr lang="en-US" sz="4000" dirty="0"/>
              <a:t> always</a:t>
            </a:r>
            <a:r>
              <a:rPr lang="en-US" sz="4000" dirty="0">
                <a:solidFill>
                  <a:srgbClr val="FF0000"/>
                </a:solidFill>
              </a:rPr>
              <a:t> </a:t>
            </a:r>
            <a:r>
              <a:rPr lang="en-US" sz="4000" u="sng" dirty="0">
                <a:solidFill>
                  <a:srgbClr val="FF0000"/>
                </a:solidFill>
              </a:rPr>
              <a:t>asking</a:t>
            </a:r>
            <a:r>
              <a:rPr lang="en-US" sz="4000" dirty="0"/>
              <a:t> stupid </a:t>
            </a:r>
            <a:r>
              <a:rPr lang="en-US" sz="4000" dirty="0" smtClean="0"/>
              <a:t>questions</a:t>
            </a:r>
            <a:r>
              <a:rPr lang="en-US" sz="4000" dirty="0"/>
              <a:t>.</a:t>
            </a:r>
            <a:endParaRPr lang="en-US" sz="4000" dirty="0" smtClean="0"/>
          </a:p>
          <a:p>
            <a:pPr>
              <a:buNone/>
            </a:pPr>
            <a:r>
              <a:rPr lang="en-US" sz="4000" dirty="0" smtClean="0"/>
              <a:t>      3/My </a:t>
            </a:r>
            <a:r>
              <a:rPr lang="en-US" sz="4000" dirty="0"/>
              <a:t>boss </a:t>
            </a:r>
            <a:r>
              <a:rPr lang="en-US" sz="4000" u="sng" dirty="0">
                <a:solidFill>
                  <a:srgbClr val="FF0000"/>
                </a:solidFill>
              </a:rPr>
              <a:t>is</a:t>
            </a:r>
            <a:r>
              <a:rPr lang="en-US" sz="4000" dirty="0"/>
              <a:t> </a:t>
            </a:r>
            <a:r>
              <a:rPr lang="en-US" sz="4000" dirty="0" smtClean="0"/>
              <a:t>constantly</a:t>
            </a:r>
            <a:r>
              <a:rPr lang="en-US" sz="4000" dirty="0"/>
              <a:t> </a:t>
            </a:r>
            <a:r>
              <a:rPr lang="en-US" sz="4000" u="sng" dirty="0" err="1" smtClean="0">
                <a:solidFill>
                  <a:srgbClr val="FF0000"/>
                </a:solidFill>
              </a:rPr>
              <a:t>criticising</a:t>
            </a:r>
            <a:r>
              <a:rPr lang="en-US" sz="4000" dirty="0"/>
              <a:t> </a:t>
            </a:r>
            <a:r>
              <a:rPr lang="en-US" sz="4000" dirty="0" smtClean="0"/>
              <a:t>me.</a:t>
            </a:r>
            <a:endParaRPr lang="en-US" sz="4000" dirty="0"/>
          </a:p>
          <a:p>
            <a:pPr>
              <a:buNone/>
            </a:pPr>
            <a:endParaRPr lang="en-US" sz="40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r>
              <a:rPr lang="en-US" sz="6500" dirty="0" err="1" smtClean="0"/>
              <a:t>Indentification</a:t>
            </a:r>
            <a:endParaRPr lang="en-US" sz="6500" dirty="0" smtClean="0"/>
          </a:p>
          <a:p>
            <a:pPr marL="0" indent="0">
              <a:buNone/>
            </a:pPr>
            <a:r>
              <a:rPr lang="en-US" sz="4500" dirty="0" smtClean="0"/>
              <a:t> We can use Present </a:t>
            </a:r>
            <a:r>
              <a:rPr lang="en-US" sz="4500" dirty="0" err="1" smtClean="0"/>
              <a:t>Continuos</a:t>
            </a:r>
            <a:r>
              <a:rPr lang="en-US" sz="4500" dirty="0" smtClean="0"/>
              <a:t> Tense when one of these word appears in the sentence:</a:t>
            </a:r>
          </a:p>
          <a:p>
            <a:pPr>
              <a:buFontTx/>
              <a:buChar char="-"/>
            </a:pPr>
            <a:r>
              <a:rPr lang="en-US" sz="4500" dirty="0" smtClean="0"/>
              <a:t>Now</a:t>
            </a:r>
          </a:p>
          <a:p>
            <a:pPr>
              <a:buFontTx/>
              <a:buChar char="-"/>
            </a:pPr>
            <a:r>
              <a:rPr lang="en-US" sz="4500" dirty="0" smtClean="0"/>
              <a:t>At the time = at this time = at present</a:t>
            </a:r>
          </a:p>
          <a:p>
            <a:pPr>
              <a:buFontTx/>
              <a:buChar char="-"/>
            </a:pPr>
            <a:r>
              <a:rPr lang="en-US" sz="4500" dirty="0" smtClean="0"/>
              <a:t>At present time = at this moment</a:t>
            </a:r>
          </a:p>
          <a:p>
            <a:pPr>
              <a:buFontTx/>
              <a:buChar char="-"/>
            </a:pPr>
            <a:r>
              <a:rPr lang="en-US" sz="4500" dirty="0" smtClean="0"/>
              <a:t>Look!, Listen! (command)</a:t>
            </a:r>
          </a:p>
          <a:p>
            <a:pPr>
              <a:buFontTx/>
              <a:buChar char="-"/>
            </a:pPr>
            <a:r>
              <a:rPr lang="en-US" sz="4500" dirty="0" smtClean="0"/>
              <a:t>Always (complain)</a:t>
            </a:r>
            <a:endParaRPr lang="en-US" sz="4500" dirty="0"/>
          </a:p>
        </p:txBody>
      </p:sp>
    </p:spTree>
    <p:extLst>
      <p:ext uri="{BB962C8B-B14F-4D97-AF65-F5344CB8AC3E}">
        <p14:creationId xmlns:p14="http://schemas.microsoft.com/office/powerpoint/2010/main" val="2602234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3.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9832"/>
            <a:ext cx="8229600" cy="1143000"/>
          </a:xfrm>
        </p:spPr>
        <p:txBody>
          <a:bodyPr>
            <a:normAutofit/>
          </a:bodyPr>
          <a:lstStyle/>
          <a:p>
            <a:r>
              <a:rPr lang="en-US" sz="6000" b="1" dirty="0" smtClean="0"/>
              <a:t>PRACTICE</a:t>
            </a:r>
            <a:endParaRPr lang="en-US" sz="6000" b="1" dirty="0"/>
          </a:p>
        </p:txBody>
      </p:sp>
      <p:sp>
        <p:nvSpPr>
          <p:cNvPr id="3" name="Content Placeholder 2"/>
          <p:cNvSpPr>
            <a:spLocks noGrp="1"/>
          </p:cNvSpPr>
          <p:nvPr>
            <p:ph idx="1"/>
          </p:nvPr>
        </p:nvSpPr>
        <p:spPr>
          <a:xfrm>
            <a:off x="152400" y="914400"/>
            <a:ext cx="8991600" cy="5791200"/>
          </a:xfrm>
        </p:spPr>
        <p:txBody>
          <a:bodyPr>
            <a:normAutofit fontScale="92500" lnSpcReduction="10000"/>
          </a:bodyPr>
          <a:lstStyle/>
          <a:p>
            <a:pPr>
              <a:buFont typeface="Wingdings" pitchFamily="2" charset="2"/>
              <a:buChar char="v"/>
            </a:pPr>
            <a:endParaRPr lang="en-US" sz="4000" b="1" dirty="0" smtClean="0"/>
          </a:p>
          <a:p>
            <a:pPr>
              <a:buFont typeface="Wingdings" pitchFamily="2" charset="2"/>
              <a:buChar char="v"/>
            </a:pPr>
            <a:r>
              <a:rPr lang="en-US" sz="4000" b="1" dirty="0" smtClean="0"/>
              <a:t>Put the verb in brackets in the correct form</a:t>
            </a:r>
          </a:p>
          <a:p>
            <a:pPr marL="0" indent="0" algn="just">
              <a:buNone/>
            </a:pPr>
            <a:endParaRPr lang="en-US" dirty="0" smtClean="0"/>
          </a:p>
          <a:p>
            <a:pPr marL="0" indent="0" algn="just">
              <a:buNone/>
            </a:pPr>
            <a:r>
              <a:rPr lang="en-US" sz="4000" dirty="0" smtClean="0"/>
              <a:t>1. Sally (listen) ……… </a:t>
            </a:r>
            <a:r>
              <a:rPr lang="en-US" sz="4000" dirty="0"/>
              <a:t>to a new CD</a:t>
            </a:r>
            <a:r>
              <a:rPr lang="en-US" sz="4000" dirty="0" smtClean="0"/>
              <a:t>.</a:t>
            </a:r>
          </a:p>
          <a:p>
            <a:pPr marL="0" indent="0" algn="just">
              <a:buNone/>
            </a:pPr>
            <a:r>
              <a:rPr lang="en-US" sz="4000" dirty="0"/>
              <a:t> </a:t>
            </a:r>
            <a:r>
              <a:rPr lang="en-US" sz="4000" dirty="0" smtClean="0"/>
              <a:t>2</a:t>
            </a:r>
            <a:r>
              <a:rPr lang="en-US" sz="4000" dirty="0"/>
              <a:t>. </a:t>
            </a:r>
            <a:r>
              <a:rPr lang="en-US" sz="4000" dirty="0" smtClean="0"/>
              <a:t>John (read) …… a book now.</a:t>
            </a:r>
            <a:endParaRPr lang="en-US" sz="4000" dirty="0"/>
          </a:p>
          <a:p>
            <a:pPr marL="0" indent="0">
              <a:buNone/>
            </a:pPr>
            <a:r>
              <a:rPr lang="en-US" sz="4000" dirty="0" smtClean="0"/>
              <a:t>3</a:t>
            </a:r>
            <a:r>
              <a:rPr lang="en-US" sz="4000" dirty="0"/>
              <a:t>. Tonight we ………..(see) a play at the </a:t>
            </a:r>
            <a:r>
              <a:rPr lang="en-US" sz="4000" dirty="0" err="1"/>
              <a:t>thereatre</a:t>
            </a:r>
            <a:r>
              <a:rPr lang="en-US" sz="4000" dirty="0"/>
              <a:t>.</a:t>
            </a:r>
          </a:p>
          <a:p>
            <a:pPr marL="0" indent="0">
              <a:buNone/>
            </a:pPr>
            <a:r>
              <a:rPr lang="en-US" sz="4000" dirty="0"/>
              <a:t>4. </a:t>
            </a:r>
            <a:r>
              <a:rPr lang="en-US" sz="4000" dirty="0" smtClean="0"/>
              <a:t>Jack and Peter (work) ….. late today.</a:t>
            </a:r>
            <a:endParaRPr lang="en-US" sz="4000" dirty="0"/>
          </a:p>
          <a:p>
            <a:pPr marL="0" indent="0">
              <a:buNone/>
            </a:pPr>
            <a:r>
              <a:rPr lang="en-US" sz="4000" dirty="0" smtClean="0"/>
              <a:t>5</a:t>
            </a:r>
            <a:r>
              <a:rPr lang="en-US" sz="4000" dirty="0"/>
              <a:t>. What </a:t>
            </a:r>
            <a:r>
              <a:rPr lang="en-US" sz="4000" dirty="0" smtClean="0"/>
              <a:t>…you (do)….tonight</a:t>
            </a:r>
            <a:r>
              <a:rPr lang="en-US" sz="4000" dirty="0"/>
              <a:t>?</a:t>
            </a:r>
          </a:p>
        </p:txBody>
      </p:sp>
    </p:spTree>
    <p:extLst>
      <p:ext uri="{BB962C8B-B14F-4D97-AF65-F5344CB8AC3E}">
        <p14:creationId xmlns:p14="http://schemas.microsoft.com/office/powerpoint/2010/main" val="1321954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6000" b="1" dirty="0" smtClean="0"/>
              <a:t>ANSWER</a:t>
            </a:r>
            <a:endParaRPr lang="en-US" sz="6000" b="1" dirty="0"/>
          </a:p>
        </p:txBody>
      </p:sp>
      <p:sp>
        <p:nvSpPr>
          <p:cNvPr id="3" name="Content Placeholder 2"/>
          <p:cNvSpPr>
            <a:spLocks noGrp="1"/>
          </p:cNvSpPr>
          <p:nvPr>
            <p:ph idx="1"/>
          </p:nvPr>
        </p:nvSpPr>
        <p:spPr>
          <a:xfrm>
            <a:off x="457200" y="1295400"/>
            <a:ext cx="8229600" cy="4525963"/>
          </a:xfrm>
        </p:spPr>
        <p:txBody>
          <a:bodyPr>
            <a:noAutofit/>
          </a:bodyPr>
          <a:lstStyle/>
          <a:p>
            <a:pPr marL="0" indent="0" algn="just">
              <a:buNone/>
            </a:pPr>
            <a:r>
              <a:rPr lang="en-US" sz="4000" dirty="0"/>
              <a:t>1. Sally (listen) </a:t>
            </a:r>
            <a:r>
              <a:rPr lang="en-US" sz="4000" b="1" dirty="0" smtClean="0">
                <a:solidFill>
                  <a:srgbClr val="FF0000"/>
                </a:solidFill>
              </a:rPr>
              <a:t>is listening  </a:t>
            </a:r>
            <a:r>
              <a:rPr lang="en-US" sz="4000" dirty="0" smtClean="0"/>
              <a:t>to </a:t>
            </a:r>
            <a:r>
              <a:rPr lang="en-US" sz="4000" dirty="0"/>
              <a:t>a new CD.</a:t>
            </a:r>
          </a:p>
          <a:p>
            <a:pPr marL="0" indent="0" algn="just">
              <a:buNone/>
            </a:pPr>
            <a:r>
              <a:rPr lang="en-US" sz="4000" dirty="0"/>
              <a:t> 2. John (read) </a:t>
            </a:r>
            <a:r>
              <a:rPr lang="en-US" sz="4000" b="1" dirty="0" smtClean="0">
                <a:solidFill>
                  <a:srgbClr val="FF0000"/>
                </a:solidFill>
              </a:rPr>
              <a:t>is reading </a:t>
            </a:r>
            <a:r>
              <a:rPr lang="en-US" sz="4000" dirty="0"/>
              <a:t>a book now.</a:t>
            </a:r>
          </a:p>
          <a:p>
            <a:pPr marL="0" indent="0">
              <a:buNone/>
            </a:pPr>
            <a:r>
              <a:rPr lang="en-US" sz="4000" dirty="0"/>
              <a:t>3. Tonight we </a:t>
            </a:r>
            <a:r>
              <a:rPr lang="en-US" sz="4000" b="1" dirty="0" smtClean="0">
                <a:solidFill>
                  <a:srgbClr val="FF0000"/>
                </a:solidFill>
              </a:rPr>
              <a:t>are seeing </a:t>
            </a:r>
            <a:r>
              <a:rPr lang="en-US" sz="4000" dirty="0" smtClean="0"/>
              <a:t>(see</a:t>
            </a:r>
            <a:r>
              <a:rPr lang="en-US" sz="4000" dirty="0"/>
              <a:t>) a play at the </a:t>
            </a:r>
            <a:r>
              <a:rPr lang="en-US" sz="4000" dirty="0" err="1"/>
              <a:t>thereatre</a:t>
            </a:r>
            <a:r>
              <a:rPr lang="en-US" sz="4000" dirty="0"/>
              <a:t>.</a:t>
            </a:r>
          </a:p>
          <a:p>
            <a:pPr marL="0" indent="0">
              <a:buNone/>
            </a:pPr>
            <a:r>
              <a:rPr lang="en-US" sz="4000" dirty="0"/>
              <a:t>4. Jack and Peter (work) </a:t>
            </a:r>
            <a:r>
              <a:rPr lang="en-US" sz="4000" b="1" dirty="0" smtClean="0">
                <a:solidFill>
                  <a:srgbClr val="FF0000"/>
                </a:solidFill>
              </a:rPr>
              <a:t>are working</a:t>
            </a:r>
            <a:r>
              <a:rPr lang="en-US" sz="4000" dirty="0" smtClean="0"/>
              <a:t> </a:t>
            </a:r>
            <a:r>
              <a:rPr lang="en-US" sz="4000" dirty="0"/>
              <a:t>late today.</a:t>
            </a:r>
          </a:p>
          <a:p>
            <a:pPr marL="0" indent="0">
              <a:buNone/>
            </a:pPr>
            <a:r>
              <a:rPr lang="en-US" sz="4000" dirty="0"/>
              <a:t>5. What </a:t>
            </a:r>
            <a:r>
              <a:rPr lang="en-US" sz="4000" b="1" dirty="0" smtClean="0">
                <a:solidFill>
                  <a:srgbClr val="FF0000"/>
                </a:solidFill>
              </a:rPr>
              <a:t>are</a:t>
            </a:r>
            <a:r>
              <a:rPr lang="en-US" sz="4000" dirty="0" smtClean="0"/>
              <a:t> you </a:t>
            </a:r>
            <a:r>
              <a:rPr lang="en-US" sz="4000" dirty="0"/>
              <a:t>(</a:t>
            </a:r>
            <a:r>
              <a:rPr lang="en-US" sz="4000" dirty="0" smtClean="0"/>
              <a:t>do)</a:t>
            </a:r>
            <a:r>
              <a:rPr lang="en-US" sz="4000" b="1" dirty="0" smtClean="0">
                <a:solidFill>
                  <a:srgbClr val="FF0000"/>
                </a:solidFill>
              </a:rPr>
              <a:t>doing</a:t>
            </a:r>
            <a:r>
              <a:rPr lang="en-US" sz="4000" dirty="0" smtClean="0"/>
              <a:t> tonight</a:t>
            </a:r>
            <a:r>
              <a:rPr lang="en-US" sz="4000" dirty="0"/>
              <a:t>?</a:t>
            </a:r>
          </a:p>
          <a:p>
            <a:pPr marL="0" indent="0">
              <a:buNone/>
            </a:pPr>
            <a:endParaRPr lang="en-US" sz="4000" dirty="0"/>
          </a:p>
        </p:txBody>
      </p:sp>
    </p:spTree>
    <p:extLst>
      <p:ext uri="{BB962C8B-B14F-4D97-AF65-F5344CB8AC3E}">
        <p14:creationId xmlns:p14="http://schemas.microsoft.com/office/powerpoint/2010/main" val="6971657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33400" y="152400"/>
            <a:ext cx="8229600" cy="1143000"/>
          </a:xfrm>
        </p:spPr>
        <p:txBody>
          <a:bodyPr>
            <a:norm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sz="60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PAST CONTINUOUS</a:t>
            </a:r>
            <a:endParaRPr lang="en-US" sz="60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sp>
        <p:nvSpPr>
          <p:cNvPr id="3" name="Content Placeholder 2"/>
          <p:cNvSpPr>
            <a:spLocks noGrp="1"/>
          </p:cNvSpPr>
          <p:nvPr>
            <p:ph idx="1"/>
          </p:nvPr>
        </p:nvSpPr>
        <p:spPr/>
        <p:txBody>
          <a:bodyPr/>
          <a:lstStyle/>
          <a:p>
            <a:pPr>
              <a:buFont typeface="Wingdings" pitchFamily="2" charset="2"/>
              <a:buChar char="v"/>
            </a:pPr>
            <a:r>
              <a:rPr lang="en-US" dirty="0" smtClean="0"/>
              <a:t>Basic Form</a:t>
            </a:r>
          </a:p>
          <a:p>
            <a:pPr marL="0" indent="0">
              <a:buNone/>
            </a:pPr>
            <a:endParaRPr lang="en-US" dirty="0" smtClean="0"/>
          </a:p>
          <a:p>
            <a:pPr marL="0" indent="0">
              <a:buNone/>
            </a:pPr>
            <a:endParaRPr lang="en-US" dirty="0"/>
          </a:p>
          <a:p>
            <a:pPr marL="0" indent="0">
              <a:buNone/>
            </a:pPr>
            <a:r>
              <a:rPr lang="en-US" dirty="0" smtClean="0"/>
              <a:t>Ex: 1. The man </a:t>
            </a:r>
            <a:r>
              <a:rPr lang="en-US" u="sng" dirty="0" smtClean="0">
                <a:solidFill>
                  <a:srgbClr val="FF0000"/>
                </a:solidFill>
              </a:rPr>
              <a:t>was</a:t>
            </a:r>
            <a:r>
              <a:rPr lang="en-US" dirty="0" smtClean="0"/>
              <a:t> </a:t>
            </a:r>
            <a:r>
              <a:rPr lang="en-US" u="sng" dirty="0" smtClean="0">
                <a:solidFill>
                  <a:srgbClr val="FF0000"/>
                </a:solidFill>
              </a:rPr>
              <a:t>singing</a:t>
            </a:r>
          </a:p>
          <a:p>
            <a:pPr marL="0" lvl="0" indent="515938">
              <a:buNone/>
            </a:pPr>
            <a:r>
              <a:rPr lang="en-US" dirty="0" smtClean="0"/>
              <a:t>2. </a:t>
            </a:r>
            <a:r>
              <a:rPr lang="en-US" dirty="0"/>
              <a:t>I </a:t>
            </a:r>
            <a:r>
              <a:rPr lang="en-US" u="sng" dirty="0">
                <a:solidFill>
                  <a:srgbClr val="FF0000"/>
                </a:solidFill>
              </a:rPr>
              <a:t>was resting</a:t>
            </a:r>
            <a:r>
              <a:rPr lang="en-US" dirty="0"/>
              <a:t> in the garden when it started to rain.</a:t>
            </a:r>
          </a:p>
        </p:txBody>
      </p:sp>
      <p:sp>
        <p:nvSpPr>
          <p:cNvPr id="4" name="Rounded Rectangle 3"/>
          <p:cNvSpPr/>
          <p:nvPr/>
        </p:nvSpPr>
        <p:spPr>
          <a:xfrm>
            <a:off x="1295400" y="2209800"/>
            <a:ext cx="62484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500" smtClean="0"/>
              <a:t>S + was/were + V-</a:t>
            </a:r>
            <a:r>
              <a:rPr lang="en-US" sz="4500" err="1" smtClean="0"/>
              <a:t>ing</a:t>
            </a:r>
            <a:endParaRPr lang="en-US" sz="4500"/>
          </a:p>
        </p:txBody>
      </p:sp>
    </p:spTree>
    <p:extLst>
      <p:ext uri="{BB962C8B-B14F-4D97-AF65-F5344CB8AC3E}">
        <p14:creationId xmlns:p14="http://schemas.microsoft.com/office/powerpoint/2010/main" val="2359246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6" presetClass="entr" presetSubtype="16"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ircle(in)">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4"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8686800" cy="6858000"/>
          </a:xfrm>
        </p:spPr>
        <p:txBody>
          <a:bodyPr>
            <a:normAutofit lnSpcReduction="10000"/>
          </a:bodyPr>
          <a:lstStyle/>
          <a:p>
            <a:r>
              <a:rPr lang="en-US" sz="5500" dirty="0" err="1" smtClean="0"/>
              <a:t>Declerative</a:t>
            </a:r>
            <a:endParaRPr lang="en-US" sz="5500" dirty="0" smtClean="0"/>
          </a:p>
          <a:p>
            <a:endParaRPr lang="en-US" dirty="0"/>
          </a:p>
          <a:p>
            <a:endParaRPr lang="en-US" dirty="0" smtClean="0"/>
          </a:p>
          <a:p>
            <a:endParaRPr lang="en-US" dirty="0"/>
          </a:p>
          <a:p>
            <a:pPr marL="0" indent="0">
              <a:buNone/>
            </a:pPr>
            <a:r>
              <a:rPr lang="en-US" sz="5500" dirty="0" smtClean="0"/>
              <a:t>Ex: 1. He </a:t>
            </a:r>
            <a:r>
              <a:rPr lang="en-US" sz="5500" dirty="0"/>
              <a:t>asked me why I </a:t>
            </a:r>
            <a:r>
              <a:rPr lang="en-US" sz="5500" u="sng" dirty="0">
                <a:solidFill>
                  <a:srgbClr val="FF0000"/>
                </a:solidFill>
              </a:rPr>
              <a:t>wasn't having</a:t>
            </a:r>
            <a:r>
              <a:rPr lang="en-US" sz="5500" dirty="0"/>
              <a:t> dinner at the </a:t>
            </a:r>
            <a:r>
              <a:rPr lang="en-US" sz="5500" dirty="0" smtClean="0"/>
              <a:t>hotel.</a:t>
            </a:r>
          </a:p>
          <a:p>
            <a:pPr marL="0" indent="0">
              <a:buNone/>
            </a:pPr>
            <a:r>
              <a:rPr lang="en-US" sz="5500" dirty="0" smtClean="0"/>
              <a:t>2.</a:t>
            </a:r>
            <a:r>
              <a:rPr lang="en-US" sz="5500" dirty="0"/>
              <a:t> We </a:t>
            </a:r>
            <a:r>
              <a:rPr lang="en-US" sz="5500" u="sng" dirty="0">
                <a:solidFill>
                  <a:srgbClr val="FF0000"/>
                </a:solidFill>
              </a:rPr>
              <a:t>weren't playing</a:t>
            </a:r>
            <a:r>
              <a:rPr lang="en-US" sz="5500" dirty="0"/>
              <a:t> football when the earthquake began.</a:t>
            </a:r>
          </a:p>
        </p:txBody>
      </p:sp>
      <p:sp>
        <p:nvSpPr>
          <p:cNvPr id="4" name="Rounded Rectangle 3"/>
          <p:cNvSpPr/>
          <p:nvPr/>
        </p:nvSpPr>
        <p:spPr>
          <a:xfrm>
            <a:off x="929148" y="1143000"/>
            <a:ext cx="75438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500" smtClean="0"/>
              <a:t>S+ was/were + not + V-ing</a:t>
            </a:r>
            <a:endParaRPr lang="en-US" sz="4500"/>
          </a:p>
        </p:txBody>
      </p:sp>
    </p:spTree>
    <p:extLst>
      <p:ext uri="{BB962C8B-B14F-4D97-AF65-F5344CB8AC3E}">
        <p14:creationId xmlns:p14="http://schemas.microsoft.com/office/powerpoint/2010/main" val="2452484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r>
              <a:rPr lang="en-US" sz="6000" dirty="0" smtClean="0"/>
              <a:t>Interrogative</a:t>
            </a:r>
          </a:p>
          <a:p>
            <a:endParaRPr lang="en-US" sz="6000" dirty="0"/>
          </a:p>
          <a:p>
            <a:pPr marL="0" indent="0">
              <a:buNone/>
            </a:pPr>
            <a:r>
              <a:rPr lang="en-US" sz="4500" dirty="0" smtClean="0"/>
              <a:t>Ex: 1. </a:t>
            </a:r>
            <a:r>
              <a:rPr lang="en-US" sz="4500" u="sng" dirty="0" smtClean="0">
                <a:solidFill>
                  <a:srgbClr val="FF0000"/>
                </a:solidFill>
              </a:rPr>
              <a:t>Was</a:t>
            </a:r>
            <a:r>
              <a:rPr lang="en-US" sz="4500" dirty="0"/>
              <a:t> she </a:t>
            </a:r>
            <a:r>
              <a:rPr lang="en-US" sz="4500" u="sng" dirty="0">
                <a:solidFill>
                  <a:srgbClr val="FF0000"/>
                </a:solidFill>
              </a:rPr>
              <a:t>going</a:t>
            </a:r>
            <a:r>
              <a:rPr lang="en-US" sz="4500" dirty="0"/>
              <a:t> to the theater when it started raining</a:t>
            </a:r>
            <a:r>
              <a:rPr lang="en-US" sz="4500" dirty="0" smtClean="0"/>
              <a:t>?</a:t>
            </a:r>
          </a:p>
          <a:p>
            <a:pPr marL="0" indent="0">
              <a:buNone/>
            </a:pPr>
            <a:r>
              <a:rPr lang="en-US" sz="4500" dirty="0" smtClean="0"/>
              <a:t>2. </a:t>
            </a:r>
            <a:r>
              <a:rPr lang="en-US" sz="4800" u="sng" dirty="0">
                <a:solidFill>
                  <a:srgbClr val="FF0000"/>
                </a:solidFill>
              </a:rPr>
              <a:t>Were</a:t>
            </a:r>
            <a:r>
              <a:rPr lang="en-US" sz="4800" dirty="0"/>
              <a:t> you </a:t>
            </a:r>
            <a:r>
              <a:rPr lang="en-US" sz="4800" u="sng" dirty="0">
                <a:solidFill>
                  <a:srgbClr val="FF0000"/>
                </a:solidFill>
              </a:rPr>
              <a:t>painting</a:t>
            </a:r>
            <a:r>
              <a:rPr lang="en-US" sz="4800" dirty="0"/>
              <a:t> your house yesterday at 5 </a:t>
            </a:r>
            <a:r>
              <a:rPr lang="en-US" sz="4800" dirty="0" smtClean="0"/>
              <a:t>PM?</a:t>
            </a:r>
          </a:p>
          <a:p>
            <a:pPr marL="0" indent="0">
              <a:buNone/>
            </a:pPr>
            <a:r>
              <a:rPr lang="en-US" sz="4800" dirty="0" smtClean="0"/>
              <a:t>3. </a:t>
            </a:r>
            <a:r>
              <a:rPr lang="en-US" sz="4800" u="sng" dirty="0">
                <a:solidFill>
                  <a:srgbClr val="FF0000"/>
                </a:solidFill>
              </a:rPr>
              <a:t>Was</a:t>
            </a:r>
            <a:r>
              <a:rPr lang="en-US" sz="4800" dirty="0"/>
              <a:t> Mary </a:t>
            </a:r>
            <a:r>
              <a:rPr lang="en-US" sz="4800" u="sng" dirty="0">
                <a:solidFill>
                  <a:srgbClr val="FF0000"/>
                </a:solidFill>
              </a:rPr>
              <a:t>shopping</a:t>
            </a:r>
            <a:r>
              <a:rPr lang="en-US" sz="4800" dirty="0"/>
              <a:t> when the mall was </a:t>
            </a:r>
            <a:r>
              <a:rPr lang="en-US" sz="4800" dirty="0" smtClean="0"/>
              <a:t>burning?</a:t>
            </a:r>
            <a:endParaRPr lang="en-US" sz="4500" dirty="0" smtClean="0"/>
          </a:p>
        </p:txBody>
      </p:sp>
      <p:sp>
        <p:nvSpPr>
          <p:cNvPr id="4" name="Rounded Rectangle 3"/>
          <p:cNvSpPr/>
          <p:nvPr/>
        </p:nvSpPr>
        <p:spPr>
          <a:xfrm>
            <a:off x="1054510" y="1160206"/>
            <a:ext cx="67056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500" dirty="0" smtClean="0"/>
              <a:t>Was/Were + S + V-</a:t>
            </a:r>
            <a:r>
              <a:rPr lang="en-US" sz="4500" dirty="0" err="1" smtClean="0"/>
              <a:t>ing</a:t>
            </a:r>
            <a:r>
              <a:rPr lang="en-US" sz="4500" dirty="0" smtClean="0"/>
              <a:t>+… ?</a:t>
            </a:r>
            <a:endParaRPr lang="en-US" sz="4500" dirty="0"/>
          </a:p>
        </p:txBody>
      </p:sp>
    </p:spTree>
    <p:extLst>
      <p:ext uri="{BB962C8B-B14F-4D97-AF65-F5344CB8AC3E}">
        <p14:creationId xmlns:p14="http://schemas.microsoft.com/office/powerpoint/2010/main" val="3084751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marL="0" indent="0">
              <a:buNone/>
            </a:pPr>
            <a:r>
              <a:rPr lang="en-US" sz="4000" dirty="0"/>
              <a:t>We usually use the </a:t>
            </a:r>
            <a:r>
              <a:rPr lang="en-US" sz="4000" b="1" dirty="0"/>
              <a:t>Past Continuous</a:t>
            </a:r>
            <a:r>
              <a:rPr lang="en-US" sz="4000" dirty="0"/>
              <a:t> to talk about activities that lasted for some time in the past. The actions can be </a:t>
            </a:r>
            <a:r>
              <a:rPr lang="en-US" sz="4000" dirty="0" err="1"/>
              <a:t>interruped</a:t>
            </a:r>
            <a:r>
              <a:rPr lang="en-US" sz="4000" dirty="0"/>
              <a:t> by something or can be happening at the same time</a:t>
            </a:r>
            <a:r>
              <a:rPr lang="en-US" sz="4000" dirty="0" smtClean="0"/>
              <a:t>.</a:t>
            </a:r>
          </a:p>
          <a:p>
            <a:r>
              <a:rPr lang="en-US" sz="4000" dirty="0"/>
              <a:t>To form a sentence in the Past Continuous, you need:</a:t>
            </a:r>
          </a:p>
          <a:p>
            <a:pPr lvl="0"/>
            <a:r>
              <a:rPr lang="en-US" sz="4000" dirty="0"/>
              <a:t>The proper conjugation of the </a:t>
            </a:r>
            <a:r>
              <a:rPr lang="en-US" sz="4000" b="1" dirty="0"/>
              <a:t>auxiliary verb "to be"</a:t>
            </a:r>
            <a:r>
              <a:rPr lang="en-US" sz="4000" dirty="0"/>
              <a:t> in the past form</a:t>
            </a:r>
          </a:p>
          <a:p>
            <a:pPr lvl="0"/>
            <a:r>
              <a:rPr lang="en-US" sz="4000" dirty="0"/>
              <a:t>The Present Participle of your verb (verb + </a:t>
            </a:r>
            <a:r>
              <a:rPr lang="en-US" sz="4000" b="1" dirty="0" err="1"/>
              <a:t>ing</a:t>
            </a:r>
            <a:r>
              <a:rPr lang="en-US" sz="4000" dirty="0"/>
              <a:t>)</a:t>
            </a:r>
          </a:p>
          <a:p>
            <a:endParaRPr lang="en-US" sz="4000" dirty="0" smtClean="0"/>
          </a:p>
          <a:p>
            <a:pPr>
              <a:buFont typeface="Wingdings" pitchFamily="2" charset="2"/>
              <a:buChar char="v"/>
            </a:pPr>
            <a:endParaRPr lang="en-US" dirty="0"/>
          </a:p>
          <a:p>
            <a:pPr marL="0" indent="0">
              <a:buNone/>
            </a:pPr>
            <a:endParaRPr lang="en-US" dirty="0"/>
          </a:p>
        </p:txBody>
      </p:sp>
    </p:spTree>
    <p:extLst>
      <p:ext uri="{BB962C8B-B14F-4D97-AF65-F5344CB8AC3E}">
        <p14:creationId xmlns:p14="http://schemas.microsoft.com/office/powerpoint/2010/main" val="1944622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629400"/>
          </a:xfrm>
        </p:spPr>
        <p:txBody>
          <a:bodyPr>
            <a:normAutofit fontScale="92500" lnSpcReduction="20000"/>
          </a:bodyPr>
          <a:lstStyle/>
          <a:p>
            <a:pPr>
              <a:buFont typeface="Wingdings" pitchFamily="2" charset="2"/>
              <a:buChar char="Ø"/>
            </a:pPr>
            <a:r>
              <a:rPr lang="en-US" sz="5000" b="1" dirty="0"/>
              <a:t>1. Auxiliary verb "to be"</a:t>
            </a:r>
            <a:endParaRPr lang="en-US" sz="5000" dirty="0"/>
          </a:p>
          <a:p>
            <a:r>
              <a:rPr lang="en-US" sz="5000" dirty="0"/>
              <a:t>The past form of the auxiliary verb "to be" is:</a:t>
            </a:r>
          </a:p>
          <a:p>
            <a:pPr lvl="0"/>
            <a:r>
              <a:rPr lang="en-US" sz="5000" dirty="0"/>
              <a:t>For the first and third person singular: "was"</a:t>
            </a:r>
          </a:p>
          <a:p>
            <a:pPr lvl="0"/>
            <a:r>
              <a:rPr lang="en-US" sz="5000" dirty="0"/>
              <a:t>For all others: "were"</a:t>
            </a:r>
          </a:p>
          <a:p>
            <a:pPr lvl="0"/>
            <a:r>
              <a:rPr lang="en-US" sz="5000" dirty="0"/>
              <a:t>She </a:t>
            </a:r>
            <a:r>
              <a:rPr lang="en-US" sz="5000" b="1" dirty="0"/>
              <a:t>was</a:t>
            </a:r>
            <a:r>
              <a:rPr lang="en-US" sz="5000" dirty="0"/>
              <a:t> always coming late for dinner!</a:t>
            </a:r>
          </a:p>
          <a:p>
            <a:pPr lvl="0"/>
            <a:r>
              <a:rPr lang="en-US" sz="5000" dirty="0"/>
              <a:t>You </a:t>
            </a:r>
            <a:r>
              <a:rPr lang="en-US" sz="5000" b="1" dirty="0"/>
              <a:t>were</a:t>
            </a:r>
            <a:r>
              <a:rPr lang="en-US" sz="5000" dirty="0"/>
              <a:t> always coming late for dinner!</a:t>
            </a:r>
          </a:p>
          <a:p>
            <a:endParaRPr lang="en-US" sz="5000" dirty="0"/>
          </a:p>
        </p:txBody>
      </p:sp>
    </p:spTree>
    <p:extLst>
      <p:ext uri="{BB962C8B-B14F-4D97-AF65-F5344CB8AC3E}">
        <p14:creationId xmlns:p14="http://schemas.microsoft.com/office/powerpoint/2010/main" val="4061382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CONTINUOS TENSES</a:t>
            </a:r>
            <a:endParaRPr lang="en-US" sz="6000" b="1"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3" name="Content Placeholder 2"/>
          <p:cNvSpPr>
            <a:spLocks noGrp="1"/>
          </p:cNvSpPr>
          <p:nvPr>
            <p:ph idx="1"/>
          </p:nvPr>
        </p:nvSpPr>
        <p:spPr/>
        <p:txBody>
          <a:bodyPr>
            <a:normAutofit/>
          </a:bodyPr>
          <a:lstStyle/>
          <a:p>
            <a:r>
              <a:rPr lang="en-US" sz="6000" dirty="0" smtClean="0"/>
              <a:t>PAST CONTINUOS</a:t>
            </a:r>
          </a:p>
          <a:p>
            <a:r>
              <a:rPr lang="en-US" sz="6000" dirty="0" smtClean="0"/>
              <a:t>PRESENT CONTINUOS</a:t>
            </a:r>
          </a:p>
          <a:p>
            <a:r>
              <a:rPr lang="en-US" sz="6000" dirty="0" smtClean="0"/>
              <a:t>FUTURE CONTINUOS</a:t>
            </a:r>
            <a:endParaRPr lang="en-US" sz="60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b="1" dirty="0"/>
              <a:t>2. The Present Participle</a:t>
            </a:r>
            <a:endParaRPr lang="en-US" dirty="0"/>
          </a:p>
          <a:p>
            <a:r>
              <a:rPr lang="en-US" dirty="0"/>
              <a:t>The present participle is of a verb is a verb form that appears with the </a:t>
            </a:r>
            <a:r>
              <a:rPr lang="en-US" u="sng" dirty="0">
                <a:hlinkClick r:id="rId3"/>
              </a:rPr>
              <a:t>present tenses</a:t>
            </a:r>
            <a:r>
              <a:rPr lang="en-US" dirty="0"/>
              <a:t>. The present participle is formed by adding </a:t>
            </a:r>
            <a:r>
              <a:rPr lang="en-US" b="1" dirty="0"/>
              <a:t>-</a:t>
            </a:r>
            <a:r>
              <a:rPr lang="en-US" b="1" dirty="0" err="1"/>
              <a:t>ing</a:t>
            </a:r>
            <a:r>
              <a:rPr lang="en-US" dirty="0"/>
              <a:t> to the verb.</a:t>
            </a:r>
          </a:p>
          <a:p>
            <a:pPr lvl="0"/>
            <a:r>
              <a:rPr lang="en-US" dirty="0"/>
              <a:t>talk + </a:t>
            </a:r>
            <a:r>
              <a:rPr lang="en-US" dirty="0" err="1"/>
              <a:t>ing</a:t>
            </a:r>
            <a:r>
              <a:rPr lang="en-US" dirty="0"/>
              <a:t> = talking</a:t>
            </a:r>
          </a:p>
          <a:p>
            <a:pPr lvl="0"/>
            <a:r>
              <a:rPr lang="en-US" dirty="0"/>
              <a:t>be + </a:t>
            </a:r>
            <a:r>
              <a:rPr lang="en-US" dirty="0" err="1"/>
              <a:t>ing</a:t>
            </a:r>
            <a:r>
              <a:rPr lang="en-US" dirty="0"/>
              <a:t> = being</a:t>
            </a:r>
          </a:p>
          <a:p>
            <a:endParaRPr lang="en-US" dirty="0"/>
          </a:p>
        </p:txBody>
      </p:sp>
    </p:spTree>
    <p:extLst>
      <p:ext uri="{BB962C8B-B14F-4D97-AF65-F5344CB8AC3E}">
        <p14:creationId xmlns:p14="http://schemas.microsoft.com/office/powerpoint/2010/main" val="3575078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5973763"/>
          </a:xfrm>
        </p:spPr>
        <p:txBody>
          <a:bodyPr/>
          <a:lstStyle/>
          <a:p>
            <a:pPr>
              <a:buFont typeface="Wingdings" pitchFamily="2" charset="2"/>
              <a:buChar char="v"/>
            </a:pPr>
            <a:r>
              <a:rPr lang="en-US" sz="4000" dirty="0"/>
              <a:t>Usage</a:t>
            </a:r>
          </a:p>
          <a:p>
            <a:pPr indent="-3175">
              <a:buFont typeface="Wingdings" pitchFamily="2" charset="2"/>
              <a:buChar char="Ø"/>
            </a:pPr>
            <a:r>
              <a:rPr lang="en-US" sz="4000" dirty="0"/>
              <a:t>Duration the past</a:t>
            </a:r>
          </a:p>
          <a:p>
            <a:pPr marL="0" indent="0">
              <a:buNone/>
            </a:pPr>
            <a:r>
              <a:rPr lang="en-US" dirty="0"/>
              <a:t>We use the Past Continuous to talk about actions or situations that lasted for some time in the past, and whose duration time is unknown or unimportant</a:t>
            </a:r>
            <a:r>
              <a:rPr lang="en-US" dirty="0" smtClean="0"/>
              <a:t>.</a:t>
            </a:r>
          </a:p>
          <a:p>
            <a:pPr marL="0" lvl="0" indent="0">
              <a:buNone/>
            </a:pPr>
            <a:r>
              <a:rPr lang="en-US" dirty="0" smtClean="0"/>
              <a:t>Ex: 1. I</a:t>
            </a:r>
            <a:r>
              <a:rPr lang="en-US" dirty="0"/>
              <a:t> </a:t>
            </a:r>
            <a:r>
              <a:rPr lang="en-US" u="sng" dirty="0">
                <a:solidFill>
                  <a:srgbClr val="FF0000"/>
                </a:solidFill>
              </a:rPr>
              <a:t>was watching</a:t>
            </a:r>
            <a:r>
              <a:rPr lang="en-US" dirty="0"/>
              <a:t> TV yesterday in the </a:t>
            </a:r>
            <a:r>
              <a:rPr lang="en-US" dirty="0" smtClean="0"/>
              <a:t>evening.</a:t>
            </a:r>
          </a:p>
          <a:p>
            <a:pPr marL="0" lvl="0" indent="574675">
              <a:buNone/>
            </a:pPr>
            <a:r>
              <a:rPr lang="en-US" dirty="0" smtClean="0"/>
              <a:t>2.She</a:t>
            </a:r>
            <a:r>
              <a:rPr lang="en-US" dirty="0"/>
              <a:t> </a:t>
            </a:r>
            <a:r>
              <a:rPr lang="en-US" u="sng" dirty="0">
                <a:solidFill>
                  <a:srgbClr val="FF0000"/>
                </a:solidFill>
              </a:rPr>
              <a:t>was sleeping</a:t>
            </a:r>
            <a:r>
              <a:rPr lang="en-US" dirty="0"/>
              <a:t> on the couch.</a:t>
            </a:r>
          </a:p>
          <a:p>
            <a:pPr marL="0" lvl="0" indent="633413">
              <a:buNone/>
            </a:pPr>
            <a:r>
              <a:rPr lang="en-US" dirty="0" smtClean="0"/>
              <a:t>3.The </a:t>
            </a:r>
            <a:r>
              <a:rPr lang="en-US" dirty="0"/>
              <a:t>dog </a:t>
            </a:r>
            <a:r>
              <a:rPr lang="en-US" u="sng" dirty="0">
                <a:solidFill>
                  <a:srgbClr val="FF0000"/>
                </a:solidFill>
              </a:rPr>
              <a:t>was barking</a:t>
            </a:r>
            <a:r>
              <a:rPr lang="en-US" dirty="0"/>
              <a:t>.</a:t>
            </a:r>
            <a:endParaRPr lang="en-US" sz="2000" dirty="0"/>
          </a:p>
          <a:p>
            <a:pPr marL="0" indent="0">
              <a:buNone/>
            </a:pPr>
            <a:endParaRPr lang="en-US" dirty="0"/>
          </a:p>
        </p:txBody>
      </p:sp>
    </p:spTree>
    <p:extLst>
      <p:ext uri="{BB962C8B-B14F-4D97-AF65-F5344CB8AC3E}">
        <p14:creationId xmlns:p14="http://schemas.microsoft.com/office/powerpoint/2010/main" val="41284904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4748" y="0"/>
            <a:ext cx="9158748" cy="6858000"/>
          </a:xfrm>
        </p:spPr>
        <p:txBody>
          <a:bodyPr>
            <a:normAutofit/>
          </a:bodyPr>
          <a:lstStyle/>
          <a:p>
            <a:pPr indent="231775">
              <a:buFont typeface="Wingdings" pitchFamily="2" charset="2"/>
              <a:buChar char="Ø"/>
            </a:pPr>
            <a:r>
              <a:rPr lang="en-US" sz="6000" b="1" dirty="0" smtClean="0"/>
              <a:t>Interrupted </a:t>
            </a:r>
            <a:r>
              <a:rPr lang="en-US" sz="6000" b="1" dirty="0"/>
              <a:t>actions in progress</a:t>
            </a:r>
          </a:p>
          <a:p>
            <a:pPr marL="0" indent="0" algn="just">
              <a:buNone/>
            </a:pPr>
            <a:r>
              <a:rPr lang="en-US" sz="4000" dirty="0"/>
              <a:t>The Past Continuous is often used when one action in progress is </a:t>
            </a:r>
            <a:r>
              <a:rPr lang="en-US" sz="4000" dirty="0" err="1"/>
              <a:t>interruped</a:t>
            </a:r>
            <a:r>
              <a:rPr lang="en-US" sz="4000" dirty="0"/>
              <a:t> by another action in the past. The Past simple is used in such sentences. We usually use when or while to link these two sentences.</a:t>
            </a:r>
          </a:p>
          <a:p>
            <a:pPr marL="0" lvl="0" indent="0" algn="just">
              <a:buNone/>
            </a:pPr>
            <a:endParaRPr lang="en-US" sz="2000" dirty="0"/>
          </a:p>
          <a:p>
            <a:pPr marL="0" indent="0">
              <a:buNone/>
            </a:pPr>
            <a:endParaRPr lang="en-US" dirty="0"/>
          </a:p>
        </p:txBody>
      </p:sp>
    </p:spTree>
    <p:extLst>
      <p:ext uri="{BB962C8B-B14F-4D97-AF65-F5344CB8AC3E}">
        <p14:creationId xmlns:p14="http://schemas.microsoft.com/office/powerpoint/2010/main" val="7209906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553200"/>
          </a:xfrm>
        </p:spPr>
        <p:txBody>
          <a:bodyPr>
            <a:normAutofit fontScale="85000" lnSpcReduction="20000"/>
          </a:bodyPr>
          <a:lstStyle/>
          <a:p>
            <a:pPr marL="0" lvl="0" indent="0">
              <a:buNone/>
            </a:pPr>
            <a:r>
              <a:rPr lang="en-US" sz="6000" u="sng" dirty="0" smtClean="0"/>
              <a:t>Ex: </a:t>
            </a:r>
          </a:p>
          <a:p>
            <a:pPr marL="0" lvl="0" indent="0">
              <a:buNone/>
            </a:pPr>
            <a:r>
              <a:rPr lang="en-US" sz="6000" dirty="0" smtClean="0"/>
              <a:t>1. I</a:t>
            </a:r>
            <a:r>
              <a:rPr lang="en-US" sz="6000" dirty="0"/>
              <a:t> </a:t>
            </a:r>
            <a:r>
              <a:rPr lang="en-US" sz="6000" u="sng" dirty="0">
                <a:solidFill>
                  <a:srgbClr val="FF0000"/>
                </a:solidFill>
              </a:rPr>
              <a:t>was talking</a:t>
            </a:r>
            <a:r>
              <a:rPr lang="en-US" sz="6000" dirty="0"/>
              <a:t> with James when the telephone rang.</a:t>
            </a:r>
          </a:p>
          <a:p>
            <a:pPr marL="0" lvl="0" indent="0">
              <a:buNone/>
            </a:pPr>
            <a:r>
              <a:rPr lang="en-US" sz="6000" dirty="0" smtClean="0"/>
              <a:t>2. While </a:t>
            </a:r>
            <a:r>
              <a:rPr lang="en-US" sz="6000" dirty="0"/>
              <a:t>Angelica </a:t>
            </a:r>
            <a:r>
              <a:rPr lang="en-US" sz="6000" u="sng" dirty="0">
                <a:solidFill>
                  <a:srgbClr val="FF0000"/>
                </a:solidFill>
              </a:rPr>
              <a:t>was playing</a:t>
            </a:r>
            <a:r>
              <a:rPr lang="en-US" sz="6000" dirty="0"/>
              <a:t> tennis, the plane crashed.</a:t>
            </a:r>
          </a:p>
          <a:p>
            <a:pPr marL="0" lvl="0" indent="0">
              <a:buNone/>
            </a:pPr>
            <a:r>
              <a:rPr lang="en-US" sz="6000" dirty="0" smtClean="0"/>
              <a:t>3. When </a:t>
            </a:r>
            <a:r>
              <a:rPr lang="en-US" sz="6000" dirty="0"/>
              <a:t>Bob </a:t>
            </a:r>
            <a:r>
              <a:rPr lang="en-US" sz="6000" u="sng" dirty="0">
                <a:solidFill>
                  <a:srgbClr val="FF0000"/>
                </a:solidFill>
              </a:rPr>
              <a:t>was painting</a:t>
            </a:r>
            <a:r>
              <a:rPr lang="en-US" sz="6000" dirty="0"/>
              <a:t> windows, it started raining.</a:t>
            </a:r>
          </a:p>
          <a:p>
            <a:pPr marL="0" indent="0">
              <a:buNone/>
            </a:pPr>
            <a:endParaRPr lang="en-US" sz="6000" dirty="0"/>
          </a:p>
        </p:txBody>
      </p:sp>
    </p:spTree>
    <p:extLst>
      <p:ext uri="{BB962C8B-B14F-4D97-AF65-F5344CB8AC3E}">
        <p14:creationId xmlns:p14="http://schemas.microsoft.com/office/powerpoint/2010/main" val="3533758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9144000" cy="6705600"/>
          </a:xfrm>
        </p:spPr>
        <p:txBody>
          <a:bodyPr/>
          <a:lstStyle/>
          <a:p>
            <a:pPr>
              <a:buFont typeface="Wingdings" pitchFamily="2" charset="2"/>
              <a:buChar char="v"/>
            </a:pPr>
            <a:r>
              <a:rPr lang="en-US" b="1" dirty="0" smtClean="0"/>
              <a:t> </a:t>
            </a:r>
            <a:r>
              <a:rPr lang="en-US" sz="4500" b="1" u="sng" dirty="0">
                <a:solidFill>
                  <a:srgbClr val="FF0000"/>
                </a:solidFill>
              </a:rPr>
              <a:t>Actions in progress at the same time</a:t>
            </a:r>
          </a:p>
          <a:p>
            <a:pPr marL="0" indent="0">
              <a:buNone/>
            </a:pPr>
            <a:r>
              <a:rPr lang="en-US" dirty="0"/>
              <a:t>We also use this tense to talk about two or more activities happening at the same. We usually use when </a:t>
            </a:r>
            <a:r>
              <a:rPr lang="en-US" dirty="0" err="1"/>
              <a:t>orwhile</a:t>
            </a:r>
            <a:r>
              <a:rPr lang="en-US" dirty="0"/>
              <a:t> to link the two sentences.</a:t>
            </a:r>
          </a:p>
          <a:p>
            <a:pPr marL="0" indent="0">
              <a:buNone/>
            </a:pPr>
            <a:r>
              <a:rPr lang="en-US" dirty="0" smtClean="0"/>
              <a:t>Ex:</a:t>
            </a:r>
          </a:p>
          <a:p>
            <a:pPr lvl="0"/>
            <a:r>
              <a:rPr lang="en-US" dirty="0"/>
              <a:t>I </a:t>
            </a:r>
            <a:r>
              <a:rPr lang="en-US" u="sng" dirty="0"/>
              <a:t>was watching</a:t>
            </a:r>
            <a:r>
              <a:rPr lang="en-US" dirty="0"/>
              <a:t> TV and Barbara </a:t>
            </a:r>
            <a:r>
              <a:rPr lang="en-US" u="sng" dirty="0"/>
              <a:t>was reading</a:t>
            </a:r>
            <a:r>
              <a:rPr lang="en-US" dirty="0"/>
              <a:t> a book.</a:t>
            </a:r>
          </a:p>
          <a:p>
            <a:pPr lvl="0"/>
            <a:r>
              <a:rPr lang="en-US" dirty="0"/>
              <a:t>The family </a:t>
            </a:r>
            <a:r>
              <a:rPr lang="en-US" u="sng" dirty="0"/>
              <a:t>was eating</a:t>
            </a:r>
            <a:r>
              <a:rPr lang="en-US" dirty="0"/>
              <a:t> the dinner and </a:t>
            </a:r>
            <a:r>
              <a:rPr lang="en-US" u="sng" dirty="0"/>
              <a:t>talking</a:t>
            </a:r>
            <a:r>
              <a:rPr lang="en-US" dirty="0"/>
              <a:t>.</a:t>
            </a:r>
          </a:p>
          <a:p>
            <a:pPr lvl="0"/>
            <a:r>
              <a:rPr lang="en-US" dirty="0"/>
              <a:t>When Bob </a:t>
            </a:r>
            <a:r>
              <a:rPr lang="en-US" u="sng" dirty="0"/>
              <a:t>was painting</a:t>
            </a:r>
            <a:r>
              <a:rPr lang="en-US" dirty="0"/>
              <a:t> windows, Mary </a:t>
            </a:r>
            <a:r>
              <a:rPr lang="en-US" u="sng" dirty="0"/>
              <a:t>was working</a:t>
            </a:r>
            <a:r>
              <a:rPr lang="en-US" dirty="0"/>
              <a:t> in the kitchen.</a:t>
            </a:r>
          </a:p>
          <a:p>
            <a:pPr marL="0" indent="0">
              <a:buNone/>
            </a:pPr>
            <a:endParaRPr lang="en-US" dirty="0"/>
          </a:p>
        </p:txBody>
      </p:sp>
    </p:spTree>
    <p:extLst>
      <p:ext uri="{BB962C8B-B14F-4D97-AF65-F5344CB8AC3E}">
        <p14:creationId xmlns:p14="http://schemas.microsoft.com/office/powerpoint/2010/main" val="3195003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12290" y="0"/>
            <a:ext cx="9144000" cy="6858000"/>
          </a:xfrm>
        </p:spPr>
        <p:txBody>
          <a:bodyPr>
            <a:normAutofit fontScale="77500" lnSpcReduction="20000"/>
          </a:bodyPr>
          <a:lstStyle/>
          <a:p>
            <a:r>
              <a:rPr lang="en-US" sz="6000" b="1" dirty="0"/>
              <a:t>Polite questions</a:t>
            </a:r>
          </a:p>
          <a:p>
            <a:pPr marL="0" indent="0" algn="just">
              <a:buNone/>
            </a:pPr>
            <a:r>
              <a:rPr lang="en-US" sz="5000" dirty="0"/>
              <a:t>If we want to ask a polite question, we can use the Past Continuous.</a:t>
            </a:r>
          </a:p>
          <a:p>
            <a:pPr marL="0" lvl="0" indent="0" algn="just">
              <a:buNone/>
            </a:pPr>
            <a:r>
              <a:rPr lang="en-US" sz="5000" u="sng" dirty="0" smtClean="0"/>
              <a:t>Ex</a:t>
            </a:r>
            <a:r>
              <a:rPr lang="en-US" sz="5000" dirty="0" smtClean="0"/>
              <a:t>: 1. I</a:t>
            </a:r>
            <a:r>
              <a:rPr lang="en-US" sz="5000" dirty="0"/>
              <a:t> </a:t>
            </a:r>
            <a:r>
              <a:rPr lang="en-US" sz="5000" u="sng" dirty="0">
                <a:solidFill>
                  <a:srgbClr val="FF0000"/>
                </a:solidFill>
              </a:rPr>
              <a:t>was wondering</a:t>
            </a:r>
            <a:r>
              <a:rPr lang="en-US" sz="5000" dirty="0"/>
              <a:t> if you could open the window.</a:t>
            </a:r>
          </a:p>
          <a:p>
            <a:pPr marL="0" lvl="0" indent="0" algn="just">
              <a:buNone/>
            </a:pPr>
            <a:r>
              <a:rPr lang="en-US" sz="5000" dirty="0" smtClean="0"/>
              <a:t>2. I</a:t>
            </a:r>
            <a:r>
              <a:rPr lang="en-US" sz="5000" dirty="0"/>
              <a:t> </a:t>
            </a:r>
            <a:r>
              <a:rPr lang="en-US" sz="5000" u="sng" dirty="0">
                <a:solidFill>
                  <a:srgbClr val="FF0000"/>
                </a:solidFill>
              </a:rPr>
              <a:t>was thinking</a:t>
            </a:r>
            <a:r>
              <a:rPr lang="en-US" sz="5000" dirty="0"/>
              <a:t> you might help me with this problem.</a:t>
            </a:r>
          </a:p>
          <a:p>
            <a:pPr marL="0" indent="0" algn="just">
              <a:buNone/>
            </a:pPr>
            <a:r>
              <a:rPr lang="en-US" sz="5000" dirty="0"/>
              <a:t>Even though the sentences have a Past Continuous form, they refer to the present moment. Their meaning is similar to the "could you" sentences, but they are more polite</a:t>
            </a:r>
            <a:r>
              <a:rPr lang="en-US" sz="5000" dirty="0" smtClean="0"/>
              <a:t>.</a:t>
            </a:r>
            <a:endParaRPr lang="en-US" sz="5000" dirty="0"/>
          </a:p>
        </p:txBody>
      </p:sp>
    </p:spTree>
    <p:extLst>
      <p:ext uri="{BB962C8B-B14F-4D97-AF65-F5344CB8AC3E}">
        <p14:creationId xmlns:p14="http://schemas.microsoft.com/office/powerpoint/2010/main" val="2601564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324600"/>
          </a:xfrm>
        </p:spPr>
        <p:txBody>
          <a:bodyPr>
            <a:normAutofit fontScale="92500" lnSpcReduction="20000"/>
          </a:bodyPr>
          <a:lstStyle/>
          <a:p>
            <a:pPr>
              <a:buFont typeface="Wingdings" pitchFamily="2" charset="2"/>
              <a:buChar char="v"/>
            </a:pPr>
            <a:r>
              <a:rPr lang="en-US" sz="6000" b="1" dirty="0" smtClean="0"/>
              <a:t> </a:t>
            </a:r>
            <a:r>
              <a:rPr lang="en-US" sz="6000" b="1" dirty="0"/>
              <a:t>Irritation</a:t>
            </a:r>
          </a:p>
          <a:p>
            <a:pPr marL="0" indent="0">
              <a:buNone/>
            </a:pPr>
            <a:r>
              <a:rPr lang="en-US" sz="4500" dirty="0"/>
              <a:t>Remember that you can also express irritation over somebody or something in the past.</a:t>
            </a:r>
          </a:p>
          <a:p>
            <a:pPr marL="0" lvl="0" indent="0">
              <a:buNone/>
            </a:pPr>
            <a:r>
              <a:rPr lang="en-US" sz="4500" dirty="0" smtClean="0"/>
              <a:t>Ex:  She</a:t>
            </a:r>
            <a:r>
              <a:rPr lang="en-US" sz="4500" dirty="0"/>
              <a:t> </a:t>
            </a:r>
            <a:r>
              <a:rPr lang="en-US" sz="4500" u="sng" dirty="0">
                <a:solidFill>
                  <a:srgbClr val="FF0000"/>
                </a:solidFill>
              </a:rPr>
              <a:t>was</a:t>
            </a:r>
            <a:r>
              <a:rPr lang="en-US" sz="4500" dirty="0"/>
              <a:t> always </a:t>
            </a:r>
            <a:r>
              <a:rPr lang="en-US" sz="4500" u="sng" dirty="0">
                <a:solidFill>
                  <a:srgbClr val="FF0000"/>
                </a:solidFill>
              </a:rPr>
              <a:t>coming</a:t>
            </a:r>
            <a:r>
              <a:rPr lang="en-US" sz="4500" dirty="0"/>
              <a:t> late for dinner</a:t>
            </a:r>
            <a:r>
              <a:rPr lang="en-US" sz="4500" dirty="0" smtClean="0"/>
              <a:t>!</a:t>
            </a:r>
            <a:endParaRPr lang="en-US" dirty="0"/>
          </a:p>
          <a:p>
            <a:pPr>
              <a:buFont typeface="Wingdings" pitchFamily="2" charset="2"/>
              <a:buChar char="v"/>
            </a:pPr>
            <a:r>
              <a:rPr lang="en-US" sz="6000" dirty="0" err="1"/>
              <a:t>Indentification</a:t>
            </a:r>
            <a:endParaRPr lang="en-US" sz="6000" dirty="0"/>
          </a:p>
          <a:p>
            <a:pPr marL="0" indent="0">
              <a:buNone/>
            </a:pPr>
            <a:r>
              <a:rPr lang="en-US" sz="4900" dirty="0"/>
              <a:t>We can use </a:t>
            </a:r>
            <a:r>
              <a:rPr lang="en-US" sz="4900" dirty="0" smtClean="0"/>
              <a:t>Past </a:t>
            </a:r>
            <a:r>
              <a:rPr lang="en-US" sz="4900" dirty="0" err="1"/>
              <a:t>Continuos</a:t>
            </a:r>
            <a:r>
              <a:rPr lang="en-US" sz="4900" dirty="0"/>
              <a:t> Tense when one of these word appears in the sentence:</a:t>
            </a:r>
          </a:p>
          <a:p>
            <a:pPr marL="0" indent="0">
              <a:buNone/>
            </a:pPr>
            <a:endParaRPr lang="en-US" dirty="0"/>
          </a:p>
        </p:txBody>
      </p:sp>
    </p:spTree>
    <p:extLst>
      <p:ext uri="{BB962C8B-B14F-4D97-AF65-F5344CB8AC3E}">
        <p14:creationId xmlns:p14="http://schemas.microsoft.com/office/powerpoint/2010/main" val="28527634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arn(inVertic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2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a:buFontTx/>
              <a:buChar char="-"/>
            </a:pPr>
            <a:r>
              <a:rPr lang="en-US" sz="3900" dirty="0" smtClean="0"/>
              <a:t>Then</a:t>
            </a:r>
          </a:p>
          <a:p>
            <a:pPr>
              <a:buFontTx/>
              <a:buChar char="-"/>
            </a:pPr>
            <a:r>
              <a:rPr lang="en-US" sz="3900" dirty="0" smtClean="0"/>
              <a:t>At the time</a:t>
            </a:r>
          </a:p>
          <a:p>
            <a:pPr>
              <a:buFontTx/>
              <a:buChar char="-"/>
            </a:pPr>
            <a:r>
              <a:rPr lang="en-US" sz="3900" dirty="0" smtClean="0"/>
              <a:t>At this/that time</a:t>
            </a:r>
          </a:p>
          <a:p>
            <a:pPr>
              <a:buFontTx/>
              <a:buChar char="-"/>
            </a:pPr>
            <a:r>
              <a:rPr lang="en-US" sz="3900" dirty="0" smtClean="0"/>
              <a:t>At the moment</a:t>
            </a:r>
          </a:p>
          <a:p>
            <a:pPr>
              <a:buFontTx/>
              <a:buChar char="-"/>
            </a:pPr>
            <a:r>
              <a:rPr lang="en-US" sz="3900" dirty="0" smtClean="0"/>
              <a:t>All last week, during last week</a:t>
            </a:r>
          </a:p>
          <a:p>
            <a:pPr>
              <a:buFontTx/>
              <a:buChar char="-"/>
            </a:pPr>
            <a:r>
              <a:rPr lang="en-US" sz="3900" dirty="0" smtClean="0"/>
              <a:t>The whole of…</a:t>
            </a:r>
          </a:p>
          <a:p>
            <a:pPr>
              <a:buFontTx/>
              <a:buChar char="-"/>
            </a:pPr>
            <a:r>
              <a:rPr lang="en-US" sz="3900" dirty="0" smtClean="0"/>
              <a:t>When V</a:t>
            </a:r>
            <a:r>
              <a:rPr lang="en-US" sz="3900" baseline="-25000" dirty="0" smtClean="0"/>
              <a:t>2</a:t>
            </a:r>
            <a:r>
              <a:rPr lang="en-US" sz="3900" dirty="0" smtClean="0"/>
              <a:t>, was/were V-</a:t>
            </a:r>
            <a:r>
              <a:rPr lang="en-US" sz="3900" dirty="0" err="1" smtClean="0"/>
              <a:t>ing</a:t>
            </a:r>
            <a:endParaRPr lang="en-US" sz="3900" dirty="0" smtClean="0"/>
          </a:p>
          <a:p>
            <a:pPr>
              <a:buFontTx/>
              <a:buChar char="-"/>
            </a:pPr>
            <a:r>
              <a:rPr lang="en-US" sz="3900" dirty="0" smtClean="0"/>
              <a:t>While 	was + V-</a:t>
            </a:r>
            <a:r>
              <a:rPr lang="en-US" sz="3900" dirty="0" err="1" smtClean="0"/>
              <a:t>ing</a:t>
            </a:r>
            <a:r>
              <a:rPr lang="en-US" sz="3900" dirty="0" smtClean="0"/>
              <a:t>,	V</a:t>
            </a:r>
            <a:r>
              <a:rPr lang="en-US" sz="3900" baseline="-25000" dirty="0" smtClean="0"/>
              <a:t>2 </a:t>
            </a:r>
            <a:r>
              <a:rPr lang="en-US" sz="3900" dirty="0" smtClean="0"/>
              <a:t>(extend)</a:t>
            </a:r>
          </a:p>
          <a:p>
            <a:pPr marL="0" indent="973138">
              <a:buNone/>
            </a:pPr>
            <a:r>
              <a:rPr lang="en-US" sz="3900" dirty="0"/>
              <a:t>	</a:t>
            </a:r>
            <a:r>
              <a:rPr lang="en-US" sz="3900" dirty="0" smtClean="0"/>
              <a:t>were		was/were + V-</a:t>
            </a:r>
            <a:r>
              <a:rPr lang="en-US" sz="3900" dirty="0" err="1" smtClean="0"/>
              <a:t>ing</a:t>
            </a:r>
            <a:r>
              <a:rPr lang="en-US" sz="3900" dirty="0" smtClean="0"/>
              <a:t> 								(not extend)</a:t>
            </a:r>
            <a:endParaRPr lang="en-US" sz="3900" dirty="0"/>
          </a:p>
        </p:txBody>
      </p:sp>
      <p:sp>
        <p:nvSpPr>
          <p:cNvPr id="4" name="Right Brace 3"/>
          <p:cNvSpPr/>
          <p:nvPr/>
        </p:nvSpPr>
        <p:spPr>
          <a:xfrm>
            <a:off x="3810000" y="0"/>
            <a:ext cx="609600" cy="20574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 name="Rectangle 4"/>
          <p:cNvSpPr/>
          <p:nvPr/>
        </p:nvSpPr>
        <p:spPr>
          <a:xfrm>
            <a:off x="4648200" y="723900"/>
            <a:ext cx="3048000" cy="9144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dirty="0">
                <a:solidFill>
                  <a:schemeClr val="tx1"/>
                </a:solidFill>
              </a:rPr>
              <a:t>+ past time (yesterday</a:t>
            </a:r>
            <a:r>
              <a:rPr lang="en-US" sz="3200" dirty="0" smtClean="0">
                <a:solidFill>
                  <a:schemeClr val="tx1"/>
                </a:solidFill>
              </a:rPr>
              <a:t>…)</a:t>
            </a:r>
            <a:endParaRPr lang="en-US" sz="3200" dirty="0">
              <a:solidFill>
                <a:schemeClr val="tx1"/>
              </a:solidFill>
            </a:endParaRPr>
          </a:p>
        </p:txBody>
      </p:sp>
      <p:sp>
        <p:nvSpPr>
          <p:cNvPr id="6" name="Left Brace 5"/>
          <p:cNvSpPr/>
          <p:nvPr/>
        </p:nvSpPr>
        <p:spPr>
          <a:xfrm>
            <a:off x="1645674" y="4343400"/>
            <a:ext cx="114300" cy="685800"/>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1475803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
                                        </p:tgtEl>
                                        <p:attrNameLst>
                                          <p:attrName>style.visibility</p:attrName>
                                        </p:attrNameLst>
                                      </p:cBhvr>
                                      <p:to>
                                        <p:strVal val="visible"/>
                                      </p:to>
                                    </p:set>
                                    <p:animEffect transition="in" filter="fade">
                                      <p:cBhvr>
                                        <p:cTn id="37" dur="500"/>
                                        <p:tgtEl>
                                          <p:spTgt spid="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5"/>
                                        </p:tgtEl>
                                        <p:attrNameLst>
                                          <p:attrName>style.visibility</p:attrName>
                                        </p:attrNameLst>
                                      </p:cBhvr>
                                      <p:to>
                                        <p:strVal val="visible"/>
                                      </p:to>
                                    </p:set>
                                    <p:animEffect transition="in" filter="fade">
                                      <p:cBhvr>
                                        <p:cTn id="42" dur="500"/>
                                        <p:tgtEl>
                                          <p:spTgt spid="5"/>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fade">
                                      <p:cBhvr>
                                        <p:cTn id="47" dur="500"/>
                                        <p:tgtEl>
                                          <p:spTgt spid="3">
                                            <p:txEl>
                                              <p:pRg st="6" end="6"/>
                                            </p:txEl>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6"/>
                                        </p:tgtEl>
                                        <p:attrNameLst>
                                          <p:attrName>style.visibility</p:attrName>
                                        </p:attrNameLst>
                                      </p:cBhvr>
                                      <p:to>
                                        <p:strVal val="visible"/>
                                      </p:to>
                                    </p:set>
                                    <p:animEffect transition="in" filter="fade">
                                      <p:cBhvr>
                                        <p:cTn id="50" dur="500"/>
                                        <p:tgtEl>
                                          <p:spTgt spid="6"/>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3">
                                            <p:txEl>
                                              <p:pRg st="7" end="7"/>
                                            </p:txEl>
                                          </p:spTgt>
                                        </p:tgtEl>
                                        <p:attrNameLst>
                                          <p:attrName>style.visibility</p:attrName>
                                        </p:attrNameLst>
                                      </p:cBhvr>
                                      <p:to>
                                        <p:strVal val="visible"/>
                                      </p:to>
                                    </p:set>
                                    <p:animEffect transition="in" filter="fade">
                                      <p:cBhvr>
                                        <p:cTn id="55" dur="500"/>
                                        <p:tgtEl>
                                          <p:spTgt spid="3">
                                            <p:txEl>
                                              <p:pRg st="7" end="7"/>
                                            </p:txEl>
                                          </p:spTgt>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grpId="0" nodeType="clickEffect">
                                  <p:stCondLst>
                                    <p:cond delay="0"/>
                                  </p:stCondLst>
                                  <p:childTnLst>
                                    <p:set>
                                      <p:cBhvr>
                                        <p:cTn id="59" dur="1" fill="hold">
                                          <p:stCondLst>
                                            <p:cond delay="0"/>
                                          </p:stCondLst>
                                        </p:cTn>
                                        <p:tgtEl>
                                          <p:spTgt spid="3">
                                            <p:txEl>
                                              <p:pRg st="8" end="8"/>
                                            </p:txEl>
                                          </p:spTgt>
                                        </p:tgtEl>
                                        <p:attrNameLst>
                                          <p:attrName>style.visibility</p:attrName>
                                        </p:attrNameLst>
                                      </p:cBhvr>
                                      <p:to>
                                        <p:strVal val="visible"/>
                                      </p:to>
                                    </p:set>
                                    <p:animEffect transition="in" filter="fade">
                                      <p:cBhvr>
                                        <p:cTn id="60"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P spid="5" grpId="0" animBg="1"/>
      <p:bldP spid="6"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31955"/>
            <a:ext cx="8229600" cy="1143000"/>
          </a:xfrm>
        </p:spPr>
        <p:txBody>
          <a:bodyPr>
            <a:normAutofit/>
          </a:bodyPr>
          <a:lstStyle/>
          <a:p>
            <a:r>
              <a:rPr lang="en-US" sz="6000" dirty="0" smtClean="0"/>
              <a:t>PRACTICE</a:t>
            </a:r>
            <a:endParaRPr lang="en-US" sz="6000" dirty="0"/>
          </a:p>
        </p:txBody>
      </p:sp>
      <p:sp>
        <p:nvSpPr>
          <p:cNvPr id="3" name="Content Placeholder 2"/>
          <p:cNvSpPr>
            <a:spLocks noGrp="1"/>
          </p:cNvSpPr>
          <p:nvPr>
            <p:ph idx="1"/>
          </p:nvPr>
        </p:nvSpPr>
        <p:spPr>
          <a:xfrm>
            <a:off x="457200" y="762000"/>
            <a:ext cx="8229600" cy="6096000"/>
          </a:xfrm>
        </p:spPr>
        <p:txBody>
          <a:bodyPr>
            <a:normAutofit lnSpcReduction="10000"/>
          </a:bodyPr>
          <a:lstStyle/>
          <a:p>
            <a:pPr>
              <a:buFont typeface="Wingdings" pitchFamily="2" charset="2"/>
              <a:buChar char="v"/>
            </a:pPr>
            <a:r>
              <a:rPr lang="en-US" sz="4000" b="1" dirty="0"/>
              <a:t>Put the verb in brackets in the correct form</a:t>
            </a:r>
          </a:p>
          <a:p>
            <a:pPr marL="514350" indent="-514350" algn="just">
              <a:buAutoNum type="arabicPeriod"/>
            </a:pPr>
            <a:r>
              <a:rPr lang="en-US" dirty="0" smtClean="0"/>
              <a:t>Yesterday while Mary ………. To the cinema I …….. to the cinema. (go)</a:t>
            </a:r>
          </a:p>
          <a:p>
            <a:pPr marL="514350" indent="-514350" algn="just">
              <a:buAutoNum type="arabicPeriod"/>
            </a:pPr>
            <a:r>
              <a:rPr lang="en-US" dirty="0" smtClean="0"/>
              <a:t>The children ……….. a tree (climb) at 8 </a:t>
            </a:r>
            <a:r>
              <a:rPr lang="en-US" dirty="0" err="1" smtClean="0"/>
              <a:t>p.m</a:t>
            </a:r>
            <a:r>
              <a:rPr lang="en-US" dirty="0" smtClean="0"/>
              <a:t> last night and their mother felt very angry.</a:t>
            </a:r>
          </a:p>
          <a:p>
            <a:pPr marL="514350" indent="-514350" algn="just">
              <a:buAutoNum type="arabicPeriod"/>
            </a:pPr>
            <a:r>
              <a:rPr lang="en-US" dirty="0" smtClean="0"/>
              <a:t>They ………… (listen) to music when the explosion happened.</a:t>
            </a:r>
          </a:p>
          <a:p>
            <a:pPr marL="514350" indent="-514350" algn="just">
              <a:buAutoNum type="arabicPeriod"/>
            </a:pPr>
            <a:r>
              <a:rPr lang="en-US" dirty="0" smtClean="0"/>
              <a:t>The cat……. milk while the dog ….. water (drink/drink)</a:t>
            </a:r>
          </a:p>
          <a:p>
            <a:pPr marL="514350" indent="-514350" algn="just">
              <a:buAutoNum type="arabicPeriod"/>
            </a:pPr>
            <a:r>
              <a:rPr lang="en-US" dirty="0" smtClean="0"/>
              <a:t>My </a:t>
            </a:r>
            <a:r>
              <a:rPr lang="en-US" dirty="0" err="1" smtClean="0"/>
              <a:t>neighbours</a:t>
            </a:r>
            <a:r>
              <a:rPr lang="en-US" dirty="0" smtClean="0"/>
              <a:t>….. TV at that time yesterday. (watch)</a:t>
            </a:r>
            <a:endParaRPr lang="en-US" dirty="0"/>
          </a:p>
        </p:txBody>
      </p:sp>
    </p:spTree>
    <p:extLst>
      <p:ext uri="{BB962C8B-B14F-4D97-AF65-F5344CB8AC3E}">
        <p14:creationId xmlns:p14="http://schemas.microsoft.com/office/powerpoint/2010/main" val="3247654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Effect transition="in" filter="fade">
                                      <p:cBhvr>
                                        <p:cTn id="3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2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1143000"/>
          </a:xfrm>
        </p:spPr>
        <p:txBody>
          <a:bodyPr>
            <a:normAutofit/>
          </a:bodyPr>
          <a:lstStyle/>
          <a:p>
            <a:r>
              <a:rPr lang="en-US" sz="6000" dirty="0" smtClean="0"/>
              <a:t>ANSWER</a:t>
            </a:r>
            <a:endParaRPr lang="en-US" sz="6000" dirty="0"/>
          </a:p>
        </p:txBody>
      </p:sp>
      <p:sp>
        <p:nvSpPr>
          <p:cNvPr id="3" name="Content Placeholder 2"/>
          <p:cNvSpPr>
            <a:spLocks noGrp="1"/>
          </p:cNvSpPr>
          <p:nvPr>
            <p:ph idx="1"/>
          </p:nvPr>
        </p:nvSpPr>
        <p:spPr>
          <a:xfrm>
            <a:off x="381000" y="1219200"/>
            <a:ext cx="8229600" cy="5638800"/>
          </a:xfrm>
        </p:spPr>
        <p:txBody>
          <a:bodyPr>
            <a:normAutofit lnSpcReduction="10000"/>
          </a:bodyPr>
          <a:lstStyle/>
          <a:p>
            <a:pPr marL="514350" indent="-514350" algn="just">
              <a:buAutoNum type="arabicPeriod"/>
            </a:pPr>
            <a:r>
              <a:rPr lang="en-US" dirty="0"/>
              <a:t>Yesterday while Mary </a:t>
            </a:r>
            <a:r>
              <a:rPr lang="en-US" b="1" dirty="0" smtClean="0">
                <a:solidFill>
                  <a:srgbClr val="FF0000"/>
                </a:solidFill>
              </a:rPr>
              <a:t>was going </a:t>
            </a:r>
            <a:r>
              <a:rPr lang="en-US" dirty="0" smtClean="0"/>
              <a:t>to </a:t>
            </a:r>
            <a:r>
              <a:rPr lang="en-US" dirty="0"/>
              <a:t>the cinema I </a:t>
            </a:r>
            <a:r>
              <a:rPr lang="en-US" b="1" dirty="0">
                <a:solidFill>
                  <a:srgbClr val="FF0000"/>
                </a:solidFill>
              </a:rPr>
              <a:t>was going</a:t>
            </a:r>
            <a:r>
              <a:rPr lang="en-US" dirty="0" smtClean="0"/>
              <a:t> </a:t>
            </a:r>
            <a:r>
              <a:rPr lang="en-US" dirty="0"/>
              <a:t>to the cinema. (go)</a:t>
            </a:r>
          </a:p>
          <a:p>
            <a:pPr marL="514350" indent="-514350" algn="just">
              <a:buAutoNum type="arabicPeriod"/>
            </a:pPr>
            <a:r>
              <a:rPr lang="en-US" dirty="0"/>
              <a:t>The children </a:t>
            </a:r>
            <a:r>
              <a:rPr lang="en-US" b="1" dirty="0" smtClean="0">
                <a:solidFill>
                  <a:srgbClr val="FF0000"/>
                </a:solidFill>
              </a:rPr>
              <a:t>were climbing </a:t>
            </a:r>
            <a:r>
              <a:rPr lang="en-US" dirty="0"/>
              <a:t>a tree (climb) at 8 </a:t>
            </a:r>
            <a:r>
              <a:rPr lang="en-US" dirty="0" err="1"/>
              <a:t>p.m</a:t>
            </a:r>
            <a:r>
              <a:rPr lang="en-US" dirty="0"/>
              <a:t> last night and their mother felt very angry.</a:t>
            </a:r>
          </a:p>
          <a:p>
            <a:pPr marL="514350" indent="-514350" algn="just">
              <a:buAutoNum type="arabicPeriod"/>
            </a:pPr>
            <a:r>
              <a:rPr lang="en-US" dirty="0"/>
              <a:t>They </a:t>
            </a:r>
            <a:r>
              <a:rPr lang="en-US" b="1" dirty="0" smtClean="0">
                <a:solidFill>
                  <a:srgbClr val="FF0000"/>
                </a:solidFill>
              </a:rPr>
              <a:t>were listening </a:t>
            </a:r>
            <a:r>
              <a:rPr lang="en-US" dirty="0"/>
              <a:t>(listen) to music when the explosion happened.</a:t>
            </a:r>
          </a:p>
          <a:p>
            <a:pPr marL="514350" indent="-514350" algn="just">
              <a:buAutoNum type="arabicPeriod"/>
            </a:pPr>
            <a:r>
              <a:rPr lang="en-US" dirty="0"/>
              <a:t>The </a:t>
            </a:r>
            <a:r>
              <a:rPr lang="en-US" dirty="0" smtClean="0"/>
              <a:t>cat </a:t>
            </a:r>
            <a:r>
              <a:rPr lang="en-US" b="1" dirty="0" smtClean="0">
                <a:solidFill>
                  <a:srgbClr val="FF0000"/>
                </a:solidFill>
              </a:rPr>
              <a:t>was drinking </a:t>
            </a:r>
            <a:r>
              <a:rPr lang="en-US" dirty="0"/>
              <a:t>milk while the dog </a:t>
            </a:r>
            <a:r>
              <a:rPr lang="en-US" b="1" dirty="0">
                <a:solidFill>
                  <a:srgbClr val="FF0000"/>
                </a:solidFill>
              </a:rPr>
              <a:t>was</a:t>
            </a:r>
            <a:r>
              <a:rPr lang="en-US" dirty="0"/>
              <a:t> </a:t>
            </a:r>
            <a:r>
              <a:rPr lang="en-US" b="1" dirty="0">
                <a:solidFill>
                  <a:srgbClr val="FF0000"/>
                </a:solidFill>
              </a:rPr>
              <a:t>drinking</a:t>
            </a:r>
            <a:r>
              <a:rPr lang="en-US" b="1" dirty="0" smtClean="0">
                <a:solidFill>
                  <a:srgbClr val="FF0000"/>
                </a:solidFill>
              </a:rPr>
              <a:t> </a:t>
            </a:r>
            <a:r>
              <a:rPr lang="en-US" dirty="0"/>
              <a:t>water (drink/drink)</a:t>
            </a:r>
          </a:p>
          <a:p>
            <a:pPr marL="514350" indent="-514350" algn="just">
              <a:buAutoNum type="arabicPeriod"/>
            </a:pPr>
            <a:r>
              <a:rPr lang="en-US" dirty="0"/>
              <a:t>My </a:t>
            </a:r>
            <a:r>
              <a:rPr lang="en-US" dirty="0" err="1" smtClean="0"/>
              <a:t>neighbours</a:t>
            </a:r>
            <a:r>
              <a:rPr lang="en-US" dirty="0" smtClean="0"/>
              <a:t> </a:t>
            </a:r>
            <a:r>
              <a:rPr lang="en-US" b="1" dirty="0" smtClean="0">
                <a:solidFill>
                  <a:srgbClr val="FF0000"/>
                </a:solidFill>
              </a:rPr>
              <a:t>were watching </a:t>
            </a:r>
            <a:r>
              <a:rPr lang="en-US" dirty="0"/>
              <a:t>TV at that time yesterday. (watch)</a:t>
            </a:r>
          </a:p>
        </p:txBody>
      </p:sp>
    </p:spTree>
    <p:extLst>
      <p:ext uri="{BB962C8B-B14F-4D97-AF65-F5344CB8AC3E}">
        <p14:creationId xmlns:p14="http://schemas.microsoft.com/office/powerpoint/2010/main" val="2763144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Effect transition="in" filter="fade">
                                      <p:cBhvr>
                                        <p:cTn id="32"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1143000" y="-152400"/>
            <a:ext cx="7024744" cy="1143000"/>
          </a:xfrm>
        </p:spPr>
        <p:txBody>
          <a:bodyPr>
            <a:normAutofit fontScale="90000"/>
            <a:scene3d>
              <a:camera prst="orthographicFront">
                <a:rot lat="0" lon="0" rev="0"/>
              </a:camera>
              <a:lightRig rig="glow" dir="t">
                <a:rot lat="0" lon="0" rev="3600000"/>
              </a:lightRig>
            </a:scene3d>
            <a:sp3d prstMaterial="softEdge">
              <a:bevelT w="29210" h="16510"/>
              <a:contourClr>
                <a:schemeClr val="accent4">
                  <a:alpha val="95000"/>
                </a:schemeClr>
              </a:contourClr>
            </a:sp3d>
          </a:bodyPr>
          <a:lstStyle/>
          <a:p>
            <a:r>
              <a:rPr lang="en-US" sz="6000" b="1" dirty="0" smtClean="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rPr>
              <a:t>PRESENT CONTINOUS</a:t>
            </a:r>
            <a:endParaRPr lang="en-US" sz="6000" b="1" dirty="0">
              <a:ln>
                <a:prstDash val="solid"/>
              </a:ln>
              <a:gradFill rotWithShape="1">
                <a:gsLst>
                  <a:gs pos="0">
                    <a:schemeClr val="accent4">
                      <a:tint val="70000"/>
                      <a:satMod val="200000"/>
                    </a:schemeClr>
                  </a:gs>
                  <a:gs pos="40000">
                    <a:schemeClr val="accent4">
                      <a:tint val="90000"/>
                      <a:satMod val="130000"/>
                    </a:schemeClr>
                  </a:gs>
                  <a:gs pos="50000">
                    <a:schemeClr val="accent4">
                      <a:tint val="90000"/>
                      <a:satMod val="130000"/>
                    </a:schemeClr>
                  </a:gs>
                  <a:gs pos="68000">
                    <a:schemeClr val="accent4">
                      <a:tint val="90000"/>
                      <a:satMod val="130000"/>
                    </a:schemeClr>
                  </a:gs>
                  <a:gs pos="100000">
                    <a:schemeClr val="accent4">
                      <a:tint val="70000"/>
                      <a:satMod val="200000"/>
                    </a:schemeClr>
                  </a:gs>
                </a:gsLst>
                <a:lin ang="5400000"/>
              </a:gradFill>
              <a:effectLst>
                <a:outerShdw blurRad="88000" dist="50800" dir="5040000" algn="tl">
                  <a:schemeClr val="accent4">
                    <a:tint val="80000"/>
                    <a:satMod val="250000"/>
                    <a:alpha val="45000"/>
                  </a:schemeClr>
                </a:outerShdw>
              </a:effectLst>
            </a:endParaRPr>
          </a:p>
        </p:txBody>
      </p:sp>
      <p:sp>
        <p:nvSpPr>
          <p:cNvPr id="3" name="Content Placeholder 2"/>
          <p:cNvSpPr>
            <a:spLocks noGrp="1"/>
          </p:cNvSpPr>
          <p:nvPr>
            <p:ph idx="1"/>
          </p:nvPr>
        </p:nvSpPr>
        <p:spPr>
          <a:xfrm>
            <a:off x="22123" y="381000"/>
            <a:ext cx="9525000" cy="5943600"/>
          </a:xfrm>
        </p:spPr>
        <p:txBody>
          <a:bodyPr>
            <a:noAutofit/>
          </a:bodyPr>
          <a:lstStyle/>
          <a:p>
            <a:pPr>
              <a:buNone/>
            </a:pPr>
            <a:endParaRPr lang="en-US" dirty="0" smtClean="0"/>
          </a:p>
          <a:p>
            <a:pPr lvl="1">
              <a:buFont typeface="Wingdings" pitchFamily="2" charset="2"/>
              <a:buChar char="v"/>
            </a:pPr>
            <a:r>
              <a:rPr lang="en-US" sz="4300" u="sng" dirty="0" smtClean="0"/>
              <a:t>Form</a:t>
            </a:r>
          </a:p>
          <a:p>
            <a:pPr lvl="1">
              <a:buFont typeface="Wingdings" pitchFamily="2" charset="2"/>
              <a:buChar char="v"/>
            </a:pPr>
            <a:r>
              <a:rPr lang="en-US" b="1" u="sng" dirty="0" smtClean="0"/>
              <a:t>Declarative:</a:t>
            </a:r>
            <a:endParaRPr lang="en-US" u="sng" dirty="0" smtClean="0"/>
          </a:p>
          <a:p>
            <a:pPr>
              <a:buNone/>
            </a:pPr>
            <a:endParaRPr lang="en-US" sz="4100" dirty="0" smtClean="0"/>
          </a:p>
          <a:p>
            <a:pPr>
              <a:buNone/>
            </a:pPr>
            <a:r>
              <a:rPr lang="en-US" sz="3500" dirty="0" smtClean="0"/>
              <a:t>	</a:t>
            </a:r>
          </a:p>
          <a:p>
            <a:pPr>
              <a:buNone/>
            </a:pPr>
            <a:r>
              <a:rPr lang="en-US" sz="3500" dirty="0" smtClean="0"/>
              <a:t>	Ex</a:t>
            </a:r>
            <a:r>
              <a:rPr lang="en-US" sz="3500" dirty="0"/>
              <a:t>: 1/ He </a:t>
            </a:r>
            <a:r>
              <a:rPr lang="en-US" sz="3500" i="1" u="sng" dirty="0">
                <a:solidFill>
                  <a:srgbClr val="FF0000"/>
                </a:solidFill>
              </a:rPr>
              <a:t>is</a:t>
            </a:r>
            <a:r>
              <a:rPr lang="en-US" sz="3500" i="1" dirty="0">
                <a:solidFill>
                  <a:srgbClr val="FF0000"/>
                </a:solidFill>
              </a:rPr>
              <a:t> </a:t>
            </a:r>
            <a:r>
              <a:rPr lang="en-US" sz="3500" i="1" u="sng" dirty="0">
                <a:solidFill>
                  <a:srgbClr val="FF0000"/>
                </a:solidFill>
              </a:rPr>
              <a:t>sleeping</a:t>
            </a:r>
            <a:r>
              <a:rPr lang="en-US" sz="3500" dirty="0"/>
              <a:t>.</a:t>
            </a:r>
          </a:p>
          <a:p>
            <a:pPr>
              <a:buNone/>
            </a:pPr>
            <a:r>
              <a:rPr lang="en-US" sz="3500" dirty="0"/>
              <a:t>	</a:t>
            </a:r>
            <a:r>
              <a:rPr lang="en-US" sz="3500" dirty="0" smtClean="0"/>
              <a:t>   2/Mary </a:t>
            </a:r>
            <a:r>
              <a:rPr lang="en-US" sz="3500" i="1" u="sng" dirty="0">
                <a:solidFill>
                  <a:srgbClr val="FF0000"/>
                </a:solidFill>
              </a:rPr>
              <a:t>is talking </a:t>
            </a:r>
            <a:r>
              <a:rPr lang="en-US" sz="3500" dirty="0"/>
              <a:t>with her friend.</a:t>
            </a:r>
          </a:p>
          <a:p>
            <a:pPr>
              <a:buNone/>
            </a:pPr>
            <a:r>
              <a:rPr lang="en-US" sz="3500" dirty="0" smtClean="0"/>
              <a:t>       3/You </a:t>
            </a:r>
            <a:r>
              <a:rPr lang="en-US" sz="3500" i="1" u="sng" dirty="0">
                <a:solidFill>
                  <a:srgbClr val="FF0000"/>
                </a:solidFill>
              </a:rPr>
              <a:t>are</a:t>
            </a:r>
            <a:r>
              <a:rPr lang="en-US" sz="3500" dirty="0"/>
              <a:t> always </a:t>
            </a:r>
            <a:r>
              <a:rPr lang="en-US" sz="3500" i="1" u="sng" dirty="0">
                <a:solidFill>
                  <a:srgbClr val="FF0000"/>
                </a:solidFill>
              </a:rPr>
              <a:t>coming</a:t>
            </a:r>
            <a:r>
              <a:rPr lang="en-US" sz="3500" dirty="0"/>
              <a:t> late for the meeting</a:t>
            </a:r>
            <a:r>
              <a:rPr lang="en-US" sz="3500" dirty="0" smtClean="0"/>
              <a:t>.</a:t>
            </a:r>
          </a:p>
          <a:p>
            <a:pPr>
              <a:buNone/>
            </a:pPr>
            <a:r>
              <a:rPr lang="en-US" sz="3500" dirty="0" smtClean="0"/>
              <a:t>       4/ They </a:t>
            </a:r>
            <a:r>
              <a:rPr lang="en-US" sz="3500" i="1" u="sng" dirty="0" smtClean="0">
                <a:solidFill>
                  <a:srgbClr val="FF0000"/>
                </a:solidFill>
              </a:rPr>
              <a:t>are going </a:t>
            </a:r>
            <a:r>
              <a:rPr lang="en-US" sz="3500" dirty="0" smtClean="0"/>
              <a:t>home now.</a:t>
            </a:r>
          </a:p>
          <a:p>
            <a:pPr>
              <a:buNone/>
            </a:pPr>
            <a:r>
              <a:rPr lang="en-US" sz="3500" dirty="0"/>
              <a:t> </a:t>
            </a:r>
            <a:r>
              <a:rPr lang="en-US" sz="3500" dirty="0" smtClean="0"/>
              <a:t>      5/ I</a:t>
            </a:r>
            <a:r>
              <a:rPr lang="en-US" sz="3500" i="1" u="sng" dirty="0" smtClean="0">
                <a:solidFill>
                  <a:srgbClr val="FF0000"/>
                </a:solidFill>
              </a:rPr>
              <a:t>’m reading </a:t>
            </a:r>
            <a:r>
              <a:rPr lang="en-US" sz="3500" dirty="0" smtClean="0"/>
              <a:t>a great book.</a:t>
            </a:r>
            <a:endParaRPr lang="en-US" sz="3500" dirty="0"/>
          </a:p>
          <a:p>
            <a:pPr>
              <a:buNone/>
            </a:pPr>
            <a:endParaRPr lang="en-US" sz="3500" dirty="0" smtClean="0"/>
          </a:p>
          <a:p>
            <a:pPr>
              <a:buNone/>
            </a:pPr>
            <a:endParaRPr lang="en-US" sz="3500" dirty="0"/>
          </a:p>
        </p:txBody>
      </p:sp>
      <p:sp>
        <p:nvSpPr>
          <p:cNvPr id="5" name="Rounded Rectangle 4"/>
          <p:cNvSpPr/>
          <p:nvPr/>
        </p:nvSpPr>
        <p:spPr>
          <a:xfrm>
            <a:off x="1629697" y="2514600"/>
            <a:ext cx="5638800" cy="838200"/>
          </a:xfrm>
          <a:prstGeom prst="roundRect">
            <a:avLst/>
          </a:prstGeom>
          <a:ln/>
        </p:spPr>
        <p:style>
          <a:lnRef idx="0">
            <a:schemeClr val="accent2"/>
          </a:lnRef>
          <a:fillRef idx="3">
            <a:schemeClr val="accent2"/>
          </a:fillRef>
          <a:effectRef idx="3">
            <a:schemeClr val="accent2"/>
          </a:effectRef>
          <a:fontRef idx="minor">
            <a:schemeClr val="lt1"/>
          </a:fontRef>
        </p:style>
        <p:txBody>
          <a:bodyPr tIns="365760" rtlCol="0" anchor="ctr"/>
          <a:lstStyle/>
          <a:p>
            <a:pPr lvl="0" algn="ctr"/>
            <a:r>
              <a:rPr lang="en-US" sz="3500" b="1" dirty="0"/>
              <a:t>S + is/am/are + V-</a:t>
            </a:r>
            <a:r>
              <a:rPr lang="en-US" sz="3500" b="1" dirty="0" err="1"/>
              <a:t>ing</a:t>
            </a:r>
            <a:endParaRPr lang="en-US" sz="3500" b="1" dirty="0"/>
          </a:p>
          <a:p>
            <a:pPr algn="ct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8" end="8"/>
                                            </p:txEl>
                                          </p:spTgt>
                                        </p:tgtEl>
                                        <p:attrNameLst>
                                          <p:attrName>style.visibility</p:attrName>
                                        </p:attrNameLst>
                                      </p:cBhvr>
                                      <p:to>
                                        <p:strVal val="visible"/>
                                      </p:to>
                                    </p:set>
                                    <p:animEffect transition="in" filter="fade">
                                      <p:cBhvr>
                                        <p:cTn id="42" dur="500"/>
                                        <p:tgtEl>
                                          <p:spTgt spid="3">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3">
                                            <p:txEl>
                                              <p:pRg st="9" end="9"/>
                                            </p:txEl>
                                          </p:spTgt>
                                        </p:tgtEl>
                                        <p:attrNameLst>
                                          <p:attrName>style.visibility</p:attrName>
                                        </p:attrNameLst>
                                      </p:cBhvr>
                                      <p:to>
                                        <p:strVal val="visible"/>
                                      </p:to>
                                    </p:set>
                                    <p:animEffect transition="in" filter="fade">
                                      <p:cBhvr>
                                        <p:cTn id="47"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5"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6000" dirty="0" smtClean="0"/>
              <a:t>FUTURE CONTINUOUS</a:t>
            </a:r>
            <a:endParaRPr lang="en-US" sz="6000" dirty="0"/>
          </a:p>
        </p:txBody>
      </p:sp>
      <p:sp>
        <p:nvSpPr>
          <p:cNvPr id="3" name="Content Placeholder 2"/>
          <p:cNvSpPr>
            <a:spLocks noGrp="1"/>
          </p:cNvSpPr>
          <p:nvPr>
            <p:ph idx="1"/>
          </p:nvPr>
        </p:nvSpPr>
        <p:spPr>
          <a:xfrm>
            <a:off x="0" y="1143000"/>
            <a:ext cx="9144000" cy="5638800"/>
          </a:xfrm>
        </p:spPr>
        <p:txBody>
          <a:bodyPr>
            <a:normAutofit lnSpcReduction="10000"/>
          </a:bodyPr>
          <a:lstStyle/>
          <a:p>
            <a:pPr>
              <a:buFont typeface="Wingdings" pitchFamily="2" charset="2"/>
              <a:buChar char="v"/>
            </a:pPr>
            <a:r>
              <a:rPr lang="en-US" sz="5800" dirty="0" smtClean="0"/>
              <a:t>Form</a:t>
            </a:r>
          </a:p>
          <a:p>
            <a:pPr marL="0" indent="0">
              <a:buNone/>
            </a:pPr>
            <a:r>
              <a:rPr lang="en-US" sz="5500" dirty="0"/>
              <a:t>Future Continuous has two different forms: "will be doing " and "be going to be doing." Unlike </a:t>
            </a:r>
            <a:r>
              <a:rPr lang="en-US" sz="5500" b="1" dirty="0" smtClean="0">
                <a:solidFill>
                  <a:srgbClr val="FF0000"/>
                </a:solidFill>
              </a:rPr>
              <a:t>Simple Future</a:t>
            </a:r>
            <a:r>
              <a:rPr lang="en-US" sz="5500" dirty="0"/>
              <a:t> forms, Future Continuous forms are usually interchangeable.</a:t>
            </a:r>
            <a:endParaRPr lang="en-US" sz="5500" dirty="0" smtClean="0"/>
          </a:p>
          <a:p>
            <a:pPr marL="0" indent="0">
              <a:buNone/>
            </a:pPr>
            <a:endParaRPr lang="en-US" dirty="0" smtClean="0"/>
          </a:p>
        </p:txBody>
      </p:sp>
    </p:spTree>
    <p:extLst>
      <p:ext uri="{BB962C8B-B14F-4D97-AF65-F5344CB8AC3E}">
        <p14:creationId xmlns:p14="http://schemas.microsoft.com/office/powerpoint/2010/main" val="909474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barn(inVertical)">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Lst>
  </p:timing>
</p:sld>
</file>

<file path=ppt/slides/slide3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buFont typeface="Wingdings" pitchFamily="2" charset="2"/>
              <a:buChar char="Ø"/>
            </a:pPr>
            <a:r>
              <a:rPr lang="en-US" sz="5000" b="1" dirty="0"/>
              <a:t>FORM Future Continuous with "</a:t>
            </a:r>
            <a:r>
              <a:rPr lang="en-US" sz="5000" b="1" dirty="0" smtClean="0"/>
              <a:t>Will“</a:t>
            </a:r>
          </a:p>
          <a:p>
            <a:pPr marL="0" indent="0">
              <a:buNone/>
            </a:pPr>
            <a:endParaRPr lang="en-US" b="1" dirty="0"/>
          </a:p>
          <a:p>
            <a:pPr marL="0" indent="0">
              <a:buNone/>
            </a:pPr>
            <a:endParaRPr lang="en-US" dirty="0" smtClean="0"/>
          </a:p>
          <a:p>
            <a:pPr marL="0" indent="0">
              <a:buNone/>
            </a:pPr>
            <a:endParaRPr lang="en-US" dirty="0"/>
          </a:p>
          <a:p>
            <a:pPr marL="0" indent="0">
              <a:buNone/>
            </a:pPr>
            <a:r>
              <a:rPr lang="en-US" sz="4000" dirty="0" smtClean="0"/>
              <a:t>Ex: 1. You</a:t>
            </a:r>
            <a:r>
              <a:rPr lang="en-US" sz="4000" dirty="0"/>
              <a:t> </a:t>
            </a:r>
            <a:r>
              <a:rPr lang="en-US" sz="4000" b="1" dirty="0">
                <a:solidFill>
                  <a:srgbClr val="FF0000"/>
                </a:solidFill>
              </a:rPr>
              <a:t>will be waiting</a:t>
            </a:r>
            <a:r>
              <a:rPr lang="en-US" sz="4000" dirty="0"/>
              <a:t> for her when her plane arrives tonight.</a:t>
            </a:r>
          </a:p>
          <a:p>
            <a:pPr marL="0" indent="574675">
              <a:buNone/>
            </a:pPr>
            <a:r>
              <a:rPr lang="en-US" sz="4000" dirty="0" smtClean="0"/>
              <a:t>2. </a:t>
            </a:r>
            <a:r>
              <a:rPr lang="en-US" sz="4000" b="1" dirty="0" smtClean="0">
                <a:solidFill>
                  <a:srgbClr val="FF0000"/>
                </a:solidFill>
              </a:rPr>
              <a:t>Will</a:t>
            </a:r>
            <a:r>
              <a:rPr lang="en-US" sz="4000" dirty="0"/>
              <a:t> you </a:t>
            </a:r>
            <a:r>
              <a:rPr lang="en-US" sz="4000" b="1" dirty="0">
                <a:solidFill>
                  <a:srgbClr val="FF0000"/>
                </a:solidFill>
              </a:rPr>
              <a:t>be waiting</a:t>
            </a:r>
            <a:r>
              <a:rPr lang="en-US" sz="4000" dirty="0"/>
              <a:t> for her when her plane arrives tonight?</a:t>
            </a:r>
          </a:p>
          <a:p>
            <a:pPr marL="0" indent="515938">
              <a:buNone/>
            </a:pPr>
            <a:r>
              <a:rPr lang="en-US" sz="4000" dirty="0" smtClean="0"/>
              <a:t>3. You</a:t>
            </a:r>
            <a:r>
              <a:rPr lang="en-US" sz="4000" dirty="0"/>
              <a:t> </a:t>
            </a:r>
            <a:r>
              <a:rPr lang="en-US" sz="4000" b="1" dirty="0">
                <a:solidFill>
                  <a:srgbClr val="FF0000"/>
                </a:solidFill>
              </a:rPr>
              <a:t>will not be waiting</a:t>
            </a:r>
            <a:r>
              <a:rPr lang="en-US" sz="4000" dirty="0"/>
              <a:t> for her when her plane arrives tonight</a:t>
            </a:r>
          </a:p>
          <a:p>
            <a:pPr marL="0" indent="0">
              <a:buNone/>
            </a:pPr>
            <a:endParaRPr lang="en-US" sz="4000" dirty="0" smtClean="0"/>
          </a:p>
        </p:txBody>
      </p:sp>
      <p:sp>
        <p:nvSpPr>
          <p:cNvPr id="4" name="Rounded Rectangle 3"/>
          <p:cNvSpPr/>
          <p:nvPr/>
        </p:nvSpPr>
        <p:spPr>
          <a:xfrm>
            <a:off x="683342" y="1632154"/>
            <a:ext cx="7696200" cy="88244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500" dirty="0" smtClean="0"/>
              <a:t>S + will be + </a:t>
            </a:r>
            <a:r>
              <a:rPr lang="en-US" sz="4500" dirty="0"/>
              <a:t> present participle</a:t>
            </a:r>
          </a:p>
        </p:txBody>
      </p:sp>
    </p:spTree>
    <p:extLst>
      <p:ext uri="{BB962C8B-B14F-4D97-AF65-F5344CB8AC3E}">
        <p14:creationId xmlns:p14="http://schemas.microsoft.com/office/powerpoint/2010/main" val="2789859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pPr>
              <a:buFont typeface="Wingdings" pitchFamily="2" charset="2"/>
              <a:buChar char="Ø"/>
            </a:pPr>
            <a:r>
              <a:rPr lang="en-US" sz="5000" b="1" dirty="0"/>
              <a:t>FORM Future Continuous with "Be Going To "</a:t>
            </a:r>
          </a:p>
          <a:p>
            <a:pPr marL="0" indent="0">
              <a:buNone/>
            </a:pPr>
            <a:endParaRPr lang="en-US" sz="5000" dirty="0" smtClean="0"/>
          </a:p>
          <a:p>
            <a:pPr marL="0" indent="0">
              <a:buNone/>
            </a:pPr>
            <a:endParaRPr lang="en-US" sz="5000" dirty="0" smtClean="0"/>
          </a:p>
          <a:p>
            <a:pPr marL="0" indent="0">
              <a:buNone/>
            </a:pPr>
            <a:r>
              <a:rPr lang="en-US" sz="4000" dirty="0" smtClean="0"/>
              <a:t>Ex: 1. You</a:t>
            </a:r>
            <a:r>
              <a:rPr lang="en-US" sz="4000" dirty="0">
                <a:solidFill>
                  <a:srgbClr val="FF0000"/>
                </a:solidFill>
              </a:rPr>
              <a:t> </a:t>
            </a:r>
            <a:r>
              <a:rPr lang="en-US" sz="4000" b="1" dirty="0">
                <a:solidFill>
                  <a:srgbClr val="FF0000"/>
                </a:solidFill>
              </a:rPr>
              <a:t>are going to be waiting</a:t>
            </a:r>
            <a:r>
              <a:rPr lang="en-US" sz="4000" dirty="0"/>
              <a:t> for her when her plane arrives tonight.</a:t>
            </a:r>
          </a:p>
          <a:p>
            <a:pPr marL="0" indent="0">
              <a:buNone/>
            </a:pPr>
            <a:r>
              <a:rPr lang="en-US" sz="4000" dirty="0" smtClean="0"/>
              <a:t>2. </a:t>
            </a:r>
            <a:r>
              <a:rPr lang="en-US" sz="4000" b="1" dirty="0" smtClean="0">
                <a:solidFill>
                  <a:srgbClr val="FF0000"/>
                </a:solidFill>
              </a:rPr>
              <a:t>Are</a:t>
            </a:r>
            <a:r>
              <a:rPr lang="en-US" sz="4000" dirty="0"/>
              <a:t> you </a:t>
            </a:r>
            <a:r>
              <a:rPr lang="en-US" sz="4000" b="1" dirty="0">
                <a:solidFill>
                  <a:srgbClr val="FF0000"/>
                </a:solidFill>
              </a:rPr>
              <a:t>going to be waiting</a:t>
            </a:r>
            <a:r>
              <a:rPr lang="en-US" sz="4000" dirty="0"/>
              <a:t> for her when her plane arrives tonight?</a:t>
            </a:r>
          </a:p>
          <a:p>
            <a:pPr marL="0" indent="0">
              <a:buNone/>
            </a:pPr>
            <a:r>
              <a:rPr lang="en-US" sz="4000" dirty="0" smtClean="0"/>
              <a:t>3. You</a:t>
            </a:r>
            <a:r>
              <a:rPr lang="en-US" sz="4000" dirty="0"/>
              <a:t> </a:t>
            </a:r>
            <a:r>
              <a:rPr lang="en-US" sz="4000" b="1" dirty="0">
                <a:solidFill>
                  <a:srgbClr val="FF0000"/>
                </a:solidFill>
              </a:rPr>
              <a:t>are not going to be waiting</a:t>
            </a:r>
            <a:r>
              <a:rPr lang="en-US" sz="4000" dirty="0"/>
              <a:t> for her when her plane arrives tonight.</a:t>
            </a:r>
          </a:p>
          <a:p>
            <a:pPr marL="0" indent="0">
              <a:buNone/>
            </a:pPr>
            <a:endParaRPr lang="en-US" sz="4000" dirty="0"/>
          </a:p>
        </p:txBody>
      </p:sp>
      <p:sp>
        <p:nvSpPr>
          <p:cNvPr id="4" name="Rounded Rectangle 3"/>
          <p:cNvSpPr/>
          <p:nvPr/>
        </p:nvSpPr>
        <p:spPr>
          <a:xfrm>
            <a:off x="152400" y="1905000"/>
            <a:ext cx="8915400" cy="8382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500" dirty="0" smtClean="0"/>
              <a:t>S + am/is/are </a:t>
            </a:r>
            <a:r>
              <a:rPr lang="en-US" sz="3500" dirty="0"/>
              <a:t>+ going to be + present participle</a:t>
            </a:r>
          </a:p>
        </p:txBody>
      </p:sp>
    </p:spTree>
    <p:extLst>
      <p:ext uri="{BB962C8B-B14F-4D97-AF65-F5344CB8AC3E}">
        <p14:creationId xmlns:p14="http://schemas.microsoft.com/office/powerpoint/2010/main" val="2643496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r>
              <a:rPr lang="en-US" b="1" u="sng" dirty="0" smtClean="0"/>
              <a:t>Note:</a:t>
            </a:r>
            <a:r>
              <a:rPr lang="en-US" b="1" dirty="0" smtClean="0"/>
              <a:t> </a:t>
            </a:r>
            <a:r>
              <a:rPr lang="en-US" dirty="0" smtClean="0"/>
              <a:t>It </a:t>
            </a:r>
            <a:r>
              <a:rPr lang="en-US" dirty="0"/>
              <a:t>is possible to use either "will" or "be going to" to create the Future Continuous with little difference in meaning</a:t>
            </a:r>
            <a:r>
              <a:rPr lang="en-US" dirty="0" smtClean="0"/>
              <a:t>.</a:t>
            </a:r>
          </a:p>
          <a:p>
            <a:pPr>
              <a:buFont typeface="Wingdings" pitchFamily="2" charset="2"/>
              <a:buChar char="v"/>
            </a:pPr>
            <a:r>
              <a:rPr lang="en-US" sz="5000" dirty="0" smtClean="0"/>
              <a:t>Use</a:t>
            </a:r>
          </a:p>
          <a:p>
            <a:r>
              <a:rPr lang="en-US" sz="5400" b="1" dirty="0"/>
              <a:t>Interrupted Action in the Future</a:t>
            </a:r>
          </a:p>
          <a:p>
            <a:pPr marL="0" indent="0">
              <a:buNone/>
            </a:pPr>
            <a:endParaRPr lang="en-US" sz="5000"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3400" y="4495800"/>
            <a:ext cx="7924800" cy="1371600"/>
          </a:xfrm>
          <a:prstGeom prst="rect">
            <a:avLst/>
          </a:prstGeom>
        </p:spPr>
      </p:pic>
    </p:spTree>
    <p:extLst>
      <p:ext uri="{BB962C8B-B14F-4D97-AF65-F5344CB8AC3E}">
        <p14:creationId xmlns:p14="http://schemas.microsoft.com/office/powerpoint/2010/main" val="16423320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fade">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pPr marL="0" indent="0">
              <a:buNone/>
            </a:pPr>
            <a:r>
              <a:rPr lang="en-US" sz="3900" dirty="0"/>
              <a:t>Use the Future Continuous to indicate that a longer action in the future will be interrupted by a shorter action in the future. Remember this can be a real interruption or just an interruption in time</a:t>
            </a:r>
            <a:r>
              <a:rPr lang="en-US" sz="3900" dirty="0" smtClean="0"/>
              <a:t>.</a:t>
            </a:r>
          </a:p>
          <a:p>
            <a:pPr marL="0" indent="0">
              <a:buNone/>
            </a:pPr>
            <a:r>
              <a:rPr lang="en-US" sz="3900" dirty="0" smtClean="0"/>
              <a:t>Ex:1. </a:t>
            </a:r>
            <a:r>
              <a:rPr lang="en-US" sz="3900" dirty="0"/>
              <a:t>I </a:t>
            </a:r>
            <a:r>
              <a:rPr lang="en-US" sz="3900" b="1" dirty="0">
                <a:solidFill>
                  <a:srgbClr val="FF0000"/>
                </a:solidFill>
              </a:rPr>
              <a:t>will be watching</a:t>
            </a:r>
            <a:r>
              <a:rPr lang="en-US" sz="3900" dirty="0"/>
              <a:t> TV when she </a:t>
            </a:r>
            <a:r>
              <a:rPr lang="en-US" sz="3900" i="1" dirty="0"/>
              <a:t>arrives</a:t>
            </a:r>
            <a:r>
              <a:rPr lang="en-US" sz="3900" dirty="0"/>
              <a:t> tonight.</a:t>
            </a:r>
          </a:p>
          <a:p>
            <a:pPr marL="0" indent="0">
              <a:buNone/>
            </a:pPr>
            <a:r>
              <a:rPr lang="en-US" sz="3900" dirty="0" smtClean="0"/>
              <a:t>2. I</a:t>
            </a:r>
            <a:r>
              <a:rPr lang="en-US" sz="3900" dirty="0"/>
              <a:t> </a:t>
            </a:r>
            <a:r>
              <a:rPr lang="en-US" sz="3900" b="1" dirty="0">
                <a:solidFill>
                  <a:srgbClr val="FF0000"/>
                </a:solidFill>
              </a:rPr>
              <a:t>will be waiting</a:t>
            </a:r>
            <a:r>
              <a:rPr lang="en-US" sz="3900" dirty="0"/>
              <a:t> for you when your bus </a:t>
            </a:r>
            <a:r>
              <a:rPr lang="en-US" sz="3900" i="1" dirty="0"/>
              <a:t>arrives</a:t>
            </a:r>
            <a:r>
              <a:rPr lang="en-US" sz="3900" dirty="0"/>
              <a:t>.</a:t>
            </a:r>
          </a:p>
          <a:p>
            <a:pPr marL="0" indent="0">
              <a:buNone/>
            </a:pPr>
            <a:r>
              <a:rPr lang="en-US" sz="3900" dirty="0" smtClean="0"/>
              <a:t>3. I</a:t>
            </a:r>
            <a:r>
              <a:rPr lang="en-US" sz="3900" dirty="0">
                <a:solidFill>
                  <a:srgbClr val="FF0000"/>
                </a:solidFill>
              </a:rPr>
              <a:t> </a:t>
            </a:r>
            <a:r>
              <a:rPr lang="en-US" sz="3900" b="1" dirty="0">
                <a:solidFill>
                  <a:srgbClr val="FF0000"/>
                </a:solidFill>
              </a:rPr>
              <a:t>am going to be staying</a:t>
            </a:r>
            <a:r>
              <a:rPr lang="en-US" sz="3900" dirty="0"/>
              <a:t> at the Madison Hotel, if anything </a:t>
            </a:r>
            <a:r>
              <a:rPr lang="en-US" sz="3900" i="1" dirty="0"/>
              <a:t>happens</a:t>
            </a:r>
            <a:r>
              <a:rPr lang="en-US" sz="3900" dirty="0"/>
              <a:t> and you </a:t>
            </a:r>
            <a:r>
              <a:rPr lang="en-US" sz="3900" i="1" dirty="0"/>
              <a:t>need</a:t>
            </a:r>
            <a:r>
              <a:rPr lang="en-US" sz="3900" dirty="0"/>
              <a:t> to contact me.</a:t>
            </a:r>
          </a:p>
          <a:p>
            <a:pPr marL="0" indent="0">
              <a:buNone/>
            </a:pPr>
            <a:r>
              <a:rPr lang="en-US" sz="3900" dirty="0" smtClean="0"/>
              <a:t>4. He</a:t>
            </a:r>
            <a:r>
              <a:rPr lang="en-US" sz="3900" dirty="0"/>
              <a:t> </a:t>
            </a:r>
            <a:r>
              <a:rPr lang="en-US" sz="3900" b="1" dirty="0">
                <a:solidFill>
                  <a:srgbClr val="FF0000"/>
                </a:solidFill>
              </a:rPr>
              <a:t>will be studying</a:t>
            </a:r>
            <a:r>
              <a:rPr lang="en-US" sz="3900" dirty="0"/>
              <a:t> at the library tonight, so he will not see Jennifer when she </a:t>
            </a:r>
            <a:r>
              <a:rPr lang="en-US" sz="3900" i="1" dirty="0"/>
              <a:t>arrives</a:t>
            </a:r>
            <a:r>
              <a:rPr lang="en-US" sz="3900" dirty="0"/>
              <a:t>.</a:t>
            </a:r>
          </a:p>
          <a:p>
            <a:pPr marL="0" indent="0">
              <a:buNone/>
            </a:pPr>
            <a:endParaRPr lang="en-US" dirty="0"/>
          </a:p>
        </p:txBody>
      </p:sp>
    </p:spTree>
    <p:extLst>
      <p:ext uri="{BB962C8B-B14F-4D97-AF65-F5344CB8AC3E}">
        <p14:creationId xmlns:p14="http://schemas.microsoft.com/office/powerpoint/2010/main" val="40950641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r>
              <a:rPr lang="en-US" b="1" dirty="0"/>
              <a:t> </a:t>
            </a:r>
            <a:r>
              <a:rPr lang="en-US" sz="5000" b="1" dirty="0"/>
              <a:t>Specific Time as an Interruption in the Future</a:t>
            </a:r>
          </a:p>
          <a:p>
            <a:pPr marL="0" indent="0">
              <a:buNone/>
            </a:pPr>
            <a:r>
              <a:rPr lang="en-US" sz="4500" dirty="0"/>
              <a:t>In USE 1, described above, the Future Continuous is interrupted by a short action in the future. In addition to using short actions as interruptions, you can also use a specific time as an interruption</a:t>
            </a:r>
            <a:r>
              <a:rPr lang="en-US" sz="4500" dirty="0" smtClean="0"/>
              <a:t>.</a:t>
            </a:r>
          </a:p>
        </p:txBody>
      </p:sp>
    </p:spTree>
    <p:extLst>
      <p:ext uri="{BB962C8B-B14F-4D97-AF65-F5344CB8AC3E}">
        <p14:creationId xmlns:p14="http://schemas.microsoft.com/office/powerpoint/2010/main" val="3464139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marL="0" indent="0">
              <a:buNone/>
            </a:pPr>
            <a:r>
              <a:rPr lang="en-US" sz="3500" dirty="0" smtClean="0"/>
              <a:t>Ex:</a:t>
            </a:r>
          </a:p>
          <a:p>
            <a:pPr marL="0" indent="0">
              <a:buNone/>
            </a:pPr>
            <a:r>
              <a:rPr lang="en-US" sz="3500" dirty="0" smtClean="0"/>
              <a:t>1. Tonight </a:t>
            </a:r>
            <a:r>
              <a:rPr lang="en-US" sz="3500" dirty="0"/>
              <a:t>at 6 PM, I </a:t>
            </a:r>
            <a:r>
              <a:rPr lang="en-US" sz="3500" b="1" dirty="0">
                <a:solidFill>
                  <a:srgbClr val="FF0000"/>
                </a:solidFill>
              </a:rPr>
              <a:t>am going to be eating</a:t>
            </a:r>
            <a:r>
              <a:rPr lang="en-US" sz="3500" dirty="0"/>
              <a:t> dinner.</a:t>
            </a:r>
            <a:br>
              <a:rPr lang="en-US" sz="3500" dirty="0"/>
            </a:br>
            <a:r>
              <a:rPr lang="en-US" sz="3500" dirty="0" smtClean="0"/>
              <a:t>(</a:t>
            </a:r>
            <a:r>
              <a:rPr lang="en-US" sz="3500" i="1" cap="small" dirty="0" smtClean="0"/>
              <a:t>I </a:t>
            </a:r>
            <a:r>
              <a:rPr lang="en-US" sz="3500" i="1" cap="small" dirty="0"/>
              <a:t>will be in the process of eating dinner</a:t>
            </a:r>
            <a:r>
              <a:rPr lang="en-US" sz="3500" i="1" cap="small" dirty="0" smtClean="0"/>
              <a:t>.)</a:t>
            </a:r>
            <a:endParaRPr lang="en-US" sz="3500" dirty="0"/>
          </a:p>
          <a:p>
            <a:pPr marL="0" indent="0">
              <a:buNone/>
            </a:pPr>
            <a:r>
              <a:rPr lang="en-US" sz="3500" dirty="0" smtClean="0"/>
              <a:t>2. At </a:t>
            </a:r>
            <a:r>
              <a:rPr lang="en-US" sz="3500" dirty="0"/>
              <a:t>midnight tonight, we </a:t>
            </a:r>
            <a:r>
              <a:rPr lang="en-US" sz="3500" b="1" dirty="0">
                <a:solidFill>
                  <a:srgbClr val="FF0000"/>
                </a:solidFill>
              </a:rPr>
              <a:t>will</a:t>
            </a:r>
            <a:r>
              <a:rPr lang="en-US" sz="3500" dirty="0"/>
              <a:t> still </a:t>
            </a:r>
            <a:r>
              <a:rPr lang="en-US" sz="3500" b="1" dirty="0">
                <a:solidFill>
                  <a:srgbClr val="FF0000"/>
                </a:solidFill>
              </a:rPr>
              <a:t>be driving</a:t>
            </a:r>
            <a:r>
              <a:rPr lang="en-US" sz="3500" dirty="0"/>
              <a:t> through the desert.</a:t>
            </a:r>
            <a:br>
              <a:rPr lang="en-US" sz="3500" dirty="0"/>
            </a:br>
            <a:r>
              <a:rPr lang="en-US" sz="3500" dirty="0" smtClean="0"/>
              <a:t>(</a:t>
            </a:r>
            <a:r>
              <a:rPr lang="en-US" sz="3500" i="1" cap="small" dirty="0" smtClean="0"/>
              <a:t>We </a:t>
            </a:r>
            <a:r>
              <a:rPr lang="en-US" sz="3500" i="1" cap="small" dirty="0"/>
              <a:t>will be in the process of driving through the desert</a:t>
            </a:r>
            <a:r>
              <a:rPr lang="en-US" sz="3500" i="1" cap="small" dirty="0" smtClean="0"/>
              <a:t>.)</a:t>
            </a:r>
            <a:endParaRPr lang="en-US" sz="3500" dirty="0"/>
          </a:p>
          <a:p>
            <a:pPr marL="0" indent="0">
              <a:buNone/>
            </a:pPr>
            <a:r>
              <a:rPr lang="en-US" sz="3500" b="1" u="sng" dirty="0" smtClean="0"/>
              <a:t>Note</a:t>
            </a:r>
            <a:r>
              <a:rPr lang="en-US" sz="3500" dirty="0" smtClean="0"/>
              <a:t>: In </a:t>
            </a:r>
            <a:r>
              <a:rPr lang="en-US" sz="3500" dirty="0"/>
              <a:t>the Simple Future, a specific time is used to show the time an action will begin or end. In the Future Continuous, a specific time interrupts the action.</a:t>
            </a:r>
          </a:p>
        </p:txBody>
      </p:sp>
    </p:spTree>
    <p:extLst>
      <p:ext uri="{BB962C8B-B14F-4D97-AF65-F5344CB8AC3E}">
        <p14:creationId xmlns:p14="http://schemas.microsoft.com/office/powerpoint/2010/main" val="3650847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10000"/>
          </a:bodyPr>
          <a:lstStyle/>
          <a:p>
            <a:r>
              <a:rPr lang="en-US" b="1" dirty="0"/>
              <a:t> </a:t>
            </a:r>
            <a:r>
              <a:rPr lang="en-US" sz="5000" b="1" dirty="0"/>
              <a:t>Parallel Actions in the </a:t>
            </a:r>
            <a:r>
              <a:rPr lang="en-US" sz="5000" b="1" dirty="0" smtClean="0"/>
              <a:t>Future</a:t>
            </a:r>
          </a:p>
          <a:p>
            <a:endParaRPr lang="en-US" sz="5000" b="1" dirty="0"/>
          </a:p>
          <a:p>
            <a:endParaRPr lang="en-US" sz="5000" b="1" dirty="0" smtClean="0"/>
          </a:p>
          <a:p>
            <a:pPr marL="0" indent="0">
              <a:buNone/>
            </a:pPr>
            <a:r>
              <a:rPr lang="en-US" sz="5400" dirty="0"/>
              <a:t>When you use the Future Continuous with two actions in the same sentence, it expresses the idea that both actions will be happening at the same time. The actions are parallel.</a:t>
            </a:r>
            <a:endParaRPr lang="en-US" sz="5000" b="1" dirty="0"/>
          </a:p>
          <a:p>
            <a:pPr marL="0" indent="0">
              <a:buNone/>
            </a:pPr>
            <a:endParaRPr lang="en-US" dirty="0"/>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93174" y="1028700"/>
            <a:ext cx="7536426" cy="990600"/>
          </a:xfrm>
          <a:prstGeom prst="rect">
            <a:avLst/>
          </a:prstGeom>
        </p:spPr>
      </p:pic>
    </p:spTree>
    <p:extLst>
      <p:ext uri="{BB962C8B-B14F-4D97-AF65-F5344CB8AC3E}">
        <p14:creationId xmlns:p14="http://schemas.microsoft.com/office/powerpoint/2010/main" val="22662195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pPr marL="0" indent="0">
              <a:buNone/>
            </a:pPr>
            <a:r>
              <a:rPr lang="en-US" sz="5000" dirty="0" smtClean="0"/>
              <a:t>Ex:</a:t>
            </a:r>
          </a:p>
          <a:p>
            <a:pPr marL="0" indent="0">
              <a:buNone/>
            </a:pPr>
            <a:r>
              <a:rPr lang="en-US" sz="5000" dirty="0" smtClean="0"/>
              <a:t>1. I</a:t>
            </a:r>
            <a:r>
              <a:rPr lang="en-US" sz="5000" dirty="0"/>
              <a:t> </a:t>
            </a:r>
            <a:r>
              <a:rPr lang="en-US" sz="5000" b="1" dirty="0">
                <a:solidFill>
                  <a:srgbClr val="FF0000"/>
                </a:solidFill>
              </a:rPr>
              <a:t>am going to be studying</a:t>
            </a:r>
            <a:r>
              <a:rPr lang="en-US" sz="5000" dirty="0"/>
              <a:t> and he </a:t>
            </a:r>
            <a:r>
              <a:rPr lang="en-US" sz="5000" b="1" dirty="0">
                <a:solidFill>
                  <a:srgbClr val="FF0000"/>
                </a:solidFill>
              </a:rPr>
              <a:t>is going to be making</a:t>
            </a:r>
            <a:r>
              <a:rPr lang="en-US" sz="5000" dirty="0"/>
              <a:t> dinner.</a:t>
            </a:r>
          </a:p>
          <a:p>
            <a:pPr marL="0" indent="0">
              <a:buNone/>
            </a:pPr>
            <a:r>
              <a:rPr lang="en-US" sz="5000" dirty="0" smtClean="0"/>
              <a:t>2. Tonight</a:t>
            </a:r>
            <a:r>
              <a:rPr lang="en-US" sz="5000" dirty="0"/>
              <a:t>, they </a:t>
            </a:r>
            <a:r>
              <a:rPr lang="en-US" sz="5000" b="1" dirty="0">
                <a:solidFill>
                  <a:srgbClr val="FF0000"/>
                </a:solidFill>
              </a:rPr>
              <a:t>will be eating</a:t>
            </a:r>
            <a:r>
              <a:rPr lang="en-US" sz="5000" dirty="0"/>
              <a:t> dinner, </a:t>
            </a:r>
            <a:r>
              <a:rPr lang="en-US" sz="5000" b="1" dirty="0">
                <a:solidFill>
                  <a:srgbClr val="FF0000"/>
                </a:solidFill>
              </a:rPr>
              <a:t>discussing</a:t>
            </a:r>
            <a:r>
              <a:rPr lang="en-US" sz="5000" dirty="0"/>
              <a:t> their plans, and </a:t>
            </a:r>
            <a:r>
              <a:rPr lang="en-US" sz="5000" b="1" dirty="0">
                <a:solidFill>
                  <a:srgbClr val="FF0000"/>
                </a:solidFill>
              </a:rPr>
              <a:t>having</a:t>
            </a:r>
            <a:r>
              <a:rPr lang="en-US" sz="5000" dirty="0"/>
              <a:t> a good time.</a:t>
            </a:r>
          </a:p>
          <a:p>
            <a:pPr marL="0" indent="0">
              <a:buNone/>
            </a:pPr>
            <a:r>
              <a:rPr lang="en-US" sz="5000" dirty="0" smtClean="0"/>
              <a:t>3. While </a:t>
            </a:r>
            <a:r>
              <a:rPr lang="en-US" sz="5000" dirty="0"/>
              <a:t>Ellen </a:t>
            </a:r>
            <a:r>
              <a:rPr lang="en-US" sz="5000" b="1" dirty="0">
                <a:solidFill>
                  <a:srgbClr val="FF0000"/>
                </a:solidFill>
              </a:rPr>
              <a:t>is reading</a:t>
            </a:r>
            <a:r>
              <a:rPr lang="en-US" sz="5000" dirty="0"/>
              <a:t>, </a:t>
            </a:r>
            <a:r>
              <a:rPr lang="en-US" sz="5000" dirty="0" smtClean="0"/>
              <a:t>Tim </a:t>
            </a:r>
            <a:r>
              <a:rPr lang="en-US" sz="5000" b="1" dirty="0" smtClean="0">
                <a:solidFill>
                  <a:srgbClr val="FF0000"/>
                </a:solidFill>
              </a:rPr>
              <a:t>will be watching </a:t>
            </a:r>
            <a:r>
              <a:rPr lang="en-US" sz="5000" dirty="0" smtClean="0"/>
              <a:t>TV.</a:t>
            </a:r>
            <a:endParaRPr lang="en-US" sz="5000" dirty="0"/>
          </a:p>
          <a:p>
            <a:endParaRPr lang="en-US" dirty="0"/>
          </a:p>
        </p:txBody>
      </p:sp>
    </p:spTree>
    <p:extLst>
      <p:ext uri="{BB962C8B-B14F-4D97-AF65-F5344CB8AC3E}">
        <p14:creationId xmlns:p14="http://schemas.microsoft.com/office/powerpoint/2010/main" val="2255636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39.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77500" lnSpcReduction="20000"/>
          </a:bodyPr>
          <a:lstStyle/>
          <a:p>
            <a:r>
              <a:rPr lang="en-US" sz="5000" b="1" dirty="0"/>
              <a:t>Atmosphere in the </a:t>
            </a:r>
            <a:r>
              <a:rPr lang="en-US" sz="5000" b="1" dirty="0" smtClean="0"/>
              <a:t>Future</a:t>
            </a:r>
          </a:p>
          <a:p>
            <a:pPr marL="0" indent="0">
              <a:buNone/>
            </a:pPr>
            <a:r>
              <a:rPr lang="en-US" sz="5400" dirty="0"/>
              <a:t>In English, we often use a series of Parallel Actions to describe atmosphere at a specific point in the future</a:t>
            </a:r>
            <a:r>
              <a:rPr lang="en-US" sz="5400" dirty="0" smtClean="0"/>
              <a:t>.</a:t>
            </a:r>
          </a:p>
          <a:p>
            <a:pPr marL="0" indent="0">
              <a:buNone/>
            </a:pPr>
            <a:r>
              <a:rPr lang="en-US" sz="5400" b="1" dirty="0" smtClean="0"/>
              <a:t>Ex: </a:t>
            </a:r>
          </a:p>
          <a:p>
            <a:pPr marL="0" indent="0">
              <a:buNone/>
            </a:pPr>
            <a:r>
              <a:rPr lang="en-US" sz="5400" dirty="0" smtClean="0"/>
              <a:t>When </a:t>
            </a:r>
            <a:r>
              <a:rPr lang="en-US" sz="5400" dirty="0"/>
              <a:t>I arrive at the party, everybody </a:t>
            </a:r>
            <a:r>
              <a:rPr lang="en-US" sz="5400" b="1" dirty="0"/>
              <a:t>is </a:t>
            </a:r>
            <a:r>
              <a:rPr lang="en-US" sz="5400" b="1" dirty="0">
                <a:solidFill>
                  <a:srgbClr val="FF0000"/>
                </a:solidFill>
              </a:rPr>
              <a:t>going to be celebrating</a:t>
            </a:r>
            <a:r>
              <a:rPr lang="en-US" sz="5400" dirty="0"/>
              <a:t>. Some </a:t>
            </a:r>
            <a:r>
              <a:rPr lang="en-US" sz="5400" b="1" dirty="0">
                <a:solidFill>
                  <a:srgbClr val="FF0000"/>
                </a:solidFill>
              </a:rPr>
              <a:t>will be dancing</a:t>
            </a:r>
            <a:r>
              <a:rPr lang="en-US" sz="5400" dirty="0"/>
              <a:t>. Others </a:t>
            </a:r>
            <a:r>
              <a:rPr lang="en-US" sz="5400" b="1" dirty="0">
                <a:solidFill>
                  <a:srgbClr val="FF0000"/>
                </a:solidFill>
              </a:rPr>
              <a:t>are going to be talking</a:t>
            </a:r>
            <a:r>
              <a:rPr lang="en-US" sz="5400" dirty="0"/>
              <a:t>. A few people </a:t>
            </a:r>
            <a:r>
              <a:rPr lang="en-US" sz="5400" b="1" dirty="0">
                <a:solidFill>
                  <a:srgbClr val="FF0000"/>
                </a:solidFill>
              </a:rPr>
              <a:t>will be eating</a:t>
            </a:r>
            <a:r>
              <a:rPr lang="en-US" sz="5400" dirty="0"/>
              <a:t> pizza, and several people </a:t>
            </a:r>
            <a:r>
              <a:rPr lang="en-US" sz="5400" b="1" dirty="0">
                <a:solidFill>
                  <a:srgbClr val="FF0000"/>
                </a:solidFill>
              </a:rPr>
              <a:t>are going to be drinking</a:t>
            </a:r>
            <a:r>
              <a:rPr lang="en-US" sz="5400" dirty="0"/>
              <a:t> beer. They always do the same thing.</a:t>
            </a:r>
            <a:endParaRPr lang="en-US" sz="5000" b="1" dirty="0"/>
          </a:p>
          <a:p>
            <a:endParaRPr lang="en-US" dirty="0"/>
          </a:p>
        </p:txBody>
      </p:sp>
    </p:spTree>
    <p:extLst>
      <p:ext uri="{BB962C8B-B14F-4D97-AF65-F5344CB8AC3E}">
        <p14:creationId xmlns:p14="http://schemas.microsoft.com/office/powerpoint/2010/main" val="22936182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76200"/>
            <a:ext cx="8229600" cy="6553200"/>
          </a:xfrm>
        </p:spPr>
        <p:txBody>
          <a:bodyPr>
            <a:normAutofit/>
          </a:bodyPr>
          <a:lstStyle/>
          <a:p>
            <a:pPr lvl="0"/>
            <a:r>
              <a:rPr lang="en-US" sz="5000" b="1" u="sng" dirty="0" smtClean="0"/>
              <a:t>Negative</a:t>
            </a:r>
            <a:endParaRPr lang="en-US" b="1" u="sng" dirty="0"/>
          </a:p>
          <a:p>
            <a:pPr lvl="0"/>
            <a:endParaRPr lang="en-US" b="1" dirty="0" smtClean="0"/>
          </a:p>
          <a:p>
            <a:pPr>
              <a:buNone/>
            </a:pPr>
            <a:endParaRPr lang="en-US" dirty="0" smtClean="0"/>
          </a:p>
          <a:p>
            <a:pPr>
              <a:buNone/>
            </a:pPr>
            <a:r>
              <a:rPr lang="en-US" sz="3900" dirty="0" smtClean="0"/>
              <a:t>Ex</a:t>
            </a:r>
            <a:r>
              <a:rPr lang="en-US" sz="3900" dirty="0"/>
              <a:t>: 1/ He </a:t>
            </a:r>
            <a:r>
              <a:rPr lang="en-US" sz="3900" u="sng" dirty="0">
                <a:solidFill>
                  <a:srgbClr val="FF0000"/>
                </a:solidFill>
              </a:rPr>
              <a:t>isn't joking.</a:t>
            </a:r>
          </a:p>
          <a:p>
            <a:pPr>
              <a:buNone/>
            </a:pPr>
            <a:r>
              <a:rPr lang="en-US" sz="3900" dirty="0"/>
              <a:t>	</a:t>
            </a:r>
            <a:r>
              <a:rPr lang="en-US" sz="3900" dirty="0" smtClean="0"/>
              <a:t>   2/We</a:t>
            </a:r>
            <a:r>
              <a:rPr lang="en-US" sz="3900" dirty="0">
                <a:solidFill>
                  <a:srgbClr val="FF0000"/>
                </a:solidFill>
              </a:rPr>
              <a:t> </a:t>
            </a:r>
            <a:r>
              <a:rPr lang="en-US" sz="3900" u="sng" dirty="0">
                <a:solidFill>
                  <a:srgbClr val="FF0000"/>
                </a:solidFill>
              </a:rPr>
              <a:t>aren't waiting</a:t>
            </a:r>
            <a:r>
              <a:rPr lang="en-US" sz="3900" dirty="0"/>
              <a:t> for my uncle.</a:t>
            </a:r>
          </a:p>
          <a:p>
            <a:pPr>
              <a:buNone/>
            </a:pPr>
            <a:r>
              <a:rPr lang="en-US" sz="3900" dirty="0"/>
              <a:t>	</a:t>
            </a:r>
            <a:r>
              <a:rPr lang="en-US" sz="3900" dirty="0" smtClean="0"/>
              <a:t>   3/He</a:t>
            </a:r>
            <a:r>
              <a:rPr lang="en-US" sz="3900" dirty="0"/>
              <a:t> </a:t>
            </a:r>
            <a:r>
              <a:rPr lang="en-US" sz="3900" u="sng" dirty="0">
                <a:solidFill>
                  <a:srgbClr val="FF0000"/>
                </a:solidFill>
              </a:rPr>
              <a:t>is not going</a:t>
            </a:r>
            <a:r>
              <a:rPr lang="en-US" sz="3900" dirty="0"/>
              <a:t> to school tomorrow</a:t>
            </a:r>
            <a:r>
              <a:rPr lang="en-US" sz="3900" dirty="0" smtClean="0"/>
              <a:t>.</a:t>
            </a:r>
          </a:p>
          <a:p>
            <a:pPr indent="290513">
              <a:buNone/>
            </a:pPr>
            <a:r>
              <a:rPr lang="en-US" sz="3900" dirty="0" smtClean="0"/>
              <a:t>4/ He </a:t>
            </a:r>
            <a:r>
              <a:rPr lang="en-US" sz="3900" u="sng" dirty="0" smtClean="0">
                <a:solidFill>
                  <a:srgbClr val="FF0000"/>
                </a:solidFill>
              </a:rPr>
              <a:t>isn’t studying</a:t>
            </a:r>
            <a:r>
              <a:rPr lang="en-US" sz="3900" dirty="0" smtClean="0"/>
              <a:t> Latin.</a:t>
            </a:r>
          </a:p>
          <a:p>
            <a:pPr indent="290513">
              <a:buNone/>
            </a:pPr>
            <a:r>
              <a:rPr lang="en-US" sz="3900" dirty="0" smtClean="0"/>
              <a:t>5/  I</a:t>
            </a:r>
            <a:r>
              <a:rPr lang="en-US" sz="3900" u="sng" dirty="0" smtClean="0">
                <a:solidFill>
                  <a:srgbClr val="FF0000"/>
                </a:solidFill>
              </a:rPr>
              <a:t>’m not</a:t>
            </a:r>
            <a:r>
              <a:rPr lang="en-US" sz="3900" dirty="0" smtClean="0">
                <a:solidFill>
                  <a:srgbClr val="FF0000"/>
                </a:solidFill>
              </a:rPr>
              <a:t> </a:t>
            </a:r>
            <a:r>
              <a:rPr lang="en-US" sz="3900" dirty="0" smtClean="0"/>
              <a:t>leaving now.</a:t>
            </a:r>
            <a:endParaRPr lang="en-US" sz="3900" dirty="0"/>
          </a:p>
          <a:p>
            <a:pPr>
              <a:buNone/>
            </a:pPr>
            <a:endParaRPr lang="en-US" sz="3900" dirty="0"/>
          </a:p>
        </p:txBody>
      </p:sp>
      <p:sp>
        <p:nvSpPr>
          <p:cNvPr id="5" name="Rounded Rectangle 4"/>
          <p:cNvSpPr/>
          <p:nvPr/>
        </p:nvSpPr>
        <p:spPr>
          <a:xfrm>
            <a:off x="1600200" y="1066800"/>
            <a:ext cx="6019800" cy="9144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000" dirty="0" smtClean="0"/>
              <a:t>S+ am/is/are+ not + V-</a:t>
            </a:r>
            <a:r>
              <a:rPr lang="en-US" sz="4000" dirty="0" err="1" smtClean="0"/>
              <a:t>ing</a:t>
            </a:r>
            <a:endParaRPr lang="en-US" sz="40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fade">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7" end="7"/>
                                            </p:txEl>
                                          </p:spTgt>
                                        </p:tgtEl>
                                        <p:attrNameLst>
                                          <p:attrName>style.visibility</p:attrName>
                                        </p:attrNameLst>
                                      </p:cBhvr>
                                      <p:to>
                                        <p:strVal val="visible"/>
                                      </p:to>
                                    </p:set>
                                    <p:animEffect transition="in" filter="fade">
                                      <p:cBhvr>
                                        <p:cTn id="3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fontScale="92500" lnSpcReduction="20000"/>
          </a:bodyPr>
          <a:lstStyle/>
          <a:p>
            <a:r>
              <a:rPr lang="en-US" sz="5400" b="1" dirty="0" smtClean="0"/>
              <a:t>REMEMBER No Future in Time Clauses</a:t>
            </a:r>
          </a:p>
          <a:p>
            <a:pPr marL="0" indent="0">
              <a:buNone/>
            </a:pPr>
            <a:r>
              <a:rPr lang="en-US" sz="5400" dirty="0" smtClean="0"/>
              <a:t>Like </a:t>
            </a:r>
            <a:r>
              <a:rPr lang="en-US" sz="5400" dirty="0"/>
              <a:t>all future tenses, the Future Continuous cannot be used in clauses beginning with time expressions such as: when, while, before, after, by the time, as soon as, if, unless, etc. Instead of Future Continuous, </a:t>
            </a:r>
            <a:r>
              <a:rPr lang="en-US" sz="5400" b="1" dirty="0" smtClean="0">
                <a:solidFill>
                  <a:srgbClr val="FF0000"/>
                </a:solidFill>
              </a:rPr>
              <a:t>Present Continuous </a:t>
            </a:r>
            <a:r>
              <a:rPr lang="en-US" sz="5400" dirty="0" smtClean="0"/>
              <a:t>is </a:t>
            </a:r>
            <a:r>
              <a:rPr lang="en-US" sz="5400" dirty="0"/>
              <a:t>used.</a:t>
            </a:r>
            <a:endParaRPr lang="en-US" sz="5000" b="1" dirty="0"/>
          </a:p>
          <a:p>
            <a:pPr marL="0" indent="0">
              <a:buNone/>
            </a:pPr>
            <a:endParaRPr lang="en-US" dirty="0"/>
          </a:p>
        </p:txBody>
      </p:sp>
    </p:spTree>
    <p:extLst>
      <p:ext uri="{BB962C8B-B14F-4D97-AF65-F5344CB8AC3E}">
        <p14:creationId xmlns:p14="http://schemas.microsoft.com/office/powerpoint/2010/main" val="39584316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Autofit/>
          </a:bodyPr>
          <a:lstStyle/>
          <a:p>
            <a:pPr marL="0" indent="0">
              <a:buNone/>
            </a:pPr>
            <a:r>
              <a:rPr lang="en-US" sz="5000" dirty="0" smtClean="0"/>
              <a:t>Ex:</a:t>
            </a:r>
          </a:p>
          <a:p>
            <a:r>
              <a:rPr lang="en-US" sz="5000" dirty="0"/>
              <a:t>While I</a:t>
            </a:r>
            <a:r>
              <a:rPr lang="en-US" sz="5000" dirty="0">
                <a:solidFill>
                  <a:srgbClr val="FF0000"/>
                </a:solidFill>
              </a:rPr>
              <a:t> </a:t>
            </a:r>
            <a:r>
              <a:rPr lang="en-US" sz="5000" b="1" dirty="0">
                <a:solidFill>
                  <a:srgbClr val="FF0000"/>
                </a:solidFill>
              </a:rPr>
              <a:t>am going to be finishing</a:t>
            </a:r>
            <a:r>
              <a:rPr lang="en-US" sz="5000" dirty="0"/>
              <a:t> my homework, she is going to make dinner. </a:t>
            </a:r>
            <a:r>
              <a:rPr lang="en-US" sz="5000" b="1" i="1" dirty="0">
                <a:solidFill>
                  <a:srgbClr val="FF0000"/>
                </a:solidFill>
              </a:rPr>
              <a:t>Not Correct</a:t>
            </a:r>
            <a:endParaRPr lang="en-US" sz="5000" dirty="0">
              <a:solidFill>
                <a:srgbClr val="FF0000"/>
              </a:solidFill>
            </a:endParaRPr>
          </a:p>
          <a:p>
            <a:r>
              <a:rPr lang="en-US" sz="5000" dirty="0"/>
              <a:t>While I </a:t>
            </a:r>
            <a:r>
              <a:rPr lang="en-US" sz="5000" b="1" dirty="0">
                <a:solidFill>
                  <a:srgbClr val="FF0000"/>
                </a:solidFill>
              </a:rPr>
              <a:t>am finishing</a:t>
            </a:r>
            <a:r>
              <a:rPr lang="en-US" sz="5000" dirty="0"/>
              <a:t> my homework, she is going to make dinner. </a:t>
            </a:r>
            <a:r>
              <a:rPr lang="en-US" sz="5000" b="1" i="1" dirty="0">
                <a:solidFill>
                  <a:srgbClr val="92D050"/>
                </a:solidFill>
              </a:rPr>
              <a:t>Correct</a:t>
            </a:r>
            <a:endParaRPr lang="en-US" sz="5000" dirty="0">
              <a:solidFill>
                <a:srgbClr val="92D050"/>
              </a:solidFill>
            </a:endParaRPr>
          </a:p>
          <a:p>
            <a:pPr marL="0" indent="0">
              <a:buNone/>
            </a:pPr>
            <a:endParaRPr lang="en-US" sz="5000" dirty="0"/>
          </a:p>
        </p:txBody>
      </p:sp>
    </p:spTree>
    <p:extLst>
      <p:ext uri="{BB962C8B-B14F-4D97-AF65-F5344CB8AC3E}">
        <p14:creationId xmlns:p14="http://schemas.microsoft.com/office/powerpoint/2010/main" val="986146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r>
              <a:rPr lang="en-US" sz="4000" b="1" dirty="0"/>
              <a:t>AND REMEMBER Non-Continuous Verbs / Mixed Verbs</a:t>
            </a:r>
          </a:p>
          <a:p>
            <a:pPr marL="0" indent="0">
              <a:buNone/>
            </a:pPr>
            <a:r>
              <a:rPr lang="en-US" dirty="0"/>
              <a:t>It is important to remember that </a:t>
            </a:r>
            <a:r>
              <a:rPr lang="en-US" b="1" dirty="0" smtClean="0">
                <a:solidFill>
                  <a:srgbClr val="FF0000"/>
                </a:solidFill>
              </a:rPr>
              <a:t>Non-Continuous Verbs </a:t>
            </a:r>
            <a:r>
              <a:rPr lang="en-US" b="1" dirty="0"/>
              <a:t> </a:t>
            </a:r>
            <a:r>
              <a:rPr lang="en-US" dirty="0"/>
              <a:t>cannot be used in any continuous tenses. Also, certain non-continuous meanings for </a:t>
            </a:r>
            <a:r>
              <a:rPr lang="en-US" b="1" dirty="0" smtClean="0">
                <a:solidFill>
                  <a:srgbClr val="FF0000"/>
                </a:solidFill>
              </a:rPr>
              <a:t>Mixed Verbs</a:t>
            </a:r>
            <a:r>
              <a:rPr lang="en-US" dirty="0"/>
              <a:t> cannot be used in continuous tenses. Instead of using Future Continuous with these verbs, you must use </a:t>
            </a:r>
            <a:r>
              <a:rPr lang="en-US" b="1" dirty="0" smtClean="0">
                <a:solidFill>
                  <a:srgbClr val="FF0000"/>
                </a:solidFill>
              </a:rPr>
              <a:t>Simple Future</a:t>
            </a:r>
            <a:endParaRPr lang="en-US" b="1" dirty="0">
              <a:solidFill>
                <a:srgbClr val="FF0000"/>
              </a:solidFill>
            </a:endParaRPr>
          </a:p>
          <a:p>
            <a:pPr marL="0" indent="0">
              <a:buNone/>
            </a:pPr>
            <a:r>
              <a:rPr lang="en-US" dirty="0" smtClean="0"/>
              <a:t>Ex: 1. Jane</a:t>
            </a:r>
            <a:r>
              <a:rPr lang="en-US" dirty="0">
                <a:solidFill>
                  <a:srgbClr val="FF0000"/>
                </a:solidFill>
              </a:rPr>
              <a:t> </a:t>
            </a:r>
            <a:r>
              <a:rPr lang="en-US" b="1" dirty="0">
                <a:solidFill>
                  <a:srgbClr val="FF0000"/>
                </a:solidFill>
              </a:rPr>
              <a:t>will be being</a:t>
            </a:r>
            <a:r>
              <a:rPr lang="en-US" dirty="0"/>
              <a:t> at my house when you arrive. </a:t>
            </a:r>
            <a:r>
              <a:rPr lang="en-US" b="1" i="1" dirty="0">
                <a:solidFill>
                  <a:srgbClr val="FF0000"/>
                </a:solidFill>
              </a:rPr>
              <a:t>Not Correct</a:t>
            </a:r>
            <a:endParaRPr lang="en-US" dirty="0">
              <a:solidFill>
                <a:srgbClr val="FF0000"/>
              </a:solidFill>
            </a:endParaRPr>
          </a:p>
          <a:p>
            <a:pPr marL="0" indent="574675">
              <a:buNone/>
            </a:pPr>
            <a:r>
              <a:rPr lang="en-US" dirty="0" smtClean="0"/>
              <a:t>2. Jane</a:t>
            </a:r>
            <a:r>
              <a:rPr lang="en-US" dirty="0"/>
              <a:t> </a:t>
            </a:r>
            <a:r>
              <a:rPr lang="en-US" b="1" dirty="0">
                <a:solidFill>
                  <a:srgbClr val="FF0000"/>
                </a:solidFill>
              </a:rPr>
              <a:t>will be</a:t>
            </a:r>
            <a:r>
              <a:rPr lang="en-US" dirty="0"/>
              <a:t> at my house when you arrive. </a:t>
            </a:r>
            <a:r>
              <a:rPr lang="en-US" b="1" i="1" dirty="0">
                <a:solidFill>
                  <a:srgbClr val="92D050"/>
                </a:solidFill>
              </a:rPr>
              <a:t>Correct</a:t>
            </a:r>
            <a:endParaRPr lang="en-US" dirty="0">
              <a:solidFill>
                <a:srgbClr val="92D050"/>
              </a:solidFill>
            </a:endParaRPr>
          </a:p>
          <a:p>
            <a:pPr marL="0" indent="0">
              <a:buNone/>
            </a:pPr>
            <a:endParaRPr lang="en-US" dirty="0"/>
          </a:p>
        </p:txBody>
      </p:sp>
    </p:spTree>
    <p:extLst>
      <p:ext uri="{BB962C8B-B14F-4D97-AF65-F5344CB8AC3E}">
        <p14:creationId xmlns:p14="http://schemas.microsoft.com/office/powerpoint/2010/main" val="12567829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lstStyle/>
          <a:p>
            <a:r>
              <a:rPr lang="en-US" b="1" dirty="0"/>
              <a:t>ADVERB PLACEMENT</a:t>
            </a:r>
          </a:p>
          <a:p>
            <a:pPr marL="0" indent="0">
              <a:buNone/>
            </a:pPr>
            <a:r>
              <a:rPr lang="en-US" dirty="0"/>
              <a:t>The examples below show the placement for grammar adverbs such as: always, only, never, ever, still, just, etc.</a:t>
            </a:r>
          </a:p>
          <a:p>
            <a:pPr marL="0" indent="0">
              <a:buNone/>
            </a:pPr>
            <a:r>
              <a:rPr lang="en-US" dirty="0" smtClean="0"/>
              <a:t>Ex: 1. You </a:t>
            </a:r>
            <a:r>
              <a:rPr lang="en-US" dirty="0"/>
              <a:t>will </a:t>
            </a:r>
            <a:r>
              <a:rPr lang="en-US" b="1" dirty="0">
                <a:solidFill>
                  <a:srgbClr val="FF0000"/>
                </a:solidFill>
              </a:rPr>
              <a:t>still</a:t>
            </a:r>
            <a:r>
              <a:rPr lang="en-US" dirty="0">
                <a:solidFill>
                  <a:srgbClr val="FF0000"/>
                </a:solidFill>
              </a:rPr>
              <a:t> </a:t>
            </a:r>
            <a:r>
              <a:rPr lang="en-US" dirty="0"/>
              <a:t>be waiting for her when her plane arrives.</a:t>
            </a:r>
          </a:p>
          <a:p>
            <a:pPr marL="0" indent="633413">
              <a:buNone/>
            </a:pPr>
            <a:r>
              <a:rPr lang="en-US" dirty="0" smtClean="0"/>
              <a:t>2. Will </a:t>
            </a:r>
            <a:r>
              <a:rPr lang="en-US" dirty="0"/>
              <a:t>you </a:t>
            </a:r>
            <a:r>
              <a:rPr lang="en-US" b="1" dirty="0">
                <a:solidFill>
                  <a:srgbClr val="FF0000"/>
                </a:solidFill>
              </a:rPr>
              <a:t>still</a:t>
            </a:r>
            <a:r>
              <a:rPr lang="en-US" dirty="0"/>
              <a:t> be waiting for her when her plane arrives?</a:t>
            </a:r>
          </a:p>
          <a:p>
            <a:pPr marL="0" indent="633413">
              <a:buNone/>
            </a:pPr>
            <a:r>
              <a:rPr lang="en-US" dirty="0" smtClean="0"/>
              <a:t>3. You </a:t>
            </a:r>
            <a:r>
              <a:rPr lang="en-US" dirty="0"/>
              <a:t>are</a:t>
            </a:r>
            <a:r>
              <a:rPr lang="en-US" dirty="0">
                <a:solidFill>
                  <a:srgbClr val="FF0000"/>
                </a:solidFill>
              </a:rPr>
              <a:t> </a:t>
            </a:r>
            <a:r>
              <a:rPr lang="en-US" b="1" dirty="0">
                <a:solidFill>
                  <a:srgbClr val="FF0000"/>
                </a:solidFill>
              </a:rPr>
              <a:t>still</a:t>
            </a:r>
            <a:r>
              <a:rPr lang="en-US" dirty="0"/>
              <a:t> going to be waiting for her when her plane arrives.</a:t>
            </a:r>
          </a:p>
          <a:p>
            <a:pPr marL="0" indent="633413">
              <a:buNone/>
            </a:pPr>
            <a:r>
              <a:rPr lang="en-US" dirty="0" smtClean="0"/>
              <a:t>4. Are </a:t>
            </a:r>
            <a:r>
              <a:rPr lang="en-US" dirty="0"/>
              <a:t>you </a:t>
            </a:r>
            <a:r>
              <a:rPr lang="en-US" b="1" dirty="0">
                <a:solidFill>
                  <a:srgbClr val="FF0000"/>
                </a:solidFill>
              </a:rPr>
              <a:t>still</a:t>
            </a:r>
            <a:r>
              <a:rPr lang="en-US" dirty="0"/>
              <a:t> going to be waiting for her when her plane </a:t>
            </a:r>
            <a:r>
              <a:rPr lang="en-US" dirty="0" smtClean="0"/>
              <a:t>arrive.</a:t>
            </a:r>
            <a:endParaRPr lang="en-US" dirty="0"/>
          </a:p>
          <a:p>
            <a:pPr marL="0" indent="0">
              <a:buNone/>
            </a:pPr>
            <a:endParaRPr lang="en-US" dirty="0"/>
          </a:p>
        </p:txBody>
      </p:sp>
    </p:spTree>
    <p:extLst>
      <p:ext uri="{BB962C8B-B14F-4D97-AF65-F5344CB8AC3E}">
        <p14:creationId xmlns:p14="http://schemas.microsoft.com/office/powerpoint/2010/main" val="31792160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lnSpcReduction="10000"/>
          </a:bodyPr>
          <a:lstStyle/>
          <a:p>
            <a:r>
              <a:rPr lang="en-US" sz="6000" b="1" dirty="0"/>
              <a:t>ACTIVE / PASSIVE</a:t>
            </a:r>
          </a:p>
          <a:p>
            <a:pPr marL="0" indent="0">
              <a:buNone/>
            </a:pPr>
            <a:r>
              <a:rPr lang="en-US" dirty="0" smtClean="0"/>
              <a:t>Ex:</a:t>
            </a:r>
          </a:p>
          <a:p>
            <a:pPr marL="0" indent="0">
              <a:buNone/>
            </a:pPr>
            <a:r>
              <a:rPr lang="en-US" dirty="0" smtClean="0"/>
              <a:t>1. At </a:t>
            </a:r>
            <a:r>
              <a:rPr lang="en-US" dirty="0"/>
              <a:t>8:00 PM tonight, John </a:t>
            </a:r>
            <a:r>
              <a:rPr lang="en-US" b="1" dirty="0">
                <a:solidFill>
                  <a:srgbClr val="FF0000"/>
                </a:solidFill>
              </a:rPr>
              <a:t>will be washing</a:t>
            </a:r>
            <a:r>
              <a:rPr lang="en-US" dirty="0"/>
              <a:t> the dishes. </a:t>
            </a:r>
            <a:r>
              <a:rPr lang="en-US" i="1" cap="small" dirty="0"/>
              <a:t>Active</a:t>
            </a:r>
            <a:endParaRPr lang="en-US" dirty="0"/>
          </a:p>
          <a:p>
            <a:pPr marL="0" indent="0">
              <a:buNone/>
            </a:pPr>
            <a:r>
              <a:rPr lang="en-US" dirty="0" smtClean="0"/>
              <a:t>2. At </a:t>
            </a:r>
            <a:r>
              <a:rPr lang="en-US" dirty="0"/>
              <a:t>8:00 PM tonight, the dishes </a:t>
            </a:r>
            <a:r>
              <a:rPr lang="en-US" b="1" dirty="0">
                <a:solidFill>
                  <a:srgbClr val="FF0000"/>
                </a:solidFill>
              </a:rPr>
              <a:t>will be being washed</a:t>
            </a:r>
            <a:r>
              <a:rPr lang="en-US" dirty="0"/>
              <a:t> by John. </a:t>
            </a:r>
            <a:r>
              <a:rPr lang="en-US" i="1" cap="small" dirty="0"/>
              <a:t>Passive</a:t>
            </a:r>
            <a:endParaRPr lang="en-US" dirty="0"/>
          </a:p>
          <a:p>
            <a:pPr marL="0" indent="0">
              <a:buNone/>
            </a:pPr>
            <a:r>
              <a:rPr lang="en-US" dirty="0" smtClean="0"/>
              <a:t>3. At </a:t>
            </a:r>
            <a:r>
              <a:rPr lang="en-US" dirty="0"/>
              <a:t>8:00 PM tonight, John </a:t>
            </a:r>
            <a:r>
              <a:rPr lang="en-US" b="1" dirty="0">
                <a:solidFill>
                  <a:srgbClr val="FF0000"/>
                </a:solidFill>
              </a:rPr>
              <a:t>is going to be washing</a:t>
            </a:r>
            <a:r>
              <a:rPr lang="en-US" dirty="0"/>
              <a:t> the dishes. </a:t>
            </a:r>
            <a:r>
              <a:rPr lang="en-US" i="1" cap="small" dirty="0"/>
              <a:t>Active</a:t>
            </a:r>
            <a:endParaRPr lang="en-US" dirty="0"/>
          </a:p>
          <a:p>
            <a:pPr marL="0" indent="0">
              <a:buNone/>
            </a:pPr>
            <a:r>
              <a:rPr lang="en-US" dirty="0" smtClean="0"/>
              <a:t>4. At </a:t>
            </a:r>
            <a:r>
              <a:rPr lang="en-US" dirty="0"/>
              <a:t>8:00 PM tonight, the dishes </a:t>
            </a:r>
            <a:r>
              <a:rPr lang="en-US" b="1" dirty="0">
                <a:solidFill>
                  <a:srgbClr val="FF0000"/>
                </a:solidFill>
              </a:rPr>
              <a:t>are going to be being washed</a:t>
            </a:r>
            <a:r>
              <a:rPr lang="en-US" dirty="0"/>
              <a:t> by </a:t>
            </a:r>
            <a:r>
              <a:rPr lang="en-US" dirty="0" smtClean="0"/>
              <a:t>John.</a:t>
            </a:r>
            <a:endParaRPr lang="en-US" dirty="0"/>
          </a:p>
          <a:p>
            <a:pPr marL="0" indent="0">
              <a:buNone/>
            </a:pPr>
            <a:r>
              <a:rPr lang="en-US" b="1" dirty="0"/>
              <a:t>NOTE</a:t>
            </a:r>
            <a:r>
              <a:rPr lang="en-US" dirty="0"/>
              <a:t>: Passive forms of the Future Continuous are not common.</a:t>
            </a:r>
          </a:p>
        </p:txBody>
      </p:sp>
    </p:spTree>
    <p:extLst>
      <p:ext uri="{BB962C8B-B14F-4D97-AF65-F5344CB8AC3E}">
        <p14:creationId xmlns:p14="http://schemas.microsoft.com/office/powerpoint/2010/main" val="29338104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5.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17000" b="-17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1143000"/>
          </a:xfrm>
        </p:spPr>
        <p:txBody>
          <a:bodyPr>
            <a:normAutofit/>
          </a:bodyPr>
          <a:lstStyle/>
          <a:p>
            <a:r>
              <a:rPr lang="en-US" sz="6000" smtClean="0"/>
              <a:t>PRACTICE</a:t>
            </a:r>
            <a:endParaRPr lang="en-US" sz="6000"/>
          </a:p>
        </p:txBody>
      </p:sp>
      <p:sp>
        <p:nvSpPr>
          <p:cNvPr id="3" name="Content Placeholder 2"/>
          <p:cNvSpPr>
            <a:spLocks noGrp="1"/>
          </p:cNvSpPr>
          <p:nvPr>
            <p:ph idx="1"/>
          </p:nvPr>
        </p:nvSpPr>
        <p:spPr>
          <a:xfrm>
            <a:off x="0" y="1143000"/>
            <a:ext cx="9144000" cy="5257800"/>
          </a:xfrm>
        </p:spPr>
        <p:txBody>
          <a:bodyPr/>
          <a:lstStyle/>
          <a:p>
            <a:pPr>
              <a:buFont typeface="Wingdings" pitchFamily="2" charset="2"/>
              <a:buChar char="v"/>
            </a:pPr>
            <a:r>
              <a:rPr lang="en-US" b="1"/>
              <a:t>Put the verb in brackets in the correct form</a:t>
            </a:r>
          </a:p>
          <a:p>
            <a:pPr marL="0" indent="0">
              <a:buNone/>
            </a:pPr>
            <a:endParaRPr lang="en-US"/>
          </a:p>
        </p:txBody>
      </p:sp>
    </p:spTree>
    <p:extLst>
      <p:ext uri="{BB962C8B-B14F-4D97-AF65-F5344CB8AC3E}">
        <p14:creationId xmlns:p14="http://schemas.microsoft.com/office/powerpoint/2010/main" val="246567095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0"/>
            <a:ext cx="8229600" cy="6705600"/>
          </a:xfrm>
        </p:spPr>
        <p:txBody>
          <a:bodyPr>
            <a:normAutofit/>
          </a:bodyPr>
          <a:lstStyle/>
          <a:p>
            <a:pPr lvl="0"/>
            <a:r>
              <a:rPr lang="en-US" sz="5000" b="1" u="sng" dirty="0" smtClean="0"/>
              <a:t>Interrogative</a:t>
            </a:r>
          </a:p>
          <a:p>
            <a:pPr marL="0" lvl="0" indent="0">
              <a:buNone/>
            </a:pPr>
            <a:endParaRPr lang="en-US" b="1" dirty="0"/>
          </a:p>
          <a:p>
            <a:pPr lvl="0"/>
            <a:endParaRPr lang="en-US" b="1" dirty="0" smtClean="0"/>
          </a:p>
          <a:p>
            <a:pPr>
              <a:buNone/>
            </a:pPr>
            <a:endParaRPr lang="en-US" dirty="0" smtClean="0"/>
          </a:p>
          <a:p>
            <a:pPr>
              <a:buNone/>
            </a:pPr>
            <a:r>
              <a:rPr lang="en-US" dirty="0" smtClean="0"/>
              <a:t>Ex:  1</a:t>
            </a:r>
            <a:r>
              <a:rPr lang="en-US" dirty="0"/>
              <a:t>/</a:t>
            </a:r>
            <a:r>
              <a:rPr lang="en-US" u="sng" dirty="0"/>
              <a:t> </a:t>
            </a:r>
            <a:r>
              <a:rPr lang="en-US" u="sng" dirty="0">
                <a:solidFill>
                  <a:srgbClr val="FF0000"/>
                </a:solidFill>
              </a:rPr>
              <a:t>Is</a:t>
            </a:r>
            <a:r>
              <a:rPr lang="en-US" dirty="0"/>
              <a:t> she </a:t>
            </a:r>
            <a:r>
              <a:rPr lang="en-US" u="sng" dirty="0">
                <a:solidFill>
                  <a:srgbClr val="FF0000"/>
                </a:solidFill>
              </a:rPr>
              <a:t>eating</a:t>
            </a:r>
            <a:r>
              <a:rPr lang="en-US" dirty="0"/>
              <a:t> my cake now?</a:t>
            </a:r>
          </a:p>
          <a:p>
            <a:pPr>
              <a:buNone/>
            </a:pPr>
            <a:r>
              <a:rPr lang="en-US" dirty="0" smtClean="0"/>
              <a:t>       2</a:t>
            </a:r>
            <a:r>
              <a:rPr lang="en-US" dirty="0"/>
              <a:t>/</a:t>
            </a:r>
            <a:r>
              <a:rPr lang="en-US" u="sng" dirty="0"/>
              <a:t> </a:t>
            </a:r>
            <a:r>
              <a:rPr lang="en-US" u="sng" dirty="0">
                <a:solidFill>
                  <a:srgbClr val="FF0000"/>
                </a:solidFill>
              </a:rPr>
              <a:t>Are</a:t>
            </a:r>
            <a:r>
              <a:rPr lang="en-US" dirty="0"/>
              <a:t> you </a:t>
            </a:r>
            <a:r>
              <a:rPr lang="en-US" u="sng" dirty="0">
                <a:solidFill>
                  <a:srgbClr val="FF0000"/>
                </a:solidFill>
              </a:rPr>
              <a:t>meeting</a:t>
            </a:r>
            <a:r>
              <a:rPr lang="en-US" dirty="0"/>
              <a:t> David today?</a:t>
            </a:r>
          </a:p>
          <a:p>
            <a:pPr>
              <a:buNone/>
            </a:pPr>
            <a:r>
              <a:rPr lang="en-US" dirty="0" smtClean="0"/>
              <a:t>       3</a:t>
            </a:r>
            <a:r>
              <a:rPr lang="en-US" dirty="0"/>
              <a:t>/</a:t>
            </a:r>
            <a:r>
              <a:rPr lang="en-US" u="sng" dirty="0"/>
              <a:t> </a:t>
            </a:r>
            <a:r>
              <a:rPr lang="en-US" u="sng" dirty="0">
                <a:solidFill>
                  <a:srgbClr val="FF0000"/>
                </a:solidFill>
              </a:rPr>
              <a:t>Are</a:t>
            </a:r>
            <a:r>
              <a:rPr lang="en-US" dirty="0"/>
              <a:t> they </a:t>
            </a:r>
            <a:r>
              <a:rPr lang="en-US" u="sng" dirty="0">
                <a:solidFill>
                  <a:srgbClr val="FF0000"/>
                </a:solidFill>
              </a:rPr>
              <a:t>having</a:t>
            </a:r>
            <a:r>
              <a:rPr lang="en-US" dirty="0"/>
              <a:t> the party on Friday or Saturday?</a:t>
            </a:r>
          </a:p>
          <a:p>
            <a:pPr>
              <a:buNone/>
            </a:pPr>
            <a:r>
              <a:rPr lang="en-US" dirty="0" smtClean="0"/>
              <a:t>       4</a:t>
            </a:r>
            <a:r>
              <a:rPr lang="en-US" dirty="0"/>
              <a:t>/ </a:t>
            </a:r>
            <a:r>
              <a:rPr lang="en-US" u="sng" dirty="0">
                <a:solidFill>
                  <a:srgbClr val="FF0000"/>
                </a:solidFill>
              </a:rPr>
              <a:t>Are</a:t>
            </a:r>
            <a:r>
              <a:rPr lang="en-US" dirty="0"/>
              <a:t> they </a:t>
            </a:r>
            <a:r>
              <a:rPr lang="en-US" u="sng" dirty="0">
                <a:solidFill>
                  <a:srgbClr val="FF0000"/>
                </a:solidFill>
              </a:rPr>
              <a:t>studying</a:t>
            </a:r>
            <a:r>
              <a:rPr lang="en-US" dirty="0"/>
              <a:t> English now</a:t>
            </a:r>
            <a:r>
              <a:rPr lang="en-US" dirty="0" smtClean="0"/>
              <a:t>?</a:t>
            </a:r>
          </a:p>
          <a:p>
            <a:pPr>
              <a:buNone/>
            </a:pPr>
            <a:r>
              <a:rPr lang="en-US" dirty="0" smtClean="0"/>
              <a:t>       5/ </a:t>
            </a:r>
            <a:r>
              <a:rPr lang="en-US" u="sng" dirty="0" smtClean="0">
                <a:solidFill>
                  <a:srgbClr val="FF0000"/>
                </a:solidFill>
              </a:rPr>
              <a:t>Is</a:t>
            </a:r>
            <a:r>
              <a:rPr lang="en-US" dirty="0" smtClean="0"/>
              <a:t> it </a:t>
            </a:r>
            <a:r>
              <a:rPr lang="en-US" u="sng" dirty="0" smtClean="0">
                <a:solidFill>
                  <a:srgbClr val="FF0000"/>
                </a:solidFill>
              </a:rPr>
              <a:t>raining</a:t>
            </a:r>
            <a:r>
              <a:rPr lang="en-US" dirty="0" smtClean="0"/>
              <a:t>?</a:t>
            </a:r>
            <a:endParaRPr lang="en-US" dirty="0"/>
          </a:p>
          <a:p>
            <a:pPr lvl="0"/>
            <a:endParaRPr lang="en-US" b="1" dirty="0"/>
          </a:p>
          <a:p>
            <a:pPr>
              <a:buNone/>
            </a:pPr>
            <a:endParaRPr lang="en-US" dirty="0"/>
          </a:p>
        </p:txBody>
      </p:sp>
      <p:sp>
        <p:nvSpPr>
          <p:cNvPr id="5" name="Rounded Rectangle 4"/>
          <p:cNvSpPr/>
          <p:nvPr/>
        </p:nvSpPr>
        <p:spPr>
          <a:xfrm>
            <a:off x="1056968" y="1066800"/>
            <a:ext cx="7010400" cy="99060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sz="4000" b="1" dirty="0" smtClean="0">
                <a:ln w="12700">
                  <a:solidFill>
                    <a:schemeClr val="bg1"/>
                  </a:solidFill>
                  <a:prstDash val="solid"/>
                </a:ln>
                <a:solidFill>
                  <a:schemeClr val="bg2">
                    <a:tint val="85000"/>
                    <a:satMod val="155000"/>
                  </a:schemeClr>
                </a:solidFill>
                <a:effectLst>
                  <a:outerShdw blurRad="41275" dist="20320" dir="1800000" algn="tl" rotWithShape="0">
                    <a:srgbClr val="000000">
                      <a:alpha val="40000"/>
                    </a:srgbClr>
                  </a:outerShdw>
                </a:effectLst>
              </a:rPr>
              <a:t>Am/Is/Are </a:t>
            </a:r>
            <a:r>
              <a:rPr lang="en-US" sz="4000" dirty="0" smtClean="0">
                <a:ln w="18415" cmpd="sng">
                  <a:solidFill>
                    <a:schemeClr val="bg1"/>
                  </a:solidFill>
                  <a:prstDash val="solid"/>
                </a:ln>
                <a:solidFill>
                  <a:srgbClr val="FFFFFF"/>
                </a:solidFill>
                <a:effectLst>
                  <a:outerShdw blurRad="63500" dir="3600000" algn="tl" rotWithShape="0">
                    <a:srgbClr val="000000">
                      <a:alpha val="70000"/>
                    </a:srgbClr>
                  </a:outerShdw>
                </a:effectLst>
              </a:rPr>
              <a:t>+</a:t>
            </a:r>
            <a:r>
              <a:rPr lang="en-US" sz="4000" b="1" dirty="0" smtClean="0">
                <a:ln w="12700">
                  <a:solidFill>
                    <a:schemeClr val="bg1"/>
                  </a:solidFill>
                  <a:prstDash val="solid"/>
                </a:ln>
                <a:solidFill>
                  <a:schemeClr val="bg2">
                    <a:tint val="85000"/>
                    <a:satMod val="155000"/>
                  </a:schemeClr>
                </a:solidFill>
                <a:effectLst>
                  <a:outerShdw blurRad="41275" dist="20320" dir="1800000" algn="tl" rotWithShape="0">
                    <a:srgbClr val="000000">
                      <a:alpha val="40000"/>
                    </a:srgbClr>
                  </a:outerShdw>
                </a:effectLst>
              </a:rPr>
              <a:t> S + V-</a:t>
            </a:r>
            <a:r>
              <a:rPr lang="en-US" sz="4000" b="1" dirty="0" err="1" smtClean="0">
                <a:ln w="12700">
                  <a:solidFill>
                    <a:schemeClr val="bg1"/>
                  </a:solidFill>
                  <a:prstDash val="solid"/>
                </a:ln>
                <a:solidFill>
                  <a:schemeClr val="bg2">
                    <a:tint val="85000"/>
                    <a:satMod val="155000"/>
                  </a:schemeClr>
                </a:solidFill>
                <a:effectLst>
                  <a:outerShdw blurRad="41275" dist="20320" dir="1800000" algn="tl" rotWithShape="0">
                    <a:srgbClr val="000000">
                      <a:alpha val="40000"/>
                    </a:srgbClr>
                  </a:outerShdw>
                </a:effectLst>
              </a:rPr>
              <a:t>ing</a:t>
            </a:r>
            <a:r>
              <a:rPr lang="en-US" sz="4000" b="1" dirty="0" smtClean="0">
                <a:ln w="12700">
                  <a:solidFill>
                    <a:schemeClr val="bg1"/>
                  </a:solidFill>
                  <a:prstDash val="solid"/>
                </a:ln>
                <a:solidFill>
                  <a:schemeClr val="bg2">
                    <a:tint val="85000"/>
                    <a:satMod val="155000"/>
                  </a:schemeClr>
                </a:solidFill>
                <a:effectLst>
                  <a:outerShdw blurRad="41275" dist="20320" dir="1800000" algn="tl" rotWithShape="0">
                    <a:srgbClr val="000000">
                      <a:alpha val="40000"/>
                    </a:srgbClr>
                  </a:outerShdw>
                </a:effectLst>
              </a:rPr>
              <a:t> + (O)…?</a:t>
            </a:r>
            <a:endParaRPr lang="en-US" sz="4000" b="1" dirty="0">
              <a:ln w="12700">
                <a:solidFill>
                  <a:schemeClr val="bg1"/>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Effect transition="in" filter="fade">
                                      <p:cBhvr>
                                        <p:cTn id="17" dur="500"/>
                                        <p:tgtEl>
                                          <p:spTgt spid="3">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fade">
                                      <p:cBhvr>
                                        <p:cTn id="22" dur="500"/>
                                        <p:tgtEl>
                                          <p:spTgt spid="3">
                                            <p:txEl>
                                              <p:pRg st="5" end="5"/>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animEffect transition="in" filter="fade">
                                      <p:cBhvr>
                                        <p:cTn id="27" dur="500"/>
                                        <p:tgtEl>
                                          <p:spTgt spid="3">
                                            <p:txEl>
                                              <p:pRg st="6" end="6"/>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7" end="7"/>
                                            </p:txEl>
                                          </p:spTgt>
                                        </p:tgtEl>
                                        <p:attrNameLst>
                                          <p:attrName>style.visibility</p:attrName>
                                        </p:attrNameLst>
                                      </p:cBhvr>
                                      <p:to>
                                        <p:strVal val="visible"/>
                                      </p:to>
                                    </p:set>
                                    <p:animEffect transition="in" filter="fade">
                                      <p:cBhvr>
                                        <p:cTn id="32" dur="500"/>
                                        <p:tgtEl>
                                          <p:spTgt spid="3">
                                            <p:txEl>
                                              <p:pRg st="7" end="7"/>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8" end="8"/>
                                            </p:txEl>
                                          </p:spTgt>
                                        </p:tgtEl>
                                        <p:attrNameLst>
                                          <p:attrName>style.visibility</p:attrName>
                                        </p:attrNameLst>
                                      </p:cBhvr>
                                      <p:to>
                                        <p:strVal val="visible"/>
                                      </p:to>
                                    </p:set>
                                    <p:animEffect transition="in" filter="fade">
                                      <p:cBhvr>
                                        <p:cTn id="37" dur="500"/>
                                        <p:tgtEl>
                                          <p:spTgt spid="3">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76200"/>
            <a:ext cx="9144000" cy="6781800"/>
          </a:xfrm>
        </p:spPr>
        <p:txBody>
          <a:bodyPr>
            <a:normAutofit/>
          </a:bodyPr>
          <a:lstStyle/>
          <a:p>
            <a:pPr>
              <a:buFont typeface="Wingdings" pitchFamily="2" charset="2"/>
              <a:buChar char="v"/>
            </a:pPr>
            <a:r>
              <a:rPr lang="en-US" sz="5000" dirty="0" smtClean="0"/>
              <a:t>Usage</a:t>
            </a:r>
          </a:p>
          <a:p>
            <a:pPr>
              <a:buNone/>
            </a:pPr>
            <a:r>
              <a:rPr lang="en-US" sz="5000" b="1" u="sng" dirty="0">
                <a:solidFill>
                  <a:srgbClr val="FF0000"/>
                </a:solidFill>
              </a:rPr>
              <a:t>1/ Present Actions</a:t>
            </a:r>
          </a:p>
          <a:p>
            <a:pPr marL="0" indent="0">
              <a:buNone/>
            </a:pPr>
            <a:r>
              <a:rPr lang="en-US" dirty="0" smtClean="0"/>
              <a:t>Most </a:t>
            </a:r>
            <a:r>
              <a:rPr lang="en-US" dirty="0"/>
              <a:t>often, we use the Present Continuous tense to talk about actions happening at the moment of speaking</a:t>
            </a:r>
            <a:r>
              <a:rPr lang="en-US" dirty="0" smtClean="0"/>
              <a:t>.</a:t>
            </a:r>
            <a:r>
              <a:rPr lang="en-US" dirty="0"/>
              <a:t> </a:t>
            </a:r>
          </a:p>
          <a:p>
            <a:pPr>
              <a:buNone/>
            </a:pPr>
            <a:endParaRPr lang="en-US" dirty="0" smtClean="0"/>
          </a:p>
          <a:p>
            <a:pPr>
              <a:buNone/>
            </a:pPr>
            <a:r>
              <a:rPr lang="en-US" dirty="0" smtClean="0"/>
              <a:t>Ex</a:t>
            </a:r>
            <a:r>
              <a:rPr lang="en-US" dirty="0"/>
              <a:t>: 1/He </a:t>
            </a:r>
            <a:r>
              <a:rPr lang="en-US" u="sng" dirty="0">
                <a:solidFill>
                  <a:srgbClr val="FF0000"/>
                </a:solidFill>
              </a:rPr>
              <a:t>is </a:t>
            </a:r>
            <a:r>
              <a:rPr lang="en-US" u="sng" dirty="0" smtClean="0">
                <a:solidFill>
                  <a:srgbClr val="FF0000"/>
                </a:solidFill>
              </a:rPr>
              <a:t>having</a:t>
            </a:r>
            <a:r>
              <a:rPr lang="en-US" dirty="0" smtClean="0">
                <a:solidFill>
                  <a:srgbClr val="FF0000"/>
                </a:solidFill>
              </a:rPr>
              <a:t> </a:t>
            </a:r>
            <a:r>
              <a:rPr lang="en-US" dirty="0"/>
              <a:t>dinner.</a:t>
            </a:r>
          </a:p>
          <a:p>
            <a:pPr>
              <a:buNone/>
            </a:pPr>
            <a:r>
              <a:rPr lang="en-US" dirty="0" smtClean="0"/>
              <a:t>       2/Mary</a:t>
            </a:r>
            <a:r>
              <a:rPr lang="en-US" dirty="0"/>
              <a:t> </a:t>
            </a:r>
            <a:r>
              <a:rPr lang="en-US" u="sng" dirty="0">
                <a:solidFill>
                  <a:srgbClr val="FF0000"/>
                </a:solidFill>
              </a:rPr>
              <a:t>is talking</a:t>
            </a:r>
            <a:r>
              <a:rPr lang="en-US" dirty="0"/>
              <a:t> with her friends.</a:t>
            </a:r>
          </a:p>
          <a:p>
            <a:pPr>
              <a:buNone/>
            </a:pPr>
            <a:r>
              <a:rPr lang="en-US" dirty="0" smtClean="0"/>
              <a:t>       3/They</a:t>
            </a:r>
            <a:r>
              <a:rPr lang="en-US" dirty="0"/>
              <a:t> </a:t>
            </a:r>
            <a:r>
              <a:rPr lang="en-US" u="sng" dirty="0">
                <a:solidFill>
                  <a:srgbClr val="FF0000"/>
                </a:solidFill>
              </a:rPr>
              <a:t>are swimming</a:t>
            </a:r>
            <a:r>
              <a:rPr lang="en-US" dirty="0"/>
              <a:t> in the pool.</a:t>
            </a:r>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fade">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fade">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fade">
                                      <p:cBhvr>
                                        <p:cTn id="32"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0"/>
            <a:ext cx="9144000" cy="6858000"/>
          </a:xfrm>
        </p:spPr>
        <p:txBody>
          <a:bodyPr>
            <a:normAutofit/>
          </a:bodyPr>
          <a:lstStyle/>
          <a:p>
            <a:pPr>
              <a:buNone/>
            </a:pPr>
            <a:r>
              <a:rPr lang="en-US" sz="5000" b="1" u="sng" dirty="0">
                <a:solidFill>
                  <a:srgbClr val="FF0000"/>
                </a:solidFill>
              </a:rPr>
              <a:t>2/ Temporary Actions</a:t>
            </a:r>
          </a:p>
          <a:p>
            <a:pPr marL="0" indent="0">
              <a:buNone/>
            </a:pPr>
            <a:r>
              <a:rPr lang="en-US" dirty="0"/>
              <a:t>This tense is also used for activities continuing only for a limited period of time.</a:t>
            </a:r>
          </a:p>
          <a:p>
            <a:pPr>
              <a:buNone/>
            </a:pPr>
            <a:r>
              <a:rPr lang="en-US" dirty="0"/>
              <a:t>Ex: 1/I</a:t>
            </a:r>
            <a:r>
              <a:rPr lang="en-US" dirty="0">
                <a:solidFill>
                  <a:srgbClr val="FF0000"/>
                </a:solidFill>
              </a:rPr>
              <a:t>'</a:t>
            </a:r>
            <a:r>
              <a:rPr lang="en-US" u="sng" dirty="0">
                <a:solidFill>
                  <a:srgbClr val="FF0000"/>
                </a:solidFill>
              </a:rPr>
              <a:t>m riding</a:t>
            </a:r>
            <a:r>
              <a:rPr lang="en-US" dirty="0"/>
              <a:t> a bike to get to work because my car is broken. (Temporary Action (his car will soon be repaired))</a:t>
            </a:r>
          </a:p>
          <a:p>
            <a:pPr>
              <a:buNone/>
            </a:pPr>
            <a:r>
              <a:rPr lang="en-US" dirty="0"/>
              <a:t>2/They </a:t>
            </a:r>
            <a:r>
              <a:rPr lang="en-US" u="sng" dirty="0">
                <a:solidFill>
                  <a:srgbClr val="FF0000"/>
                </a:solidFill>
              </a:rPr>
              <a:t>are not talking</a:t>
            </a:r>
            <a:r>
              <a:rPr lang="en-US" dirty="0"/>
              <a:t> with each other after the last argument. (Temporary Action (They will soon make up))</a:t>
            </a:r>
          </a:p>
          <a:p>
            <a:pPr>
              <a:buNone/>
            </a:pPr>
            <a:r>
              <a:rPr lang="en-US" dirty="0"/>
              <a:t>3/Mary </a:t>
            </a:r>
            <a:r>
              <a:rPr lang="en-US" u="sng" dirty="0">
                <a:solidFill>
                  <a:srgbClr val="FF0000"/>
                </a:solidFill>
              </a:rPr>
              <a:t>is working</a:t>
            </a:r>
            <a:r>
              <a:rPr lang="en-US" dirty="0"/>
              <a:t> at McDonald's. (Temporary Action (She is working there only during the summer holidays))</a:t>
            </a:r>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152400"/>
            <a:ext cx="9372600" cy="6705600"/>
          </a:xfrm>
        </p:spPr>
        <p:txBody>
          <a:bodyPr>
            <a:normAutofit/>
          </a:bodyPr>
          <a:lstStyle/>
          <a:p>
            <a:pPr>
              <a:buNone/>
            </a:pPr>
            <a:r>
              <a:rPr lang="en-US" b="1" dirty="0">
                <a:solidFill>
                  <a:srgbClr val="FF0000"/>
                </a:solidFill>
              </a:rPr>
              <a:t>3/ Longer Actions in </a:t>
            </a:r>
            <a:r>
              <a:rPr lang="en-US" b="1" dirty="0" smtClean="0">
                <a:solidFill>
                  <a:srgbClr val="FF0000"/>
                </a:solidFill>
              </a:rPr>
              <a:t>Progress</a:t>
            </a:r>
          </a:p>
          <a:p>
            <a:r>
              <a:rPr lang="en-US" dirty="0"/>
              <a:t>We also use the </a:t>
            </a:r>
            <a:r>
              <a:rPr lang="en-US" b="1" dirty="0"/>
              <a:t>Present Continuous</a:t>
            </a:r>
            <a:r>
              <a:rPr lang="en-US" dirty="0"/>
              <a:t> when we are in the middle of doing something time-consuming (i.e. something that takes time to complete). An example of such an activity is writing a book, saving money or studying for an exam.</a:t>
            </a:r>
          </a:p>
          <a:p>
            <a:pPr>
              <a:buNone/>
            </a:pPr>
            <a:r>
              <a:rPr lang="en-US" dirty="0"/>
              <a:t>Ex:  1/They </a:t>
            </a:r>
            <a:r>
              <a:rPr lang="en-US" u="sng" dirty="0">
                <a:solidFill>
                  <a:srgbClr val="FF0000"/>
                </a:solidFill>
              </a:rPr>
              <a:t>are working</a:t>
            </a:r>
            <a:r>
              <a:rPr lang="en-US" dirty="0"/>
              <a:t> hard to earn money.</a:t>
            </a:r>
          </a:p>
          <a:p>
            <a:pPr>
              <a:buNone/>
            </a:pPr>
            <a:r>
              <a:rPr lang="en-US" dirty="0" smtClean="0"/>
              <a:t>        2/I</a:t>
            </a:r>
            <a:r>
              <a:rPr lang="en-US" dirty="0"/>
              <a:t> </a:t>
            </a:r>
            <a:r>
              <a:rPr lang="en-US" u="sng" dirty="0">
                <a:solidFill>
                  <a:srgbClr val="FF0000"/>
                </a:solidFill>
              </a:rPr>
              <a:t>am training</a:t>
            </a:r>
            <a:r>
              <a:rPr lang="en-US" dirty="0"/>
              <a:t> to become a professional footballer.</a:t>
            </a:r>
          </a:p>
          <a:p>
            <a:pPr>
              <a:buNone/>
            </a:pPr>
            <a:r>
              <a:rPr lang="en-US" dirty="0" smtClean="0"/>
              <a:t>        3/Mike</a:t>
            </a:r>
            <a:r>
              <a:rPr lang="en-US" dirty="0"/>
              <a:t> </a:t>
            </a:r>
            <a:r>
              <a:rPr lang="en-US" u="sng" dirty="0">
                <a:solidFill>
                  <a:srgbClr val="FF0000"/>
                </a:solidFill>
              </a:rPr>
              <a:t>is studying</a:t>
            </a:r>
            <a:r>
              <a:rPr lang="en-US" dirty="0"/>
              <a:t> hard to become a doctor.</a:t>
            </a:r>
          </a:p>
          <a:p>
            <a:pPr>
              <a:buNone/>
            </a:pPr>
            <a:r>
              <a:rPr lang="en-US" dirty="0" smtClean="0"/>
              <a:t>        4/Elizabeth</a:t>
            </a:r>
            <a:r>
              <a:rPr lang="en-US" dirty="0"/>
              <a:t> </a:t>
            </a:r>
            <a:r>
              <a:rPr lang="en-US" u="sng" dirty="0">
                <a:solidFill>
                  <a:srgbClr val="FF0000"/>
                </a:solidFill>
              </a:rPr>
              <a:t>is</a:t>
            </a:r>
            <a:r>
              <a:rPr lang="en-US" dirty="0"/>
              <a:t> currently </a:t>
            </a:r>
            <a:r>
              <a:rPr lang="en-US" u="sng" dirty="0">
                <a:solidFill>
                  <a:srgbClr val="FF0000"/>
                </a:solidFill>
              </a:rPr>
              <a:t>writing</a:t>
            </a:r>
            <a:r>
              <a:rPr lang="en-US" dirty="0"/>
              <a:t> a children's book titled </a:t>
            </a:r>
            <a:r>
              <a:rPr lang="en-US" i="1" dirty="0"/>
              <a:t>I am the World</a:t>
            </a:r>
            <a:r>
              <a:rPr lang="en-US" dirty="0"/>
              <a:t>.</a:t>
            </a:r>
            <a:endParaRPr lang="en-US" b="1" dirty="0" smtClean="0"/>
          </a:p>
          <a:p>
            <a:pPr>
              <a:buNone/>
            </a:pPr>
            <a:endParaRPr lang="en-US" b="1" dirty="0"/>
          </a:p>
          <a:p>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a:tile tx="0" ty="0" sx="100000" sy="100000" flip="none" algn="tl"/>
        </a:blipFill>
        <a:effectLst/>
      </p:bgPr>
    </p:bg>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0"/>
            <a:ext cx="8229600" cy="6400800"/>
          </a:xfrm>
        </p:spPr>
        <p:txBody>
          <a:bodyPr>
            <a:noAutofit/>
          </a:bodyPr>
          <a:lstStyle/>
          <a:p>
            <a:pPr>
              <a:buNone/>
            </a:pPr>
            <a:r>
              <a:rPr lang="en-US" sz="3400" dirty="0">
                <a:solidFill>
                  <a:srgbClr val="FF0000"/>
                </a:solidFill>
              </a:rPr>
              <a:t>4/</a:t>
            </a:r>
            <a:r>
              <a:rPr lang="en-US" sz="3400" b="1" dirty="0">
                <a:solidFill>
                  <a:srgbClr val="FF0000"/>
                </a:solidFill>
              </a:rPr>
              <a:t> Future (Personal) Arrangements and </a:t>
            </a:r>
            <a:r>
              <a:rPr lang="en-US" sz="3400" b="1" dirty="0" smtClean="0">
                <a:solidFill>
                  <a:srgbClr val="FF0000"/>
                </a:solidFill>
              </a:rPr>
              <a:t>Plans</a:t>
            </a:r>
          </a:p>
          <a:p>
            <a:r>
              <a:rPr lang="en-US" sz="3400" dirty="0"/>
              <a:t>Sometimes we use the </a:t>
            </a:r>
            <a:r>
              <a:rPr lang="en-US" sz="3400" b="1" dirty="0"/>
              <a:t>Present Continuous</a:t>
            </a:r>
            <a:r>
              <a:rPr lang="en-US" sz="3400" dirty="0"/>
              <a:t> to show that something is planned and will be done in the near future.</a:t>
            </a:r>
          </a:p>
          <a:p>
            <a:pPr>
              <a:buNone/>
            </a:pPr>
            <a:r>
              <a:rPr lang="en-US" sz="3400" b="1" dirty="0"/>
              <a:t>Ex:     A: Would you like to go out on Friday night to celebrate?</a:t>
            </a:r>
            <a:endParaRPr lang="en-US" sz="3400" dirty="0"/>
          </a:p>
          <a:p>
            <a:pPr>
              <a:buNone/>
            </a:pPr>
            <a:r>
              <a:rPr lang="en-US" sz="3400" b="1" dirty="0" smtClean="0"/>
              <a:t>           B</a:t>
            </a:r>
            <a:r>
              <a:rPr lang="en-US" sz="3400" b="1" dirty="0"/>
              <a:t>: Sorry, I can’t. </a:t>
            </a:r>
            <a:r>
              <a:rPr lang="en-US" sz="3400" b="1" dirty="0">
                <a:solidFill>
                  <a:srgbClr val="FF0000"/>
                </a:solidFill>
              </a:rPr>
              <a:t>I</a:t>
            </a:r>
            <a:r>
              <a:rPr lang="en-US" sz="3400" b="1" u="sng" dirty="0">
                <a:solidFill>
                  <a:srgbClr val="FF0000"/>
                </a:solidFill>
              </a:rPr>
              <a:t>’m taking</a:t>
            </a:r>
            <a:r>
              <a:rPr lang="en-US" sz="3400" b="1" dirty="0">
                <a:solidFill>
                  <a:srgbClr val="FF0000"/>
                </a:solidFill>
              </a:rPr>
              <a:t> </a:t>
            </a:r>
            <a:r>
              <a:rPr lang="en-US" sz="3400" b="1" dirty="0"/>
              <a:t>my wife out for dinner.</a:t>
            </a:r>
            <a:endParaRPr lang="en-US" sz="3400" dirty="0"/>
          </a:p>
          <a:p>
            <a:pPr>
              <a:buNone/>
            </a:pPr>
            <a:r>
              <a:rPr lang="en-US" sz="3400" b="1" dirty="0" smtClean="0"/>
              <a:t>           A</a:t>
            </a:r>
            <a:r>
              <a:rPr lang="en-US" sz="3400" b="1" dirty="0"/>
              <a:t>: What </a:t>
            </a:r>
            <a:r>
              <a:rPr lang="en-US" sz="3400" b="1" u="sng" dirty="0">
                <a:solidFill>
                  <a:srgbClr val="FF0000"/>
                </a:solidFill>
              </a:rPr>
              <a:t>are</a:t>
            </a:r>
            <a:r>
              <a:rPr lang="en-US" sz="3400" b="1" dirty="0"/>
              <a:t> you </a:t>
            </a:r>
            <a:r>
              <a:rPr lang="en-US" sz="3400" b="1" u="sng" dirty="0">
                <a:solidFill>
                  <a:srgbClr val="FF0000"/>
                </a:solidFill>
              </a:rPr>
              <a:t>doing</a:t>
            </a:r>
            <a:r>
              <a:rPr lang="en-US" sz="3400" b="1" dirty="0"/>
              <a:t> on Saturday then?</a:t>
            </a:r>
            <a:endParaRPr lang="en-US" sz="3400" dirty="0"/>
          </a:p>
          <a:p>
            <a:pPr>
              <a:buNone/>
            </a:pPr>
            <a:r>
              <a:rPr lang="en-US" sz="3400" b="1" dirty="0" smtClean="0"/>
              <a:t>           B</a:t>
            </a:r>
            <a:r>
              <a:rPr lang="en-US" sz="3400" b="1" dirty="0"/>
              <a:t>: </a:t>
            </a:r>
            <a:r>
              <a:rPr lang="en-US" sz="3400" b="1" dirty="0">
                <a:solidFill>
                  <a:srgbClr val="FF0000"/>
                </a:solidFill>
              </a:rPr>
              <a:t>I</a:t>
            </a:r>
            <a:r>
              <a:rPr lang="en-US" sz="3400" b="1" u="sng" dirty="0">
                <a:solidFill>
                  <a:srgbClr val="FF0000"/>
                </a:solidFill>
              </a:rPr>
              <a:t>’m </a:t>
            </a:r>
            <a:r>
              <a:rPr lang="en-US" sz="3400" b="1" u="sng" dirty="0" smtClean="0">
                <a:solidFill>
                  <a:srgbClr val="FF0000"/>
                </a:solidFill>
              </a:rPr>
              <a:t>meeting </a:t>
            </a:r>
            <a:r>
              <a:rPr lang="en-US" sz="3400" b="1" dirty="0" smtClean="0"/>
              <a:t>a </a:t>
            </a:r>
            <a:r>
              <a:rPr lang="en-US" sz="3400" b="1" dirty="0"/>
              <a:t>friend for a drink.</a:t>
            </a:r>
            <a:endParaRPr lang="en-US" sz="3400"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5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500"/>
                                        <p:tgtEl>
                                          <p:spTgt spid="3">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880</TotalTime>
  <Words>1053</Words>
  <Application>Microsoft Office PowerPoint</Application>
  <PresentationFormat>On-screen Show (4:3)</PresentationFormat>
  <Paragraphs>252</Paragraphs>
  <Slides>45</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45</vt:i4>
      </vt:variant>
    </vt:vector>
  </HeadingPairs>
  <TitlesOfParts>
    <vt:vector size="50" baseType="lpstr">
      <vt:lpstr>Allegie</vt:lpstr>
      <vt:lpstr>Arial</vt:lpstr>
      <vt:lpstr>Calibri</vt:lpstr>
      <vt:lpstr>Wingdings</vt:lpstr>
      <vt:lpstr>Office Theme</vt:lpstr>
      <vt:lpstr>PowerPoint Presentation</vt:lpstr>
      <vt:lpstr>CONTINUOS TENSES</vt:lpstr>
      <vt:lpstr>PRESENT CONTINOUS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PRACTICE</vt:lpstr>
      <vt:lpstr>ANSWER</vt:lpstr>
      <vt:lpstr>PAST CONTINUOUS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PRACTICE</vt:lpstr>
      <vt:lpstr>ANSWER</vt:lpstr>
      <vt:lpstr>FUTURE CONTINUOUS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PRACTICE</vt:lpstr>
    </vt:vector>
  </TitlesOfParts>
  <Company>502</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Trường Đại học Tây Đô</dc:title>
  <dc:creator>dolucsi</dc:creator>
  <cp:lastModifiedBy>PC</cp:lastModifiedBy>
  <cp:revision>58</cp:revision>
  <dcterms:created xsi:type="dcterms:W3CDTF">2013-04-17T08:13:11Z</dcterms:created>
  <dcterms:modified xsi:type="dcterms:W3CDTF">2013-04-21T19:34:01Z</dcterms:modified>
</cp:coreProperties>
</file>