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57" r:id="rId3"/>
    <p:sldId id="284" r:id="rId4"/>
    <p:sldId id="280" r:id="rId5"/>
    <p:sldId id="283" r:id="rId6"/>
    <p:sldId id="288" r:id="rId7"/>
    <p:sldId id="292" r:id="rId8"/>
    <p:sldId id="286" r:id="rId9"/>
    <p:sldId id="291" r:id="rId10"/>
    <p:sldId id="285" r:id="rId11"/>
    <p:sldId id="279" r:id="rId12"/>
    <p:sldId id="290" r:id="rId13"/>
  </p:sldIdLst>
  <p:sldSz cx="9144000" cy="6858000" type="screen4x3"/>
  <p:notesSz cx="6858000" cy="9144000"/>
  <p:defaultTextStyle>
    <a:defPPr>
      <a:defRPr lang="en-US"/>
    </a:defPPr>
    <a:lvl1pPr algn="ctr" rtl="0" fontAlgn="base">
      <a:spcBef>
        <a:spcPct val="0"/>
      </a:spcBef>
      <a:spcAft>
        <a:spcPct val="0"/>
      </a:spcAft>
      <a:defRPr sz="2400" kern="1200">
        <a:solidFill>
          <a:schemeClr val="tx1"/>
        </a:solidFill>
        <a:latin typeface="Arial" pitchFamily="34" charset="0"/>
        <a:ea typeface="+mn-ea"/>
        <a:cs typeface="+mn-cs"/>
      </a:defRPr>
    </a:lvl1pPr>
    <a:lvl2pPr marL="457200" algn="ctr" rtl="0" fontAlgn="base">
      <a:spcBef>
        <a:spcPct val="0"/>
      </a:spcBef>
      <a:spcAft>
        <a:spcPct val="0"/>
      </a:spcAft>
      <a:defRPr sz="2400" kern="1200">
        <a:solidFill>
          <a:schemeClr val="tx1"/>
        </a:solidFill>
        <a:latin typeface="Arial" pitchFamily="34" charset="0"/>
        <a:ea typeface="+mn-ea"/>
        <a:cs typeface="+mn-cs"/>
      </a:defRPr>
    </a:lvl2pPr>
    <a:lvl3pPr marL="914400" algn="ctr" rtl="0" fontAlgn="base">
      <a:spcBef>
        <a:spcPct val="0"/>
      </a:spcBef>
      <a:spcAft>
        <a:spcPct val="0"/>
      </a:spcAft>
      <a:defRPr sz="2400" kern="1200">
        <a:solidFill>
          <a:schemeClr val="tx1"/>
        </a:solidFill>
        <a:latin typeface="Arial" pitchFamily="34" charset="0"/>
        <a:ea typeface="+mn-ea"/>
        <a:cs typeface="+mn-cs"/>
      </a:defRPr>
    </a:lvl3pPr>
    <a:lvl4pPr marL="1371600" algn="ctr" rtl="0" fontAlgn="base">
      <a:spcBef>
        <a:spcPct val="0"/>
      </a:spcBef>
      <a:spcAft>
        <a:spcPct val="0"/>
      </a:spcAft>
      <a:defRPr sz="2400" kern="1200">
        <a:solidFill>
          <a:schemeClr val="tx1"/>
        </a:solidFill>
        <a:latin typeface="Arial" pitchFamily="34" charset="0"/>
        <a:ea typeface="+mn-ea"/>
        <a:cs typeface="+mn-cs"/>
      </a:defRPr>
    </a:lvl4pPr>
    <a:lvl5pPr marL="1828800" algn="ctr" rtl="0" fontAlgn="base">
      <a:spcBef>
        <a:spcPct val="0"/>
      </a:spcBef>
      <a:spcAft>
        <a:spcPct val="0"/>
      </a:spcAft>
      <a:defRPr sz="2400" kern="1200">
        <a:solidFill>
          <a:schemeClr val="tx1"/>
        </a:solidFill>
        <a:latin typeface="Arial" pitchFamily="34" charset="0"/>
        <a:ea typeface="+mn-ea"/>
        <a:cs typeface="+mn-cs"/>
      </a:defRPr>
    </a:lvl5pPr>
    <a:lvl6pPr marL="2286000" algn="l" defTabSz="914400" rtl="0" eaLnBrk="1" latinLnBrk="0" hangingPunct="1">
      <a:defRPr sz="2400" kern="1200">
        <a:solidFill>
          <a:schemeClr val="tx1"/>
        </a:solidFill>
        <a:latin typeface="Arial" pitchFamily="34" charset="0"/>
        <a:ea typeface="+mn-ea"/>
        <a:cs typeface="+mn-cs"/>
      </a:defRPr>
    </a:lvl6pPr>
    <a:lvl7pPr marL="2743200" algn="l" defTabSz="914400" rtl="0" eaLnBrk="1" latinLnBrk="0" hangingPunct="1">
      <a:defRPr sz="2400" kern="1200">
        <a:solidFill>
          <a:schemeClr val="tx1"/>
        </a:solidFill>
        <a:latin typeface="Arial" pitchFamily="34" charset="0"/>
        <a:ea typeface="+mn-ea"/>
        <a:cs typeface="+mn-cs"/>
      </a:defRPr>
    </a:lvl7pPr>
    <a:lvl8pPr marL="3200400" algn="l" defTabSz="914400" rtl="0" eaLnBrk="1" latinLnBrk="0" hangingPunct="1">
      <a:defRPr sz="2400" kern="1200">
        <a:solidFill>
          <a:schemeClr val="tx1"/>
        </a:solidFill>
        <a:latin typeface="Arial" pitchFamily="34" charset="0"/>
        <a:ea typeface="+mn-ea"/>
        <a:cs typeface="+mn-cs"/>
      </a:defRPr>
    </a:lvl8pPr>
    <a:lvl9pPr marL="3657600" algn="l" defTabSz="914400" rtl="0" eaLnBrk="1" latinLnBrk="0" hangingPunct="1">
      <a:defRPr sz="2400"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31D"/>
    <a:srgbClr val="0C0680"/>
    <a:srgbClr val="16B1FE"/>
    <a:srgbClr val="031871"/>
    <a:srgbClr val="080808"/>
    <a:srgbClr val="4D4D4D"/>
    <a:srgbClr val="B92D14"/>
    <a:srgbClr val="777777"/>
    <a:srgbClr val="010C3D"/>
    <a:srgbClr val="0426B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36" autoAdjust="0"/>
    <p:restoredTop sz="95596" autoAdjust="0"/>
  </p:normalViewPr>
  <p:slideViewPr>
    <p:cSldViewPr>
      <p:cViewPr>
        <p:scale>
          <a:sx n="70" d="100"/>
          <a:sy n="70" d="100"/>
        </p:scale>
        <p:origin x="-1500" y="-90"/>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atin typeface="Arial" charset="0"/>
              </a:defRPr>
            </a:lvl1pPr>
          </a:lstStyle>
          <a:p>
            <a:pPr>
              <a:defRPr/>
            </a:pPr>
            <a:endParaRPr lang="en-US"/>
          </a:p>
        </p:txBody>
      </p:sp>
      <p:sp>
        <p:nvSpPr>
          <p:cNvPr id="8192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8192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8192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atin typeface="Arial" charset="0"/>
              </a:defRPr>
            </a:lvl1pPr>
          </a:lstStyle>
          <a:p>
            <a:pPr>
              <a:defRPr/>
            </a:pPr>
            <a:endParaRPr lang="en-US"/>
          </a:p>
        </p:txBody>
      </p:sp>
      <p:sp>
        <p:nvSpPr>
          <p:cNvPr id="8192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39830933-163C-4785-8545-C36DC370129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63E67342-76E9-4FB2-8D7E-51958A32922A}" type="slidenum">
              <a:rPr lang="en-US" smtClean="0">
                <a:latin typeface="Arial" pitchFamily="34" charset="0"/>
              </a:rPr>
              <a:pPr/>
              <a:t>1</a:t>
            </a:fld>
            <a:endParaRPr lang="en-US" smtClean="0">
              <a:latin typeface="Arial" pitchFamily="34" charset="0"/>
            </a:endParaRPr>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72FB003-5A52-4804-B593-D8D559EDD636}" type="slidenum">
              <a:rPr lang="en-US" smtClean="0">
                <a:latin typeface="Arial" pitchFamily="34" charset="0"/>
              </a:rPr>
              <a:pPr/>
              <a:t>10</a:t>
            </a:fld>
            <a:endParaRPr lang="en-US" smtClean="0">
              <a:latin typeface="Arial" pitchFamily="34" charset="0"/>
            </a:endParaRPr>
          </a:p>
        </p:txBody>
      </p:sp>
      <p:sp>
        <p:nvSpPr>
          <p:cNvPr id="24579" name="Rectangle 2"/>
          <p:cNvSpPr>
            <a:spLocks noGrp="1" noRot="1" noChangeAspect="1" noChangeArrowheads="1" noTextEdit="1"/>
          </p:cNvSpPr>
          <p:nvPr>
            <p:ph type="sldImg"/>
          </p:nvPr>
        </p:nvSpPr>
        <p:spPr>
          <a:ln/>
        </p:spPr>
      </p:sp>
      <p:sp>
        <p:nvSpPr>
          <p:cNvPr id="24580"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6D56E791-1BE3-40D4-8FF5-8D7B62CEA8DB}" type="slidenum">
              <a:rPr lang="en-US" smtClean="0">
                <a:latin typeface="Arial" pitchFamily="34" charset="0"/>
              </a:rPr>
              <a:pPr/>
              <a:t>11</a:t>
            </a:fld>
            <a:endParaRPr lang="en-US" smtClean="0">
              <a:latin typeface="Arial" pitchFamily="34" charset="0"/>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2EFCF17-7EB6-4F40-AB15-1957BF36274A}" type="slidenum">
              <a:rPr lang="en-US" smtClean="0">
                <a:latin typeface="Arial" pitchFamily="34" charset="0"/>
              </a:rPr>
              <a:pPr/>
              <a:t>12</a:t>
            </a:fld>
            <a:endParaRPr lang="en-US" smtClean="0">
              <a:latin typeface="Arial" pitchFamily="34" charset="0"/>
            </a:endParaRPr>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41FAF006-AA01-45F8-83FB-006D848F133D}" type="slidenum">
              <a:rPr lang="en-US" smtClean="0">
                <a:latin typeface="Arial" pitchFamily="34" charset="0"/>
              </a:rPr>
              <a:pPr/>
              <a:t>2</a:t>
            </a:fld>
            <a:endParaRPr lang="en-US" smtClean="0">
              <a:latin typeface="Arial" pitchFamily="34" charset="0"/>
            </a:endParaRPr>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F007B9B2-508C-4EE0-AFFC-6D1D50AA0F19}" type="slidenum">
              <a:rPr lang="en-US" smtClean="0">
                <a:latin typeface="Arial" pitchFamily="34" charset="0"/>
              </a:rPr>
              <a:pPr/>
              <a:t>3</a:t>
            </a:fld>
            <a:endParaRPr lang="en-US" smtClean="0">
              <a:latin typeface="Arial" pitchFamily="34" charset="0"/>
            </a:endParaRPr>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5277A400-DFF6-4117-9B0F-0B4857EF9BB3}" type="slidenum">
              <a:rPr lang="en-US" smtClean="0">
                <a:latin typeface="Arial" pitchFamily="34" charset="0"/>
              </a:rPr>
              <a:pPr/>
              <a:t>4</a:t>
            </a:fld>
            <a:endParaRPr lang="en-US" smtClean="0">
              <a:latin typeface="Arial" pitchFamily="34" charset="0"/>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5A5F967A-EBC7-4FC8-886E-7E35DB29E15B}" type="slidenum">
              <a:rPr lang="en-US" smtClean="0">
                <a:latin typeface="Arial" pitchFamily="34" charset="0"/>
              </a:rPr>
              <a:pPr/>
              <a:t>5</a:t>
            </a:fld>
            <a:endParaRPr lang="en-US" smtClean="0">
              <a:latin typeface="Arial" pitchFamily="34" charset="0"/>
            </a:endParaRPr>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387787D4-3D4A-46EF-9A3C-A95A3026FBB4}" type="slidenum">
              <a:rPr lang="en-US" smtClean="0">
                <a:latin typeface="Arial" pitchFamily="34" charset="0"/>
              </a:rPr>
              <a:pPr/>
              <a:t>6</a:t>
            </a:fld>
            <a:endParaRPr lang="en-US" smtClean="0">
              <a:latin typeface="Arial" pitchFamily="34" charset="0"/>
            </a:endParaRPr>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30DEE402-63A3-47A2-8C98-14781B37D5A4}" type="slidenum">
              <a:rPr lang="en-US" smtClean="0">
                <a:latin typeface="Arial" pitchFamily="34" charset="0"/>
              </a:rPr>
              <a:pPr/>
              <a:t>7</a:t>
            </a:fld>
            <a:endParaRPr lang="en-US" smtClean="0">
              <a:latin typeface="Arial" pitchFamily="34" charset="0"/>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E7A92868-38BC-448B-835D-8075BDB74F26}" type="slidenum">
              <a:rPr lang="en-US" smtClean="0">
                <a:latin typeface="Arial" pitchFamily="34" charset="0"/>
              </a:rPr>
              <a:pPr/>
              <a:t>8</a:t>
            </a:fld>
            <a:endParaRPr lang="en-US" smtClean="0">
              <a:latin typeface="Arial" pitchFamily="34"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p:spPr>
        <p:txBody>
          <a:bodyPr/>
          <a:lstStyle/>
          <a:p>
            <a:fld id="{26288415-13A5-4338-BC49-3F2D4538B604}" type="slidenum">
              <a:rPr lang="en-US" smtClean="0">
                <a:latin typeface="Arial" pitchFamily="34" charset="0"/>
              </a:rPr>
              <a:pPr/>
              <a:t>9</a:t>
            </a:fld>
            <a:endParaRPr lang="en-US" smtClean="0">
              <a:latin typeface="Arial" pitchFamily="34"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endParaRPr lang="ru-RU"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7CB97365-EBCA-4027-87D5-99FC1D4DF0BB}" type="datetimeFigureOut">
              <a:rPr lang="en-US" smtClean="0"/>
              <a:pPr/>
              <a:t>5/6/2013</a:t>
            </a:fld>
            <a:endParaRPr lang="en-US"/>
          </a:p>
        </p:txBody>
      </p:sp>
      <p:sp>
        <p:nvSpPr>
          <p:cNvPr id="17" name="Footer Placeholder 16"/>
          <p:cNvSpPr>
            <a:spLocks noGrp="1"/>
          </p:cNvSpPr>
          <p:nvPr>
            <p:ph type="ftr" sz="quarter" idx="11"/>
          </p:nvPr>
        </p:nvSpPr>
        <p:spPr/>
        <p:txBody>
          <a:bodyPr/>
          <a:lstStyle/>
          <a:p>
            <a:endParaRPr kumimoji="0" lang="en-US"/>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5/6/2013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5/6/2013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CB97365-EBCA-4027-87D5-99FC1D4DF0BB}" type="datetimeFigureOut">
              <a:rPr lang="en-US" smtClean="0"/>
              <a:pPr/>
              <a:t>5/6/2013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pPr/>
              <a:t>5/6/2013</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a:xfrm>
            <a:off x="7924800" y="6416675"/>
            <a:ext cx="762000" cy="365125"/>
          </a:xfrm>
        </p:spPr>
        <p:txBody>
          <a:bodyPr/>
          <a:lstStyle/>
          <a:p>
            <a:fld id="{69E29E33-B620-47F9-BB04-8846C2A5AFCC}" type="slidenum">
              <a:rPr kumimoji="0" lang="en-US" smtClean="0"/>
              <a:pPr/>
              <a:t>‹#›</a:t>
            </a:fld>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5/6/2013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7CB97365-EBCA-4027-87D5-99FC1D4DF0BB}" type="datetimeFigureOut">
              <a:rPr lang="en-US" smtClean="0"/>
              <a:pPr/>
              <a:t>5/6/2013</a:t>
            </a:fld>
            <a:endParaRPr lang="en-US"/>
          </a:p>
        </p:txBody>
      </p:sp>
      <p:sp>
        <p:nvSpPr>
          <p:cNvPr id="8" name="Footer Placeholder 7"/>
          <p:cNvSpPr>
            <a:spLocks noGrp="1"/>
          </p:cNvSpPr>
          <p:nvPr>
            <p:ph type="ftr" sz="quarter" idx="11"/>
          </p:nvPr>
        </p:nvSpPr>
        <p:spPr/>
        <p:txBody>
          <a:bodyPr/>
          <a:lstStyle/>
          <a:p>
            <a:endParaRPr kumimoji="0" lang="en-US"/>
          </a:p>
        </p:txBody>
      </p:sp>
      <p:sp>
        <p:nvSpPr>
          <p:cNvPr id="9" name="Slide Number Placeholder 8"/>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CB97365-EBCA-4027-87D5-99FC1D4DF0BB}" type="datetimeFigureOut">
              <a:rPr lang="en-US" smtClean="0"/>
              <a:pPr/>
              <a:t>5/6/2013</a:t>
            </a:fld>
            <a:endParaRPr lang="en-US"/>
          </a:p>
        </p:txBody>
      </p:sp>
      <p:sp>
        <p:nvSpPr>
          <p:cNvPr id="4" name="Footer Placeholder 3"/>
          <p:cNvSpPr>
            <a:spLocks noGrp="1"/>
          </p:cNvSpPr>
          <p:nvPr>
            <p:ph type="ftr" sz="quarter" idx="11"/>
          </p:nvPr>
        </p:nvSpPr>
        <p:spPr/>
        <p:txBody>
          <a:bodyPr/>
          <a:lstStyle/>
          <a:p>
            <a:endParaRPr kumimoji="0" lang="en-US"/>
          </a:p>
        </p:txBody>
      </p:sp>
      <p:sp>
        <p:nvSpPr>
          <p:cNvPr id="5" name="Slide Number Placeholder 4"/>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pPr/>
              <a:t>5/6/2013</a:t>
            </a:fld>
            <a:endParaRPr lang="en-US"/>
          </a:p>
        </p:txBody>
      </p:sp>
      <p:sp>
        <p:nvSpPr>
          <p:cNvPr id="3" name="Footer Placeholder 2"/>
          <p:cNvSpPr>
            <a:spLocks noGrp="1"/>
          </p:cNvSpPr>
          <p:nvPr>
            <p:ph type="ftr" sz="quarter" idx="11"/>
          </p:nvPr>
        </p:nvSpPr>
        <p:spPr/>
        <p:txBody>
          <a:bodyPr/>
          <a:lstStyle/>
          <a:p>
            <a:endParaRPr kumimoji="0" lang="en-US"/>
          </a:p>
        </p:txBody>
      </p:sp>
      <p:sp>
        <p:nvSpPr>
          <p:cNvPr id="4" name="Slide Number Placeholder 3"/>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7CB97365-EBCA-4027-87D5-99FC1D4DF0BB}" type="datetimeFigureOut">
              <a:rPr lang="en-US" smtClean="0"/>
              <a:pPr/>
              <a:t>5/6/2013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pPr/>
              <a:t>5/6/2013</a:t>
            </a:fld>
            <a:endParaRPr lang="en-US"/>
          </a:p>
        </p:txBody>
      </p:sp>
      <p:sp>
        <p:nvSpPr>
          <p:cNvPr id="6" name="Footer Placeholder 5"/>
          <p:cNvSpPr>
            <a:spLocks noGrp="1"/>
          </p:cNvSpPr>
          <p:nvPr>
            <p:ph type="ftr" sz="quarter" idx="11"/>
          </p:nvPr>
        </p:nvSpPr>
        <p:spPr/>
        <p:txBody>
          <a:bodyPr/>
          <a:lstStyle/>
          <a:p>
            <a:endParaRPr kumimoji="0" lang="en-US"/>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rgbClr val="00031D"/>
            </a:gs>
            <a:gs pos="100000">
              <a:srgbClr val="031871"/>
            </a:gs>
          </a:gsLst>
          <a:lin ang="5400000" scaled="0"/>
          <a:tileRect/>
        </a:gradFill>
        <a:effectLst/>
      </p:bgPr>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7CB97365-EBCA-4027-87D5-99FC1D4DF0BB}" type="datetimeFigureOut">
              <a:rPr lang="en-US" smtClean="0"/>
              <a:pPr/>
              <a:t>5/6/2013</a:t>
            </a:fld>
            <a:endParaRPr lang="en-US">
              <a:solidFill>
                <a:schemeClr val="tx1">
                  <a:shade val="50000"/>
                </a:schemeClr>
              </a:solidFill>
            </a:endParaRPr>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kumimoji="0" lang="en-US">
              <a:solidFill>
                <a:schemeClr val="tx1">
                  <a:shade val="50000"/>
                </a:schemeClr>
              </a:solidFill>
            </a:endParaRPr>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69E29E33-B620-47F9-BB04-8846C2A5AFCC}" type="slidenum">
              <a:rPr kumimoji="0" lang="en-US" smtClean="0"/>
              <a:pPr/>
              <a:t>‹#›</a:t>
            </a:fld>
            <a:endParaRPr kumimoji="0" lang="en-US" dirty="0">
              <a:solidFill>
                <a:schemeClr val="tx1">
                  <a:shade val="50000"/>
                </a:schemeClr>
              </a:solidFill>
            </a:endParaRPr>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2743200" y="4953000"/>
            <a:ext cx="3886200" cy="1600200"/>
          </a:xfrm>
        </p:spPr>
        <p:txBody>
          <a:bodyPr>
            <a:normAutofit/>
          </a:bodyPr>
          <a:lstStyle/>
          <a:p>
            <a:pPr algn="l">
              <a:lnSpc>
                <a:spcPct val="70000"/>
              </a:lnSpc>
              <a:defRPr/>
            </a:pPr>
            <a:r>
              <a:rPr lang="en-US" sz="1500" dirty="0" smtClean="0">
                <a:solidFill>
                  <a:srgbClr val="0070C0"/>
                </a:solidFill>
                <a:effectLst>
                  <a:outerShdw blurRad="38100" dist="38100" dir="2700000" algn="tl">
                    <a:srgbClr val="000000">
                      <a:alpha val="43137"/>
                    </a:srgbClr>
                  </a:outerShdw>
                </a:effectLst>
              </a:rPr>
              <a:t>Prepared By:</a:t>
            </a:r>
          </a:p>
          <a:p>
            <a:pPr algn="l">
              <a:lnSpc>
                <a:spcPct val="70000"/>
              </a:lnSpc>
              <a:defRPr/>
            </a:pPr>
            <a:r>
              <a:rPr lang="en-US" sz="5400" dirty="0" smtClean="0">
                <a:solidFill>
                  <a:srgbClr val="0070C0"/>
                </a:solidFill>
                <a:effectLst>
                  <a:outerShdw blurRad="38100" dist="38100" dir="2700000" algn="tl">
                    <a:srgbClr val="000000">
                      <a:alpha val="43137"/>
                    </a:srgbClr>
                  </a:outerShdw>
                </a:effectLst>
              </a:rPr>
              <a:t>Anas Foda</a:t>
            </a:r>
            <a:endParaRPr lang="ru-RU" sz="3600" dirty="0" smtClean="0">
              <a:solidFill>
                <a:srgbClr val="0070C0"/>
              </a:solidFill>
              <a:effectLst>
                <a:outerShdw blurRad="38100" dist="38100" dir="2700000" algn="tl">
                  <a:srgbClr val="000000">
                    <a:alpha val="43137"/>
                  </a:srgbClr>
                </a:outerShdw>
              </a:effectLst>
            </a:endParaRPr>
          </a:p>
        </p:txBody>
      </p:sp>
      <p:sp>
        <p:nvSpPr>
          <p:cNvPr id="4" name="Rectangle 8"/>
          <p:cNvSpPr txBox="1">
            <a:spLocks noChangeArrowheads="1"/>
          </p:cNvSpPr>
          <p:nvPr/>
        </p:nvSpPr>
        <p:spPr>
          <a:xfrm>
            <a:off x="3352800" y="5867400"/>
            <a:ext cx="2514600" cy="685800"/>
          </a:xfrm>
          <a:prstGeom prst="rect">
            <a:avLst/>
          </a:prstGeom>
        </p:spPr>
        <p:txBody>
          <a:bodyPr vert="horz">
            <a:noAutofit/>
          </a:bodyPr>
          <a:lstStyle/>
          <a:p>
            <a:pPr lvl="0" algn="l" fontAlgn="auto">
              <a:spcBef>
                <a:spcPct val="20000"/>
              </a:spcBef>
              <a:spcAft>
                <a:spcPts val="0"/>
              </a:spcAft>
              <a:buClr>
                <a:schemeClr val="tx1">
                  <a:shade val="95000"/>
                </a:schemeClr>
              </a:buClr>
              <a:buSzPct val="65000"/>
              <a:defRPr/>
            </a:pPr>
            <a:r>
              <a:rPr lang="en-US" sz="3200" dirty="0" smtClean="0">
                <a:solidFill>
                  <a:srgbClr val="0070C0"/>
                </a:solidFill>
                <a:effectLst>
                  <a:outerShdw blurRad="38100" dist="38100" dir="2700000" algn="tl">
                    <a:srgbClr val="000000">
                      <a:alpha val="43137"/>
                    </a:srgbClr>
                  </a:outerShdw>
                </a:effectLst>
              </a:rPr>
              <a:t>42910026</a:t>
            </a:r>
            <a:endParaRPr kumimoji="0" lang="ru-RU" sz="4400" b="0" i="0" u="none" strike="noStrike" kern="1200" cap="none" spc="0" normalizeH="0" baseline="0" noProof="0" dirty="0" smtClean="0">
              <a:ln>
                <a:noFill/>
              </a:ln>
              <a:solidFill>
                <a:srgbClr val="0070C0"/>
              </a:solidFill>
              <a:effectLst>
                <a:outerShdw blurRad="38100" dist="38100" dir="2700000" algn="tl">
                  <a:srgbClr val="000000">
                    <a:alpha val="43137"/>
                  </a:srgbClr>
                </a:outerShdw>
              </a:effectLst>
              <a:uLnTx/>
              <a:uFillTx/>
              <a:latin typeface="+mn-lt"/>
              <a:ea typeface="+mn-ea"/>
              <a:cs typeface="+mn-cs"/>
            </a:endParaRPr>
          </a:p>
        </p:txBody>
      </p:sp>
      <p:sp>
        <p:nvSpPr>
          <p:cNvPr id="5" name="Rectangle 4"/>
          <p:cNvSpPr txBox="1">
            <a:spLocks noChangeArrowheads="1"/>
          </p:cNvSpPr>
          <p:nvPr/>
        </p:nvSpPr>
        <p:spPr>
          <a:xfrm>
            <a:off x="381000" y="2667000"/>
            <a:ext cx="8610600" cy="715963"/>
          </a:xfrm>
          <a:prstGeom prst="rect">
            <a:avLst/>
          </a:prstGeom>
        </p:spPr>
        <p:txBody>
          <a:bodyPr vert="horz" anchor="ctr">
            <a:noAutofit/>
            <a:scene3d>
              <a:camera prst="perspectiveRelaxedModerately" fov="4200000"/>
              <a:lightRig rig="soft" dir="t"/>
            </a:scene3d>
            <a:sp3d z="139700" extrusionH="57150" prstMaterial="metal">
              <a:bevelT w="25400" h="101600" prst="coolSlant"/>
            </a:sp3d>
          </a:bodyPr>
          <a:lstStyle/>
          <a:p>
            <a:pPr lvl="0" fontAlgn="auto">
              <a:spcAft>
                <a:spcPts val="0"/>
              </a:spcAft>
              <a:defRPr/>
            </a:pPr>
            <a:r>
              <a:rPr lang="en-US" sz="11500" b="1" dirty="0">
                <a:solidFill>
                  <a:srgbClr val="16B1FE"/>
                </a:solidFill>
                <a:effectLst>
                  <a:outerShdw blurRad="50800" dist="139700" dir="5400000" algn="t" rotWithShape="0">
                    <a:prstClr val="black">
                      <a:alpha val="40000"/>
                    </a:prstClr>
                  </a:outerShdw>
                </a:effectLst>
              </a:rPr>
              <a:t>Outpatient Pharmacy</a:t>
            </a:r>
            <a:endParaRPr kumimoji="0" lang="ru-RU" sz="11500" b="1" i="0" u="none" strike="noStrike" kern="1200" cap="all" spc="0" normalizeH="0" baseline="0" noProof="0" dirty="0" smtClean="0">
              <a:ln w="9000" cmpd="sng">
                <a:noFill/>
                <a:prstDash val="solid"/>
              </a:ln>
              <a:solidFill>
                <a:schemeClr val="tx1">
                  <a:lumMod val="85000"/>
                </a:schemeClr>
              </a:solidFill>
              <a:effectLst>
                <a:outerShdw blurRad="50800" dist="139700" dir="5400000" algn="t" rotWithShape="0">
                  <a:prstClr val="black">
                    <a:alpha val="40000"/>
                  </a:prstClr>
                </a:outerShdw>
              </a:effectLst>
              <a:uLnTx/>
              <a:uFillTx/>
              <a:latin typeface="+mj-lt"/>
              <a:ea typeface="+mj-ea"/>
              <a:cs typeface="+mj-cs"/>
            </a:endParaRPr>
          </a:p>
        </p:txBody>
      </p:sp>
      <p:sp>
        <p:nvSpPr>
          <p:cNvPr id="13" name="Rectangle 12"/>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5"/>
          <p:cNvSpPr>
            <a:spLocks noGrp="1" noChangeArrowheads="1"/>
          </p:cNvSpPr>
          <p:nvPr>
            <p:ph idx="1"/>
          </p:nvPr>
        </p:nvSpPr>
        <p:spPr>
          <a:xfrm>
            <a:off x="381000" y="1981200"/>
            <a:ext cx="7924800" cy="4572000"/>
          </a:xfrm>
        </p:spPr>
        <p:txBody>
          <a:bodyPr/>
          <a:lstStyle/>
          <a:p>
            <a:pPr eaLnBrk="1" hangingPunct="1">
              <a:lnSpc>
                <a:spcPct val="80000"/>
              </a:lnSpc>
            </a:pPr>
            <a:endParaRPr lang="ru-RU" smtClean="0">
              <a:solidFill>
                <a:srgbClr val="080808"/>
              </a:solidFill>
            </a:endParaRPr>
          </a:p>
        </p:txBody>
      </p:sp>
      <p:pic>
        <p:nvPicPr>
          <p:cNvPr id="11268" name="Picture 3" descr="BoxPickerPix.jpg"/>
          <p:cNvPicPr>
            <a:picLocks noChangeAspect="1"/>
          </p:cNvPicPr>
          <p:nvPr/>
        </p:nvPicPr>
        <p:blipFill>
          <a:blip r:embed="rId3" cstate="print"/>
          <a:srcRect/>
          <a:stretch>
            <a:fillRect/>
          </a:stretch>
        </p:blipFill>
        <p:spPr bwMode="auto">
          <a:xfrm>
            <a:off x="0" y="1219200"/>
            <a:ext cx="9144000" cy="5638800"/>
          </a:xfrm>
          <a:prstGeom prst="rect">
            <a:avLst/>
          </a:prstGeom>
          <a:noFill/>
          <a:ln w="9525">
            <a:noFill/>
            <a:miter lim="800000"/>
            <a:headEnd/>
            <a:tailEnd/>
          </a:ln>
        </p:spPr>
      </p:pic>
      <p:sp>
        <p:nvSpPr>
          <p:cNvPr id="6" name="Rectangle 4"/>
          <p:cNvSpPr txBox="1">
            <a:spLocks noChangeArrowheads="1"/>
          </p:cNvSpPr>
          <p:nvPr/>
        </p:nvSpPr>
        <p:spPr>
          <a:xfrm>
            <a:off x="228600" y="304800"/>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lvl="0" fontAlgn="auto">
              <a:spcAft>
                <a:spcPts val="0"/>
              </a:spcAft>
              <a:defRPr/>
            </a:pPr>
            <a:r>
              <a:rPr lang="en-US" sz="3600" cap="all" dirty="0">
                <a:ln w="9000" cmpd="sng">
                  <a:noFill/>
                  <a:prstDash val="solid"/>
                </a:ln>
                <a:solidFill>
                  <a:schemeClr val="tx1">
                    <a:lumMod val="85000"/>
                  </a:schemeClr>
                </a:solidFill>
                <a:effectLst>
                  <a:reflection blurRad="12700" stA="28000" endPos="45000" dist="1000" dir="5400000" sy="-100000" algn="bl" rotWithShape="0"/>
                </a:effectLst>
                <a:latin typeface="+mj-lt"/>
                <a:ea typeface="+mj-ea"/>
                <a:cs typeface="+mj-cs"/>
              </a:rPr>
              <a:t>Automated Dispensing Machine</a:t>
            </a:r>
            <a:endParaRPr kumimoji="0" lang="ru-RU" sz="3600" b="0"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981200" y="685800"/>
            <a:ext cx="6934200" cy="715963"/>
          </a:xfrm>
        </p:spPr>
        <p:txBody>
          <a:bodyPr/>
          <a:lstStyle/>
          <a:p>
            <a:pPr eaLnBrk="1" hangingPunct="1"/>
            <a:endParaRPr lang="en-US" sz="4000" smtClean="0"/>
          </a:p>
        </p:txBody>
      </p:sp>
      <p:sp>
        <p:nvSpPr>
          <p:cNvPr id="12291" name="Rectangle 3"/>
          <p:cNvSpPr>
            <a:spLocks noGrp="1" noChangeArrowheads="1"/>
          </p:cNvSpPr>
          <p:nvPr>
            <p:ph idx="1"/>
          </p:nvPr>
        </p:nvSpPr>
        <p:spPr>
          <a:xfrm>
            <a:off x="1981200" y="1630363"/>
            <a:ext cx="6934200" cy="4267200"/>
          </a:xfrm>
        </p:spPr>
        <p:txBody>
          <a:bodyPr/>
          <a:lstStyle/>
          <a:p>
            <a:pPr eaLnBrk="1" hangingPunct="1">
              <a:lnSpc>
                <a:spcPct val="80000"/>
              </a:lnSpc>
            </a:pPr>
            <a:endParaRPr lang="en-US" sz="1800" smtClean="0"/>
          </a:p>
        </p:txBody>
      </p:sp>
      <p:pic>
        <p:nvPicPr>
          <p:cNvPr id="12292" name="Picture 3" descr="19_robot-pharmacist.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6" name="Rectangle 8"/>
          <p:cNvSpPr>
            <a:spLocks noGrp="1" noChangeArrowheads="1"/>
          </p:cNvSpPr>
          <p:nvPr>
            <p:ph type="subTitle" idx="1"/>
          </p:nvPr>
        </p:nvSpPr>
        <p:spPr>
          <a:xfrm>
            <a:off x="228600" y="5867400"/>
            <a:ext cx="2667000" cy="990600"/>
          </a:xfrm>
        </p:spPr>
        <p:txBody>
          <a:bodyPr/>
          <a:lstStyle/>
          <a:p>
            <a:pPr algn="l" eaLnBrk="1" hangingPunct="1">
              <a:defRPr/>
            </a:pPr>
            <a:r>
              <a:rPr lang="en-US" sz="2500" dirty="0" smtClean="0">
                <a:solidFill>
                  <a:srgbClr val="16B1FE"/>
                </a:solidFill>
              </a:rPr>
              <a:t>Anas Foda</a:t>
            </a:r>
          </a:p>
          <a:p>
            <a:pPr algn="l" eaLnBrk="1" hangingPunct="1">
              <a:defRPr/>
            </a:pPr>
            <a:r>
              <a:rPr lang="en-US" sz="2500" dirty="0" smtClean="0">
                <a:solidFill>
                  <a:srgbClr val="16B1FE"/>
                </a:solidFill>
              </a:rPr>
              <a:t>  42910026</a:t>
            </a:r>
            <a:endParaRPr lang="ru-RU" sz="2500" dirty="0" smtClean="0">
              <a:solidFill>
                <a:srgbClr val="16B1FE"/>
              </a:solidFill>
            </a:endParaRPr>
          </a:p>
        </p:txBody>
      </p:sp>
      <p:sp>
        <p:nvSpPr>
          <p:cNvPr id="5" name="Rectangle 4"/>
          <p:cNvSpPr txBox="1">
            <a:spLocks noChangeArrowheads="1"/>
          </p:cNvSpPr>
          <p:nvPr/>
        </p:nvSpPr>
        <p:spPr>
          <a:xfrm>
            <a:off x="990600" y="304800"/>
            <a:ext cx="8610600" cy="715963"/>
          </a:xfrm>
          <a:prstGeom prst="rect">
            <a:avLst/>
          </a:prstGeom>
        </p:spPr>
        <p:txBody>
          <a:bodyPr vert="horz" anchor="ctr">
            <a:noAutofit/>
            <a:scene3d>
              <a:camera prst="perspectiveRelaxedModerately" fov="4200000"/>
              <a:lightRig rig="soft" dir="t"/>
            </a:scene3d>
            <a:sp3d z="139700" extrusionH="57150" prstMaterial="metal">
              <a:bevelT w="25400" h="101600" prst="coolSlant"/>
            </a:sp3d>
          </a:bodyPr>
          <a:lstStyle/>
          <a:p>
            <a:pPr lvl="0" fontAlgn="auto">
              <a:spcAft>
                <a:spcPts val="0"/>
              </a:spcAft>
              <a:defRPr/>
            </a:pPr>
            <a:r>
              <a:rPr lang="en-US" sz="9600" b="1" dirty="0">
                <a:solidFill>
                  <a:srgbClr val="16B1FE"/>
                </a:solidFill>
                <a:effectLst>
                  <a:outerShdw blurRad="50800" dist="139700" dir="5400000" algn="t" rotWithShape="0">
                    <a:prstClr val="black">
                      <a:alpha val="40000"/>
                    </a:prstClr>
                  </a:outerShdw>
                </a:effectLst>
              </a:rPr>
              <a:t>THANK YOU </a:t>
            </a:r>
            <a:endParaRPr kumimoji="0" lang="ru-RU" sz="9600" b="1" i="0" u="none" strike="noStrike" kern="1200" cap="all" spc="0" normalizeH="0" baseline="0" noProof="0" dirty="0" smtClean="0">
              <a:ln w="9000" cmpd="sng">
                <a:noFill/>
                <a:prstDash val="solid"/>
              </a:ln>
              <a:solidFill>
                <a:schemeClr val="tx1">
                  <a:lumMod val="85000"/>
                </a:schemeClr>
              </a:solidFill>
              <a:effectLst>
                <a:outerShdw blurRad="50800" dist="139700" dir="5400000" algn="t" rotWithShape="0">
                  <a:prstClr val="black">
                    <a:alpha val="40000"/>
                  </a:prstClr>
                </a:outerShdw>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5"/>
          <p:cNvSpPr>
            <a:spLocks noGrp="1" noChangeArrowheads="1"/>
          </p:cNvSpPr>
          <p:nvPr>
            <p:ph idx="1"/>
          </p:nvPr>
        </p:nvSpPr>
        <p:spPr>
          <a:xfrm>
            <a:off x="381000" y="1981200"/>
            <a:ext cx="8229600" cy="4876800"/>
          </a:xfrm>
        </p:spPr>
        <p:txBody>
          <a:bodyPr>
            <a:normAutofit/>
          </a:bodyPr>
          <a:lstStyle/>
          <a:p>
            <a:pPr eaLnBrk="1" hangingPunct="1">
              <a:defRPr/>
            </a:pPr>
            <a:r>
              <a:rPr lang="en-US" sz="2400" dirty="0" smtClean="0">
                <a:solidFill>
                  <a:srgbClr val="16B1FE"/>
                </a:solidFill>
              </a:rPr>
              <a:t>An </a:t>
            </a:r>
            <a:r>
              <a:rPr lang="en-US" sz="2400" dirty="0" smtClean="0">
                <a:solidFill>
                  <a:srgbClr val="0070C0"/>
                </a:solidFill>
              </a:rPr>
              <a:t>outpatient pharmacy </a:t>
            </a:r>
            <a:r>
              <a:rPr lang="en-US" sz="2400" dirty="0" smtClean="0">
                <a:solidFill>
                  <a:srgbClr val="16B1FE"/>
                </a:solidFill>
              </a:rPr>
              <a:t>is a pharmacy which fills prescriptions for patients who goes to a hospital  for a procedure which does not require a stay overnight.</a:t>
            </a:r>
          </a:p>
          <a:p>
            <a:pPr eaLnBrk="1" hangingPunct="1">
              <a:defRPr/>
            </a:pPr>
            <a:r>
              <a:rPr lang="en-US" sz="2400" dirty="0" smtClean="0">
                <a:solidFill>
                  <a:srgbClr val="16B1FE"/>
                </a:solidFill>
              </a:rPr>
              <a:t> Care provided to outpatients is sometimes known as ambulatory care, in a reference to the fact that the patients can often walk in and walk out, because the procedures are simple and quick.</a:t>
            </a:r>
          </a:p>
          <a:p>
            <a:pPr eaLnBrk="1" hangingPunct="1">
              <a:defRPr/>
            </a:pPr>
            <a:r>
              <a:rPr lang="en-US" sz="2400" dirty="0" smtClean="0">
                <a:solidFill>
                  <a:srgbClr val="16B1FE"/>
                </a:solidFill>
              </a:rPr>
              <a:t>Many people have been outpatients at some point in their lives; every time you go to the doctor's office for an exam, a diagnosis for a troubling cold, you are an outpatient.</a:t>
            </a:r>
          </a:p>
          <a:p>
            <a:pPr eaLnBrk="1" hangingPunct="1">
              <a:buNone/>
              <a:defRPr/>
            </a:pPr>
            <a:endParaRPr lang="ru-RU" sz="2400" dirty="0" smtClean="0">
              <a:solidFill>
                <a:srgbClr val="16B1FE"/>
              </a:solidFill>
            </a:endParaRPr>
          </a:p>
        </p:txBody>
      </p:sp>
      <p:sp>
        <p:nvSpPr>
          <p:cNvPr id="4" name="Rectangle 4"/>
          <p:cNvSpPr txBox="1">
            <a:spLocks noChangeArrowheads="1"/>
          </p:cNvSpPr>
          <p:nvPr/>
        </p:nvSpPr>
        <p:spPr>
          <a:xfrm>
            <a:off x="228600" y="1341437"/>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lvl="0" fontAlgn="auto">
              <a:spcAft>
                <a:spcPts val="0"/>
              </a:spcAft>
              <a:defRPr/>
            </a:pPr>
            <a:r>
              <a:rPr lang="en-US" sz="3200" b="1" cap="all" dirty="0">
                <a:ln w="9000" cmpd="sng">
                  <a:noFill/>
                  <a:prstDash val="solid"/>
                </a:ln>
                <a:solidFill>
                  <a:schemeClr val="tx1">
                    <a:lumMod val="85000"/>
                  </a:schemeClr>
                </a:solidFill>
                <a:effectLst>
                  <a:reflection blurRad="12700" stA="28000" endPos="45000" dist="1000" dir="5400000" sy="-100000" algn="bl" rotWithShape="0"/>
                </a:effectLst>
                <a:latin typeface="+mj-lt"/>
                <a:ea typeface="+mj-ea"/>
                <a:cs typeface="+mj-cs"/>
              </a:rPr>
              <a:t>Outpatient Pharmacy Definition</a:t>
            </a:r>
            <a:endParaRPr kumimoji="0" lang="ru-RU" sz="3200" b="1"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
        <p:nvSpPr>
          <p:cNvPr id="7" name="Rectangle 6"/>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228600" y="1219200"/>
            <a:ext cx="8610600" cy="715963"/>
          </a:xfrm>
        </p:spPr>
        <p:txBody>
          <a:bodyPr>
            <a:noAutofit/>
            <a:scene3d>
              <a:camera prst="perspectiveRelaxedModerately"/>
              <a:lightRig rig="soft" dir="t">
                <a:rot lat="0" lon="0" rev="16800000"/>
              </a:lightRig>
            </a:scene3d>
            <a:sp3d prstMaterial="softEdge">
              <a:bevelT w="38100" h="38100"/>
            </a:sp3d>
          </a:bodyPr>
          <a:lstStyle/>
          <a:p>
            <a:pPr algn="ctr" eaLnBrk="1" hangingPunct="1">
              <a:defRPr/>
            </a:pPr>
            <a:r>
              <a:rPr lang="en-US" sz="2800" b="0" cap="all" dirty="0" smtClean="0">
                <a:ln w="9000" cmpd="sng">
                  <a:noFill/>
                  <a:prstDash val="solid"/>
                </a:ln>
                <a:solidFill>
                  <a:schemeClr val="tx1">
                    <a:lumMod val="85000"/>
                  </a:schemeClr>
                </a:solidFill>
                <a:effectLst>
                  <a:reflection blurRad="12700" stA="28000" endPos="45000" dist="1000" dir="5400000" sy="-100000" algn="bl" rotWithShape="0"/>
                </a:effectLst>
              </a:rPr>
              <a:t>Responsibilities of outpatient pharmacist</a:t>
            </a:r>
            <a:endParaRPr lang="ru-RU" sz="2800" b="0" cap="all" dirty="0" smtClean="0">
              <a:ln w="9000" cmpd="sng">
                <a:noFill/>
                <a:prstDash val="solid"/>
              </a:ln>
              <a:solidFill>
                <a:schemeClr val="tx1">
                  <a:lumMod val="85000"/>
                </a:schemeClr>
              </a:solidFill>
              <a:effectLst>
                <a:reflection blurRad="12700" stA="28000" endPos="45000" dist="1000" dir="5400000" sy="-100000" algn="bl" rotWithShape="0"/>
              </a:effectLst>
            </a:endParaRPr>
          </a:p>
        </p:txBody>
      </p:sp>
      <p:sp>
        <p:nvSpPr>
          <p:cNvPr id="17413" name="Rectangle 5"/>
          <p:cNvSpPr>
            <a:spLocks noGrp="1" noChangeArrowheads="1"/>
          </p:cNvSpPr>
          <p:nvPr>
            <p:ph idx="1"/>
          </p:nvPr>
        </p:nvSpPr>
        <p:spPr>
          <a:xfrm>
            <a:off x="381000" y="1981200"/>
            <a:ext cx="7924800" cy="4572000"/>
          </a:xfrm>
        </p:spPr>
        <p:txBody>
          <a:bodyPr>
            <a:normAutofit fontScale="92500" lnSpcReduction="20000"/>
          </a:bodyPr>
          <a:lstStyle/>
          <a:p>
            <a:pPr marL="514350" indent="-514350" eaLnBrk="1" hangingPunct="1">
              <a:lnSpc>
                <a:spcPct val="110000"/>
              </a:lnSpc>
              <a:buFont typeface="+mj-lt"/>
              <a:buAutoNum type="arabicPeriod"/>
              <a:defRPr/>
            </a:pPr>
            <a:r>
              <a:rPr lang="en-US" dirty="0" smtClean="0">
                <a:solidFill>
                  <a:schemeClr val="tx1">
                    <a:lumMod val="85000"/>
                  </a:schemeClr>
                </a:solidFill>
              </a:rPr>
              <a:t>Filling Prescriptions:</a:t>
            </a:r>
          </a:p>
          <a:p>
            <a:pPr marL="514350" indent="-514350" eaLnBrk="1" hangingPunct="1">
              <a:lnSpc>
                <a:spcPct val="110000"/>
              </a:lnSpc>
              <a:buFontTx/>
              <a:buNone/>
              <a:defRPr/>
            </a:pPr>
            <a:r>
              <a:rPr lang="en-US" sz="2800" dirty="0" smtClean="0">
                <a:solidFill>
                  <a:srgbClr val="16B1FE"/>
                </a:solidFill>
              </a:rPr>
              <a:t>Pharmacists in outpatient pharmacy spend most of their workdays filling and refilling patient prescriptions. </a:t>
            </a:r>
          </a:p>
          <a:p>
            <a:pPr marL="514350" indent="-514350" eaLnBrk="1" hangingPunct="1">
              <a:lnSpc>
                <a:spcPct val="110000"/>
              </a:lnSpc>
              <a:buFontTx/>
              <a:buNone/>
              <a:defRPr/>
            </a:pPr>
            <a:r>
              <a:rPr lang="en-US" dirty="0" smtClean="0">
                <a:solidFill>
                  <a:schemeClr val="tx1">
                    <a:lumMod val="85000"/>
                  </a:schemeClr>
                </a:solidFill>
              </a:rPr>
              <a:t>2. Working With Doctors and Patients:</a:t>
            </a:r>
          </a:p>
          <a:p>
            <a:pPr marL="514350" indent="-514350" eaLnBrk="1" hangingPunct="1">
              <a:lnSpc>
                <a:spcPct val="110000"/>
              </a:lnSpc>
              <a:buFontTx/>
              <a:buNone/>
              <a:defRPr/>
            </a:pPr>
            <a:r>
              <a:rPr lang="en-US" sz="2800" dirty="0" smtClean="0">
                <a:solidFill>
                  <a:srgbClr val="16B1FE"/>
                </a:solidFill>
              </a:rPr>
              <a:t>They answer any questions patients may have about the proper use of medications, dosages or side effects, and drug interactions, and consult with physicians if any adjustments need to made to the prescription.</a:t>
            </a:r>
            <a:br>
              <a:rPr lang="en-US" sz="2800" dirty="0" smtClean="0">
                <a:solidFill>
                  <a:srgbClr val="16B1FE"/>
                </a:solidFill>
              </a:rPr>
            </a:br>
            <a:endParaRPr lang="en-US" sz="2800" dirty="0" smtClean="0">
              <a:solidFill>
                <a:srgbClr val="16B1FE"/>
              </a:solidFill>
            </a:endParaRPr>
          </a:p>
        </p:txBody>
      </p:sp>
      <p:sp>
        <p:nvSpPr>
          <p:cNvPr id="6" name="Rectangle 5"/>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idx="1"/>
          </p:nvPr>
        </p:nvSpPr>
        <p:spPr>
          <a:xfrm>
            <a:off x="381000" y="1981200"/>
            <a:ext cx="7924800" cy="4572000"/>
          </a:xfrm>
        </p:spPr>
        <p:txBody>
          <a:bodyPr/>
          <a:lstStyle/>
          <a:p>
            <a:pPr eaLnBrk="1" hangingPunct="1">
              <a:lnSpc>
                <a:spcPct val="80000"/>
              </a:lnSpc>
              <a:buFontTx/>
              <a:buNone/>
              <a:defRPr/>
            </a:pPr>
            <a:r>
              <a:rPr lang="en-US" dirty="0" smtClean="0">
                <a:solidFill>
                  <a:schemeClr val="tx1">
                    <a:lumMod val="85000"/>
                  </a:schemeClr>
                </a:solidFill>
              </a:rPr>
              <a:t>3. Supervising Assistants and Technicians:</a:t>
            </a:r>
          </a:p>
          <a:p>
            <a:pPr eaLnBrk="1" hangingPunct="1">
              <a:buFontTx/>
              <a:buNone/>
              <a:defRPr/>
            </a:pPr>
            <a:r>
              <a:rPr lang="en-US" sz="2800" dirty="0" smtClean="0">
                <a:solidFill>
                  <a:srgbClr val="16B1FE"/>
                </a:solidFill>
              </a:rPr>
              <a:t>Managerial skills are important for pharmacists, as they usually supervise a staff of pharmacy technicians or assistants. These workers help pharmacists fill prescriptions, take orders, and enter medical and insurance information to create computerized records.</a:t>
            </a:r>
            <a:br>
              <a:rPr lang="en-US" sz="2800" dirty="0" smtClean="0">
                <a:solidFill>
                  <a:srgbClr val="16B1FE"/>
                </a:solidFill>
              </a:rPr>
            </a:br>
            <a:r>
              <a:rPr lang="en-US" sz="2800" dirty="0" smtClean="0">
                <a:solidFill>
                  <a:srgbClr val="16B1FE"/>
                </a:solidFill>
              </a:rPr>
              <a:t/>
            </a:r>
            <a:br>
              <a:rPr lang="en-US" sz="2800" dirty="0" smtClean="0">
                <a:solidFill>
                  <a:srgbClr val="16B1FE"/>
                </a:solidFill>
              </a:rPr>
            </a:br>
            <a:endParaRPr lang="en-US" sz="2800" dirty="0" smtClean="0">
              <a:solidFill>
                <a:srgbClr val="16B1FE"/>
              </a:solidFill>
            </a:endParaRPr>
          </a:p>
          <a:p>
            <a:pPr eaLnBrk="1" hangingPunct="1">
              <a:lnSpc>
                <a:spcPct val="80000"/>
              </a:lnSpc>
              <a:buFontTx/>
              <a:buNone/>
              <a:defRPr/>
            </a:pPr>
            <a:endParaRPr lang="ru-RU" dirty="0" smtClean="0">
              <a:solidFill>
                <a:srgbClr val="080808"/>
              </a:solidFill>
            </a:endParaRPr>
          </a:p>
        </p:txBody>
      </p:sp>
      <p:sp>
        <p:nvSpPr>
          <p:cNvPr id="7" name="Rectangle 4"/>
          <p:cNvSpPr txBox="1">
            <a:spLocks noChangeArrowheads="1"/>
          </p:cNvSpPr>
          <p:nvPr/>
        </p:nvSpPr>
        <p:spPr>
          <a:xfrm>
            <a:off x="228600" y="1265237"/>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0" i="0" u="none" strike="noStrike" kern="1200" cap="all" spc="0" normalizeH="0" baseline="0" noProof="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rPr>
              <a:t>Responsibilities of outpatient pharmacist</a:t>
            </a:r>
            <a:endParaRPr kumimoji="0" lang="ru-RU" sz="2800" b="0"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
        <p:nvSpPr>
          <p:cNvPr id="6" name="Rectangle 5"/>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3" name="Rectangle 5"/>
          <p:cNvSpPr>
            <a:spLocks noGrp="1" noChangeArrowheads="1"/>
          </p:cNvSpPr>
          <p:nvPr>
            <p:ph idx="1"/>
          </p:nvPr>
        </p:nvSpPr>
        <p:spPr>
          <a:xfrm>
            <a:off x="381000" y="2133600"/>
            <a:ext cx="8534400" cy="4572000"/>
          </a:xfrm>
        </p:spPr>
        <p:txBody>
          <a:bodyPr>
            <a:normAutofit fontScale="92500" lnSpcReduction="10000"/>
          </a:bodyPr>
          <a:lstStyle/>
          <a:p>
            <a:pPr eaLnBrk="1" hangingPunct="1">
              <a:lnSpc>
                <a:spcPct val="80000"/>
              </a:lnSpc>
              <a:buFontTx/>
              <a:buNone/>
              <a:defRPr/>
            </a:pPr>
            <a:r>
              <a:rPr lang="en-US" dirty="0" smtClean="0">
                <a:solidFill>
                  <a:schemeClr val="tx1">
                    <a:lumMod val="85000"/>
                  </a:schemeClr>
                </a:solidFill>
              </a:rPr>
              <a:t>4. Education:</a:t>
            </a:r>
          </a:p>
          <a:p>
            <a:pPr eaLnBrk="1" hangingPunct="1">
              <a:buFontTx/>
              <a:buNone/>
              <a:defRPr/>
            </a:pPr>
            <a:r>
              <a:rPr lang="en-US" sz="2800" dirty="0" smtClean="0">
                <a:solidFill>
                  <a:srgbClr val="16B1FE"/>
                </a:solidFill>
              </a:rPr>
              <a:t>Since new drugs are introduced to the market on a regular basis, pharmacists must read trade journals like U.S. Pharmacist to stay familiar with new medications.</a:t>
            </a:r>
          </a:p>
          <a:p>
            <a:pPr eaLnBrk="1" hangingPunct="1">
              <a:lnSpc>
                <a:spcPct val="80000"/>
              </a:lnSpc>
              <a:buFontTx/>
              <a:buNone/>
              <a:defRPr/>
            </a:pPr>
            <a:r>
              <a:rPr lang="en-US" dirty="0" smtClean="0">
                <a:solidFill>
                  <a:schemeClr val="tx1">
                    <a:lumMod val="85000"/>
                  </a:schemeClr>
                </a:solidFill>
              </a:rPr>
              <a:t>5. Maintaining Inventory and Quality Control:</a:t>
            </a:r>
          </a:p>
          <a:p>
            <a:pPr eaLnBrk="1" hangingPunct="1">
              <a:buFontTx/>
              <a:buNone/>
              <a:defRPr/>
            </a:pPr>
            <a:r>
              <a:rPr lang="en-US" sz="2800" dirty="0" smtClean="0">
                <a:solidFill>
                  <a:srgbClr val="16B1FE"/>
                </a:solidFill>
              </a:rPr>
              <a:t>Pharmacists in outpatient clinics must ensure that the number of dispensed medicines is recorded correctly, and the proper amount of inventory remains on the shelves. </a:t>
            </a:r>
          </a:p>
          <a:p>
            <a:pPr eaLnBrk="1" hangingPunct="1">
              <a:lnSpc>
                <a:spcPct val="80000"/>
              </a:lnSpc>
              <a:buFontTx/>
              <a:buNone/>
              <a:defRPr/>
            </a:pPr>
            <a:r>
              <a:rPr lang="en-US" dirty="0" smtClean="0"/>
              <a:t/>
            </a:r>
            <a:br>
              <a:rPr lang="en-US" dirty="0" smtClean="0"/>
            </a:br>
            <a:endParaRPr lang="en-US" dirty="0" smtClean="0">
              <a:solidFill>
                <a:schemeClr val="accent2">
                  <a:lumMod val="50000"/>
                </a:schemeClr>
              </a:solidFill>
            </a:endParaRPr>
          </a:p>
          <a:p>
            <a:pPr eaLnBrk="1" hangingPunct="1">
              <a:lnSpc>
                <a:spcPct val="80000"/>
              </a:lnSpc>
              <a:buFontTx/>
              <a:buNone/>
              <a:defRPr/>
            </a:pPr>
            <a:endParaRPr lang="ru-RU" dirty="0" smtClean="0">
              <a:solidFill>
                <a:srgbClr val="080808"/>
              </a:solidFill>
            </a:endParaRPr>
          </a:p>
        </p:txBody>
      </p:sp>
      <p:sp>
        <p:nvSpPr>
          <p:cNvPr id="8" name="Rectangle 4"/>
          <p:cNvSpPr>
            <a:spLocks noGrp="1" noChangeArrowheads="1"/>
          </p:cNvSpPr>
          <p:nvPr>
            <p:ph type="title"/>
          </p:nvPr>
        </p:nvSpPr>
        <p:spPr>
          <a:xfrm>
            <a:off x="228600" y="1295400"/>
            <a:ext cx="8610600" cy="715963"/>
          </a:xfrm>
        </p:spPr>
        <p:txBody>
          <a:bodyPr>
            <a:noAutofit/>
            <a:scene3d>
              <a:camera prst="perspectiveRelaxedModerately"/>
              <a:lightRig rig="soft" dir="t">
                <a:rot lat="0" lon="0" rev="16800000"/>
              </a:lightRig>
            </a:scene3d>
            <a:sp3d prstMaterial="softEdge">
              <a:bevelT w="38100" h="38100"/>
            </a:sp3d>
          </a:bodyPr>
          <a:lstStyle/>
          <a:p>
            <a:pPr algn="ctr" eaLnBrk="1" hangingPunct="1">
              <a:defRPr/>
            </a:pPr>
            <a:r>
              <a:rPr lang="en-US" sz="2800" b="0" cap="all" dirty="0" smtClean="0">
                <a:ln w="9000" cmpd="sng">
                  <a:noFill/>
                  <a:prstDash val="solid"/>
                </a:ln>
                <a:solidFill>
                  <a:schemeClr val="tx1">
                    <a:lumMod val="85000"/>
                  </a:schemeClr>
                </a:solidFill>
                <a:effectLst>
                  <a:reflection blurRad="12700" stA="28000" endPos="45000" dist="1000" dir="5400000" sy="-100000" algn="bl" rotWithShape="0"/>
                </a:effectLst>
              </a:rPr>
              <a:t>Responsibilities of outpatient pharmacist</a:t>
            </a:r>
            <a:endParaRPr lang="ru-RU" sz="2800" b="0" cap="all" dirty="0" smtClean="0">
              <a:ln w="9000" cmpd="sng">
                <a:noFill/>
                <a:prstDash val="solid"/>
              </a:ln>
              <a:solidFill>
                <a:schemeClr val="tx1">
                  <a:lumMod val="85000"/>
                </a:schemeClr>
              </a:solidFill>
              <a:effectLst>
                <a:reflection blurRad="12700" stA="28000" endPos="45000" dist="1000" dir="5400000" sy="-100000" algn="bl" rotWithShape="0"/>
              </a:effectLst>
            </a:endParaRPr>
          </a:p>
        </p:txBody>
      </p:sp>
      <p:sp>
        <p:nvSpPr>
          <p:cNvPr id="6" name="Rectangle 5"/>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Grp="1" noChangeArrowheads="1"/>
          </p:cNvSpPr>
          <p:nvPr>
            <p:ph type="title"/>
          </p:nvPr>
        </p:nvSpPr>
        <p:spPr>
          <a:xfrm>
            <a:off x="228600" y="990600"/>
            <a:ext cx="8763000" cy="715963"/>
          </a:xfrm>
        </p:spPr>
        <p:txBody>
          <a:bodyPr/>
          <a:lstStyle/>
          <a:p>
            <a:pPr eaLnBrk="1" hangingPunct="1">
              <a:defRPr/>
            </a:pPr>
            <a:r>
              <a:rPr lang="en-US" sz="4000" dirty="0" smtClean="0">
                <a:solidFill>
                  <a:schemeClr val="bg2">
                    <a:lumMod val="75000"/>
                  </a:schemeClr>
                </a:solidFill>
              </a:rPr>
              <a:t> </a:t>
            </a:r>
            <a:endParaRPr lang="ru-RU" sz="4000" dirty="0" smtClean="0">
              <a:solidFill>
                <a:schemeClr val="bg2">
                  <a:lumMod val="75000"/>
                </a:schemeClr>
              </a:solidFill>
            </a:endParaRPr>
          </a:p>
        </p:txBody>
      </p:sp>
      <p:sp>
        <p:nvSpPr>
          <p:cNvPr id="7171" name="Rectangle 5"/>
          <p:cNvSpPr>
            <a:spLocks noGrp="1" noChangeArrowheads="1"/>
          </p:cNvSpPr>
          <p:nvPr>
            <p:ph idx="1"/>
          </p:nvPr>
        </p:nvSpPr>
        <p:spPr>
          <a:xfrm>
            <a:off x="381000" y="1981200"/>
            <a:ext cx="7924800" cy="4572000"/>
          </a:xfrm>
        </p:spPr>
        <p:txBody>
          <a:bodyPr/>
          <a:lstStyle/>
          <a:p>
            <a:pPr eaLnBrk="1" hangingPunct="1">
              <a:lnSpc>
                <a:spcPct val="80000"/>
              </a:lnSpc>
            </a:pPr>
            <a:endParaRPr lang="ru-RU" smtClean="0">
              <a:solidFill>
                <a:srgbClr val="080808"/>
              </a:solidFill>
            </a:endParaRPr>
          </a:p>
        </p:txBody>
      </p:sp>
      <p:pic>
        <p:nvPicPr>
          <p:cNvPr id="7172" name="Picture 3" descr="705520100508113144.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5"/>
          <p:cNvSpPr>
            <a:spLocks noGrp="1" noChangeArrowheads="1"/>
          </p:cNvSpPr>
          <p:nvPr>
            <p:ph idx="1"/>
          </p:nvPr>
        </p:nvSpPr>
        <p:spPr>
          <a:xfrm>
            <a:off x="304800" y="2286000"/>
            <a:ext cx="7924800" cy="4572000"/>
          </a:xfrm>
        </p:spPr>
        <p:txBody>
          <a:bodyPr/>
          <a:lstStyle/>
          <a:p>
            <a:pPr marL="514350" indent="-514350" eaLnBrk="1" hangingPunct="1">
              <a:buFont typeface="Microsoft Sans Serif" pitchFamily="34" charset="0"/>
              <a:buAutoNum type="arabicPeriod"/>
            </a:pPr>
            <a:r>
              <a:rPr lang="en-US" dirty="0" smtClean="0">
                <a:solidFill>
                  <a:srgbClr val="16B1FE"/>
                </a:solidFill>
              </a:rPr>
              <a:t>General public.</a:t>
            </a:r>
          </a:p>
          <a:p>
            <a:pPr marL="514350" indent="-514350" eaLnBrk="1" hangingPunct="1">
              <a:buFont typeface="Microsoft Sans Serif" pitchFamily="34" charset="0"/>
              <a:buAutoNum type="arabicPeriod"/>
            </a:pPr>
            <a:r>
              <a:rPr lang="en-US" dirty="0" smtClean="0">
                <a:solidFill>
                  <a:srgbClr val="16B1FE"/>
                </a:solidFill>
              </a:rPr>
              <a:t>Referred patient.</a:t>
            </a:r>
          </a:p>
          <a:p>
            <a:pPr marL="514350" indent="-514350" eaLnBrk="1" hangingPunct="1">
              <a:buFont typeface="Microsoft Sans Serif" pitchFamily="34" charset="0"/>
              <a:buAutoNum type="arabicPeriod"/>
            </a:pPr>
            <a:r>
              <a:rPr lang="en-US" dirty="0" smtClean="0">
                <a:solidFill>
                  <a:srgbClr val="16B1FE"/>
                </a:solidFill>
              </a:rPr>
              <a:t>Patient who have been discharged from the hospital.</a:t>
            </a:r>
          </a:p>
          <a:p>
            <a:pPr marL="514350" indent="-514350" eaLnBrk="1" hangingPunct="1">
              <a:buFont typeface="Microsoft Sans Serif" pitchFamily="34" charset="0"/>
              <a:buAutoNum type="arabicPeriod"/>
            </a:pPr>
            <a:r>
              <a:rPr lang="en-US" dirty="0" smtClean="0">
                <a:solidFill>
                  <a:srgbClr val="16B1FE"/>
                </a:solidFill>
              </a:rPr>
              <a:t>Private patient.</a:t>
            </a:r>
          </a:p>
        </p:txBody>
      </p:sp>
      <p:sp>
        <p:nvSpPr>
          <p:cNvPr id="4" name="Rectangle 4"/>
          <p:cNvSpPr txBox="1">
            <a:spLocks noChangeArrowheads="1"/>
          </p:cNvSpPr>
          <p:nvPr/>
        </p:nvSpPr>
        <p:spPr>
          <a:xfrm>
            <a:off x="228600" y="1570037"/>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lvl="0" fontAlgn="auto">
              <a:spcAft>
                <a:spcPts val="0"/>
              </a:spcAft>
              <a:defRPr/>
            </a:pPr>
            <a:r>
              <a:rPr lang="en-US" sz="3600" cap="all" dirty="0">
                <a:ln w="9000" cmpd="sng">
                  <a:noFill/>
                  <a:prstDash val="solid"/>
                </a:ln>
                <a:solidFill>
                  <a:schemeClr val="tx1">
                    <a:lumMod val="85000"/>
                  </a:schemeClr>
                </a:solidFill>
                <a:effectLst>
                  <a:reflection blurRad="12700" stA="28000" endPos="45000" dist="1000" dir="5400000" sy="-100000" algn="bl" rotWithShape="0"/>
                </a:effectLst>
                <a:latin typeface="+mj-lt"/>
                <a:ea typeface="+mj-ea"/>
                <a:cs typeface="+mj-cs"/>
              </a:rPr>
              <a:t>Types of Prescriptions Received</a:t>
            </a:r>
            <a:endParaRPr kumimoji="0" lang="ru-RU" sz="3600" b="0"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
        <p:nvSpPr>
          <p:cNvPr id="7" name="Rectangle 6"/>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4" descr="C:\Users\hp\Desktop\p051.gif"/>
          <p:cNvPicPr>
            <a:picLocks noChangeAspect="1" noChangeArrowheads="1"/>
          </p:cNvPicPr>
          <p:nvPr/>
        </p:nvPicPr>
        <p:blipFill>
          <a:blip r:embed="rId3" cstate="print"/>
          <a:srcRect/>
          <a:stretch>
            <a:fillRect/>
          </a:stretch>
        </p:blipFill>
        <p:spPr bwMode="auto">
          <a:xfrm rot="21384289">
            <a:off x="5676535" y="2667000"/>
            <a:ext cx="3183466" cy="3733800"/>
          </a:xfrm>
          <a:prstGeom prst="rect">
            <a:avLst/>
          </a:prstGeom>
          <a:ln>
            <a:noFill/>
          </a:ln>
          <a:effectLst>
            <a:outerShdw blurRad="292100" dist="139700" dir="2700000" algn="tl" rotWithShape="0">
              <a:srgbClr val="333333">
                <a:alpha val="65000"/>
              </a:srgbClr>
            </a:outerShdw>
          </a:effectLst>
        </p:spPr>
      </p:pic>
      <p:sp>
        <p:nvSpPr>
          <p:cNvPr id="9220" name="Rectangle 5"/>
          <p:cNvSpPr>
            <a:spLocks noGrp="1" noChangeArrowheads="1"/>
          </p:cNvSpPr>
          <p:nvPr>
            <p:ph idx="1"/>
          </p:nvPr>
        </p:nvSpPr>
        <p:spPr>
          <a:xfrm>
            <a:off x="152400" y="2286000"/>
            <a:ext cx="7924800" cy="4572000"/>
          </a:xfrm>
        </p:spPr>
        <p:txBody>
          <a:bodyPr/>
          <a:lstStyle/>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Wrong dose</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Wrong drug</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Wrong dosage form</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Illegible</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Possible side effects / toxicity</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No signature or name of prescriber</a:t>
            </a:r>
          </a:p>
          <a:p>
            <a:pPr marL="514350" indent="-514350" eaLnBrk="1" hangingPunct="1">
              <a:buFont typeface="Microsoft Sans Serif" pitchFamily="34" charset="0"/>
              <a:buAutoNum type="arabicPeriod"/>
            </a:pPr>
            <a:r>
              <a:rPr lang="en-US" dirty="0" smtClean="0">
                <a:solidFill>
                  <a:srgbClr val="16B1FE"/>
                </a:solidFill>
                <a:effectLst>
                  <a:outerShdw blurRad="38100" dist="38100" dir="2700000" algn="tl">
                    <a:srgbClr val="000000">
                      <a:alpha val="43137"/>
                    </a:srgbClr>
                  </a:outerShdw>
                </a:effectLst>
              </a:rPr>
              <a:t>No patient’s name</a:t>
            </a:r>
            <a:endParaRPr lang="ru-RU" dirty="0" smtClean="0">
              <a:solidFill>
                <a:srgbClr val="16B1FE"/>
              </a:solidFill>
              <a:effectLst>
                <a:outerShdw blurRad="38100" dist="38100" dir="2700000" algn="tl">
                  <a:srgbClr val="000000">
                    <a:alpha val="43137"/>
                  </a:srgbClr>
                </a:outerShdw>
              </a:effectLst>
            </a:endParaRPr>
          </a:p>
        </p:txBody>
      </p:sp>
      <p:sp>
        <p:nvSpPr>
          <p:cNvPr id="5" name="Rectangle 4"/>
          <p:cNvSpPr txBox="1">
            <a:spLocks noChangeArrowheads="1"/>
          </p:cNvSpPr>
          <p:nvPr/>
        </p:nvSpPr>
        <p:spPr>
          <a:xfrm>
            <a:off x="228600" y="1417637"/>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lvl="0" fontAlgn="auto">
              <a:spcAft>
                <a:spcPts val="0"/>
              </a:spcAft>
              <a:defRPr/>
            </a:pPr>
            <a:r>
              <a:rPr lang="en-US" sz="2800" cap="all" dirty="0">
                <a:ln w="9000" cmpd="sng">
                  <a:noFill/>
                  <a:prstDash val="solid"/>
                </a:ln>
                <a:solidFill>
                  <a:schemeClr val="tx1">
                    <a:lumMod val="85000"/>
                  </a:schemeClr>
                </a:solidFill>
                <a:effectLst>
                  <a:reflection blurRad="12700" stA="28000" endPos="45000" dist="1000" dir="5400000" sy="-100000" algn="bl" rotWithShape="0"/>
                </a:effectLst>
                <a:latin typeface="+mj-lt"/>
                <a:ea typeface="+mj-ea"/>
                <a:cs typeface="+mj-cs"/>
              </a:rPr>
              <a:t>Common Prescription Errors That Needs Pharmacist Intervention</a:t>
            </a:r>
            <a:endParaRPr kumimoji="0" lang="ru-RU" sz="2800" b="0"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
        <p:nvSpPr>
          <p:cNvPr id="8" name="Rectangle 7"/>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5"/>
          <p:cNvSpPr>
            <a:spLocks noGrp="1" noChangeArrowheads="1"/>
          </p:cNvSpPr>
          <p:nvPr>
            <p:ph idx="1"/>
          </p:nvPr>
        </p:nvSpPr>
        <p:spPr>
          <a:xfrm>
            <a:off x="381000" y="1981200"/>
            <a:ext cx="8229600" cy="4876800"/>
          </a:xfrm>
        </p:spPr>
        <p:txBody>
          <a:bodyPr>
            <a:normAutofit fontScale="92500" lnSpcReduction="10000"/>
          </a:bodyPr>
          <a:lstStyle/>
          <a:p>
            <a:pPr algn="justLow" eaLnBrk="1" hangingPunct="1"/>
            <a:r>
              <a:rPr lang="en-US" sz="2800" dirty="0" smtClean="0">
                <a:solidFill>
                  <a:srgbClr val="16B1FE"/>
                </a:solidFill>
              </a:rPr>
              <a:t> This pharmacy should be well organized for the convenience of the patient and it is the department where there is maximum interaction between the public and hospital.</a:t>
            </a:r>
          </a:p>
          <a:p>
            <a:pPr algn="justLow" eaLnBrk="1" hangingPunct="1"/>
            <a:r>
              <a:rPr lang="en-US" sz="2800" dirty="0" smtClean="0">
                <a:solidFill>
                  <a:srgbClr val="16B1FE"/>
                </a:solidFill>
              </a:rPr>
              <a:t>The pharmacy receives its supplies from medical stores weekly but emergency supplies can be obtained at any time.</a:t>
            </a:r>
          </a:p>
          <a:p>
            <a:pPr algn="justLow" eaLnBrk="1" hangingPunct="1"/>
            <a:r>
              <a:rPr lang="en-US" sz="2800" dirty="0" smtClean="0">
                <a:solidFill>
                  <a:srgbClr val="16B1FE"/>
                </a:solidFill>
              </a:rPr>
              <a:t>The waiting period for the patients can be reduced by providing sufficient space for receiving and filling of prescriptions.</a:t>
            </a:r>
          </a:p>
          <a:p>
            <a:pPr algn="justLow" eaLnBrk="1" hangingPunct="1"/>
            <a:r>
              <a:rPr lang="en-US" sz="2800" dirty="0" smtClean="0">
                <a:solidFill>
                  <a:srgbClr val="16B1FE"/>
                </a:solidFill>
              </a:rPr>
              <a:t>If there is a rush in the outpatient pharmacy ,more staff members should be provided.</a:t>
            </a:r>
            <a:endParaRPr lang="ru-RU" sz="2800" dirty="0" smtClean="0">
              <a:solidFill>
                <a:srgbClr val="16B1FE"/>
              </a:solidFill>
            </a:endParaRPr>
          </a:p>
        </p:txBody>
      </p:sp>
      <p:sp>
        <p:nvSpPr>
          <p:cNvPr id="4" name="Rectangle 4"/>
          <p:cNvSpPr txBox="1">
            <a:spLocks noChangeArrowheads="1"/>
          </p:cNvSpPr>
          <p:nvPr/>
        </p:nvSpPr>
        <p:spPr>
          <a:xfrm>
            <a:off x="228600" y="1143000"/>
            <a:ext cx="8610600" cy="715963"/>
          </a:xfrm>
          <a:prstGeom prst="rect">
            <a:avLst/>
          </a:prstGeom>
        </p:spPr>
        <p:txBody>
          <a:bodyPr vert="horz" anchor="ctr">
            <a:noAutofit/>
            <a:scene3d>
              <a:camera prst="perspectiveRelaxedModerately"/>
              <a:lightRig rig="soft" dir="t">
                <a:rot lat="0" lon="0" rev="16800000"/>
              </a:lightRig>
            </a:scene3d>
            <a:sp3d prstMaterial="softEdge">
              <a:bevelT w="38100" h="38100"/>
            </a:sp3d>
          </a:bodyPr>
          <a:lstStyle/>
          <a:p>
            <a:pPr lvl="0" fontAlgn="auto">
              <a:spcAft>
                <a:spcPts val="0"/>
              </a:spcAft>
              <a:defRPr/>
            </a:pPr>
            <a:r>
              <a:rPr lang="en-US" sz="3200" cap="all" dirty="0">
                <a:ln w="9000" cmpd="sng">
                  <a:noFill/>
                  <a:prstDash val="solid"/>
                </a:ln>
                <a:solidFill>
                  <a:schemeClr val="tx1">
                    <a:lumMod val="85000"/>
                  </a:schemeClr>
                </a:solidFill>
                <a:effectLst>
                  <a:reflection blurRad="12700" stA="28000" endPos="45000" dist="1000" dir="5400000" sy="-100000" algn="bl" rotWithShape="0"/>
                </a:effectLst>
                <a:latin typeface="+mj-lt"/>
                <a:ea typeface="+mj-ea"/>
                <a:cs typeface="+mj-cs"/>
              </a:rPr>
              <a:t>Layout of Out-patient Pharmacy</a:t>
            </a:r>
            <a:endParaRPr kumimoji="0" lang="ru-RU" sz="3200" b="0" i="0" u="none" strike="noStrike" kern="1200" cap="all" spc="0" normalizeH="0" baseline="0" noProof="0" dirty="0" smtClean="0">
              <a:ln w="9000" cmpd="sng">
                <a:noFill/>
                <a:prstDash val="solid"/>
              </a:ln>
              <a:solidFill>
                <a:schemeClr val="tx1">
                  <a:lumMod val="85000"/>
                </a:schemeClr>
              </a:solidFill>
              <a:effectLst>
                <a:reflection blurRad="12700" stA="28000" endPos="45000" dist="1000" dir="5400000" sy="-100000" algn="bl" rotWithShape="0"/>
              </a:effectLst>
              <a:uLnTx/>
              <a:uFillTx/>
              <a:latin typeface="+mj-lt"/>
              <a:ea typeface="+mj-ea"/>
              <a:cs typeface="+mj-cs"/>
            </a:endParaRPr>
          </a:p>
        </p:txBody>
      </p:sp>
      <p:sp>
        <p:nvSpPr>
          <p:cNvPr id="7" name="Rectangle 6"/>
          <p:cNvSpPr/>
          <p:nvPr/>
        </p:nvSpPr>
        <p:spPr bwMode="auto">
          <a:xfrm>
            <a:off x="2133600" y="762000"/>
            <a:ext cx="6019800" cy="584775"/>
          </a:xfrm>
          <a:prstGeom prst="rect">
            <a:avLst/>
          </a:prstGeom>
        </p:spPr>
        <p:txBody>
          <a:bodyPr wrap="square">
            <a:spAutoFit/>
            <a:scene3d>
              <a:camera prst="orthographicFront"/>
              <a:lightRig rig="soft" dir="t">
                <a:rot lat="0" lon="0" rev="10800000"/>
              </a:lightRig>
            </a:scene3d>
            <a:sp3d>
              <a:bevelT w="27940" h="12700"/>
              <a:contourClr>
                <a:srgbClr val="DDDDDD"/>
              </a:contourClr>
            </a:sp3d>
          </a:bodyPr>
          <a:lstStyle/>
          <a:p>
            <a:pPr algn="r" rtl="1">
              <a:defRPr/>
            </a:pPr>
            <a:r>
              <a:rPr lang="en-US" sz="1600" spc="150" dirty="0">
                <a:ln w="11430"/>
                <a:solidFill>
                  <a:srgbClr val="F8F8F8"/>
                </a:solidFill>
                <a:effectLst>
                  <a:outerShdw blurRad="25400" algn="tl" rotWithShape="0">
                    <a:srgbClr val="000000">
                      <a:alpha val="43000"/>
                    </a:srgbClr>
                  </a:outerShdw>
                </a:effectLst>
                <a:cs typeface="Andalus" pitchFamily="2" charset="-78"/>
              </a:rPr>
              <a:t>RIYADH COLLEGE OF DENTISTRY AND PHARMACY</a:t>
            </a:r>
            <a:br>
              <a:rPr lang="en-US" sz="1600" spc="150" dirty="0">
                <a:ln w="11430"/>
                <a:solidFill>
                  <a:srgbClr val="F8F8F8"/>
                </a:solidFill>
                <a:effectLst>
                  <a:outerShdw blurRad="25400" algn="tl" rotWithShape="0">
                    <a:srgbClr val="000000">
                      <a:alpha val="43000"/>
                    </a:srgbClr>
                  </a:outerShdw>
                </a:effectLst>
                <a:cs typeface="Andalus" pitchFamily="2" charset="-78"/>
              </a:rPr>
            </a:br>
            <a:endParaRPr lang="en-US" sz="1600" spc="150" dirty="0">
              <a:ln w="11430"/>
              <a:solidFill>
                <a:srgbClr val="F8F8F8"/>
              </a:solidFill>
              <a:effectLst>
                <a:outerShdw blurRad="25400" algn="tl" rotWithShape="0">
                  <a:srgbClr val="000000">
                    <a:alpha val="43000"/>
                  </a:srgbClr>
                </a:outerShdw>
              </a:effectLst>
              <a:cs typeface="Andalus" pitchFamily="2" charset="-7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788</TotalTime>
  <Words>282</Words>
  <Application>Microsoft Office PowerPoint</Application>
  <PresentationFormat>On-screen Show (4:3)</PresentationFormat>
  <Paragraphs>65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Apex</vt:lpstr>
      <vt:lpstr>Slide 1</vt:lpstr>
      <vt:lpstr>Slide 2</vt:lpstr>
      <vt:lpstr>Responsibilities of outpatient pharmacist</vt:lpstr>
      <vt:lpstr>Slide 4</vt:lpstr>
      <vt:lpstr>Responsibilities of outpatient pharmacist</vt:lpstr>
      <vt:lpstr> </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Outpatient Pharmacy</dc:title>
  <dc:creator>hp</dc:creator>
  <cp:lastModifiedBy>FakeMusab</cp:lastModifiedBy>
  <cp:revision>105</cp:revision>
  <dcterms:created xsi:type="dcterms:W3CDTF">2013-04-22T23:03:11Z</dcterms:created>
  <dcterms:modified xsi:type="dcterms:W3CDTF">2013-05-05T23:33:25Z</dcterms:modified>
</cp:coreProperties>
</file>