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Hoja_de_c_lculo_de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Hoja_de_c_lculo_de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Hoja_de_c_lculo_de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Hoja_de_c_lculo_de_Microsoft_Office_Excel7.xlsx"/></Relationships>
</file>

<file path=ppt/charts/_rels/chart8.xml.rels><?xml version="1.0" encoding="UTF-8" standalone="yes"?>
<Relationships xmlns="http://schemas.openxmlformats.org/package/2006/relationships"><Relationship Id="rId1" Type="http://schemas.openxmlformats.org/officeDocument/2006/relationships/package" Target="../embeddings/Hoja_de_c_lculo_de_Microsoft_Office_Excel8.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VE"/>
  <c:chart>
    <c:autoTitleDeleted val="1"/>
    <c:view3D>
      <c:rotX val="30"/>
      <c:perspective val="30"/>
    </c:view3D>
    <c:plotArea>
      <c:layout>
        <c:manualLayout>
          <c:layoutTarget val="inner"/>
          <c:xMode val="edge"/>
          <c:yMode val="edge"/>
          <c:x val="2.6598960222464069E-2"/>
          <c:y val="0.17398980049773624"/>
          <c:w val="0.72635838909690009"/>
          <c:h val="0.77212418913957115"/>
        </c:manualLayout>
      </c:layout>
      <c:pie3DChart>
        <c:varyColors val="1"/>
        <c:ser>
          <c:idx val="0"/>
          <c:order val="0"/>
          <c:tx>
            <c:strRef>
              <c:f>Hoja1!$B$1</c:f>
              <c:strCache>
                <c:ptCount val="1"/>
                <c:pt idx="0">
                  <c:v>Ventas</c:v>
                </c:pt>
              </c:strCache>
            </c:strRef>
          </c:tx>
          <c:explosion val="25"/>
          <c:dPt>
            <c:idx val="0"/>
            <c:explosion val="12"/>
          </c:dPt>
          <c:dPt>
            <c:idx val="1"/>
            <c:explosion val="19"/>
          </c:dPt>
          <c:dPt>
            <c:idx val="3"/>
            <c:explosion val="8"/>
          </c:dPt>
          <c:cat>
            <c:strRef>
              <c:f>Hoja1!$A$2:$A$6</c:f>
              <c:strCache>
                <c:ptCount val="5"/>
                <c:pt idx="0">
                  <c:v>1 Hora</c:v>
                </c:pt>
                <c:pt idx="1">
                  <c:v>2 Horas</c:v>
                </c:pt>
                <c:pt idx="2">
                  <c:v>30 Minutos</c:v>
                </c:pt>
                <c:pt idx="3">
                  <c:v>15 a 30 minutos</c:v>
                </c:pt>
                <c:pt idx="4">
                  <c:v>Otra cantidad</c:v>
                </c:pt>
              </c:strCache>
            </c:strRef>
          </c:cat>
          <c:val>
            <c:numRef>
              <c:f>Hoja1!$B$2:$B$6</c:f>
              <c:numCache>
                <c:formatCode>General</c:formatCode>
                <c:ptCount val="5"/>
                <c:pt idx="0">
                  <c:v>1</c:v>
                </c:pt>
                <c:pt idx="1">
                  <c:v>1</c:v>
                </c:pt>
                <c:pt idx="2">
                  <c:v>1</c:v>
                </c:pt>
                <c:pt idx="3">
                  <c:v>2</c:v>
                </c:pt>
                <c:pt idx="4">
                  <c:v>0</c:v>
                </c:pt>
              </c:numCache>
            </c:numRef>
          </c:val>
        </c:ser>
      </c:pie3DChart>
    </c:plotArea>
    <c:legend>
      <c:legendPos val="r"/>
      <c:layout>
        <c:manualLayout>
          <c:xMode val="edge"/>
          <c:yMode val="edge"/>
          <c:x val="0.74818613199899364"/>
          <c:y val="0.18737902868007866"/>
          <c:w val="0.2429384591731194"/>
          <c:h val="0.45047833347015137"/>
        </c:manualLayout>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VE"/>
  <c:chart>
    <c:autoTitleDeleted val="1"/>
    <c:view3D>
      <c:rotX val="30"/>
      <c:perspective val="30"/>
    </c:view3D>
    <c:plotArea>
      <c:layout>
        <c:manualLayout>
          <c:layoutTarget val="inner"/>
          <c:xMode val="edge"/>
          <c:yMode val="edge"/>
          <c:x val="3.0655618018002047E-2"/>
          <c:y val="0.16086008892085102"/>
          <c:w val="0.75140763319318582"/>
          <c:h val="0.74556228364778854"/>
        </c:manualLayout>
      </c:layout>
      <c:pie3DChart>
        <c:varyColors val="1"/>
        <c:ser>
          <c:idx val="0"/>
          <c:order val="0"/>
          <c:tx>
            <c:strRef>
              <c:f>Hoja1!$B$1</c:f>
              <c:strCache>
                <c:ptCount val="1"/>
                <c:pt idx="0">
                  <c:v>Columna1</c:v>
                </c:pt>
              </c:strCache>
            </c:strRef>
          </c:tx>
          <c:explosion val="13"/>
          <c:cat>
            <c:strRef>
              <c:f>Hoja1!$A$2:$A$3</c:f>
              <c:strCache>
                <c:ptCount val="2"/>
                <c:pt idx="0">
                  <c:v>Si</c:v>
                </c:pt>
                <c:pt idx="1">
                  <c:v>No</c:v>
                </c:pt>
              </c:strCache>
            </c:strRef>
          </c:cat>
          <c:val>
            <c:numRef>
              <c:f>Hoja1!$B$2:$B$3</c:f>
              <c:numCache>
                <c:formatCode>General</c:formatCode>
                <c:ptCount val="2"/>
                <c:pt idx="0">
                  <c:v>1</c:v>
                </c:pt>
                <c:pt idx="1">
                  <c:v>4</c:v>
                </c:pt>
              </c:numCache>
            </c:numRef>
          </c:val>
        </c:ser>
      </c:pie3DChart>
    </c:plotArea>
    <c:legend>
      <c:legendPos val="r"/>
      <c:layout>
        <c:manualLayout>
          <c:xMode val="edge"/>
          <c:yMode val="edge"/>
          <c:x val="0.80539802016352091"/>
          <c:y val="0.3685837610825945"/>
          <c:w val="0.18594995998724678"/>
          <c:h val="0.21925695149735117"/>
        </c:manualLayout>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VE"/>
  <c:chart>
    <c:autoTitleDeleted val="1"/>
    <c:view3D>
      <c:rotX val="30"/>
      <c:perspective val="30"/>
    </c:view3D>
    <c:plotArea>
      <c:layout/>
      <c:pie3DChart>
        <c:varyColors val="1"/>
        <c:ser>
          <c:idx val="0"/>
          <c:order val="0"/>
          <c:tx>
            <c:strRef>
              <c:f>Hoja1!$B$1</c:f>
              <c:strCache>
                <c:ptCount val="1"/>
                <c:pt idx="0">
                  <c:v>Columna1</c:v>
                </c:pt>
              </c:strCache>
            </c:strRef>
          </c:tx>
          <c:dPt>
            <c:idx val="0"/>
            <c:explosion val="12"/>
          </c:dPt>
          <c:cat>
            <c:strRef>
              <c:f>Hoja1!$A$2:$A$3</c:f>
              <c:strCache>
                <c:ptCount val="2"/>
                <c:pt idx="0">
                  <c:v>Si</c:v>
                </c:pt>
                <c:pt idx="1">
                  <c:v>No</c:v>
                </c:pt>
              </c:strCache>
            </c:strRef>
          </c:cat>
          <c:val>
            <c:numRef>
              <c:f>Hoja1!$B$2:$B$3</c:f>
              <c:numCache>
                <c:formatCode>General</c:formatCode>
                <c:ptCount val="2"/>
                <c:pt idx="0">
                  <c:v>1</c:v>
                </c:pt>
                <c:pt idx="1">
                  <c:v>4</c:v>
                </c:pt>
              </c:numCache>
            </c:numRef>
          </c:val>
        </c:ser>
      </c:pie3DChart>
    </c:plotArea>
    <c:legend>
      <c:legendPos val="r"/>
      <c:layout>
        <c:manualLayout>
          <c:xMode val="edge"/>
          <c:yMode val="edge"/>
          <c:x val="0.85289351592892382"/>
          <c:y val="0.3877311115248121"/>
          <c:w val="0.13836337486310207"/>
          <c:h val="0.15762359219697475"/>
        </c:manualLayout>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VE"/>
  <c:chart>
    <c:autoTitleDeleted val="1"/>
    <c:view3D>
      <c:rotX val="30"/>
      <c:perspective val="30"/>
    </c:view3D>
    <c:plotArea>
      <c:layout/>
      <c:pie3DChart>
        <c:varyColors val="1"/>
        <c:ser>
          <c:idx val="0"/>
          <c:order val="0"/>
          <c:tx>
            <c:strRef>
              <c:f>Hoja1!$B$1</c:f>
              <c:strCache>
                <c:ptCount val="1"/>
                <c:pt idx="0">
                  <c:v>Columna1</c:v>
                </c:pt>
              </c:strCache>
            </c:strRef>
          </c:tx>
          <c:explosion val="25"/>
          <c:dPt>
            <c:idx val="0"/>
            <c:explosion val="15"/>
          </c:dPt>
          <c:cat>
            <c:strRef>
              <c:f>Hoja1!$A$2:$A$3</c:f>
              <c:strCache>
                <c:ptCount val="2"/>
                <c:pt idx="0">
                  <c:v>Si</c:v>
                </c:pt>
                <c:pt idx="1">
                  <c:v>No</c:v>
                </c:pt>
              </c:strCache>
            </c:strRef>
          </c:cat>
          <c:val>
            <c:numRef>
              <c:f>Hoja1!$B$2:$B$3</c:f>
              <c:numCache>
                <c:formatCode>General</c:formatCode>
                <c:ptCount val="2"/>
                <c:pt idx="0">
                  <c:v>4</c:v>
                </c:pt>
                <c:pt idx="1">
                  <c:v>1</c:v>
                </c:pt>
              </c:numCache>
            </c:numRef>
          </c:val>
        </c:ser>
      </c:pie3DChart>
    </c:plotArea>
    <c:legend>
      <c:legendPos val="r"/>
      <c:layout>
        <c:manualLayout>
          <c:xMode val="edge"/>
          <c:yMode val="edge"/>
          <c:x val="0.89455897512585247"/>
          <c:y val="0.39973235532909657"/>
          <c:w val="9.6768998849875387E-2"/>
          <c:h val="0.14364679862258181"/>
        </c:manualLayout>
      </c:layout>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VE"/>
  <c:chart>
    <c:autoTitleDeleted val="1"/>
    <c:view3D>
      <c:rotX val="30"/>
      <c:perspective val="30"/>
    </c:view3D>
    <c:plotArea>
      <c:layout>
        <c:manualLayout>
          <c:layoutTarget val="inner"/>
          <c:xMode val="edge"/>
          <c:yMode val="edge"/>
          <c:x val="3.6271309394269265E-2"/>
          <c:y val="0.17398980049773624"/>
          <c:w val="0.73361265097575534"/>
          <c:h val="0.78041434457998449"/>
        </c:manualLayout>
      </c:layout>
      <c:pie3DChart>
        <c:varyColors val="1"/>
        <c:ser>
          <c:idx val="0"/>
          <c:order val="0"/>
          <c:tx>
            <c:strRef>
              <c:f>Hoja1!$B$1</c:f>
              <c:strCache>
                <c:ptCount val="1"/>
                <c:pt idx="0">
                  <c:v>Ventas</c:v>
                </c:pt>
              </c:strCache>
            </c:strRef>
          </c:tx>
          <c:explosion val="30"/>
          <c:dPt>
            <c:idx val="3"/>
            <c:explosion val="34"/>
          </c:dPt>
          <c:cat>
            <c:strRef>
              <c:f>Hoja1!$A$2:$A$6</c:f>
              <c:strCache>
                <c:ptCount val="5"/>
                <c:pt idx="0">
                  <c:v>1 hora</c:v>
                </c:pt>
                <c:pt idx="1">
                  <c:v>2 horas</c:v>
                </c:pt>
                <c:pt idx="2">
                  <c:v>30 mins</c:v>
                </c:pt>
                <c:pt idx="3">
                  <c:v>15 a 30 minutos</c:v>
                </c:pt>
                <c:pt idx="4">
                  <c:v>Otra cantidad</c:v>
                </c:pt>
              </c:strCache>
            </c:strRef>
          </c:cat>
          <c:val>
            <c:numRef>
              <c:f>Hoja1!$B$2:$B$6</c:f>
              <c:numCache>
                <c:formatCode>General</c:formatCode>
                <c:ptCount val="5"/>
                <c:pt idx="0">
                  <c:v>1</c:v>
                </c:pt>
                <c:pt idx="1">
                  <c:v>0</c:v>
                </c:pt>
                <c:pt idx="2">
                  <c:v>0</c:v>
                </c:pt>
                <c:pt idx="3">
                  <c:v>1</c:v>
                </c:pt>
                <c:pt idx="4">
                  <c:v>4</c:v>
                </c:pt>
              </c:numCache>
            </c:numRef>
          </c:val>
        </c:ser>
      </c:pie3DChart>
    </c:plotArea>
    <c:legend>
      <c:legendPos val="r"/>
      <c:layout>
        <c:manualLayout>
          <c:xMode val="edge"/>
          <c:yMode val="edge"/>
          <c:x val="0.76273996873063177"/>
          <c:y val="0.31545757012705899"/>
          <c:w val="0.22758764948717827"/>
          <c:h val="0.4402720946098273"/>
        </c:manualLayout>
      </c:layout>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VE"/>
  <c:chart>
    <c:autoTitleDeleted val="1"/>
    <c:view3D>
      <c:rotX val="30"/>
      <c:perspective val="30"/>
    </c:view3D>
    <c:plotArea>
      <c:layout/>
      <c:pie3DChart>
        <c:varyColors val="1"/>
        <c:ser>
          <c:idx val="0"/>
          <c:order val="0"/>
          <c:tx>
            <c:strRef>
              <c:f>Hoja1!$B$1</c:f>
              <c:strCache>
                <c:ptCount val="1"/>
                <c:pt idx="0">
                  <c:v>Columna1</c:v>
                </c:pt>
              </c:strCache>
            </c:strRef>
          </c:tx>
          <c:explosion val="4"/>
          <c:dPt>
            <c:idx val="1"/>
            <c:explosion val="35"/>
          </c:dPt>
          <c:cat>
            <c:strRef>
              <c:f>Hoja1!$A$2:$A$3</c:f>
              <c:strCache>
                <c:ptCount val="2"/>
                <c:pt idx="0">
                  <c:v>Si</c:v>
                </c:pt>
                <c:pt idx="1">
                  <c:v>No</c:v>
                </c:pt>
              </c:strCache>
            </c:strRef>
          </c:cat>
          <c:val>
            <c:numRef>
              <c:f>Hoja1!$B$2:$B$3</c:f>
              <c:numCache>
                <c:formatCode>General</c:formatCode>
                <c:ptCount val="2"/>
                <c:pt idx="0">
                  <c:v>2</c:v>
                </c:pt>
                <c:pt idx="1">
                  <c:v>4</c:v>
                </c:pt>
              </c:numCache>
            </c:numRef>
          </c:val>
        </c:ser>
      </c:pie3DChart>
    </c:plotArea>
    <c:legend>
      <c:legendPos val="r"/>
      <c:layout>
        <c:manualLayout>
          <c:xMode val="edge"/>
          <c:yMode val="edge"/>
          <c:x val="0.86131619291641071"/>
          <c:y val="0.43379987095911487"/>
          <c:w val="0.13001178007238753"/>
          <c:h val="0.21193169563517267"/>
        </c:manualLayout>
      </c:layout>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s-VE"/>
  <c:chart>
    <c:autoTitleDeleted val="1"/>
    <c:view3D>
      <c:rotX val="30"/>
      <c:perspective val="30"/>
    </c:view3D>
    <c:plotArea>
      <c:layout/>
      <c:pie3DChart>
        <c:varyColors val="1"/>
        <c:ser>
          <c:idx val="0"/>
          <c:order val="0"/>
          <c:tx>
            <c:strRef>
              <c:f>Hoja1!$B$1</c:f>
              <c:strCache>
                <c:ptCount val="1"/>
                <c:pt idx="0">
                  <c:v>Columna1</c:v>
                </c:pt>
              </c:strCache>
            </c:strRef>
          </c:tx>
          <c:explosion val="25"/>
          <c:dPt>
            <c:idx val="1"/>
            <c:explosion val="8"/>
          </c:dPt>
          <c:cat>
            <c:strRef>
              <c:f>Hoja1!$A$2:$A$3</c:f>
              <c:strCache>
                <c:ptCount val="2"/>
                <c:pt idx="0">
                  <c:v>Si</c:v>
                </c:pt>
                <c:pt idx="1">
                  <c:v>No</c:v>
                </c:pt>
              </c:strCache>
            </c:strRef>
          </c:cat>
          <c:val>
            <c:numRef>
              <c:f>Hoja1!$B$2:$B$3</c:f>
              <c:numCache>
                <c:formatCode>General</c:formatCode>
                <c:ptCount val="2"/>
                <c:pt idx="0">
                  <c:v>0</c:v>
                </c:pt>
                <c:pt idx="1">
                  <c:v>6</c:v>
                </c:pt>
              </c:numCache>
            </c:numRef>
          </c:val>
        </c:ser>
      </c:pie3DChart>
    </c:plotArea>
    <c:legend>
      <c:legendPos val="r"/>
      <c:layout>
        <c:manualLayout>
          <c:xMode val="edge"/>
          <c:yMode val="edge"/>
          <c:x val="0.8528935328077677"/>
          <c:y val="0.34617216638514825"/>
          <c:w val="0.13836335898743332"/>
          <c:h val="0.19901445231451667"/>
        </c:manualLayout>
      </c:layout>
    </c:legend>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s-VE"/>
  <c:chart>
    <c:autoTitleDeleted val="1"/>
    <c:view3D>
      <c:rotX val="30"/>
      <c:perspective val="30"/>
    </c:view3D>
    <c:plotArea>
      <c:layout/>
      <c:pie3DChart>
        <c:varyColors val="1"/>
        <c:ser>
          <c:idx val="0"/>
          <c:order val="0"/>
          <c:tx>
            <c:strRef>
              <c:f>Hoja1!$B$1</c:f>
              <c:strCache>
                <c:ptCount val="1"/>
                <c:pt idx="0">
                  <c:v>Columna1</c:v>
                </c:pt>
              </c:strCache>
            </c:strRef>
          </c:tx>
          <c:dPt>
            <c:idx val="1"/>
            <c:explosion val="28"/>
          </c:dPt>
          <c:cat>
            <c:strRef>
              <c:f>Hoja1!$A$2:$A$3</c:f>
              <c:strCache>
                <c:ptCount val="2"/>
                <c:pt idx="0">
                  <c:v>Si</c:v>
                </c:pt>
                <c:pt idx="1">
                  <c:v>No</c:v>
                </c:pt>
              </c:strCache>
            </c:strRef>
          </c:cat>
          <c:val>
            <c:numRef>
              <c:f>Hoja1!$B$2:$B$3</c:f>
              <c:numCache>
                <c:formatCode>General</c:formatCode>
                <c:ptCount val="2"/>
                <c:pt idx="0">
                  <c:v>2</c:v>
                </c:pt>
                <c:pt idx="1">
                  <c:v>4</c:v>
                </c:pt>
              </c:numCache>
            </c:numRef>
          </c:val>
        </c:ser>
      </c:pie3DChart>
    </c:plotArea>
    <c:legend>
      <c:legendPos val="r"/>
      <c:layout>
        <c:manualLayout>
          <c:xMode val="edge"/>
          <c:yMode val="edge"/>
          <c:x val="0.8849515830248289"/>
          <c:y val="0.39933246311486886"/>
          <c:w val="0.10630530776719692"/>
          <c:h val="0.20133507377026227"/>
        </c:manualLayout>
      </c:layout>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VE"/>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BDE22E-7D1D-4078-BBCA-C53602EFAE01}" type="datetimeFigureOut">
              <a:rPr lang="es-VE" smtClean="0"/>
              <a:t>07/05/2013</a:t>
            </a:fld>
            <a:endParaRPr lang="es-VE"/>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VE"/>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VE"/>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6E8998-83D2-4639-881F-04B67DC94A44}" type="slidenum">
              <a:rPr lang="es-VE" smtClean="0"/>
              <a:t>‹Nº›</a:t>
            </a:fld>
            <a:endParaRPr lang="es-V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VE" dirty="0"/>
          </a:p>
        </p:txBody>
      </p:sp>
      <p:sp>
        <p:nvSpPr>
          <p:cNvPr id="4" name="3 Marcador de número de diapositiva"/>
          <p:cNvSpPr>
            <a:spLocks noGrp="1"/>
          </p:cNvSpPr>
          <p:nvPr>
            <p:ph type="sldNum" sz="quarter" idx="10"/>
          </p:nvPr>
        </p:nvSpPr>
        <p:spPr/>
        <p:txBody>
          <a:bodyPr/>
          <a:lstStyle/>
          <a:p>
            <a:fld id="{556E8998-83D2-4639-881F-04B67DC94A44}" type="slidenum">
              <a:rPr lang="es-VE" smtClean="0"/>
              <a:t>7</a:t>
            </a:fld>
            <a:endParaRPr lang="es-V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VE" dirty="0"/>
          </a:p>
        </p:txBody>
      </p:sp>
      <p:sp>
        <p:nvSpPr>
          <p:cNvPr id="4" name="3 Marcador de número de diapositiva"/>
          <p:cNvSpPr>
            <a:spLocks noGrp="1"/>
          </p:cNvSpPr>
          <p:nvPr>
            <p:ph type="sldNum" sz="quarter" idx="10"/>
          </p:nvPr>
        </p:nvSpPr>
        <p:spPr/>
        <p:txBody>
          <a:bodyPr/>
          <a:lstStyle/>
          <a:p>
            <a:fld id="{556E8998-83D2-4639-881F-04B67DC94A44}" type="slidenum">
              <a:rPr lang="es-VE" smtClean="0"/>
              <a:t>10</a:t>
            </a:fld>
            <a:endParaRPr lang="es-V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6E7F3313-EA1C-4930-B6C4-BA38A46B499D}" type="datetimeFigureOut">
              <a:rPr lang="es-VE" smtClean="0"/>
              <a:t>07/05/2013</a:t>
            </a:fld>
            <a:endParaRPr lang="es-VE"/>
          </a:p>
        </p:txBody>
      </p:sp>
      <p:sp>
        <p:nvSpPr>
          <p:cNvPr id="17" name="16 Marcador de pie de página"/>
          <p:cNvSpPr>
            <a:spLocks noGrp="1"/>
          </p:cNvSpPr>
          <p:nvPr>
            <p:ph type="ftr" sz="quarter" idx="11"/>
          </p:nvPr>
        </p:nvSpPr>
        <p:spPr/>
        <p:txBody>
          <a:bodyPr/>
          <a:lstStyle/>
          <a:p>
            <a:endParaRPr lang="es-VE"/>
          </a:p>
        </p:txBody>
      </p:sp>
      <p:sp>
        <p:nvSpPr>
          <p:cNvPr id="29" name="28 Marcador de número de diapositiva"/>
          <p:cNvSpPr>
            <a:spLocks noGrp="1"/>
          </p:cNvSpPr>
          <p:nvPr>
            <p:ph type="sldNum" sz="quarter" idx="12"/>
          </p:nvPr>
        </p:nvSpPr>
        <p:spPr/>
        <p:txBody>
          <a:bodyPr/>
          <a:lstStyle/>
          <a:p>
            <a:fld id="{C4C28C30-CF94-4F59-8958-80B232D56025}" type="slidenum">
              <a:rPr lang="es-VE" smtClean="0"/>
              <a:t>‹Nº›</a:t>
            </a:fld>
            <a:endParaRPr lang="es-VE"/>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E7F3313-EA1C-4930-B6C4-BA38A46B499D}" type="datetimeFigureOut">
              <a:rPr lang="es-VE" smtClean="0"/>
              <a:t>07/05/2013</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C4C28C30-CF94-4F59-8958-80B232D56025}" type="slidenum">
              <a:rPr lang="es-VE" smtClean="0"/>
              <a:t>‹Nº›</a:t>
            </a:fld>
            <a:endParaRPr lang="es-V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E7F3313-EA1C-4930-B6C4-BA38A46B499D}" type="datetimeFigureOut">
              <a:rPr lang="es-VE" smtClean="0"/>
              <a:t>07/05/2013</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C4C28C30-CF94-4F59-8958-80B232D56025}" type="slidenum">
              <a:rPr lang="es-VE" smtClean="0"/>
              <a:t>‹Nº›</a:t>
            </a:fld>
            <a:endParaRPr lang="es-V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E7F3313-EA1C-4930-B6C4-BA38A46B499D}" type="datetimeFigureOut">
              <a:rPr lang="es-VE" smtClean="0"/>
              <a:t>07/05/2013</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C4C28C30-CF94-4F59-8958-80B232D56025}" type="slidenum">
              <a:rPr lang="es-VE" smtClean="0"/>
              <a:t>‹Nº›</a:t>
            </a:fld>
            <a:endParaRPr lang="es-V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6E7F3313-EA1C-4930-B6C4-BA38A46B499D}" type="datetimeFigureOut">
              <a:rPr lang="es-VE" smtClean="0"/>
              <a:t>07/05/2013</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a:xfrm>
            <a:off x="7924800" y="6416675"/>
            <a:ext cx="762000" cy="365125"/>
          </a:xfrm>
        </p:spPr>
        <p:txBody>
          <a:bodyPr/>
          <a:lstStyle/>
          <a:p>
            <a:fld id="{C4C28C30-CF94-4F59-8958-80B232D56025}" type="slidenum">
              <a:rPr lang="es-VE" smtClean="0"/>
              <a:t>‹Nº›</a:t>
            </a:fld>
            <a:endParaRPr lang="es-V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6E7F3313-EA1C-4930-B6C4-BA38A46B499D}" type="datetimeFigureOut">
              <a:rPr lang="es-VE" smtClean="0"/>
              <a:t>07/05/2013</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C4C28C30-CF94-4F59-8958-80B232D56025}" type="slidenum">
              <a:rPr lang="es-VE" smtClean="0"/>
              <a:t>‹Nº›</a:t>
            </a:fld>
            <a:endParaRPr lang="es-V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6E7F3313-EA1C-4930-B6C4-BA38A46B499D}" type="datetimeFigureOut">
              <a:rPr lang="es-VE" smtClean="0"/>
              <a:t>07/05/2013</a:t>
            </a:fld>
            <a:endParaRPr lang="es-VE"/>
          </a:p>
        </p:txBody>
      </p:sp>
      <p:sp>
        <p:nvSpPr>
          <p:cNvPr id="8" name="7 Marcador de pie de página"/>
          <p:cNvSpPr>
            <a:spLocks noGrp="1"/>
          </p:cNvSpPr>
          <p:nvPr>
            <p:ph type="ftr" sz="quarter" idx="11"/>
          </p:nvPr>
        </p:nvSpPr>
        <p:spPr/>
        <p:txBody>
          <a:bodyPr/>
          <a:lstStyle/>
          <a:p>
            <a:endParaRPr lang="es-VE"/>
          </a:p>
        </p:txBody>
      </p:sp>
      <p:sp>
        <p:nvSpPr>
          <p:cNvPr id="9" name="8 Marcador de número de diapositiva"/>
          <p:cNvSpPr>
            <a:spLocks noGrp="1"/>
          </p:cNvSpPr>
          <p:nvPr>
            <p:ph type="sldNum" sz="quarter" idx="12"/>
          </p:nvPr>
        </p:nvSpPr>
        <p:spPr/>
        <p:txBody>
          <a:bodyPr/>
          <a:lstStyle/>
          <a:p>
            <a:fld id="{C4C28C30-CF94-4F59-8958-80B232D56025}" type="slidenum">
              <a:rPr lang="es-VE" smtClean="0"/>
              <a:t>‹Nº›</a:t>
            </a:fld>
            <a:endParaRPr lang="es-V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6E7F3313-EA1C-4930-B6C4-BA38A46B499D}" type="datetimeFigureOut">
              <a:rPr lang="es-VE" smtClean="0"/>
              <a:t>07/05/2013</a:t>
            </a:fld>
            <a:endParaRPr lang="es-VE"/>
          </a:p>
        </p:txBody>
      </p:sp>
      <p:sp>
        <p:nvSpPr>
          <p:cNvPr id="4" name="3 Marcador de pie de página"/>
          <p:cNvSpPr>
            <a:spLocks noGrp="1"/>
          </p:cNvSpPr>
          <p:nvPr>
            <p:ph type="ftr" sz="quarter" idx="11"/>
          </p:nvPr>
        </p:nvSpPr>
        <p:spPr/>
        <p:txBody>
          <a:bodyPr/>
          <a:lstStyle/>
          <a:p>
            <a:endParaRPr lang="es-VE"/>
          </a:p>
        </p:txBody>
      </p:sp>
      <p:sp>
        <p:nvSpPr>
          <p:cNvPr id="5" name="4 Marcador de número de diapositiva"/>
          <p:cNvSpPr>
            <a:spLocks noGrp="1"/>
          </p:cNvSpPr>
          <p:nvPr>
            <p:ph type="sldNum" sz="quarter" idx="12"/>
          </p:nvPr>
        </p:nvSpPr>
        <p:spPr/>
        <p:txBody>
          <a:bodyPr/>
          <a:lstStyle/>
          <a:p>
            <a:fld id="{C4C28C30-CF94-4F59-8958-80B232D56025}" type="slidenum">
              <a:rPr lang="es-VE" smtClean="0"/>
              <a:t>‹Nº›</a:t>
            </a:fld>
            <a:endParaRPr lang="es-V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E7F3313-EA1C-4930-B6C4-BA38A46B499D}" type="datetimeFigureOut">
              <a:rPr lang="es-VE" smtClean="0"/>
              <a:t>07/05/2013</a:t>
            </a:fld>
            <a:endParaRPr lang="es-VE"/>
          </a:p>
        </p:txBody>
      </p:sp>
      <p:sp>
        <p:nvSpPr>
          <p:cNvPr id="3" name="2 Marcador de pie de página"/>
          <p:cNvSpPr>
            <a:spLocks noGrp="1"/>
          </p:cNvSpPr>
          <p:nvPr>
            <p:ph type="ftr" sz="quarter" idx="11"/>
          </p:nvPr>
        </p:nvSpPr>
        <p:spPr/>
        <p:txBody>
          <a:bodyPr/>
          <a:lstStyle/>
          <a:p>
            <a:endParaRPr lang="es-VE"/>
          </a:p>
        </p:txBody>
      </p:sp>
      <p:sp>
        <p:nvSpPr>
          <p:cNvPr id="4" name="3 Marcador de número de diapositiva"/>
          <p:cNvSpPr>
            <a:spLocks noGrp="1"/>
          </p:cNvSpPr>
          <p:nvPr>
            <p:ph type="sldNum" sz="quarter" idx="12"/>
          </p:nvPr>
        </p:nvSpPr>
        <p:spPr/>
        <p:txBody>
          <a:bodyPr/>
          <a:lstStyle/>
          <a:p>
            <a:fld id="{C4C28C30-CF94-4F59-8958-80B232D56025}" type="slidenum">
              <a:rPr lang="es-VE" smtClean="0"/>
              <a:t>‹Nº›</a:t>
            </a:fld>
            <a:endParaRPr lang="es-V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6E7F3313-EA1C-4930-B6C4-BA38A46B499D}" type="datetimeFigureOut">
              <a:rPr lang="es-VE" smtClean="0"/>
              <a:t>07/05/2013</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C4C28C30-CF94-4F59-8958-80B232D56025}" type="slidenum">
              <a:rPr lang="es-VE" smtClean="0"/>
              <a:t>‹Nº›</a:t>
            </a:fld>
            <a:endParaRPr lang="es-V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6E7F3313-EA1C-4930-B6C4-BA38A46B499D}" type="datetimeFigureOut">
              <a:rPr lang="es-VE" smtClean="0"/>
              <a:t>07/05/2013</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C4C28C30-CF94-4F59-8958-80B232D56025}" type="slidenum">
              <a:rPr lang="es-VE" smtClean="0"/>
              <a:t>‹Nº›</a:t>
            </a:fld>
            <a:endParaRPr lang="es-V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E7F3313-EA1C-4930-B6C4-BA38A46B499D}" type="datetimeFigureOut">
              <a:rPr lang="es-VE" smtClean="0"/>
              <a:t>07/05/2013</a:t>
            </a:fld>
            <a:endParaRPr lang="es-VE"/>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VE"/>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4C28C30-CF94-4F59-8958-80B232D56025}" type="slidenum">
              <a:rPr lang="es-VE" smtClean="0"/>
              <a:t>‹Nº›</a:t>
            </a:fld>
            <a:endParaRPr lang="es-VE"/>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7158" y="857232"/>
            <a:ext cx="8229600" cy="2986110"/>
          </a:xfrm>
        </p:spPr>
        <p:txBody>
          <a:bodyPr>
            <a:normAutofit/>
          </a:bodyPr>
          <a:lstStyle/>
          <a:p>
            <a:r>
              <a:rPr lang="es-VE" sz="2700" dirty="0" smtClean="0"/>
              <a:t>Análisis sobre cómo afecta el uso excesivo del celular en el área laboral de la sala de emergencia del hospital “José María Vargas” de Maturín – Edo. Monagas durante el periodo 2012-2013</a:t>
            </a:r>
            <a:r>
              <a:rPr lang="es-VE" dirty="0" smtClean="0"/>
              <a:t/>
            </a:r>
            <a:br>
              <a:rPr lang="es-VE" dirty="0" smtClean="0"/>
            </a:br>
            <a:endParaRPr lang="es-VE" dirty="0"/>
          </a:p>
        </p:txBody>
      </p:sp>
      <p:sp>
        <p:nvSpPr>
          <p:cNvPr id="3" name="2 Subtítulo"/>
          <p:cNvSpPr>
            <a:spLocks noGrp="1"/>
          </p:cNvSpPr>
          <p:nvPr>
            <p:ph type="subTitle" idx="1"/>
          </p:nvPr>
        </p:nvSpPr>
        <p:spPr>
          <a:xfrm>
            <a:off x="6729418" y="5417016"/>
            <a:ext cx="2414582" cy="1440984"/>
          </a:xfrm>
        </p:spPr>
        <p:txBody>
          <a:bodyPr>
            <a:normAutofit lnSpcReduction="10000"/>
          </a:bodyPr>
          <a:lstStyle/>
          <a:p>
            <a:r>
              <a:rPr lang="es-VE" dirty="0" smtClean="0"/>
              <a:t>Integrantes:</a:t>
            </a:r>
          </a:p>
          <a:p>
            <a:r>
              <a:rPr lang="es-VE" dirty="0" smtClean="0"/>
              <a:t>Oscar </a:t>
            </a:r>
            <a:r>
              <a:rPr lang="es-VE" dirty="0" err="1" smtClean="0"/>
              <a:t>Padra</a:t>
            </a:r>
            <a:endParaRPr lang="es-VE" dirty="0" smtClean="0"/>
          </a:p>
          <a:p>
            <a:r>
              <a:rPr lang="es-VE" dirty="0" smtClean="0"/>
              <a:t>Luis </a:t>
            </a:r>
            <a:r>
              <a:rPr lang="es-VE" dirty="0" err="1" smtClean="0"/>
              <a:t>Cubillan</a:t>
            </a:r>
            <a:endParaRPr lang="es-VE" dirty="0"/>
          </a:p>
        </p:txBody>
      </p:sp>
      <p:pic>
        <p:nvPicPr>
          <p:cNvPr id="4" name="3 Imagen" descr="C:\Documents and Settings\Administrador\Escritorio\logos_Fermin_Color.jpg"/>
          <p:cNvPicPr/>
          <p:nvPr/>
        </p:nvPicPr>
        <p:blipFill>
          <a:blip r:embed="rId2"/>
          <a:srcRect/>
          <a:stretch>
            <a:fillRect/>
          </a:stretch>
        </p:blipFill>
        <p:spPr bwMode="auto">
          <a:xfrm>
            <a:off x="3500430" y="3500438"/>
            <a:ext cx="2071702" cy="1714512"/>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214290"/>
            <a:ext cx="8929718" cy="1143008"/>
          </a:xfrm>
        </p:spPr>
        <p:txBody>
          <a:bodyPr/>
          <a:lstStyle/>
          <a:p>
            <a:pPr>
              <a:buNone/>
            </a:pPr>
            <a:r>
              <a:rPr lang="es-VE" dirty="0" smtClean="0"/>
              <a:t>	</a:t>
            </a:r>
            <a:r>
              <a:rPr lang="es-ES" b="1" dirty="0" smtClean="0"/>
              <a:t>Grafico II: ¿Usa usted el celular mientras está atendiendo al público?</a:t>
            </a:r>
            <a:endParaRPr lang="es-VE" dirty="0" smtClean="0"/>
          </a:p>
          <a:p>
            <a:pPr>
              <a:buNone/>
            </a:pPr>
            <a:endParaRPr lang="es-VE" dirty="0"/>
          </a:p>
        </p:txBody>
      </p:sp>
      <p:graphicFrame>
        <p:nvGraphicFramePr>
          <p:cNvPr id="4" name="3 Gráfico"/>
          <p:cNvGraphicFramePr/>
          <p:nvPr/>
        </p:nvGraphicFramePr>
        <p:xfrm>
          <a:off x="193964" y="1177637"/>
          <a:ext cx="8807192" cy="553751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346" y="142852"/>
            <a:ext cx="9144064" cy="1571636"/>
          </a:xfrm>
        </p:spPr>
        <p:txBody>
          <a:bodyPr/>
          <a:lstStyle/>
          <a:p>
            <a:pPr>
              <a:buNone/>
            </a:pPr>
            <a:r>
              <a:rPr lang="es-VE" dirty="0" smtClean="0"/>
              <a:t>	</a:t>
            </a:r>
            <a:r>
              <a:rPr lang="es-ES" b="1" dirty="0" smtClean="0"/>
              <a:t>Grafico III: En las horas que cumple en el hospital ¿Ha notado usted si algunos de los otros médicos usa el celular mientras están atendiendo al público?</a:t>
            </a:r>
            <a:endParaRPr lang="es-VE" dirty="0" smtClean="0"/>
          </a:p>
          <a:p>
            <a:pPr>
              <a:buNone/>
            </a:pPr>
            <a:endParaRPr lang="es-VE" dirty="0"/>
          </a:p>
        </p:txBody>
      </p:sp>
      <p:graphicFrame>
        <p:nvGraphicFramePr>
          <p:cNvPr id="4" name="3 Gráfico"/>
          <p:cNvGraphicFramePr/>
          <p:nvPr/>
        </p:nvGraphicFramePr>
        <p:xfrm>
          <a:off x="214282" y="1590674"/>
          <a:ext cx="8715435" cy="512447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222" y="214290"/>
            <a:ext cx="9501222" cy="1214446"/>
          </a:xfrm>
        </p:spPr>
        <p:txBody>
          <a:bodyPr/>
          <a:lstStyle/>
          <a:p>
            <a:pPr>
              <a:buNone/>
            </a:pPr>
            <a:r>
              <a:rPr lang="es-VE" dirty="0" smtClean="0"/>
              <a:t>	</a:t>
            </a:r>
            <a:r>
              <a:rPr lang="es-ES" b="1" dirty="0" smtClean="0"/>
              <a:t>Gráfico IV: Mientras usted atiende al público ¿Le ha sucedido que estos usan con exceso el celular?</a:t>
            </a:r>
            <a:endParaRPr lang="es-VE" dirty="0" smtClean="0"/>
          </a:p>
          <a:p>
            <a:pPr>
              <a:buNone/>
            </a:pPr>
            <a:endParaRPr lang="es-VE" dirty="0"/>
          </a:p>
        </p:txBody>
      </p:sp>
      <p:graphicFrame>
        <p:nvGraphicFramePr>
          <p:cNvPr id="4" name="3 Gráfico"/>
          <p:cNvGraphicFramePr/>
          <p:nvPr/>
        </p:nvGraphicFramePr>
        <p:xfrm>
          <a:off x="214282" y="1285860"/>
          <a:ext cx="8786874" cy="53578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214290"/>
            <a:ext cx="9144000" cy="1071546"/>
          </a:xfrm>
        </p:spPr>
        <p:txBody>
          <a:bodyPr/>
          <a:lstStyle/>
          <a:p>
            <a:pPr>
              <a:buNone/>
            </a:pPr>
            <a:r>
              <a:rPr lang="es-ES" b="1" dirty="0" smtClean="0"/>
              <a:t>Gráfico I: ¿Cuántas horas o minutos aproximados usa usted el celular?</a:t>
            </a:r>
            <a:endParaRPr lang="es-VE" dirty="0" smtClean="0"/>
          </a:p>
          <a:p>
            <a:pPr>
              <a:buNone/>
            </a:pPr>
            <a:endParaRPr lang="es-VE" dirty="0"/>
          </a:p>
        </p:txBody>
      </p:sp>
      <p:graphicFrame>
        <p:nvGraphicFramePr>
          <p:cNvPr id="4" name="3 Gráfico"/>
          <p:cNvGraphicFramePr/>
          <p:nvPr/>
        </p:nvGraphicFramePr>
        <p:xfrm>
          <a:off x="142845" y="1214422"/>
          <a:ext cx="8786874" cy="542928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42852"/>
            <a:ext cx="8929718" cy="1000132"/>
          </a:xfrm>
        </p:spPr>
        <p:txBody>
          <a:bodyPr/>
          <a:lstStyle/>
          <a:p>
            <a:pPr>
              <a:buNone/>
            </a:pPr>
            <a:r>
              <a:rPr lang="es-ES" b="1" dirty="0" smtClean="0"/>
              <a:t>Gráfico II: Mientras usted es atendido ¿Ha notado usted que el médico use el celular?</a:t>
            </a:r>
            <a:endParaRPr lang="es-VE" dirty="0" smtClean="0"/>
          </a:p>
          <a:p>
            <a:pPr>
              <a:buNone/>
            </a:pPr>
            <a:endParaRPr lang="es-VE" dirty="0"/>
          </a:p>
        </p:txBody>
      </p:sp>
      <p:graphicFrame>
        <p:nvGraphicFramePr>
          <p:cNvPr id="4" name="3 Gráfico"/>
          <p:cNvGraphicFramePr/>
          <p:nvPr/>
        </p:nvGraphicFramePr>
        <p:xfrm>
          <a:off x="142844" y="1214422"/>
          <a:ext cx="8786873" cy="542928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214290"/>
            <a:ext cx="8929718" cy="1757362"/>
          </a:xfrm>
        </p:spPr>
        <p:txBody>
          <a:bodyPr/>
          <a:lstStyle/>
          <a:p>
            <a:pPr algn="just">
              <a:buNone/>
            </a:pPr>
            <a:r>
              <a:rPr lang="es-ES" b="1" dirty="0" smtClean="0"/>
              <a:t>Gráfico III: ¿Ha notado usted si alguno de los médicos usa excesivamente el celular mientras atiende a otras personas?</a:t>
            </a:r>
            <a:endParaRPr lang="es-VE" dirty="0" smtClean="0"/>
          </a:p>
          <a:p>
            <a:pPr>
              <a:buNone/>
            </a:pPr>
            <a:endParaRPr lang="es-VE" dirty="0"/>
          </a:p>
        </p:txBody>
      </p:sp>
      <p:graphicFrame>
        <p:nvGraphicFramePr>
          <p:cNvPr id="4" name="3 Gráfico"/>
          <p:cNvGraphicFramePr/>
          <p:nvPr/>
        </p:nvGraphicFramePr>
        <p:xfrm>
          <a:off x="214282" y="1571612"/>
          <a:ext cx="8715436" cy="514353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214290"/>
            <a:ext cx="8929718" cy="757230"/>
          </a:xfrm>
        </p:spPr>
        <p:txBody>
          <a:bodyPr/>
          <a:lstStyle/>
          <a:p>
            <a:pPr>
              <a:buNone/>
            </a:pPr>
            <a:r>
              <a:rPr lang="es-ES" b="1" dirty="0" smtClean="0"/>
              <a:t>Gráfico IV: ¿Usa el celular mientras es atendido?</a:t>
            </a:r>
            <a:endParaRPr lang="es-VE" dirty="0" smtClean="0"/>
          </a:p>
          <a:p>
            <a:pPr>
              <a:buNone/>
            </a:pPr>
            <a:endParaRPr lang="es-VE" dirty="0"/>
          </a:p>
        </p:txBody>
      </p:sp>
      <p:graphicFrame>
        <p:nvGraphicFramePr>
          <p:cNvPr id="4" name="3 Gráfico"/>
          <p:cNvGraphicFramePr/>
          <p:nvPr/>
        </p:nvGraphicFramePr>
        <p:xfrm>
          <a:off x="214282" y="928670"/>
          <a:ext cx="8715435" cy="571504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142852"/>
            <a:ext cx="8229600" cy="1143000"/>
          </a:xfrm>
        </p:spPr>
        <p:txBody>
          <a:bodyPr/>
          <a:lstStyle/>
          <a:p>
            <a:r>
              <a:rPr lang="es-VE" dirty="0" err="1" smtClean="0"/>
              <a:t>Conclusion</a:t>
            </a:r>
            <a:r>
              <a:rPr lang="es-VE" dirty="0" smtClean="0"/>
              <a:t> y recomendación</a:t>
            </a:r>
            <a:endParaRPr lang="es-VE" dirty="0"/>
          </a:p>
        </p:txBody>
      </p:sp>
      <p:sp>
        <p:nvSpPr>
          <p:cNvPr id="3" name="2 Marcador de contenido"/>
          <p:cNvSpPr>
            <a:spLocks noGrp="1"/>
          </p:cNvSpPr>
          <p:nvPr>
            <p:ph idx="1"/>
          </p:nvPr>
        </p:nvSpPr>
        <p:spPr>
          <a:xfrm>
            <a:off x="0" y="1357298"/>
            <a:ext cx="8929718" cy="5286412"/>
          </a:xfrm>
        </p:spPr>
        <p:txBody>
          <a:bodyPr>
            <a:normAutofit fontScale="70000" lnSpcReduction="20000"/>
          </a:bodyPr>
          <a:lstStyle/>
          <a:p>
            <a:pPr>
              <a:buNone/>
            </a:pPr>
            <a:r>
              <a:rPr lang="es-VE" dirty="0" smtClean="0"/>
              <a:t>Conclusión: </a:t>
            </a:r>
          </a:p>
          <a:p>
            <a:pPr algn="just"/>
            <a:r>
              <a:rPr lang="es-ES" dirty="0" smtClean="0"/>
              <a:t>Los </a:t>
            </a:r>
            <a:r>
              <a:rPr lang="es-ES" dirty="0" smtClean="0"/>
              <a:t>problemas que causa el celular en el área de emergencia el 70% de las persona dice que usar el celular en las horas de trabajo no trae problemas, solo un 30% dice que trae un déficit de atención por ambas partes y  dificulta la comunicación ya que no se presta la debida </a:t>
            </a:r>
            <a:r>
              <a:rPr lang="es-ES" dirty="0" smtClean="0"/>
              <a:t>atención.</a:t>
            </a:r>
          </a:p>
          <a:p>
            <a:pPr algn="just">
              <a:buNone/>
            </a:pPr>
            <a:endParaRPr lang="es-VE" dirty="0" smtClean="0"/>
          </a:p>
          <a:p>
            <a:pPr algn="just"/>
            <a:r>
              <a:rPr lang="es-ES" dirty="0" smtClean="0"/>
              <a:t>Según </a:t>
            </a:r>
            <a:r>
              <a:rPr lang="es-ES" dirty="0" smtClean="0"/>
              <a:t>los datos obtenidos un 40% de los médicos </a:t>
            </a:r>
            <a:r>
              <a:rPr lang="es-ES" dirty="0" smtClean="0"/>
              <a:t>que realizaron </a:t>
            </a:r>
            <a:r>
              <a:rPr lang="es-ES" dirty="0" smtClean="0"/>
              <a:t>la encuesta usa el celular de 15 a 30 minutos al día, un 20% solo usa el celular 30 minutos, otro 20% lo usa durante 1 hora y el restante 20% lo usa durante 2 horas.  De los cuales 80% de los médicos dijeron que no usan el celular mientras está atendiendo al público, el restante 20% si lo </a:t>
            </a:r>
            <a:r>
              <a:rPr lang="es-ES" dirty="0" smtClean="0"/>
              <a:t>usa.</a:t>
            </a:r>
          </a:p>
          <a:p>
            <a:pPr algn="just">
              <a:buNone/>
            </a:pPr>
            <a:endParaRPr lang="es-VE" dirty="0" smtClean="0"/>
          </a:p>
          <a:p>
            <a:pPr algn="just"/>
            <a:r>
              <a:rPr lang="es-ES" dirty="0" smtClean="0"/>
              <a:t>De </a:t>
            </a:r>
            <a:r>
              <a:rPr lang="es-ES" dirty="0" smtClean="0"/>
              <a:t>los datos obtenidos podemos decir que el 33,2% de los pacientes han visto que los médicos usan el celular mientras los atienden, el otro 66,8% no lo han visto. Esto dice que la mayoría de los pacientes no tienen queja sobre problemas de atención debido al celular mientras es </a:t>
            </a:r>
            <a:r>
              <a:rPr lang="es-ES" dirty="0" smtClean="0"/>
              <a:t>atenido. </a:t>
            </a:r>
            <a:endParaRPr lang="es-VE" dirty="0" smtClean="0"/>
          </a:p>
          <a:p>
            <a:pPr>
              <a:buNone/>
            </a:pPr>
            <a:endParaRPr lang="es-VE"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571612"/>
            <a:ext cx="9001156" cy="5143536"/>
          </a:xfrm>
        </p:spPr>
        <p:txBody>
          <a:bodyPr>
            <a:normAutofit fontScale="77500" lnSpcReduction="20000"/>
          </a:bodyPr>
          <a:lstStyle/>
          <a:p>
            <a:pPr>
              <a:buNone/>
            </a:pPr>
            <a:r>
              <a:rPr lang="es-ES" b="1" dirty="0" smtClean="0"/>
              <a:t>Recomendación:</a:t>
            </a:r>
          </a:p>
          <a:p>
            <a:pPr algn="just"/>
            <a:r>
              <a:rPr lang="es-ES" b="1" dirty="0" smtClean="0"/>
              <a:t>-</a:t>
            </a:r>
            <a:r>
              <a:rPr lang="es-ES" dirty="0" smtClean="0"/>
              <a:t>Colocar un cartel informativo con el fin de recordarles al personal  que el uso del celular mientras atienden al público puede generar problemas a la hora de una consulta de suma </a:t>
            </a:r>
            <a:r>
              <a:rPr lang="es-ES" dirty="0" smtClean="0"/>
              <a:t>importancia.</a:t>
            </a:r>
            <a:endParaRPr lang="es-VE" dirty="0" smtClean="0"/>
          </a:p>
          <a:p>
            <a:pPr algn="just"/>
            <a:r>
              <a:rPr lang="es-ES" b="1" dirty="0" smtClean="0"/>
              <a:t>-</a:t>
            </a:r>
            <a:r>
              <a:rPr lang="es-ES" dirty="0" smtClean="0"/>
              <a:t>En caso de que sea el paciente quien use el celular el médico debería decirle al paciente antes de entrar en la consulta que no puede usar el celular mientras este está siendo </a:t>
            </a:r>
            <a:r>
              <a:rPr lang="es-ES" dirty="0" smtClean="0"/>
              <a:t>atendido.</a:t>
            </a:r>
            <a:endParaRPr lang="es-VE" dirty="0" smtClean="0"/>
          </a:p>
          <a:p>
            <a:pPr algn="just"/>
            <a:r>
              <a:rPr lang="es-ES" dirty="0" smtClean="0"/>
              <a:t>-Para evitar problemas de mala atención medica, problemas de comunicación  entre ambas partes o cualquier otro problema  más que todo es necesario  que tanto personal del hospital como pacientes cree conciencia que mientras se trata algo tan importante como es la salud e debe tener el mayor índice de atención posible obviando el celular que disminuye considerablemente este índice.</a:t>
            </a:r>
            <a:endParaRPr lang="es-VE" dirty="0" smtClean="0"/>
          </a:p>
          <a:p>
            <a:pPr algn="just"/>
            <a:r>
              <a:rPr lang="es-ES" dirty="0" smtClean="0"/>
              <a:t>-Se recomienda al médico no utilizar el celular mientras atiende al paciente porque puede traer conflicto a la hora de hacer un diagnostico o cualquier actividad a la hora de consulta.</a:t>
            </a:r>
            <a:endParaRPr lang="es-VE" dirty="0" smtClean="0"/>
          </a:p>
          <a:p>
            <a:pPr>
              <a:buNone/>
            </a:pPr>
            <a:endParaRPr lang="es-VE" dirty="0"/>
          </a:p>
        </p:txBody>
      </p:sp>
      <p:sp>
        <p:nvSpPr>
          <p:cNvPr id="4" name="1 Título"/>
          <p:cNvSpPr>
            <a:spLocks noGrp="1"/>
          </p:cNvSpPr>
          <p:nvPr>
            <p:ph type="title"/>
          </p:nvPr>
        </p:nvSpPr>
        <p:spPr>
          <a:xfrm>
            <a:off x="357158" y="142852"/>
            <a:ext cx="8229600" cy="1143000"/>
          </a:xfrm>
        </p:spPr>
        <p:txBody>
          <a:bodyPr/>
          <a:lstStyle/>
          <a:p>
            <a:r>
              <a:rPr lang="es-VE" dirty="0" err="1" smtClean="0"/>
              <a:t>Conclusion</a:t>
            </a:r>
            <a:r>
              <a:rPr lang="es-VE" dirty="0" smtClean="0"/>
              <a:t> y recomendación</a:t>
            </a:r>
            <a:endParaRPr lang="es-VE"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0"/>
            <a:ext cx="8229600" cy="1143000"/>
          </a:xfrm>
        </p:spPr>
        <p:txBody>
          <a:bodyPr/>
          <a:lstStyle/>
          <a:p>
            <a:r>
              <a:rPr lang="es-VE" dirty="0" smtClean="0"/>
              <a:t>Planteamiento del Problema</a:t>
            </a:r>
            <a:endParaRPr lang="es-VE" dirty="0"/>
          </a:p>
        </p:txBody>
      </p:sp>
      <p:sp>
        <p:nvSpPr>
          <p:cNvPr id="3" name="2 Marcador de contenido"/>
          <p:cNvSpPr>
            <a:spLocks noGrp="1"/>
          </p:cNvSpPr>
          <p:nvPr>
            <p:ph idx="1"/>
          </p:nvPr>
        </p:nvSpPr>
        <p:spPr>
          <a:xfrm>
            <a:off x="0" y="1142984"/>
            <a:ext cx="8786842" cy="5500726"/>
          </a:xfrm>
        </p:spPr>
        <p:txBody>
          <a:bodyPr>
            <a:normAutofit fontScale="85000" lnSpcReduction="20000"/>
          </a:bodyPr>
          <a:lstStyle/>
          <a:p>
            <a:pPr algn="just">
              <a:buNone/>
            </a:pPr>
            <a:r>
              <a:rPr lang="es-ES" dirty="0" smtClean="0"/>
              <a:t>	La </a:t>
            </a:r>
            <a:r>
              <a:rPr lang="es-ES" dirty="0" smtClean="0"/>
              <a:t>aparición de nuevas tecnologías en el mundo, genera cambios en el comportamiento de los seres humanos, y en el caso de la telefonía móvil no es la excepción ya que ha evolucionado enormemente haciendo que los usuarios principalmente jóvenes, dependan de este medio para su </a:t>
            </a:r>
            <a:r>
              <a:rPr lang="es-ES" dirty="0" smtClean="0"/>
              <a:t>comunicación.</a:t>
            </a:r>
            <a:endParaRPr lang="es-VE" dirty="0" smtClean="0"/>
          </a:p>
          <a:p>
            <a:pPr algn="just">
              <a:buNone/>
            </a:pPr>
            <a:r>
              <a:rPr lang="es-VE" dirty="0" smtClean="0"/>
              <a:t>	</a:t>
            </a:r>
            <a:r>
              <a:rPr lang="es-ES" dirty="0" smtClean="0"/>
              <a:t>La </a:t>
            </a:r>
            <a:r>
              <a:rPr lang="es-ES" dirty="0" smtClean="0"/>
              <a:t>telefonía móvil, ha tenido un gran avance tecnológico en los últimos años, por el hecho de ofreces a sus usuarios una tecnología de fácil acceso y que va más allá de solo la comunicación. Actualmente la tecnología y las diferentes aplicaciones de fácil acceso que tienen los usuarios son muchas, tales como: mensajes de texto, televisión tiempo real, redes sociales, cámara fotográfica, videograbadora, archivos de música, entre otros. Las funciones que ofrecen los teléfonos móviles hoy en día son muy grandes y debido a esto, a muchas personas se les ha hecho un hábito o una necesidad tener esta tecnología de punta.</a:t>
            </a:r>
            <a:endParaRPr lang="es-VE" dirty="0" smtClean="0"/>
          </a:p>
          <a:p>
            <a:pPr>
              <a:buNone/>
            </a:pPr>
            <a:endParaRPr lang="es-VE"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VE" dirty="0" smtClean="0"/>
              <a:t>Objetivos de la </a:t>
            </a:r>
            <a:r>
              <a:rPr lang="es-VE" dirty="0" err="1" smtClean="0"/>
              <a:t>Investigacion</a:t>
            </a:r>
            <a:endParaRPr lang="es-VE" dirty="0"/>
          </a:p>
        </p:txBody>
      </p:sp>
      <p:sp>
        <p:nvSpPr>
          <p:cNvPr id="3" name="2 Marcador de contenido"/>
          <p:cNvSpPr>
            <a:spLocks noGrp="1"/>
          </p:cNvSpPr>
          <p:nvPr>
            <p:ph idx="1"/>
          </p:nvPr>
        </p:nvSpPr>
        <p:spPr>
          <a:xfrm>
            <a:off x="285720" y="1428736"/>
            <a:ext cx="8643998" cy="5214974"/>
          </a:xfrm>
        </p:spPr>
        <p:txBody>
          <a:bodyPr>
            <a:normAutofit fontScale="92500" lnSpcReduction="10000"/>
          </a:bodyPr>
          <a:lstStyle/>
          <a:p>
            <a:pPr>
              <a:buNone/>
            </a:pPr>
            <a:r>
              <a:rPr lang="es-VE" dirty="0" smtClean="0"/>
              <a:t>General: </a:t>
            </a:r>
          </a:p>
          <a:p>
            <a:pPr algn="just"/>
            <a:r>
              <a:rPr lang="es-ES" dirty="0" smtClean="0"/>
              <a:t>Análisis </a:t>
            </a:r>
            <a:r>
              <a:rPr lang="es-ES" dirty="0" smtClean="0"/>
              <a:t>sobre cómo afecta el uso excesivo del celular en el hospital José María Vargas de la ciudad de Maturín. Edo-Monagas durante el periodo 2012-2013 </a:t>
            </a:r>
            <a:endParaRPr lang="es-ES" dirty="0" smtClean="0"/>
          </a:p>
          <a:p>
            <a:pPr lvl="0">
              <a:buNone/>
            </a:pPr>
            <a:r>
              <a:rPr lang="es-ES" dirty="0" smtClean="0"/>
              <a:t>Específicos: </a:t>
            </a:r>
          </a:p>
          <a:p>
            <a:pPr lvl="0"/>
            <a:r>
              <a:rPr lang="es-ES" dirty="0" smtClean="0"/>
              <a:t>Establecer </a:t>
            </a:r>
            <a:r>
              <a:rPr lang="es-ES" dirty="0" smtClean="0"/>
              <a:t>los problemas causados por el uso excesivo del celular durante las horas de trabajo.</a:t>
            </a:r>
            <a:endParaRPr lang="es-VE" dirty="0" smtClean="0"/>
          </a:p>
          <a:p>
            <a:pPr lvl="0" algn="just"/>
            <a:r>
              <a:rPr lang="es-ES" dirty="0" smtClean="0"/>
              <a:t>Indagar sobre el uso constante de celulares por parte de los empleados del hospital durante sus horas de trabajo</a:t>
            </a:r>
            <a:endParaRPr lang="es-VE" dirty="0" smtClean="0"/>
          </a:p>
          <a:p>
            <a:pPr lvl="0" algn="just"/>
            <a:r>
              <a:rPr lang="es-ES" dirty="0" smtClean="0"/>
              <a:t>Indagar con el público si tienen buena atención por parte de los empleados mientras utilizan el celular.</a:t>
            </a:r>
            <a:endParaRPr lang="es-VE" dirty="0" smtClean="0"/>
          </a:p>
          <a:p>
            <a:endParaRPr lang="es-VE" dirty="0" smtClean="0"/>
          </a:p>
          <a:p>
            <a:endParaRPr lang="es-VE"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142852"/>
            <a:ext cx="8229600" cy="1143000"/>
          </a:xfrm>
        </p:spPr>
        <p:txBody>
          <a:bodyPr/>
          <a:lstStyle/>
          <a:p>
            <a:r>
              <a:rPr lang="es-VE" dirty="0" err="1" smtClean="0"/>
              <a:t>Justificacion</a:t>
            </a:r>
            <a:endParaRPr lang="es-VE" dirty="0"/>
          </a:p>
        </p:txBody>
      </p:sp>
      <p:sp>
        <p:nvSpPr>
          <p:cNvPr id="3" name="2 Marcador de contenido"/>
          <p:cNvSpPr>
            <a:spLocks noGrp="1"/>
          </p:cNvSpPr>
          <p:nvPr>
            <p:ph idx="1"/>
          </p:nvPr>
        </p:nvSpPr>
        <p:spPr>
          <a:xfrm>
            <a:off x="0" y="1214422"/>
            <a:ext cx="8715404" cy="5429288"/>
          </a:xfrm>
        </p:spPr>
        <p:txBody>
          <a:bodyPr>
            <a:normAutofit fontScale="92500" lnSpcReduction="20000"/>
          </a:bodyPr>
          <a:lstStyle/>
          <a:p>
            <a:pPr algn="just">
              <a:buNone/>
            </a:pPr>
            <a:r>
              <a:rPr lang="es-ES" dirty="0" smtClean="0"/>
              <a:t>	Es </a:t>
            </a:r>
            <a:r>
              <a:rPr lang="es-ES" dirty="0" smtClean="0"/>
              <a:t>evidente que la tecnología, ha dado pasos a nuevas formas de evolución de vida, tal es el caso del uso del teléfono celular, el cual cada día es un medio de comunicación que forma parte de la vida cotidiana de sus usuarios. Es por ello que es necesaria la realización de este trabajo, ya que tiene el fin de dar a conocer y proponer soluciones, sobre los problemas que puede causar el uso excesivo del celular en horas de trabajo, en el hospital José María Vargas. También dar a conocer los cambios que sufren las personas que hacen uso excesivo de este.</a:t>
            </a:r>
            <a:endParaRPr lang="es-VE" dirty="0" smtClean="0"/>
          </a:p>
          <a:p>
            <a:pPr algn="just">
              <a:buNone/>
            </a:pPr>
            <a:r>
              <a:rPr lang="es-ES" dirty="0" smtClean="0"/>
              <a:t>	Dicha </a:t>
            </a:r>
            <a:r>
              <a:rPr lang="es-ES" dirty="0" smtClean="0"/>
              <a:t>investigación ofrece un aporte a la comunidad del hospital, en el cual se podrá conocer, los problemas que genera el uso del aparato, y ofrece diversas soluciones que el hospital puede tomar para erradicar estos problemas.</a:t>
            </a:r>
            <a:endParaRPr lang="es-VE"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0"/>
            <a:ext cx="8229600" cy="1143000"/>
          </a:xfrm>
        </p:spPr>
        <p:txBody>
          <a:bodyPr/>
          <a:lstStyle/>
          <a:p>
            <a:r>
              <a:rPr lang="es-VE" dirty="0" smtClean="0"/>
              <a:t>Tipo de </a:t>
            </a:r>
            <a:r>
              <a:rPr lang="es-VE" dirty="0" err="1" smtClean="0"/>
              <a:t>investigacion</a:t>
            </a:r>
            <a:endParaRPr lang="es-VE" dirty="0"/>
          </a:p>
        </p:txBody>
      </p:sp>
      <p:sp>
        <p:nvSpPr>
          <p:cNvPr id="3" name="2 Marcador de contenido"/>
          <p:cNvSpPr>
            <a:spLocks noGrp="1"/>
          </p:cNvSpPr>
          <p:nvPr>
            <p:ph idx="1"/>
          </p:nvPr>
        </p:nvSpPr>
        <p:spPr>
          <a:xfrm>
            <a:off x="0" y="1142984"/>
            <a:ext cx="8929718" cy="5286412"/>
          </a:xfrm>
        </p:spPr>
        <p:txBody>
          <a:bodyPr>
            <a:normAutofit fontScale="85000" lnSpcReduction="20000"/>
          </a:bodyPr>
          <a:lstStyle/>
          <a:p>
            <a:pPr algn="just">
              <a:buNone/>
            </a:pPr>
            <a:r>
              <a:rPr lang="es-ES" dirty="0" smtClean="0"/>
              <a:t>	Según </a:t>
            </a:r>
            <a:r>
              <a:rPr lang="es-ES" dirty="0" smtClean="0"/>
              <a:t>el objeto perseguido por el trabajo, atiende el perfil de una investigación de campo, la cual fue definida por el señor Arias (2006): </a:t>
            </a:r>
            <a:r>
              <a:rPr lang="es-ES" i="1" dirty="0" smtClean="0"/>
              <a:t>“</a:t>
            </a:r>
            <a:r>
              <a:rPr lang="es-ES" i="1" dirty="0" smtClean="0"/>
              <a:t>La investigación que consiste en la recolección de datos directamente de los sujetos investigados o de la realidad donde ocurren los hechos, sin manipular o controlar variable alguna</a:t>
            </a:r>
            <a:r>
              <a:rPr lang="es-ES" i="1" dirty="0" smtClean="0"/>
              <a:t>”</a:t>
            </a:r>
          </a:p>
          <a:p>
            <a:pPr>
              <a:buNone/>
            </a:pPr>
            <a:endParaRPr lang="es-VE" dirty="0" smtClean="0"/>
          </a:p>
          <a:p>
            <a:pPr algn="just">
              <a:buNone/>
            </a:pPr>
            <a:r>
              <a:rPr lang="es-ES" dirty="0" smtClean="0"/>
              <a:t>	Por </a:t>
            </a:r>
            <a:r>
              <a:rPr lang="es-ES" dirty="0" smtClean="0"/>
              <a:t>esto es que la investigación será basada en el análisis sobre cómo puede afectar el celular la - relación médico paciente en el hospital José María Vargas. También es una investigación de tipo descriptiva, definida por Farías (2006</a:t>
            </a:r>
            <a:r>
              <a:rPr lang="es-ES" dirty="0" smtClean="0"/>
              <a:t>): </a:t>
            </a:r>
            <a:r>
              <a:rPr lang="es-ES" dirty="0" smtClean="0"/>
              <a:t>“</a:t>
            </a:r>
            <a:r>
              <a:rPr lang="es-ES" i="1" dirty="0" smtClean="0"/>
              <a:t>La investigación descriptiva consiste en la caracterización de un hecho, fenómeno o grupo, con el</a:t>
            </a:r>
            <a:r>
              <a:rPr lang="es-ES" dirty="0" smtClean="0"/>
              <a:t> </a:t>
            </a:r>
            <a:r>
              <a:rPr lang="es-ES" i="1" dirty="0" smtClean="0"/>
              <a:t>de establecer su estructura o comportamiento. Los resultados de este tipo de investigación se ubican en un nivel intermedio en cuanto a la profundidad de los conocimientos se refiere</a:t>
            </a:r>
            <a:r>
              <a:rPr lang="es-ES" i="1" dirty="0" smtClean="0"/>
              <a:t>”.</a:t>
            </a:r>
          </a:p>
          <a:p>
            <a:pPr>
              <a:buNone/>
            </a:pPr>
            <a:endParaRPr lang="es-VE" dirty="0" smtClean="0"/>
          </a:p>
          <a:p>
            <a:pPr>
              <a:buNone/>
            </a:pPr>
            <a:endParaRPr lang="es-VE"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357166"/>
            <a:ext cx="8229600" cy="1143000"/>
          </a:xfrm>
        </p:spPr>
        <p:txBody>
          <a:bodyPr/>
          <a:lstStyle/>
          <a:p>
            <a:r>
              <a:rPr lang="es-VE" dirty="0" err="1" smtClean="0"/>
              <a:t>Poblacion</a:t>
            </a:r>
            <a:r>
              <a:rPr lang="es-VE" dirty="0" smtClean="0"/>
              <a:t> y muestra</a:t>
            </a:r>
            <a:endParaRPr lang="es-VE" dirty="0"/>
          </a:p>
        </p:txBody>
      </p:sp>
      <p:sp>
        <p:nvSpPr>
          <p:cNvPr id="3" name="2 Marcador de contenido"/>
          <p:cNvSpPr>
            <a:spLocks noGrp="1"/>
          </p:cNvSpPr>
          <p:nvPr>
            <p:ph idx="1"/>
          </p:nvPr>
        </p:nvSpPr>
        <p:spPr>
          <a:xfrm>
            <a:off x="0" y="1928802"/>
            <a:ext cx="8929718" cy="3929090"/>
          </a:xfrm>
        </p:spPr>
        <p:txBody>
          <a:bodyPr/>
          <a:lstStyle/>
          <a:p>
            <a:pPr algn="just">
              <a:buNone/>
            </a:pPr>
            <a:r>
              <a:rPr lang="es-ES" b="1" dirty="0" smtClean="0"/>
              <a:t>	</a:t>
            </a:r>
            <a:r>
              <a:rPr lang="es-ES" dirty="0" smtClean="0"/>
              <a:t>La </a:t>
            </a:r>
            <a:r>
              <a:rPr lang="es-ES" dirty="0" smtClean="0"/>
              <a:t>población está conformada por el personal médico y los pacientes que asisten a la sala de emergencias  hospital José María Vargas.</a:t>
            </a:r>
            <a:endParaRPr lang="es-VE" dirty="0" smtClean="0"/>
          </a:p>
          <a:p>
            <a:pPr algn="just">
              <a:buNone/>
            </a:pPr>
            <a:r>
              <a:rPr lang="es-ES" dirty="0" smtClean="0"/>
              <a:t>	Muestra</a:t>
            </a:r>
            <a:r>
              <a:rPr lang="es-ES" dirty="0" smtClean="0"/>
              <a:t>: se tomaran en cuenta a ciertos médicos (5) (los más recurridos y algunos no tan recurridos), enfermeras y ciertos pacientes (6) seleccionados de manera aleatoria, que asistan al hospital.</a:t>
            </a:r>
            <a:endParaRPr lang="es-VE" dirty="0" smtClean="0"/>
          </a:p>
          <a:p>
            <a:pPr>
              <a:buNone/>
            </a:pPr>
            <a:endParaRPr lang="es-VE"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VE" dirty="0" smtClean="0"/>
              <a:t>Técnica de recolección de datos </a:t>
            </a:r>
            <a:endParaRPr lang="es-VE" dirty="0"/>
          </a:p>
        </p:txBody>
      </p:sp>
      <p:sp>
        <p:nvSpPr>
          <p:cNvPr id="3" name="2 Marcador de contenido"/>
          <p:cNvSpPr>
            <a:spLocks noGrp="1"/>
          </p:cNvSpPr>
          <p:nvPr>
            <p:ph idx="1"/>
          </p:nvPr>
        </p:nvSpPr>
        <p:spPr>
          <a:xfrm>
            <a:off x="0" y="1357298"/>
            <a:ext cx="8929718" cy="5357850"/>
          </a:xfrm>
        </p:spPr>
        <p:txBody>
          <a:bodyPr>
            <a:normAutofit fontScale="92500" lnSpcReduction="20000"/>
          </a:bodyPr>
          <a:lstStyle/>
          <a:p>
            <a:pPr algn="just">
              <a:buNone/>
            </a:pPr>
            <a:r>
              <a:rPr lang="es-ES" dirty="0" smtClean="0"/>
              <a:t>	La </a:t>
            </a:r>
            <a:r>
              <a:rPr lang="es-ES" dirty="0" smtClean="0"/>
              <a:t>técnica de recolección de datos será la encuesta con preguntas de orden mixto ya que contendrá preguntas de orden cerrado y abierto. La encuesta es definida por Arias (2006): </a:t>
            </a:r>
            <a:r>
              <a:rPr lang="es-ES" i="1" dirty="0" smtClean="0"/>
              <a:t>“</a:t>
            </a:r>
            <a:r>
              <a:rPr lang="es-ES" i="1" dirty="0" smtClean="0"/>
              <a:t>Se define la encuesta como una técnica que pretende obtener información que suministra un grupo de sujetos o muestra de si mismos, o en relación con un tema en particular”</a:t>
            </a:r>
            <a:endParaRPr lang="es-VE" dirty="0" smtClean="0"/>
          </a:p>
          <a:p>
            <a:pPr algn="just">
              <a:buNone/>
            </a:pPr>
            <a:r>
              <a:rPr lang="es-ES" dirty="0" smtClean="0"/>
              <a:t>	Se </a:t>
            </a:r>
            <a:r>
              <a:rPr lang="es-ES" dirty="0" smtClean="0"/>
              <a:t>tomaran en cuenta los siguientes pasos para la aplicación de la encuesta: </a:t>
            </a:r>
            <a:endParaRPr lang="es-VE" dirty="0" smtClean="0"/>
          </a:p>
          <a:p>
            <a:pPr algn="just"/>
            <a:r>
              <a:rPr lang="es-ES" dirty="0" smtClean="0"/>
              <a:t>Primero </a:t>
            </a:r>
            <a:r>
              <a:rPr lang="es-ES" dirty="0" smtClean="0"/>
              <a:t>se seleccionara el personal que asiste al hospital de manera aleatoria </a:t>
            </a:r>
            <a:endParaRPr lang="es-VE" dirty="0" smtClean="0"/>
          </a:p>
          <a:p>
            <a:pPr algn="just"/>
            <a:r>
              <a:rPr lang="es-ES" dirty="0" smtClean="0"/>
              <a:t>Segundo </a:t>
            </a:r>
            <a:r>
              <a:rPr lang="es-ES" dirty="0" smtClean="0"/>
              <a:t>se aplicara una encuesta 1 vez durante una semana para obtener los resultados deseados y diferentes opiniones. Y se tabularan los datos obtenidos de estas encuestas.</a:t>
            </a:r>
            <a:endParaRPr lang="es-VE" dirty="0" smtClean="0"/>
          </a:p>
          <a:p>
            <a:pPr>
              <a:buNone/>
            </a:pPr>
            <a:endParaRPr lang="es-VE"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329642" cy="1439850"/>
          </a:xfrm>
        </p:spPr>
        <p:txBody>
          <a:bodyPr>
            <a:normAutofit/>
          </a:bodyPr>
          <a:lstStyle/>
          <a:p>
            <a:r>
              <a:rPr lang="es-VE" dirty="0" smtClean="0"/>
              <a:t>Técnica de tabulación y análisis de datos</a:t>
            </a:r>
            <a:endParaRPr lang="es-VE" dirty="0"/>
          </a:p>
        </p:txBody>
      </p:sp>
      <p:sp>
        <p:nvSpPr>
          <p:cNvPr id="3" name="2 Marcador de contenido"/>
          <p:cNvSpPr>
            <a:spLocks noGrp="1"/>
          </p:cNvSpPr>
          <p:nvPr>
            <p:ph idx="1"/>
          </p:nvPr>
        </p:nvSpPr>
        <p:spPr>
          <a:xfrm>
            <a:off x="142844" y="1928802"/>
            <a:ext cx="8229600" cy="3043246"/>
          </a:xfrm>
        </p:spPr>
        <p:txBody>
          <a:bodyPr/>
          <a:lstStyle/>
          <a:p>
            <a:pPr algn="just">
              <a:buNone/>
            </a:pPr>
            <a:r>
              <a:rPr lang="es-ES" dirty="0" smtClean="0"/>
              <a:t>	Los </a:t>
            </a:r>
            <a:r>
              <a:rPr lang="es-ES" dirty="0" smtClean="0"/>
              <a:t>datos procedentes de la encuesta serán tabulados mediante gráficos circulares  y se le aplicara un análisis estadístico porcentual de los datos que se obtengan una vez aplicada la encuesta y hechas las observaciones debidas.</a:t>
            </a:r>
            <a:endParaRPr lang="es-VE"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smtClean="0"/>
              <a:t>Análisis y resultados</a:t>
            </a:r>
            <a:endParaRPr lang="es-VE" dirty="0"/>
          </a:p>
        </p:txBody>
      </p:sp>
      <p:sp>
        <p:nvSpPr>
          <p:cNvPr id="3" name="2 Marcador de contenido"/>
          <p:cNvSpPr>
            <a:spLocks noGrp="1"/>
          </p:cNvSpPr>
          <p:nvPr>
            <p:ph idx="1"/>
          </p:nvPr>
        </p:nvSpPr>
        <p:spPr>
          <a:xfrm>
            <a:off x="-214346" y="1428736"/>
            <a:ext cx="9144000" cy="1042982"/>
          </a:xfrm>
        </p:spPr>
        <p:txBody>
          <a:bodyPr/>
          <a:lstStyle/>
          <a:p>
            <a:pPr>
              <a:buNone/>
            </a:pPr>
            <a:r>
              <a:rPr lang="es-VE" dirty="0" smtClean="0"/>
              <a:t>	</a:t>
            </a:r>
            <a:r>
              <a:rPr lang="es-ES" b="1" dirty="0" smtClean="0"/>
              <a:t>Grafico I: ¿Cuántas horas o </a:t>
            </a:r>
            <a:r>
              <a:rPr lang="es-ES" b="1" dirty="0" smtClean="0"/>
              <a:t>minutos aproximados </a:t>
            </a:r>
            <a:r>
              <a:rPr lang="es-ES" b="1" dirty="0" smtClean="0"/>
              <a:t>usa usted el celular?</a:t>
            </a:r>
            <a:endParaRPr lang="es-VE" dirty="0" smtClean="0"/>
          </a:p>
          <a:p>
            <a:pPr>
              <a:buNone/>
            </a:pPr>
            <a:endParaRPr lang="es-VE" dirty="0"/>
          </a:p>
        </p:txBody>
      </p:sp>
      <p:graphicFrame>
        <p:nvGraphicFramePr>
          <p:cNvPr id="4" name="3 Gráfico"/>
          <p:cNvGraphicFramePr/>
          <p:nvPr/>
        </p:nvGraphicFramePr>
        <p:xfrm>
          <a:off x="142844" y="2428868"/>
          <a:ext cx="8585520" cy="421484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57</TotalTime>
  <Words>591</Words>
  <Application>Microsoft Office PowerPoint</Application>
  <PresentationFormat>Presentación en pantalla (4:3)</PresentationFormat>
  <Paragraphs>55</Paragraphs>
  <Slides>18</Slides>
  <Notes>2</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Vértice</vt:lpstr>
      <vt:lpstr>Análisis sobre cómo afecta el uso excesivo del celular en el área laboral de la sala de emergencia del hospital “José María Vargas” de Maturín – Edo. Monagas durante el periodo 2012-2013 </vt:lpstr>
      <vt:lpstr>Planteamiento del Problema</vt:lpstr>
      <vt:lpstr>Objetivos de la Investigacion</vt:lpstr>
      <vt:lpstr>Justificacion</vt:lpstr>
      <vt:lpstr>Tipo de investigacion</vt:lpstr>
      <vt:lpstr>Poblacion y muestra</vt:lpstr>
      <vt:lpstr>Técnica de recolección de datos </vt:lpstr>
      <vt:lpstr>Técnica de tabulación y análisis de datos</vt:lpstr>
      <vt:lpstr>Análisis y resultados</vt:lpstr>
      <vt:lpstr>Diapositiva 10</vt:lpstr>
      <vt:lpstr>Diapositiva 11</vt:lpstr>
      <vt:lpstr>Diapositiva 12</vt:lpstr>
      <vt:lpstr>Diapositiva 13</vt:lpstr>
      <vt:lpstr>Diapositiva 14</vt:lpstr>
      <vt:lpstr>Diapositiva 15</vt:lpstr>
      <vt:lpstr>Diapositiva 16</vt:lpstr>
      <vt:lpstr>Conclusion y recomendación</vt:lpstr>
      <vt:lpstr>Conclusion y recomendación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sobre cómo afecta el uso excesivo del celular en el área laboral de la sala de emergencia del hospital “José María Vargas” de Maturín – Edo. Monagas durante el periodo 2012-2013 </dc:title>
  <dc:creator>Alejandro</dc:creator>
  <cp:lastModifiedBy>Alejandro</cp:lastModifiedBy>
  <cp:revision>6</cp:revision>
  <dcterms:created xsi:type="dcterms:W3CDTF">2013-05-07T18:34:50Z</dcterms:created>
  <dcterms:modified xsi:type="dcterms:W3CDTF">2013-05-07T19:31:57Z</dcterms:modified>
</cp:coreProperties>
</file>