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21" r:id="rId2"/>
    <p:sldId id="320" r:id="rId3"/>
    <p:sldId id="319" r:id="rId4"/>
    <p:sldId id="322" r:id="rId5"/>
    <p:sldId id="324" r:id="rId6"/>
    <p:sldId id="261" r:id="rId7"/>
    <p:sldId id="293" r:id="rId8"/>
    <p:sldId id="275" r:id="rId9"/>
    <p:sldId id="298" r:id="rId10"/>
    <p:sldId id="301" r:id="rId11"/>
    <p:sldId id="318" r:id="rId12"/>
    <p:sldId id="302" r:id="rId13"/>
    <p:sldId id="291" r:id="rId14"/>
    <p:sldId id="286" r:id="rId15"/>
    <p:sldId id="304" r:id="rId16"/>
    <p:sldId id="277" r:id="rId17"/>
    <p:sldId id="294" r:id="rId18"/>
    <p:sldId id="300" r:id="rId19"/>
    <p:sldId id="317" r:id="rId20"/>
    <p:sldId id="279" r:id="rId21"/>
    <p:sldId id="299" r:id="rId22"/>
    <p:sldId id="280" r:id="rId23"/>
    <p:sldId id="305" r:id="rId24"/>
    <p:sldId id="281" r:id="rId25"/>
    <p:sldId id="306" r:id="rId26"/>
    <p:sldId id="295" r:id="rId27"/>
    <p:sldId id="325" r:id="rId28"/>
    <p:sldId id="328" r:id="rId29"/>
    <p:sldId id="296" r:id="rId30"/>
    <p:sldId id="303" r:id="rId31"/>
    <p:sldId id="297" r:id="rId32"/>
    <p:sldId id="309" r:id="rId33"/>
    <p:sldId id="316" r:id="rId34"/>
    <p:sldId id="32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338" autoAdjust="0"/>
    <p:restoredTop sz="93250" autoAdjust="0"/>
  </p:normalViewPr>
  <p:slideViewPr>
    <p:cSldViewPr>
      <p:cViewPr>
        <p:scale>
          <a:sx n="90" d="100"/>
          <a:sy n="90" d="100"/>
        </p:scale>
        <p:origin x="-2244" y="-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6BB59-75F6-4F53-950D-11498F513874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50568-2E67-414B-98CB-D2FDCA5E84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202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50568-2E67-414B-98CB-D2FDCA5E844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7395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50568-2E67-414B-98CB-D2FDCA5E844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50568-2E67-414B-98CB-D2FDCA5E844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476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F007A-34AE-40E2-A99D-EFD31A2E6D48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669D1-E133-4291-9662-990686C0D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29.xml"/><Relationship Id="rId3" Type="http://schemas.openxmlformats.org/officeDocument/2006/relationships/image" Target="../media/image20.png"/><Relationship Id="rId7" Type="http://schemas.openxmlformats.org/officeDocument/2006/relationships/slide" Target="slide12.xml"/><Relationship Id="rId12" Type="http://schemas.openxmlformats.org/officeDocument/2006/relationships/image" Target="../media/image21.png"/><Relationship Id="rId2" Type="http://schemas.openxmlformats.org/officeDocument/2006/relationships/image" Target="../media/image4.png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image" Target="../media/image13.png"/><Relationship Id="rId5" Type="http://schemas.openxmlformats.org/officeDocument/2006/relationships/slide" Target="slide14.xml"/><Relationship Id="rId15" Type="http://schemas.openxmlformats.org/officeDocument/2006/relationships/slide" Target="slide10.xml"/><Relationship Id="rId10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microsoft.com/office/2007/relationships/hdphoto" Target="../media/hdphoto1.wdp"/><Relationship Id="rId1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8.xml"/><Relationship Id="rId5" Type="http://schemas.openxmlformats.org/officeDocument/2006/relationships/image" Target="../media/image12.png"/><Relationship Id="rId10" Type="http://schemas.openxmlformats.org/officeDocument/2006/relationships/slide" Target="slide10.xml"/><Relationship Id="rId4" Type="http://schemas.microsoft.com/office/2007/relationships/hdphoto" Target="../media/hdphoto1.wdp"/><Relationship Id="rId9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1.pn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slide" Target="slide8.xml"/><Relationship Id="rId2" Type="http://schemas.openxmlformats.org/officeDocument/2006/relationships/image" Target="../media/image4.png"/><Relationship Id="rId16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17.png"/><Relationship Id="rId15" Type="http://schemas.openxmlformats.org/officeDocument/2006/relationships/slide" Target="slide16.xml"/><Relationship Id="rId10" Type="http://schemas.microsoft.com/office/2007/relationships/hdphoto" Target="../media/hdphoto1.wdp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slide" Target="slide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10.xml"/><Relationship Id="rId5" Type="http://schemas.openxmlformats.org/officeDocument/2006/relationships/image" Target="../media/image23.png"/><Relationship Id="rId10" Type="http://schemas.openxmlformats.org/officeDocument/2006/relationships/slide" Target="slide16.xml"/><Relationship Id="rId4" Type="http://schemas.microsoft.com/office/2007/relationships/hdphoto" Target="../media/hdphoto1.wdp"/><Relationship Id="rId9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14.xml"/><Relationship Id="rId3" Type="http://schemas.openxmlformats.org/officeDocument/2006/relationships/image" Target="../media/image24.jpeg"/><Relationship Id="rId7" Type="http://schemas.microsoft.com/office/2007/relationships/hdphoto" Target="../media/hdphoto1.wdp"/><Relationship Id="rId12" Type="http://schemas.openxmlformats.org/officeDocument/2006/relationships/slide" Target="slide31.xml"/><Relationship Id="rId17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26.jpeg"/><Relationship Id="rId15" Type="http://schemas.openxmlformats.org/officeDocument/2006/relationships/slide" Target="slide15.xml"/><Relationship Id="rId10" Type="http://schemas.openxmlformats.org/officeDocument/2006/relationships/image" Target="../media/image21.png"/><Relationship Id="rId4" Type="http://schemas.openxmlformats.org/officeDocument/2006/relationships/image" Target="../media/image25.gif"/><Relationship Id="rId9" Type="http://schemas.openxmlformats.org/officeDocument/2006/relationships/image" Target="../media/image13.png"/><Relationship Id="rId1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16.xml"/><Relationship Id="rId3" Type="http://schemas.openxmlformats.org/officeDocument/2006/relationships/image" Target="../media/image25.gif"/><Relationship Id="rId7" Type="http://schemas.openxmlformats.org/officeDocument/2006/relationships/image" Target="../media/image12.png"/><Relationship Id="rId12" Type="http://schemas.openxmlformats.org/officeDocument/2006/relationships/slide" Target="slide8.xml"/><Relationship Id="rId2" Type="http://schemas.openxmlformats.org/officeDocument/2006/relationships/image" Target="../media/image27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14.xml"/><Relationship Id="rId5" Type="http://schemas.openxmlformats.org/officeDocument/2006/relationships/image" Target="../media/image11.png"/><Relationship Id="rId15" Type="http://schemas.openxmlformats.org/officeDocument/2006/relationships/slide" Target="slide32.xml"/><Relationship Id="rId10" Type="http://schemas.openxmlformats.org/officeDocument/2006/relationships/slide" Target="slide10.xml"/><Relationship Id="rId4" Type="http://schemas.openxmlformats.org/officeDocument/2006/relationships/image" Target="../media/image28.jpeg"/><Relationship Id="rId9" Type="http://schemas.openxmlformats.org/officeDocument/2006/relationships/image" Target="../media/image21.png"/><Relationship Id="rId1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1.png"/><Relationship Id="rId7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3.png"/><Relationship Id="rId7" Type="http://schemas.openxmlformats.org/officeDocument/2006/relationships/image" Target="../media/image1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34.png"/><Relationship Id="rId9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16.xml"/><Relationship Id="rId5" Type="http://schemas.openxmlformats.org/officeDocument/2006/relationships/image" Target="../media/image11.png"/><Relationship Id="rId10" Type="http://schemas.openxmlformats.org/officeDocument/2006/relationships/slide" Target="slide8.xml"/><Relationship Id="rId4" Type="http://schemas.openxmlformats.org/officeDocument/2006/relationships/image" Target="../media/image36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8.xml"/><Relationship Id="rId3" Type="http://schemas.openxmlformats.org/officeDocument/2006/relationships/image" Target="../media/image5.jpeg"/><Relationship Id="rId7" Type="http://schemas.openxmlformats.org/officeDocument/2006/relationships/image" Target="../media/image40.png"/><Relationship Id="rId12" Type="http://schemas.openxmlformats.org/officeDocument/2006/relationships/slide" Target="slide1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21.png"/><Relationship Id="rId5" Type="http://schemas.openxmlformats.org/officeDocument/2006/relationships/image" Target="../media/image38.png"/><Relationship Id="rId15" Type="http://schemas.openxmlformats.org/officeDocument/2006/relationships/slide" Target="slide26.xml"/><Relationship Id="rId10" Type="http://schemas.openxmlformats.org/officeDocument/2006/relationships/image" Target="../media/image12.png"/><Relationship Id="rId4" Type="http://schemas.openxmlformats.org/officeDocument/2006/relationships/image" Target="../media/image37.pn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11.png"/><Relationship Id="rId18" Type="http://schemas.openxmlformats.org/officeDocument/2006/relationships/slide" Target="slide8.xml"/><Relationship Id="rId3" Type="http://schemas.openxmlformats.org/officeDocument/2006/relationships/image" Target="../media/image6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17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5" Type="http://schemas.openxmlformats.org/officeDocument/2006/relationships/image" Target="../media/image12.png"/><Relationship Id="rId10" Type="http://schemas.openxmlformats.org/officeDocument/2006/relationships/image" Target="../media/image47.jpeg"/><Relationship Id="rId19" Type="http://schemas.openxmlformats.org/officeDocument/2006/relationships/image" Target="../media/image14.png"/><Relationship Id="rId4" Type="http://schemas.openxmlformats.org/officeDocument/2006/relationships/image" Target="../media/image41.jpeg"/><Relationship Id="rId9" Type="http://schemas.openxmlformats.org/officeDocument/2006/relationships/image" Target="../media/image46.jpeg"/><Relationship Id="rId1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9.jpeg"/><Relationship Id="rId1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47.jpeg"/><Relationship Id="rId17" Type="http://schemas.openxmlformats.org/officeDocument/2006/relationships/image" Target="../media/image19.png"/><Relationship Id="rId2" Type="http://schemas.openxmlformats.org/officeDocument/2006/relationships/image" Target="../media/image50.png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45.jpeg"/><Relationship Id="rId5" Type="http://schemas.openxmlformats.org/officeDocument/2006/relationships/image" Target="../media/image12.png"/><Relationship Id="rId15" Type="http://schemas.openxmlformats.org/officeDocument/2006/relationships/slide" Target="slide20.xml"/><Relationship Id="rId10" Type="http://schemas.openxmlformats.org/officeDocument/2006/relationships/image" Target="../media/image43.jpeg"/><Relationship Id="rId4" Type="http://schemas.microsoft.com/office/2007/relationships/hdphoto" Target="../media/hdphoto1.wdp"/><Relationship Id="rId9" Type="http://schemas.openxmlformats.org/officeDocument/2006/relationships/image" Target="../media/image42.jpeg"/><Relationship Id="rId1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18" Type="http://schemas.openxmlformats.org/officeDocument/2006/relationships/slide" Target="slide16.xml"/><Relationship Id="rId3" Type="http://schemas.openxmlformats.org/officeDocument/2006/relationships/image" Target="../media/image4.png"/><Relationship Id="rId21" Type="http://schemas.openxmlformats.org/officeDocument/2006/relationships/slide" Target="slide23.xml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5" Type="http://schemas.microsoft.com/office/2007/relationships/hdphoto" Target="../media/hdphoto1.wdp"/><Relationship Id="rId10" Type="http://schemas.openxmlformats.org/officeDocument/2006/relationships/image" Target="../media/image56.jpeg"/><Relationship Id="rId19" Type="http://schemas.openxmlformats.org/officeDocument/2006/relationships/slide" Target="slide8.xml"/><Relationship Id="rId4" Type="http://schemas.openxmlformats.org/officeDocument/2006/relationships/image" Target="../media/image7.jpeg"/><Relationship Id="rId9" Type="http://schemas.openxmlformats.org/officeDocument/2006/relationships/image" Target="../media/image55.jpeg"/><Relationship Id="rId1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53.jpeg"/><Relationship Id="rId1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52.jpeg"/><Relationship Id="rId17" Type="http://schemas.openxmlformats.org/officeDocument/2006/relationships/image" Target="../media/image19.png"/><Relationship Id="rId2" Type="http://schemas.openxmlformats.org/officeDocument/2006/relationships/image" Target="../media/image50.png"/><Relationship Id="rId16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51.jpeg"/><Relationship Id="rId5" Type="http://schemas.openxmlformats.org/officeDocument/2006/relationships/image" Target="../media/image12.png"/><Relationship Id="rId15" Type="http://schemas.openxmlformats.org/officeDocument/2006/relationships/image" Target="../media/image55.jpeg"/><Relationship Id="rId10" Type="http://schemas.openxmlformats.org/officeDocument/2006/relationships/slide" Target="slide16.xml"/><Relationship Id="rId4" Type="http://schemas.microsoft.com/office/2007/relationships/hdphoto" Target="../media/hdphoto1.wdp"/><Relationship Id="rId9" Type="http://schemas.openxmlformats.org/officeDocument/2006/relationships/slide" Target="slide22.xml"/><Relationship Id="rId1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11.png"/><Relationship Id="rId18" Type="http://schemas.openxmlformats.org/officeDocument/2006/relationships/slide" Target="slide8.xml"/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12.png"/><Relationship Id="rId10" Type="http://schemas.openxmlformats.org/officeDocument/2006/relationships/image" Target="../media/image67.png"/><Relationship Id="rId19" Type="http://schemas.openxmlformats.org/officeDocument/2006/relationships/image" Target="../media/image14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3.png"/><Relationship Id="rId1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62.png"/><Relationship Id="rId17" Type="http://schemas.openxmlformats.org/officeDocument/2006/relationships/image" Target="../media/image19.png"/><Relationship Id="rId2" Type="http://schemas.openxmlformats.org/officeDocument/2006/relationships/image" Target="../media/image50.pn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61.png"/><Relationship Id="rId5" Type="http://schemas.openxmlformats.org/officeDocument/2006/relationships/image" Target="../media/image12.png"/><Relationship Id="rId15" Type="http://schemas.openxmlformats.org/officeDocument/2006/relationships/image" Target="../media/image65.png"/><Relationship Id="rId10" Type="http://schemas.openxmlformats.org/officeDocument/2006/relationships/slide" Target="slide16.xml"/><Relationship Id="rId4" Type="http://schemas.microsoft.com/office/2007/relationships/hdphoto" Target="../media/hdphoto1.wdp"/><Relationship Id="rId9" Type="http://schemas.openxmlformats.org/officeDocument/2006/relationships/slide" Target="slide24.xml"/><Relationship Id="rId1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28.xml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17" Type="http://schemas.openxmlformats.org/officeDocument/2006/relationships/slide" Target="slide16.xml"/><Relationship Id="rId2" Type="http://schemas.openxmlformats.org/officeDocument/2006/relationships/notesSlide" Target="../notesSlides/notesSlide3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18.xml"/><Relationship Id="rId5" Type="http://schemas.openxmlformats.org/officeDocument/2006/relationships/image" Target="../media/image71.png"/><Relationship Id="rId15" Type="http://schemas.microsoft.com/office/2007/relationships/hdphoto" Target="../media/hdphoto2.wdp"/><Relationship Id="rId10" Type="http://schemas.openxmlformats.org/officeDocument/2006/relationships/image" Target="../media/image21.png"/><Relationship Id="rId4" Type="http://schemas.openxmlformats.org/officeDocument/2006/relationships/image" Target="../media/image70.jpeg"/><Relationship Id="rId9" Type="http://schemas.openxmlformats.org/officeDocument/2006/relationships/image" Target="../media/image13.png"/><Relationship Id="rId1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19.xml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12" Type="http://schemas.microsoft.com/office/2007/relationships/hdphoto" Target="../media/hdphoto2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72.png"/><Relationship Id="rId5" Type="http://schemas.openxmlformats.org/officeDocument/2006/relationships/image" Target="../media/image12.png"/><Relationship Id="rId10" Type="http://schemas.openxmlformats.org/officeDocument/2006/relationships/slide" Target="slide28.xml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6" Type="http://schemas.openxmlformats.org/officeDocument/2006/relationships/slide" Target="slide26.xml"/><Relationship Id="rId5" Type="http://schemas.openxmlformats.org/officeDocument/2006/relationships/image" Target="../media/image74.png"/><Relationship Id="rId4" Type="http://schemas.microsoft.com/office/2007/relationships/media" Target="../media/media1.mp4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18" Type="http://schemas.openxmlformats.org/officeDocument/2006/relationships/slide" Target="slide10.xml"/><Relationship Id="rId3" Type="http://schemas.openxmlformats.org/officeDocument/2006/relationships/image" Target="../media/image5.jpeg"/><Relationship Id="rId21" Type="http://schemas.openxmlformats.org/officeDocument/2006/relationships/slide" Target="slide9.xml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17" Type="http://schemas.openxmlformats.org/officeDocument/2006/relationships/slide" Target="slide24.xml"/><Relationship Id="rId2" Type="http://schemas.openxmlformats.org/officeDocument/2006/relationships/image" Target="../media/image4.png"/><Relationship Id="rId16" Type="http://schemas.openxmlformats.org/officeDocument/2006/relationships/slide" Target="slide22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5" Type="http://schemas.openxmlformats.org/officeDocument/2006/relationships/slide" Target="slide20.xml"/><Relationship Id="rId10" Type="http://schemas.microsoft.com/office/2007/relationships/hdphoto" Target="../media/hdphoto1.wdp"/><Relationship Id="rId19" Type="http://schemas.openxmlformats.org/officeDocument/2006/relationships/slide" Target="slide29.xml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slide" Target="slide19.xml"/><Relationship Id="rId22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31.xml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slide" Target="slide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16.xml"/><Relationship Id="rId5" Type="http://schemas.microsoft.com/office/2007/relationships/hdphoto" Target="../media/hdphoto1.wdp"/><Relationship Id="rId15" Type="http://schemas.openxmlformats.org/officeDocument/2006/relationships/slide" Target="slide12.xml"/><Relationship Id="rId10" Type="http://schemas.openxmlformats.org/officeDocument/2006/relationships/slide" Target="slide29.xml"/><Relationship Id="rId4" Type="http://schemas.openxmlformats.org/officeDocument/2006/relationships/image" Target="../media/image11.png"/><Relationship Id="rId9" Type="http://schemas.openxmlformats.org/officeDocument/2006/relationships/image" Target="../media/image21.png"/><Relationship Id="rId14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30.xml"/><Relationship Id="rId3" Type="http://schemas.openxmlformats.org/officeDocument/2006/relationships/image" Target="../media/image26.jpeg"/><Relationship Id="rId7" Type="http://schemas.openxmlformats.org/officeDocument/2006/relationships/image" Target="../media/image12.png"/><Relationship Id="rId12" Type="http://schemas.openxmlformats.org/officeDocument/2006/relationships/slide" Target="slide1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31.xml"/><Relationship Id="rId5" Type="http://schemas.openxmlformats.org/officeDocument/2006/relationships/image" Target="../media/image11.png"/><Relationship Id="rId15" Type="http://schemas.openxmlformats.org/officeDocument/2006/relationships/slide" Target="slide29.xml"/><Relationship Id="rId10" Type="http://schemas.openxmlformats.org/officeDocument/2006/relationships/image" Target="../media/image14.png"/><Relationship Id="rId4" Type="http://schemas.openxmlformats.org/officeDocument/2006/relationships/image" Target="../media/image25.gif"/><Relationship Id="rId9" Type="http://schemas.openxmlformats.org/officeDocument/2006/relationships/image" Target="../media/image21.png"/><Relationship Id="rId1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16.xml"/><Relationship Id="rId18" Type="http://schemas.openxmlformats.org/officeDocument/2006/relationships/slide" Target="slide31.xml"/><Relationship Id="rId3" Type="http://schemas.openxmlformats.org/officeDocument/2006/relationships/image" Target="../media/image25.gif"/><Relationship Id="rId7" Type="http://schemas.openxmlformats.org/officeDocument/2006/relationships/image" Target="../media/image12.png"/><Relationship Id="rId12" Type="http://schemas.openxmlformats.org/officeDocument/2006/relationships/slide" Target="slide8.xml"/><Relationship Id="rId17" Type="http://schemas.openxmlformats.org/officeDocument/2006/relationships/slide" Target="slide32.xml"/><Relationship Id="rId2" Type="http://schemas.openxmlformats.org/officeDocument/2006/relationships/image" Target="../media/image27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14.xml"/><Relationship Id="rId5" Type="http://schemas.openxmlformats.org/officeDocument/2006/relationships/image" Target="../media/image11.png"/><Relationship Id="rId15" Type="http://schemas.openxmlformats.org/officeDocument/2006/relationships/slide" Target="slide15.xml"/><Relationship Id="rId10" Type="http://schemas.openxmlformats.org/officeDocument/2006/relationships/slide" Target="slide30.xml"/><Relationship Id="rId19" Type="http://schemas.openxmlformats.org/officeDocument/2006/relationships/slide" Target="slide29.xml"/><Relationship Id="rId4" Type="http://schemas.openxmlformats.org/officeDocument/2006/relationships/image" Target="../media/image28.jpeg"/><Relationship Id="rId9" Type="http://schemas.openxmlformats.org/officeDocument/2006/relationships/image" Target="../media/image21.png"/><Relationship Id="rId1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29.xml"/><Relationship Id="rId3" Type="http://schemas.openxmlformats.org/officeDocument/2006/relationships/image" Target="../media/image5.jpeg"/><Relationship Id="rId7" Type="http://schemas.openxmlformats.org/officeDocument/2006/relationships/image" Target="../media/image40.png"/><Relationship Id="rId12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21.png"/><Relationship Id="rId5" Type="http://schemas.openxmlformats.org/officeDocument/2006/relationships/image" Target="../media/image38.png"/><Relationship Id="rId15" Type="http://schemas.openxmlformats.org/officeDocument/2006/relationships/slide" Target="slide26.xml"/><Relationship Id="rId10" Type="http://schemas.openxmlformats.org/officeDocument/2006/relationships/image" Target="../media/image12.png"/><Relationship Id="rId4" Type="http://schemas.openxmlformats.org/officeDocument/2006/relationships/image" Target="../media/image37.pn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18" Type="http://schemas.openxmlformats.org/officeDocument/2006/relationships/slide" Target="slide10.xml"/><Relationship Id="rId3" Type="http://schemas.openxmlformats.org/officeDocument/2006/relationships/image" Target="../media/image5.jpeg"/><Relationship Id="rId21" Type="http://schemas.openxmlformats.org/officeDocument/2006/relationships/slide" Target="slide8.xml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17" Type="http://schemas.openxmlformats.org/officeDocument/2006/relationships/slide" Target="slide24.xml"/><Relationship Id="rId2" Type="http://schemas.openxmlformats.org/officeDocument/2006/relationships/image" Target="../media/image4.png"/><Relationship Id="rId16" Type="http://schemas.openxmlformats.org/officeDocument/2006/relationships/slide" Target="slide22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5" Type="http://schemas.openxmlformats.org/officeDocument/2006/relationships/slide" Target="slide20.xml"/><Relationship Id="rId10" Type="http://schemas.microsoft.com/office/2007/relationships/hdphoto" Target="../media/hdphoto1.wdp"/><Relationship Id="rId19" Type="http://schemas.openxmlformats.org/officeDocument/2006/relationships/slide" Target="slide18.xml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slide" Target="slide19.xml"/><Relationship Id="rId22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8.png"/><Relationship Id="rId18" Type="http://schemas.openxmlformats.org/officeDocument/2006/relationships/slide" Target="slide10.xml"/><Relationship Id="rId3" Type="http://schemas.openxmlformats.org/officeDocument/2006/relationships/image" Target="../media/image5.jpeg"/><Relationship Id="rId21" Type="http://schemas.openxmlformats.org/officeDocument/2006/relationships/slide" Target="slide16.xml"/><Relationship Id="rId7" Type="http://schemas.openxmlformats.org/officeDocument/2006/relationships/image" Target="../media/image16.jpeg"/><Relationship Id="rId12" Type="http://schemas.openxmlformats.org/officeDocument/2006/relationships/image" Target="../media/image13.png"/><Relationship Id="rId17" Type="http://schemas.openxmlformats.org/officeDocument/2006/relationships/slide" Target="slide24.xml"/><Relationship Id="rId2" Type="http://schemas.openxmlformats.org/officeDocument/2006/relationships/image" Target="../media/image15.png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5" Type="http://schemas.openxmlformats.org/officeDocument/2006/relationships/slide" Target="slide20.xml"/><Relationship Id="rId23" Type="http://schemas.openxmlformats.org/officeDocument/2006/relationships/image" Target="../media/image19.png"/><Relationship Id="rId10" Type="http://schemas.microsoft.com/office/2007/relationships/hdphoto" Target="../media/hdphoto1.wdp"/><Relationship Id="rId19" Type="http://schemas.openxmlformats.org/officeDocument/2006/relationships/slide" Target="slide18.xml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slide" Target="slide19.xml"/><Relationship Id="rId22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609600"/>
            <a:ext cx="8077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ASTRO’s LEGEND APPLICATION </a:t>
            </a:r>
          </a:p>
          <a:p>
            <a:pPr algn="ctr"/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Human – computer interaction</a:t>
            </a:r>
          </a:p>
          <a:p>
            <a:pPr algn="ctr"/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  <a:p>
            <a:pPr algn="ctr"/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ผศ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.</a:t>
            </a:r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ดร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.  </a:t>
            </a:r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นวลสวาท 	หิรัญสกลวงศ์</a:t>
            </a:r>
          </a:p>
          <a:p>
            <a:pPr algn="ctr"/>
            <a:endParaRPr lang="th-TH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  <a:p>
            <a:pPr algn="ctr"/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จัดทำโดย</a:t>
            </a:r>
          </a:p>
          <a:p>
            <a:pPr algn="ctr"/>
            <a:endParaRPr lang="th-TH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  <a:p>
            <a:pPr algn="ctr"/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นาย	นรวิชญ์		ทิพยผลาผลกุล	รหัส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54050896</a:t>
            </a:r>
            <a:endParaRPr lang="th-TH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  <a:p>
            <a:pPr algn="ctr"/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นางสาว  บุญญาพร		แสงมา		รหัส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 54050904</a:t>
            </a:r>
          </a:p>
          <a:p>
            <a:pPr algn="ctr"/>
            <a:r>
              <a:rPr lang="th-TH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นางสาว	ปฐมเกษม์	บุญมา		รหัส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54050907</a:t>
            </a:r>
          </a:p>
          <a:p>
            <a:pPr algn="ctr"/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037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33261"/>
            <a:ext cx="4321305" cy="22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Settings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7200" y="1947446"/>
            <a:ext cx="1303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cs typeface="teddy" pitchFamily="2" charset="0"/>
              </a:rPr>
              <a:t>Language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7200" y="2464148"/>
            <a:ext cx="1303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cs typeface="teddy" pitchFamily="2" charset="0"/>
              </a:rPr>
              <a:t>About Us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57200" y="2971800"/>
            <a:ext cx="1303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cs typeface="teddy" pitchFamily="2" charset="0"/>
              </a:rPr>
              <a:t>Commands</a:t>
            </a:r>
            <a:endParaRPr lang="en-US" sz="1600" b="1" dirty="0" smtClean="0">
              <a:cs typeface="teddy" pitchFamily="2" charset="0"/>
            </a:endParaRPr>
          </a:p>
        </p:txBody>
      </p:sp>
      <p:pic>
        <p:nvPicPr>
          <p:cNvPr id="1029" name="Picture 5" descr="C:\Users\fame\Desktop\zodiac\back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22" y="2006619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C:\Users\fame\Desktop\zodiac\back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4194" y="2529945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fame\Desktop\zodiac\back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22" y="30480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248400" y="3810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Settings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48200" y="1219200"/>
            <a:ext cx="42672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หน้าสำหรับตั้งค่าต่างๆ แอพพลิเคชั่นสามารถให้ปรับเปลี่ยนได้ เช่น ภาษา</a:t>
            </a:r>
            <a:r>
              <a:rPr lang="en-US" sz="2400" dirty="0" smtClean="0">
                <a:cs typeface="+mj-cs"/>
              </a:rPr>
              <a:t>,</a:t>
            </a:r>
            <a:r>
              <a:rPr lang="th-TH" sz="2400" dirty="0" smtClean="0">
                <a:cs typeface="+mj-cs"/>
              </a:rPr>
              <a:t> รูปแบบการแสดงผล ส่วนช่วยเหลือผู้ใช้ เป็นต้น </a:t>
            </a:r>
            <a:r>
              <a:rPr lang="th-TH" sz="2400" dirty="0" smtClean="0">
                <a:cs typeface="+mj-cs"/>
              </a:rPr>
              <a:t>ในส่วนของตัวช่วยคำสั่ง </a:t>
            </a:r>
            <a:r>
              <a:rPr lang="en-US" sz="2400" dirty="0" smtClean="0">
                <a:cs typeface="+mj-cs"/>
              </a:rPr>
              <a:t>(Commands)</a:t>
            </a:r>
            <a:r>
              <a:rPr lang="th-TH" sz="2400" dirty="0" smtClean="0">
                <a:cs typeface="+mj-cs"/>
              </a:rPr>
              <a:t> เกี่ยวข้องกับ หลักของ</a:t>
            </a:r>
            <a:r>
              <a:rPr lang="en-US" sz="2400" dirty="0" smtClean="0"/>
              <a:t>User experience </a:t>
            </a:r>
            <a:r>
              <a:rPr lang="en-US" sz="2400" dirty="0" smtClean="0"/>
              <a:t>goals </a:t>
            </a:r>
            <a:r>
              <a:rPr lang="th-TH" sz="2400" dirty="0" smtClean="0">
                <a:cs typeface="+mj-cs"/>
              </a:rPr>
              <a:t>ตรงที่มี </a:t>
            </a:r>
            <a:r>
              <a:rPr lang="en-US" sz="2400" dirty="0" smtClean="0">
                <a:cs typeface="+mj-cs"/>
              </a:rPr>
              <a:t>helpful </a:t>
            </a:r>
            <a:r>
              <a:rPr lang="th-TH" sz="2400" dirty="0" smtClean="0">
                <a:cs typeface="+mj-cs"/>
              </a:rPr>
              <a:t>สำหรับผู้ที่มือใหม่ใช้โปรแกรม ทำให้ผู้ใช้ไม่กังวลเมื่อไม่กังวลก็จะมีความสุขกับการใช้งาน ตรงส่วนของ </a:t>
            </a:r>
            <a:r>
              <a:rPr lang="en-US" sz="2400" dirty="0" smtClean="0">
                <a:cs typeface="+mj-cs"/>
              </a:rPr>
              <a:t>Satisfying ,Fun , Enjoyable </a:t>
            </a:r>
            <a:r>
              <a:rPr lang="th-TH" sz="2400" dirty="0" smtClean="0">
                <a:cs typeface="+mj-cs"/>
              </a:rPr>
              <a:t>อีกด้วย และ หน้านี้จะเชื่อมต่อไปยัง หน้าตั้งค่าภาษา </a:t>
            </a:r>
            <a:r>
              <a:rPr lang="th-TH" sz="2400" dirty="0" smtClean="0">
                <a:cs typeface="+mj-cs"/>
              </a:rPr>
              <a:t>,</a:t>
            </a:r>
            <a:r>
              <a:rPr lang="th-TH" sz="2400" dirty="0" smtClean="0">
                <a:cs typeface="+mj-cs"/>
              </a:rPr>
              <a:t>เกี่ยวกับรายละเอียดโปรแกรม </a:t>
            </a:r>
            <a:endParaRPr lang="en-US" sz="2400" dirty="0" smtClean="0">
              <a:cs typeface="+mj-cs"/>
            </a:endParaRPr>
          </a:p>
          <a:p>
            <a:endParaRPr lang="en-US" sz="2800" dirty="0">
              <a:cs typeface="+mj-cs"/>
            </a:endParaRPr>
          </a:p>
        </p:txBody>
      </p:sp>
      <p:sp>
        <p:nvSpPr>
          <p:cNvPr id="2" name="Rectangle 1">
            <a:hlinkClick r:id="rId5" action="ppaction://hlinksldjump"/>
          </p:cNvPr>
          <p:cNvSpPr/>
          <p:nvPr/>
        </p:nvSpPr>
        <p:spPr>
          <a:xfrm>
            <a:off x="347411" y="19050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Rectangle 50">
            <a:hlinkClick r:id="rId6" action="ppaction://hlinksldjump"/>
          </p:cNvPr>
          <p:cNvSpPr/>
          <p:nvPr/>
        </p:nvSpPr>
        <p:spPr>
          <a:xfrm>
            <a:off x="347411" y="24384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Rectangle 51">
            <a:hlinkClick r:id="rId7" action="ppaction://hlinksldjump"/>
          </p:cNvPr>
          <p:cNvSpPr/>
          <p:nvPr/>
        </p:nvSpPr>
        <p:spPr>
          <a:xfrm>
            <a:off x="381000" y="28956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3" name="Group 32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36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7" name="Straight Connector 3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6" name="Straight Connector 4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4" name="Picture 5" descr="C:\Users\fame\Desktop\zodiac\pics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5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6" descr="C:\Users\fame\Desktop\zodiac\home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9" descr="C:\Users\fame\Desktop\zodiac\back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7" name="Straight Connector 56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Rectangle 58">
            <a:hlinkClick r:id="rId13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Rectangle 59">
            <a:hlinkClick r:id="rId14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Rectangle 60">
            <a:hlinkClick r:id="rId15" action="ppaction://hlinksldjump"/>
          </p:cNvPr>
          <p:cNvSpPr/>
          <p:nvPr/>
        </p:nvSpPr>
        <p:spPr>
          <a:xfrm>
            <a:off x="347411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2" name="Group 61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</p:grpSpPr>
        <p:pic>
          <p:nvPicPr>
            <p:cNvPr id="63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4" name="Straight Connector 6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140485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67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8" name="Straight Connector 6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70" name="Picture 5" descr="C:\Users\fame\Desktop\zodiac\pics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631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6" descr="C:\Users\fame\Desktop\zodiac\home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694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C:\Users\fame\Desktop\zodiac\back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50756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/>
          <p:cNvCxnSpPr/>
          <p:nvPr/>
        </p:nvCxnSpPr>
        <p:spPr>
          <a:xfrm>
            <a:off x="15177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31179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Rectangle 74">
            <a:hlinkClick r:id="rId16" action="ppaction://hlinksldjump"/>
          </p:cNvPr>
          <p:cNvSpPr/>
          <p:nvPr/>
        </p:nvSpPr>
        <p:spPr>
          <a:xfrm>
            <a:off x="1774086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Rectangle 75">
            <a:hlinkClick r:id="rId14" action="ppaction://hlinksldjump"/>
          </p:cNvPr>
          <p:cNvSpPr/>
          <p:nvPr/>
        </p:nvSpPr>
        <p:spPr>
          <a:xfrm>
            <a:off x="3247660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7" name="Rectangle 76">
            <a:hlinkClick r:id="rId16" action="ppaction://hlinksldjump"/>
          </p:cNvPr>
          <p:cNvSpPr/>
          <p:nvPr/>
        </p:nvSpPr>
        <p:spPr>
          <a:xfrm>
            <a:off x="335496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457200" y="3547646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Help</a:t>
            </a:r>
            <a:endParaRPr lang="th-TH" sz="1600" b="1" dirty="0"/>
          </a:p>
        </p:txBody>
      </p:sp>
      <p:pic>
        <p:nvPicPr>
          <p:cNvPr id="50" name="Picture 5" descr="C:\Users\fame\Desktop\zodiac\back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22" y="35814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40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399" y="1"/>
            <a:ext cx="4343401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Help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9453" y="1426124"/>
            <a:ext cx="3509294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:</a:t>
            </a:r>
          </a:p>
          <a:p>
            <a:endParaRPr lang="en-US" sz="14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: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-------------------------------------------------------------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:</a:t>
            </a:r>
          </a:p>
          <a:p>
            <a:endParaRPr lang="en-US" sz="14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:</a:t>
            </a:r>
            <a:b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-------------------------------------------------------------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:</a:t>
            </a:r>
          </a:p>
          <a:p>
            <a:endParaRPr lang="en-US" sz="14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: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-------------------------------------------------------------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:</a:t>
            </a:r>
          </a:p>
          <a:p>
            <a:endParaRPr lang="en-US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: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-------------------------------------------------------------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:</a:t>
            </a:r>
          </a:p>
          <a:p>
            <a:endParaRPr lang="en-US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-------------------------------------------------------------</a:t>
            </a:r>
          </a:p>
          <a:p>
            <a:endParaRPr lang="en-US" sz="14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5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5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C:\Users\fame\Desktop\zodiac\home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fame\Desktop\zodiac\back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Connector 17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hlinkClick r:id="rId8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Rectangle 20">
            <a:hlinkClick r:id="rId9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Rectangle 21">
            <a:hlinkClick r:id="rId10" action="ppaction://hlinksldjump"/>
          </p:cNvPr>
          <p:cNvSpPr/>
          <p:nvPr/>
        </p:nvSpPr>
        <p:spPr>
          <a:xfrm>
            <a:off x="347411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3" name="Group 22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5" name="Straight Connector 24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140485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8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9" name="Straight Connector 28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1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631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C:\Users\fame\Desktop\zodiac\home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694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" descr="C:\Users\fame\Desktop\zodiac\back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50756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Straight Connector 33"/>
          <p:cNvCxnSpPr/>
          <p:nvPr/>
        </p:nvCxnSpPr>
        <p:spPr>
          <a:xfrm>
            <a:off x="15177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1179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hlinkClick r:id="rId11" action="ppaction://hlinksldjump"/>
          </p:cNvPr>
          <p:cNvSpPr/>
          <p:nvPr/>
        </p:nvSpPr>
        <p:spPr>
          <a:xfrm>
            <a:off x="1774086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Rectangle 36">
            <a:hlinkClick r:id="rId9" action="ppaction://hlinksldjump"/>
          </p:cNvPr>
          <p:cNvSpPr/>
          <p:nvPr/>
        </p:nvSpPr>
        <p:spPr>
          <a:xfrm>
            <a:off x="3247660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Rectangle 37">
            <a:hlinkClick r:id="rId11" action="ppaction://hlinksldjump"/>
          </p:cNvPr>
          <p:cNvSpPr/>
          <p:nvPr/>
        </p:nvSpPr>
        <p:spPr>
          <a:xfrm>
            <a:off x="335496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TextBox 38"/>
          <p:cNvSpPr txBox="1"/>
          <p:nvPr/>
        </p:nvSpPr>
        <p:spPr>
          <a:xfrm>
            <a:off x="6172200" y="5334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Help</a:t>
            </a:r>
            <a:r>
              <a:rPr lang="th-TH" sz="2800" b="1" dirty="0" smtClean="0"/>
              <a:t>  </a:t>
            </a:r>
            <a:endParaRPr lang="th-TH" sz="2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029200" y="1295400"/>
            <a:ext cx="3886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หน้านี้แสดง ถึงการโต้ตอบกับผู้ใช้ว่า ถ้าหากผู้ใช้มีปัญหาที่นอกเหนือจาก   ที่ระบุไว้ใน </a:t>
            </a:r>
            <a:r>
              <a:rPr lang="en-US" sz="2400" dirty="0" smtClean="0">
                <a:cs typeface="+mj-cs"/>
              </a:rPr>
              <a:t>User Guide </a:t>
            </a:r>
            <a:r>
              <a:rPr lang="th-TH" sz="2400" dirty="0" smtClean="0">
                <a:cs typeface="+mj-cs"/>
              </a:rPr>
              <a:t>เช่น ไม่สามารถเข้าหน้าตารางแสดง กลุ่มดาวได้ เป็นต้น ผู้ใช้จะกรอกคำถามเข้ามาเราก็จะทำการตอบโต้กับผู้ใช้ได้ ในลักษณะของ </a:t>
            </a:r>
            <a:r>
              <a:rPr lang="en-US" sz="2400" dirty="0" smtClean="0">
                <a:cs typeface="+mj-cs"/>
              </a:rPr>
              <a:t>Question and Answer</a:t>
            </a:r>
            <a:r>
              <a:rPr lang="th-TH" sz="2400" dirty="0" smtClean="0">
                <a:cs typeface="+mj-cs"/>
              </a:rPr>
              <a:t> ซึ่งตรงกับหลักของ </a:t>
            </a:r>
            <a:r>
              <a:rPr lang="en-US" sz="2400" dirty="0" smtClean="0">
                <a:cs typeface="+mj-cs"/>
              </a:rPr>
              <a:t>Conceptual Models </a:t>
            </a:r>
            <a:r>
              <a:rPr lang="th-TH" sz="2400" dirty="0" smtClean="0">
                <a:cs typeface="+mj-cs"/>
              </a:rPr>
              <a:t>คือ </a:t>
            </a:r>
            <a:r>
              <a:rPr lang="en-US" sz="2400" dirty="0" smtClean="0">
                <a:cs typeface="+mj-cs"/>
              </a:rPr>
              <a:t>conversing </a:t>
            </a:r>
            <a:r>
              <a:rPr lang="th-TH" sz="2400" dirty="0" smtClean="0">
                <a:cs typeface="+mj-cs"/>
              </a:rPr>
              <a:t>และ </a:t>
            </a:r>
            <a:r>
              <a:rPr lang="en-US" sz="2400" dirty="0" smtClean="0">
                <a:cs typeface="+mj-cs"/>
              </a:rPr>
              <a:t>Giving Instruction  </a:t>
            </a:r>
            <a:r>
              <a:rPr lang="th-TH" sz="2400" dirty="0" smtClean="0">
                <a:cs typeface="+mj-cs"/>
              </a:rPr>
              <a:t>หมายถึง การตอบโต้กับผู้ใช้ในลักษณะของคำถาม และคำตอบ </a:t>
            </a:r>
            <a:r>
              <a:rPr lang="en-US" sz="2400" dirty="0" smtClean="0">
                <a:cs typeface="+mj-cs"/>
              </a:rPr>
              <a:t>,</a:t>
            </a:r>
            <a:r>
              <a:rPr lang="th-TH" sz="2400" dirty="0" smtClean="0">
                <a:cs typeface="+mj-cs"/>
              </a:rPr>
              <a:t>เมื่อได้รับคำตอบก็จะเป็นการให้คำแนะนำแก่ผู้ใช้</a:t>
            </a:r>
            <a:endParaRPr lang="th-TH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81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596" y="0"/>
            <a:ext cx="43434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33463" y="457200"/>
            <a:ext cx="1359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Commands</a:t>
            </a:r>
            <a:endParaRPr lang="th-TH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pi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45616" y="1525131"/>
            <a:ext cx="472353" cy="584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021458" y="1447800"/>
            <a:ext cx="33727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touch on the picture to choose this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enu ,then screen will change to 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Another one that show you all constellation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8406" y="3885893"/>
            <a:ext cx="32549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touch on the picture to choose this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menu ,then screen will change to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another one that show you all 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Galaxy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Mo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792" y="2314997"/>
            <a:ext cx="584001" cy="467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073531" y="4727749"/>
            <a:ext cx="340407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 touch on 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button 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will bring you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sky map you can freely control to looking 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across the sky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1458" y="2253502"/>
            <a:ext cx="33727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touch on the picture to choose this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enu ,then screen will change to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nother one that show you all planet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66800" y="3067377"/>
            <a:ext cx="32549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touch on the picture to choose this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menu ,then screen will change to 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another one that show you 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Zodiac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" name="Picture 5" descr="C:\Users\fame\Desktop\zodiac\sett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5529462"/>
            <a:ext cx="482556" cy="4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012518" y="5410200"/>
            <a:ext cx="32907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button allow you to change Language 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,find user guide and look for application </a:t>
            </a:r>
          </a:p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</a:t>
            </a:r>
            <a:endParaRPr lang="th-TH" sz="14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7" name="Picture 46" descr="UGC10214-Tadpole-Galaxy-PS1-V9-for-Website-Closeup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3926496"/>
            <a:ext cx="583200" cy="461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" name="Picture 47" descr="mobile_game_icon_com.exhibitstudios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4724400"/>
            <a:ext cx="583200" cy="492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Picture 3" descr="C:\Users\fame\Desktop\zodiac\12ราศี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583200" cy="502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1" name="TextBox 40"/>
          <p:cNvSpPr txBox="1"/>
          <p:nvPr/>
        </p:nvSpPr>
        <p:spPr>
          <a:xfrm>
            <a:off x="5791200" y="3810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Commands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05400" y="1066800"/>
            <a:ext cx="3581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หน้าสำหรับเรียนรู้การทำงานของแอพพลิเคชั่น โดยจะบอกถึงความสามารถในการทำงานของปุ่มแต่ละปุ่มใน</a:t>
            </a:r>
            <a:r>
              <a:rPr lang="th-TH" sz="2400" dirty="0" smtClean="0">
                <a:cs typeface="+mj-cs"/>
              </a:rPr>
              <a:t>โปรแกรมเพื่อช่วยเหลือให้ผู้ใช้ใช้งานแอพพลิเคชั่นนี้ได้</a:t>
            </a:r>
            <a:r>
              <a:rPr lang="th-TH" sz="2400" dirty="0" smtClean="0">
                <a:cs typeface="+mj-cs"/>
              </a:rPr>
              <a:t>เกี่ยวข้องกับ หลักของ</a:t>
            </a:r>
            <a:r>
              <a:rPr lang="en-US" sz="2400" dirty="0" smtClean="0">
                <a:cs typeface="+mj-cs"/>
              </a:rPr>
              <a:t>User experience goals </a:t>
            </a:r>
            <a:r>
              <a:rPr lang="th-TH" sz="2400" dirty="0" smtClean="0">
                <a:cs typeface="+mj-cs"/>
              </a:rPr>
              <a:t>ตรงที่มี </a:t>
            </a:r>
            <a:r>
              <a:rPr lang="en-US" sz="2400" dirty="0" smtClean="0">
                <a:cs typeface="+mj-cs"/>
              </a:rPr>
              <a:t>helpful </a:t>
            </a:r>
            <a:r>
              <a:rPr lang="th-TH" sz="2400" dirty="0" smtClean="0">
                <a:cs typeface="+mj-cs"/>
              </a:rPr>
              <a:t>สำหรับผู้ที่มือใหม่ใช้โปรแกรม </a:t>
            </a:r>
          </a:p>
          <a:p>
            <a:endParaRPr lang="th-TH" sz="2400" dirty="0" smtClean="0"/>
          </a:p>
          <a:p>
            <a:endParaRPr lang="en-US" sz="2400" dirty="0">
              <a:cs typeface="+mj-cs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53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4" name="Straight Connector 5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7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" name="Straight Connector 5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0" name="Picture 5" descr="C:\Users\fame\Desktop\zodiac\pics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5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" descr="C:\Users\fame\Desktop\zodiac\home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" descr="C:\Users\fame\Desktop\zodiac\backb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Straight Connector 62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Rectangle 64">
            <a:hlinkClick r:id="rId14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Rectangle 65">
            <a:hlinkClick r:id="rId15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Rectangle 66">
            <a:hlinkClick r:id="rId16" action="ppaction://hlinksldjump"/>
          </p:cNvPr>
          <p:cNvSpPr/>
          <p:nvPr/>
        </p:nvSpPr>
        <p:spPr>
          <a:xfrm>
            <a:off x="347411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8" name="Group 67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</p:grpSpPr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0" name="Straight Connector 69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>
            <a:off x="140485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73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4" name="Straight Connector 7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76" name="Picture 5" descr="C:\Users\fame\Desktop\zodiac\pics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631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C:\Users\fame\Desktop\zodiac\home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694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9" descr="C:\Users\fame\Desktop\zodiac\backb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50756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Straight Connector 78"/>
          <p:cNvCxnSpPr/>
          <p:nvPr/>
        </p:nvCxnSpPr>
        <p:spPr>
          <a:xfrm>
            <a:off x="15177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1179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Rectangle 80">
            <a:hlinkClick r:id="rId17" action="ppaction://hlinksldjump"/>
          </p:cNvPr>
          <p:cNvSpPr/>
          <p:nvPr/>
        </p:nvSpPr>
        <p:spPr>
          <a:xfrm>
            <a:off x="1774086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2" name="Rectangle 81">
            <a:hlinkClick r:id="rId15" action="ppaction://hlinksldjump"/>
          </p:cNvPr>
          <p:cNvSpPr/>
          <p:nvPr/>
        </p:nvSpPr>
        <p:spPr>
          <a:xfrm>
            <a:off x="3247660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3" name="Rectangle 82">
            <a:hlinkClick r:id="rId16" action="ppaction://hlinksldjump"/>
          </p:cNvPr>
          <p:cNvSpPr/>
          <p:nvPr/>
        </p:nvSpPr>
        <p:spPr>
          <a:xfrm>
            <a:off x="335496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36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31"/>
          <p:cNvGrpSpPr/>
          <p:nvPr/>
        </p:nvGrpSpPr>
        <p:grpSpPr>
          <a:xfrm>
            <a:off x="5105400" y="5486400"/>
            <a:ext cx="1143000" cy="3810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61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2" name="Straight Connector 3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3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074" name="Picture 2" descr="C:\Users\fame\Desktop\zodiac\About 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53000" y="533400"/>
            <a:ext cx="36576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About Us</a:t>
            </a:r>
            <a:endParaRPr lang="th-TH" sz="2800" dirty="0" smtClean="0">
              <a:ea typeface="Adobe Gothic Std B" pitchFamily="34" charset="-128"/>
              <a:cs typeface="Angsana New" pitchFamily="18" charset="-34"/>
            </a:endParaRPr>
          </a:p>
          <a:p>
            <a:r>
              <a:rPr lang="th-TH" sz="2800" dirty="0" smtClean="0">
                <a:ea typeface="Adobe Gothic Std B" pitchFamily="34" charset="-128"/>
                <a:cs typeface="Angsana New" pitchFamily="18" charset="-34"/>
              </a:rPr>
              <a:t> 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คือ 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หน้าที่ระบุเกี่ยวกับข้อมูลของโปรแกรม ประกอบด้วยชื่อโปรแกรม เวอร์ชั่นของโปรแกรม และคู่มือการใช้ ซึ่งจะทำการเชื่อมต่อไปอีกหน้า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หนึ่ง</a:t>
            </a:r>
          </a:p>
          <a:p>
            <a:r>
              <a:rPr lang="th-TH" sz="2400" dirty="0" smtClean="0">
                <a:cs typeface="+mj-cs"/>
              </a:rPr>
              <a:t>และเพิ่มเติมส่วนของไอคอนที่แสดง</a:t>
            </a:r>
            <a:r>
              <a:rPr lang="th-TH" sz="2400" dirty="0" smtClean="0">
                <a:cs typeface="+mj-cs"/>
              </a:rPr>
              <a:t>ถึง</a:t>
            </a:r>
          </a:p>
          <a:p>
            <a:pPr>
              <a:buFontTx/>
              <a:buChar char="-"/>
            </a:pPr>
            <a:r>
              <a:rPr lang="th-TH" sz="2400" dirty="0" smtClean="0">
                <a:cs typeface="+mj-cs"/>
              </a:rPr>
              <a:t>การกลับไป</a:t>
            </a:r>
            <a:r>
              <a:rPr lang="th-TH" sz="2400" u="sng" dirty="0" smtClean="0">
                <a:cs typeface="+mj-cs"/>
              </a:rPr>
              <a:t>หน้าที่แล้ว</a:t>
            </a:r>
            <a:r>
              <a:rPr lang="th-TH" sz="2400" dirty="0" smtClean="0">
                <a:cs typeface="+mj-cs"/>
              </a:rPr>
              <a:t>ที่</a:t>
            </a:r>
            <a:r>
              <a:rPr lang="th-TH" sz="2400" dirty="0" smtClean="0">
                <a:cs typeface="+mj-cs"/>
              </a:rPr>
              <a:t>ชัดเจน </a:t>
            </a:r>
            <a:endParaRPr lang="th-TH" sz="2400" dirty="0" smtClean="0">
              <a:cs typeface="+mj-cs"/>
            </a:endParaRPr>
          </a:p>
          <a:p>
            <a:r>
              <a:rPr lang="th-TH" sz="2400" dirty="0" smtClean="0">
                <a:cs typeface="+mj-cs"/>
              </a:rPr>
              <a:t>คือ</a:t>
            </a:r>
          </a:p>
          <a:p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ผู้ใช้สามารถเข้าใจได้ง่ายว่า ปุ่มนี้มีไว้เพื่อกลับไปหน้าที่แล้ว</a:t>
            </a:r>
          </a:p>
          <a:p>
            <a:r>
              <a:rPr lang="en-US" sz="2400" dirty="0" smtClean="0">
                <a:ea typeface="Adobe Gothic Std B" pitchFamily="34" charset="-128"/>
                <a:cs typeface="Angsana New" pitchFamily="18" charset="-34"/>
              </a:rPr>
              <a:t>- 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สำหรับปุ่มกลับไป</a:t>
            </a:r>
            <a:r>
              <a:rPr lang="th-TH" sz="2400" u="sng" dirty="0" smtClean="0">
                <a:ea typeface="Adobe Gothic Std B" pitchFamily="34" charset="-128"/>
                <a:cs typeface="Angsana New" pitchFamily="18" charset="-34"/>
              </a:rPr>
              <a:t>หน้าหลัก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ก็จะเป็นรูปที่สากล ผู้ใช้เข้าใจได้ง่าย</a:t>
            </a:r>
          </a:p>
          <a:p>
            <a:r>
              <a:rPr lang="en-US" sz="2400" dirty="0" smtClean="0">
                <a:ea typeface="Adobe Gothic Std B" pitchFamily="34" charset="-128"/>
                <a:cs typeface="Angsana New" pitchFamily="18" charset="-34"/>
              </a:rPr>
              <a:t>- 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สำหรับปุ่มที่ทำการ</a:t>
            </a:r>
            <a:r>
              <a:rPr lang="th-TH" sz="2400" u="sng" dirty="0" smtClean="0">
                <a:ea typeface="Adobe Gothic Std B" pitchFamily="34" charset="-128"/>
                <a:cs typeface="Angsana New" pitchFamily="18" charset="-34"/>
              </a:rPr>
              <a:t>ค้นหา</a:t>
            </a:r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คือ ไอคอน</a:t>
            </a:r>
          </a:p>
          <a:p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                           เป็นไอคอนที่สากล</a:t>
            </a:r>
          </a:p>
          <a:p>
            <a:r>
              <a:rPr lang="th-TH" sz="2400" dirty="0" smtClean="0">
                <a:ea typeface="Adobe Gothic Std B" pitchFamily="34" charset="-128"/>
                <a:cs typeface="Angsana New" pitchFamily="18" charset="-34"/>
              </a:rPr>
              <a:t>เช่นกันเป็นรูปแว่นขยาย</a:t>
            </a:r>
            <a:endParaRPr lang="en-US" sz="2400" dirty="0" smtClean="0">
              <a:ea typeface="Adobe Gothic Std B" pitchFamily="34" charset="-128"/>
              <a:cs typeface="Angsana New" pitchFamily="18" charset="-34"/>
            </a:endParaRPr>
          </a:p>
          <a:p>
            <a:pPr algn="ctr"/>
            <a:endParaRPr lang="en-US" dirty="0" smtClean="0">
              <a:ea typeface="Adobe Gothic Std B" pitchFamily="34" charset="-128"/>
              <a:cs typeface="teddy" pitchFamily="2" charset="0"/>
            </a:endParaRPr>
          </a:p>
          <a:p>
            <a:pPr algn="ctr"/>
            <a:endParaRPr lang="en-US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0" y="4572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About</a:t>
            </a: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Us</a:t>
            </a:r>
            <a:endParaRPr lang="en-US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9" name="Picture 5" descr="C:\Users\fame\Desktop\zodiac\pics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85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fame\Desktop\zodiac\home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24">
            <a:hlinkClick r:id="rId9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Rectangle 25">
            <a:hlinkClick r:id="rId10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347411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8" name="Group 27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140485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4" name="Straight Connector 3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6" name="Picture 5" descr="C:\Users\fame\Desktop\zodiac\pics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631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fame\Desktop\zodiac\home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694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50756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Connector 38"/>
          <p:cNvCxnSpPr/>
          <p:nvPr/>
        </p:nvCxnSpPr>
        <p:spPr>
          <a:xfrm>
            <a:off x="15177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117972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hlinkClick r:id="rId9" action="ppaction://hlinksldjump"/>
          </p:cNvPr>
          <p:cNvSpPr/>
          <p:nvPr/>
        </p:nvSpPr>
        <p:spPr>
          <a:xfrm>
            <a:off x="1774086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Rectangle 41">
            <a:hlinkClick r:id="rId10" action="ppaction://hlinksldjump"/>
          </p:cNvPr>
          <p:cNvSpPr/>
          <p:nvPr/>
        </p:nvSpPr>
        <p:spPr>
          <a:xfrm>
            <a:off x="3247660" y="6324600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Rectangle 42">
            <a:hlinkClick r:id="rId11" action="ppaction://hlinksldjump"/>
          </p:cNvPr>
          <p:cNvSpPr/>
          <p:nvPr/>
        </p:nvSpPr>
        <p:spPr>
          <a:xfrm>
            <a:off x="335496" y="6307609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0" name="Group 31"/>
          <p:cNvGrpSpPr/>
          <p:nvPr/>
        </p:nvGrpSpPr>
        <p:grpSpPr>
          <a:xfrm>
            <a:off x="7010400" y="4724400"/>
            <a:ext cx="1143000" cy="3810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2" name="Straight Connector 3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3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9" name="Picture 6" descr="C:\Users\fame\Desktop\zodiac\home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724400"/>
            <a:ext cx="381000" cy="34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Group 31"/>
          <p:cNvGrpSpPr/>
          <p:nvPr/>
        </p:nvGrpSpPr>
        <p:grpSpPr>
          <a:xfrm>
            <a:off x="5562600" y="3352800"/>
            <a:ext cx="914400" cy="3810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5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6" name="Straight Connector 3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3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8" name="Picture 9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5791200" y="3352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" descr="C:\Users\fame\Desktop\zodiac\pics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486400"/>
            <a:ext cx="381000" cy="3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1968164"/>
            <a:ext cx="4114800" cy="456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900" dirty="0" smtClean="0">
              <a:latin typeface="Cooper Std Black" pitchFamily="18" charset="0"/>
            </a:endParaRPr>
          </a:p>
          <a:p>
            <a:r>
              <a:rPr lang="en-US" sz="1600" dirty="0" smtClean="0">
                <a:latin typeface="Cooper Std Black" pitchFamily="18" charset="0"/>
                <a:cs typeface="teddy" pitchFamily="2" charset="0"/>
              </a:rPr>
              <a:t>English</a:t>
            </a:r>
          </a:p>
        </p:txBody>
      </p:sp>
      <p:pic>
        <p:nvPicPr>
          <p:cNvPr id="7" name="Picture 6" descr="1234.jpg"/>
          <p:cNvPicPr>
            <a:picLocks noChangeAspect="1"/>
          </p:cNvPicPr>
          <p:nvPr/>
        </p:nvPicPr>
        <p:blipFill>
          <a:blip r:embed="rId3" cstate="print"/>
          <a:srcRect l="48276" t="16092" r="18966" b="76335"/>
          <a:stretch>
            <a:fillRect/>
          </a:stretch>
        </p:blipFill>
        <p:spPr>
          <a:xfrm>
            <a:off x="2667000" y="2041146"/>
            <a:ext cx="1447800" cy="510878"/>
          </a:xfrm>
          <a:prstGeom prst="rect">
            <a:avLst/>
          </a:prstGeom>
        </p:spPr>
      </p:pic>
      <p:sp>
        <p:nvSpPr>
          <p:cNvPr id="22530" name="AutoShape 2" descr="http://www.facebook.com/ajax/messaging/attachment.php?attach_id=3a955e4a11c9eec6d593eb22588f0262&amp;mid=mid.1360224746124%3A5bddc7163b9e2d8946&amp;hash=AQCS1OJDeNNq9Hk6"/>
          <p:cNvSpPr>
            <a:spLocks noChangeAspect="1" noChangeArrowheads="1"/>
          </p:cNvSpPr>
          <p:nvPr/>
        </p:nvSpPr>
        <p:spPr bwMode="auto">
          <a:xfrm>
            <a:off x="307975" y="151200"/>
            <a:ext cx="304800" cy="29193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2" name="AutoShape 4" descr="http://www.facebook.com/ajax/messaging/attachment.php?attach_id=3a955e4a11c9eec6d593eb22588f0262&amp;mid=mid.1360224746124%3A5bddc7163b9e2d8946&amp;hash=AQCS1OJDeNNq9Hk6"/>
          <p:cNvSpPr>
            <a:spLocks noChangeAspect="1" noChangeArrowheads="1"/>
          </p:cNvSpPr>
          <p:nvPr/>
        </p:nvSpPr>
        <p:spPr bwMode="auto">
          <a:xfrm>
            <a:off x="307975" y="151200"/>
            <a:ext cx="304800" cy="29193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4" name="AutoShape 6" descr="http://www.facebook.com/ajax/messaging/attachment.php?attach_id=3a955e4a11c9eec6d593eb22588f0262&amp;mid=mid.1360224746124%3A5bddc7163b9e2d8946&amp;hash=AQCS1OJDeNNq9Hk6"/>
          <p:cNvSpPr>
            <a:spLocks noChangeAspect="1" noChangeArrowheads="1"/>
          </p:cNvSpPr>
          <p:nvPr/>
        </p:nvSpPr>
        <p:spPr bwMode="auto">
          <a:xfrm>
            <a:off x="307975" y="151200"/>
            <a:ext cx="304800" cy="29193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 descr="C:\Users\fame\Desktop\zodiac\Thai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1561073" cy="10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fame\Desktop\zodiac\En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49216"/>
            <a:ext cx="1562400" cy="10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75012" y="2947268"/>
            <a:ext cx="107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Thai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6" name="Flowchart: Alternate Process 15"/>
          <p:cNvSpPr/>
          <p:nvPr/>
        </p:nvSpPr>
        <p:spPr>
          <a:xfrm>
            <a:off x="2971800" y="2947268"/>
            <a:ext cx="946052" cy="32425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English</a:t>
            </a:r>
            <a:endParaRPr lang="th-TH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Language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6" name="Straight Connector 4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0" name="Straight Connector 49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2" name="Picture 5" descr="C:\Users\fame\Desktop\zodiac\pics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6" descr="C:\Users\fame\Desktop\zodiac\home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9" descr="C:\Users\fame\Desktop\zodiac\back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Connector 54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324100" y="1524000"/>
            <a:ext cx="0" cy="2043045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3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79696" y="3567045"/>
            <a:ext cx="42672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62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3" name="Straight Connector 62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7" name="Straight Connector 6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9" name="Picture 5" descr="C:\Users\fame\Desktop\zodiac\pics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09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6" descr="C:\Users\fame\Desktop\zodiac\home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9" descr="C:\Users\fame\Desktop\zodiac\back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81000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2" name="Straight Connector 71"/>
          <p:cNvCxnSpPr/>
          <p:nvPr/>
        </p:nvCxnSpPr>
        <p:spPr>
          <a:xfrm>
            <a:off x="1143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429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286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882" y="6410419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5791200" y="55748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Language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29200" y="1371600"/>
            <a:ext cx="3733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หน้าสำหรับเลือกภาษาที่ต้องการใช้งาน เพื่อความสะดวกต่อการใช้งาน เช่น กลุ่มดาวที่เรารู้จักอาจเป็นชื่อในอีกภาษาหนึ่ง เป็น</a:t>
            </a:r>
            <a:r>
              <a:rPr lang="th-TH" sz="2400" dirty="0" smtClean="0">
                <a:cs typeface="+mj-cs"/>
              </a:rPr>
              <a:t>ต้น</a:t>
            </a:r>
          </a:p>
          <a:p>
            <a:r>
              <a:rPr lang="th-TH" sz="2400" dirty="0" smtClean="0">
                <a:cs typeface="+mj-cs"/>
              </a:rPr>
              <a:t>	สำหรับหน้านี้เป็นไอคอนเป็นธงชาติซึ่งธงชาติจะบ่งบอกถึงความเป็นภาษานั้นๆ เช่นธงชาติไทย ก็จะเปลี่ยนเป็นภาษาไทยเมื่อเราเลือก หน้านี้แสดงในรูปแบบของตาราง เราจะเห็นได้ชัดมากขึ้น</a:t>
            </a:r>
            <a:endParaRPr lang="en-US" sz="2400" dirty="0">
              <a:cs typeface="+mj-cs"/>
            </a:endParaRPr>
          </a:p>
        </p:txBody>
      </p:sp>
      <p:sp>
        <p:nvSpPr>
          <p:cNvPr id="2" name="Rectangle 1">
            <a:hlinkClick r:id="rId12" action="ppaction://hlinksldjump"/>
          </p:cNvPr>
          <p:cNvSpPr/>
          <p:nvPr/>
        </p:nvSpPr>
        <p:spPr>
          <a:xfrm>
            <a:off x="307975" y="1600200"/>
            <a:ext cx="1978025" cy="190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Rectangle 75">
            <a:hlinkClick r:id="rId13" action="ppaction://hlinksldjump"/>
          </p:cNvPr>
          <p:cNvSpPr/>
          <p:nvPr/>
        </p:nvSpPr>
        <p:spPr>
          <a:xfrm>
            <a:off x="2441575" y="1524000"/>
            <a:ext cx="1978025" cy="190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>
            <a:hlinkClick r:id="rId14" action="ppaction://hlinksldjump"/>
          </p:cNvPr>
          <p:cNvSpPr/>
          <p:nvPr/>
        </p:nvSpPr>
        <p:spPr>
          <a:xfrm>
            <a:off x="307975" y="6385111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0" name="Rectangle 109">
            <a:hlinkClick r:id="rId15" action="ppaction://hlinksldjump"/>
          </p:cNvPr>
          <p:cNvSpPr/>
          <p:nvPr/>
        </p:nvSpPr>
        <p:spPr>
          <a:xfrm>
            <a:off x="1368453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1" name="Rectangle 110">
            <a:hlinkClick r:id="rId16" action="ppaction://hlinksldjump"/>
          </p:cNvPr>
          <p:cNvSpPr/>
          <p:nvPr/>
        </p:nvSpPr>
        <p:spPr>
          <a:xfrm>
            <a:off x="2510280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2" name="Rectangle 111">
            <a:hlinkClick r:id="rId17" action="ppaction://hlinksldjump"/>
          </p:cNvPr>
          <p:cNvSpPr/>
          <p:nvPr/>
        </p:nvSpPr>
        <p:spPr>
          <a:xfrm>
            <a:off x="3604171" y="6386688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77" name="Straight Connector 38"/>
          <p:cNvCxnSpPr/>
          <p:nvPr/>
        </p:nvCxnSpPr>
        <p:spPr>
          <a:xfrm>
            <a:off x="175800" y="15240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83" y="0"/>
            <a:ext cx="4345200" cy="685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fame\Desktop\zodiac\Tha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688" y="1828800"/>
            <a:ext cx="579242" cy="3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fame\Desktop\zodiac\E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606" y="2505191"/>
            <a:ext cx="551324" cy="35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412" y="1831059"/>
            <a:ext cx="107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Thai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2505191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English</a:t>
            </a:r>
            <a:endParaRPr lang="th-TH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Language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2" name="Straight Connector 3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6" name="Straight Connector 3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8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Straight Connector 40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5" name="Straight Connector 44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8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9" name="Straight Connector 48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09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81000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Straight Connector 53"/>
          <p:cNvCxnSpPr/>
          <p:nvPr/>
        </p:nvCxnSpPr>
        <p:spPr>
          <a:xfrm>
            <a:off x="1143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429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286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hlinkClick r:id="rId10" action="ppaction://hlinksldjump"/>
          </p:cNvPr>
          <p:cNvSpPr/>
          <p:nvPr/>
        </p:nvSpPr>
        <p:spPr>
          <a:xfrm>
            <a:off x="307975" y="6385111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Rectangle 58">
            <a:hlinkClick r:id="rId11" action="ppaction://hlinksldjump"/>
          </p:cNvPr>
          <p:cNvSpPr/>
          <p:nvPr/>
        </p:nvSpPr>
        <p:spPr>
          <a:xfrm>
            <a:off x="1143000" y="6400800"/>
            <a:ext cx="1142999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Rectangle 59">
            <a:hlinkClick r:id="rId12" action="ppaction://hlinksldjump"/>
          </p:cNvPr>
          <p:cNvSpPr/>
          <p:nvPr/>
        </p:nvSpPr>
        <p:spPr>
          <a:xfrm>
            <a:off x="2510280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Rectangle 60">
            <a:hlinkClick r:id="rId13" action="ppaction://hlinksldjump"/>
          </p:cNvPr>
          <p:cNvSpPr/>
          <p:nvPr/>
        </p:nvSpPr>
        <p:spPr>
          <a:xfrm>
            <a:off x="3604171" y="6386688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2" name="Picture 4" descr="C:\Users\fame\Desktop\zodiac\chmenu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772" y="6432176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15" action="ppaction://hlinksldjump"/>
          </p:cNvPr>
          <p:cNvSpPr/>
          <p:nvPr/>
        </p:nvSpPr>
        <p:spPr>
          <a:xfrm>
            <a:off x="316184" y="1752600"/>
            <a:ext cx="3939629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Rectangle 56"/>
          <p:cNvSpPr/>
          <p:nvPr/>
        </p:nvSpPr>
        <p:spPr>
          <a:xfrm>
            <a:off x="381000" y="2438400"/>
            <a:ext cx="3939629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3" name="Picture 2" descr="C:\Users\fame\Desktop\zodiac\tic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4742" y="2514600"/>
            <a:ext cx="2413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791200" y="55748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Language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29200" y="1371600"/>
            <a:ext cx="373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หน้าสำหรับเลือกภาษาที่ต้องการใช้งาน </a:t>
            </a:r>
            <a:r>
              <a:rPr lang="th-TH" sz="2400" dirty="0" smtClean="0">
                <a:cs typeface="+mj-cs"/>
              </a:rPr>
              <a:t>เช่นกันเพื่อ</a:t>
            </a:r>
            <a:r>
              <a:rPr lang="th-TH" sz="2400" dirty="0" smtClean="0">
                <a:cs typeface="+mj-cs"/>
              </a:rPr>
              <a:t>ความสะดวกต่อการใช้งาน เช่น กลุ่มดาวที่เรารู้จักอาจเป็นชื่อในอีกภาษาหนึ่ง เป็น</a:t>
            </a:r>
            <a:r>
              <a:rPr lang="th-TH" sz="2400" dirty="0" smtClean="0">
                <a:cs typeface="+mj-cs"/>
              </a:rPr>
              <a:t>ต้น</a:t>
            </a:r>
          </a:p>
          <a:p>
            <a:r>
              <a:rPr lang="th-TH" sz="2400" dirty="0" smtClean="0">
                <a:cs typeface="+mj-cs"/>
              </a:rPr>
              <a:t>	สำหรับหน้านี้จะเป็นแสดงในลักษณะของรายการ ซึ่งมีเครื่องหมายถูก</a:t>
            </a:r>
            <a:r>
              <a:rPr lang="en-US" sz="2400" dirty="0" smtClean="0">
                <a:cs typeface="+mj-cs"/>
              </a:rPr>
              <a:t> </a:t>
            </a:r>
            <a:endParaRPr lang="th-TH" sz="2400" dirty="0" smtClean="0">
              <a:cs typeface="+mj-cs"/>
            </a:endParaRPr>
          </a:p>
          <a:p>
            <a:r>
              <a:rPr lang="th-TH" sz="2400" dirty="0" smtClean="0">
                <a:cs typeface="+mj-cs"/>
              </a:rPr>
              <a:t>ทำให้เราเข้าใจได้ว่าเราเลือกภาษานั้นๆ อยู่</a:t>
            </a:r>
            <a:endParaRPr lang="en-US" sz="2400" dirty="0">
              <a:cs typeface="+mj-cs"/>
            </a:endParaRPr>
          </a:p>
        </p:txBody>
      </p:sp>
      <p:pic>
        <p:nvPicPr>
          <p:cNvPr id="66" name="Picture 2" descr="C:\Users\fame\Desktop\zodiac\tic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276600"/>
            <a:ext cx="2413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651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ame\Desktop\zodiac\search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0999"/>
            <a:ext cx="4343400" cy="647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867400" y="609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Adobe Arabic" pitchFamily="18" charset="-78"/>
              </a:rPr>
              <a:t>Search</a:t>
            </a:r>
            <a:endParaRPr lang="en-US" sz="3200" b="1" dirty="0">
              <a:ea typeface="Adobe Gothic Std B" pitchFamily="34" charset="-128"/>
              <a:cs typeface="Adobe Arabic" pitchFamily="18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05400" y="1295400"/>
            <a:ext cx="3581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cs typeface="+mj-cs"/>
              </a:rPr>
              <a:t>คือ หน้าที่ทำการค้นหาดวงดาว </a:t>
            </a:r>
            <a:r>
              <a:rPr lang="en-US" sz="2800" dirty="0" smtClean="0">
                <a:cs typeface="+mj-cs"/>
              </a:rPr>
              <a:t>/</a:t>
            </a:r>
            <a:r>
              <a:rPr lang="th-TH" sz="2800" dirty="0" smtClean="0">
                <a:cs typeface="+mj-cs"/>
              </a:rPr>
              <a:t>กาแล็กซี่ </a:t>
            </a:r>
            <a:r>
              <a:rPr lang="en-US" sz="2800" dirty="0" smtClean="0">
                <a:cs typeface="+mj-cs"/>
              </a:rPr>
              <a:t>/</a:t>
            </a:r>
            <a:r>
              <a:rPr lang="th-TH" sz="2800" dirty="0" smtClean="0">
                <a:cs typeface="+mj-cs"/>
              </a:rPr>
              <a:t>ดาวเคราะห์ </a:t>
            </a:r>
            <a:r>
              <a:rPr lang="en-US" sz="2800" dirty="0" smtClean="0">
                <a:cs typeface="+mj-cs"/>
              </a:rPr>
              <a:t>/</a:t>
            </a:r>
            <a:r>
              <a:rPr lang="th-TH" sz="2800" dirty="0" smtClean="0">
                <a:cs typeface="+mj-cs"/>
              </a:rPr>
              <a:t>อื่นๆ </a:t>
            </a:r>
            <a:br>
              <a:rPr lang="th-TH" sz="2800" dirty="0" smtClean="0">
                <a:cs typeface="+mj-cs"/>
              </a:rPr>
            </a:br>
            <a:r>
              <a:rPr lang="th-TH" sz="2800" dirty="0" smtClean="0">
                <a:cs typeface="+mj-cs"/>
              </a:rPr>
              <a:t>เมื่อ คีย์ข้อความที่ต้องการค้นหาเข้าไป จะแสดงเนื้อหา ข้อความที่ใกล้เคียงกับคำที่</a:t>
            </a:r>
            <a:r>
              <a:rPr lang="th-TH" sz="2800" dirty="0" smtClean="0">
                <a:cs typeface="+mj-cs"/>
              </a:rPr>
              <a:t>คีย์ </a:t>
            </a:r>
          </a:p>
          <a:p>
            <a:r>
              <a:rPr lang="en-US" sz="2800" dirty="0" smtClean="0">
                <a:cs typeface="+mj-cs"/>
              </a:rPr>
              <a:t>- </a:t>
            </a:r>
            <a:r>
              <a:rPr lang="th-TH" sz="2800" dirty="0" smtClean="0">
                <a:cs typeface="+mj-cs"/>
              </a:rPr>
              <a:t>ในส่วนนี้เกี่ยวข้องกับ </a:t>
            </a:r>
            <a:r>
              <a:rPr lang="en-US" sz="2800" dirty="0" smtClean="0">
                <a:cs typeface="+mj-cs"/>
              </a:rPr>
              <a:t>Conceptual models </a:t>
            </a:r>
            <a:r>
              <a:rPr lang="th-TH" sz="2800" dirty="0" smtClean="0">
                <a:cs typeface="+mj-cs"/>
              </a:rPr>
              <a:t>คือ </a:t>
            </a:r>
            <a:r>
              <a:rPr lang="en-US" sz="2800" dirty="0" smtClean="0">
                <a:cs typeface="+mj-cs"/>
              </a:rPr>
              <a:t>Exploring and browsing </a:t>
            </a:r>
            <a:r>
              <a:rPr lang="th-TH" sz="2800" dirty="0" smtClean="0">
                <a:cs typeface="+mj-cs"/>
              </a:rPr>
              <a:t>เพื่อทำการค้นหาสิ่งที่เราต้องการ </a:t>
            </a:r>
            <a:endParaRPr lang="en-US" sz="2800" dirty="0"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655" y="0"/>
            <a:ext cx="4343400" cy="629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Search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5" name="Straight Connector 44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8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9" name="Straight Connector 48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6" descr="C:\Users\fame\Desktop\zodiac\home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7972" y="6366884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9" descr="C:\Users\fame\Desktop\zodiac\back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1002183" y="6383696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Straight Connector 52"/>
          <p:cNvCxnSpPr/>
          <p:nvPr/>
        </p:nvCxnSpPr>
        <p:spPr>
          <a:xfrm>
            <a:off x="2349368" y="6323364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>
            <a:hlinkClick r:id="rId8" action="ppaction://hlinksldjump"/>
          </p:cNvPr>
          <p:cNvSpPr/>
          <p:nvPr/>
        </p:nvSpPr>
        <p:spPr>
          <a:xfrm>
            <a:off x="2438400" y="6334000"/>
            <a:ext cx="2057400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Rectangle 54">
            <a:hlinkClick r:id="rId8" action="ppaction://hlinksldjump"/>
          </p:cNvPr>
          <p:cNvSpPr/>
          <p:nvPr/>
        </p:nvSpPr>
        <p:spPr>
          <a:xfrm>
            <a:off x="325800" y="6324600"/>
            <a:ext cx="1807800" cy="4743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fame\Desktop\zodiac\searching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43434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14478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หน้าตัวอย่างเมื่อเรา คีย์ข้อความเข้า</a:t>
            </a:r>
            <a:r>
              <a:rPr lang="th-TH" sz="2400" dirty="0" smtClean="0">
                <a:cs typeface="+mj-cs"/>
              </a:rPr>
              <a:t>ไป</a:t>
            </a:r>
          </a:p>
          <a:p>
            <a:r>
              <a:rPr lang="th-TH" sz="2400" dirty="0" smtClean="0">
                <a:cs typeface="+mj-cs"/>
              </a:rPr>
              <a:t>คือทางผู้จัดทำได้คีย์ข้อความ </a:t>
            </a:r>
            <a:r>
              <a:rPr lang="en-US" sz="2400" dirty="0" err="1" smtClean="0">
                <a:cs typeface="+mj-cs"/>
              </a:rPr>
              <a:t>Ori</a:t>
            </a:r>
            <a:r>
              <a:rPr lang="en-US" sz="2400" dirty="0" smtClean="0">
                <a:cs typeface="+mj-cs"/>
              </a:rPr>
              <a:t> </a:t>
            </a:r>
            <a:r>
              <a:rPr lang="th-TH" sz="2400" dirty="0" smtClean="0">
                <a:cs typeface="+mj-cs"/>
              </a:rPr>
              <a:t>ก็จะปรากฏข้อความที่เกี่ยวข้อง มาให้เราเห็น </a:t>
            </a:r>
            <a:r>
              <a:rPr lang="th-TH" sz="2400" dirty="0" smtClean="0">
                <a:cs typeface="+mj-cs"/>
              </a:rPr>
              <a:t> </a:t>
            </a:r>
            <a:endParaRPr lang="en-US" sz="2400" dirty="0"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27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Search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800" y="1761932"/>
            <a:ext cx="360000" cy="3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8678" y="1783378"/>
            <a:ext cx="668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Orion</a:t>
            </a:r>
            <a:endParaRPr lang="th-TH" sz="1600" b="1" dirty="0"/>
          </a:p>
        </p:txBody>
      </p:sp>
      <p:grpSp>
        <p:nvGrpSpPr>
          <p:cNvPr id="42" name="Group 41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43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4" name="Straight Connector 43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8" name="Straight Connector 4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6" descr="C:\Users\fame\Desktop\zodiac\home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7972" y="6366884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9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1002183" y="6383696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Straight Connector 52"/>
          <p:cNvCxnSpPr/>
          <p:nvPr/>
        </p:nvCxnSpPr>
        <p:spPr>
          <a:xfrm>
            <a:off x="2349368" y="6323364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ectangle 54">
            <a:hlinkClick r:id="rId9" action="ppaction://hlinksldjump"/>
          </p:cNvPr>
          <p:cNvSpPr/>
          <p:nvPr/>
        </p:nvSpPr>
        <p:spPr>
          <a:xfrm>
            <a:off x="2438400" y="6334000"/>
            <a:ext cx="2057400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Rectangle 56">
            <a:hlinkClick r:id="rId9" action="ppaction://hlinksldjump"/>
          </p:cNvPr>
          <p:cNvSpPr/>
          <p:nvPr/>
        </p:nvSpPr>
        <p:spPr>
          <a:xfrm>
            <a:off x="325800" y="6324600"/>
            <a:ext cx="1807800" cy="4743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TextBox 20"/>
          <p:cNvSpPr txBox="1"/>
          <p:nvPr/>
        </p:nvSpPr>
        <p:spPr>
          <a:xfrm>
            <a:off x="5867400" y="6096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Adobe Arabic" pitchFamily="18" charset="-78"/>
              </a:rPr>
              <a:t>Search</a:t>
            </a:r>
            <a:endParaRPr lang="en-US" sz="3200" b="1" dirty="0">
              <a:ea typeface="Adobe Gothic Std B" pitchFamily="34" charset="-128"/>
              <a:cs typeface="Adobe Arabic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ame\Desktop\zodiac\move ori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345" y="-25400"/>
            <a:ext cx="4120055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fame\Desktop\zodiac\sor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1170" cy="682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95345" y="643985"/>
            <a:ext cx="4302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cs typeface="+mj-cs"/>
              </a:rPr>
              <a:t>แถบด้านล่างจะหายไปเมื่อผ่านไประยะเวลาหนึ่ง และเราสามารถเรียกขึ้นมาใหม่โดยการสัมผัสหน้าจอ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609600" y="152400"/>
            <a:ext cx="3505200" cy="178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cs typeface="+mj-cs"/>
              </a:rPr>
              <a:t>              </a:t>
            </a:r>
            <a:r>
              <a:rPr lang="en-US" sz="2400" b="1" dirty="0" smtClean="0">
                <a:cs typeface="+mj-cs"/>
              </a:rPr>
              <a:t>Sky </a:t>
            </a:r>
            <a:r>
              <a:rPr lang="en-US" sz="2400" b="1" dirty="0" smtClean="0">
                <a:cs typeface="+mj-cs"/>
              </a:rPr>
              <a:t>Map</a:t>
            </a:r>
          </a:p>
          <a:p>
            <a:r>
              <a:rPr lang="th-TH" sz="2400" b="1" dirty="0" smtClean="0">
                <a:cs typeface="+mj-cs"/>
              </a:rPr>
              <a:t>  เป็นส่วนของโปรแกรมที่ให้อิสระแก่ผู้ใช้ในการดูดาวต่างๆที่อยู่บนท้องฟ้า โดย</a:t>
            </a:r>
            <a:r>
              <a:rPr lang="th-TH" sz="2400" b="1" dirty="0" smtClean="0">
                <a:cs typeface="+mj-cs"/>
              </a:rPr>
              <a:t>เลื่อนห</a:t>
            </a:r>
            <a:r>
              <a:rPr lang="th-TH" sz="2400" b="1" dirty="0" smtClean="0">
                <a:cs typeface="+mj-cs"/>
              </a:rPr>
              <a:t>น้าจอสามารถทำได้โดยการสัมผัสแล้วเลื่อน</a:t>
            </a:r>
            <a:endParaRPr lang="en-US" sz="2400" b="1" dirty="0" smtClean="0">
              <a:cs typeface="+mj-cs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6" name="Straight Connector 3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9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0" name="Straight Connector 39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2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66884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Straight Connector 44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ectangle 46">
            <a:hlinkClick r:id="rId10" action="ppaction://hlinksldjump"/>
          </p:cNvPr>
          <p:cNvSpPr/>
          <p:nvPr/>
        </p:nvSpPr>
        <p:spPr>
          <a:xfrm>
            <a:off x="1786001" y="6332686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Rectangle 47">
            <a:hlinkClick r:id="rId11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Rectangle 48">
            <a:hlinkClick r:id="rId10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260919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pi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994587" y="406213"/>
            <a:ext cx="431426" cy="53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410200" y="457200"/>
            <a:ext cx="48006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00" dirty="0" smtClean="0">
              <a:latin typeface="Cooper Std Black" pitchFamily="18" charset="0"/>
            </a:endParaRPr>
          </a:p>
          <a:p>
            <a:pPr algn="ctr"/>
            <a:r>
              <a:rPr lang="en-US" dirty="0" smtClean="0">
                <a:latin typeface="Cooper Std Black" pitchFamily="18" charset="0"/>
                <a:cs typeface="+mj-cs"/>
              </a:rPr>
              <a:t> CONSTELLATION</a:t>
            </a:r>
            <a:endParaRPr lang="en-US" dirty="0" smtClean="0">
              <a:latin typeface="Cooper Std Black" pitchFamily="18" charset="0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400" y="457200"/>
            <a:ext cx="606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  <a:cs typeface="+mj-cs"/>
              </a:rPr>
              <a:t>คลิก</a:t>
            </a:r>
            <a:endParaRPr lang="en-US" dirty="0"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8200" y="457200"/>
            <a:ext cx="31242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Constellation</a:t>
            </a:r>
          </a:p>
        </p:txBody>
      </p:sp>
      <p:pic>
        <p:nvPicPr>
          <p:cNvPr id="1028" name="Picture 4" descr="C:\Users\fame\Desktop\zodiac\Or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40" y="1539600"/>
            <a:ext cx="1679811" cy="19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fame\Desktop\zodiac\pleiad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1699200" cy="19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51"/>
          <p:cNvCxnSpPr/>
          <p:nvPr/>
        </p:nvCxnSpPr>
        <p:spPr>
          <a:xfrm flipH="1">
            <a:off x="2321258" y="1251240"/>
            <a:ext cx="33512" cy="523512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46713" y="41910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8585" y="3657600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Orion</a:t>
            </a:r>
            <a:endParaRPr lang="th-TH" b="1" dirty="0">
              <a:solidFill>
                <a:srgbClr val="FFC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35040" y="3657600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Pleiades</a:t>
            </a:r>
            <a:endParaRPr lang="th-TH" b="1" dirty="0">
              <a:solidFill>
                <a:srgbClr val="FFC000"/>
              </a:solidFill>
            </a:endParaRPr>
          </a:p>
        </p:txBody>
      </p:sp>
      <p:pic>
        <p:nvPicPr>
          <p:cNvPr id="5122" name="Picture 2" descr="C:\Users\fame\Desktop\zodiac\cygnu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76" y="4419600"/>
            <a:ext cx="1681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685800" y="6019800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Cygnus</a:t>
            </a:r>
            <a:endParaRPr lang="th-TH" b="1" dirty="0">
              <a:solidFill>
                <a:srgbClr val="FFC000"/>
              </a:solidFill>
            </a:endParaRPr>
          </a:p>
        </p:txBody>
      </p:sp>
      <p:pic>
        <p:nvPicPr>
          <p:cNvPr id="5123" name="Picture 3" descr="C:\Users\fame\Desktop\zodiac\Dra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7283" y="4419600"/>
            <a:ext cx="175271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835040" y="6019800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Draco</a:t>
            </a:r>
            <a:endParaRPr lang="th-TH" b="1" dirty="0">
              <a:solidFill>
                <a:srgbClr val="FFC0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56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7" name="Straight Connector 5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1" name="Straight Connector 60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3" name="Picture 5" descr="C:\Users\fame\Desktop\zodiac\pics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 descr="C:\Users\fame\Desktop\zodiac\back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Straight Connector 64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hlinkClick r:id="rId12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Rectangle 67">
            <a:hlinkClick r:id="rId13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9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683" y="6377270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15" action="ppaction://hlinksldjump"/>
          </p:cNvPr>
          <p:cNvSpPr/>
          <p:nvPr/>
        </p:nvSpPr>
        <p:spPr>
          <a:xfrm>
            <a:off x="76200" y="1371600"/>
            <a:ext cx="2148085" cy="26470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TextBox 32"/>
          <p:cNvSpPr txBox="1"/>
          <p:nvPr/>
        </p:nvSpPr>
        <p:spPr>
          <a:xfrm>
            <a:off x="5105400" y="1219200"/>
            <a:ext cx="3429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คือหน้าที่แสดงถึงตารางเป็นกลุ่มดาว หรือ </a:t>
            </a:r>
            <a:r>
              <a:rPr lang="en-US" sz="2400" dirty="0" smtClean="0">
                <a:cs typeface="+mj-cs"/>
              </a:rPr>
              <a:t>constellation </a:t>
            </a:r>
            <a:r>
              <a:rPr lang="th-TH" sz="2400" dirty="0" smtClean="0">
                <a:cs typeface="+mj-cs"/>
              </a:rPr>
              <a:t>ที่มีรูปภาพขนาดที่ชัดเจน ทำให้เรารู้ว่าเราต้องกดในส่วนไหน มีข้อความอธิบายถึงภาพกลุ่มดาว ซึ่งตรงกับหลักของ </a:t>
            </a:r>
            <a:r>
              <a:rPr lang="en-US" sz="2400" dirty="0" smtClean="0">
                <a:cs typeface="+mj-cs"/>
              </a:rPr>
              <a:t>manipulating and navigating </a:t>
            </a:r>
            <a:r>
              <a:rPr lang="th-TH" sz="2400" dirty="0" smtClean="0">
                <a:cs typeface="+mj-cs"/>
              </a:rPr>
              <a:t>ซึ่งเป็นการบังคับทิศทางการกดของเรา คือมี </a:t>
            </a:r>
            <a:r>
              <a:rPr lang="en-US" sz="2400" dirty="0" smtClean="0">
                <a:cs typeface="+mj-cs"/>
              </a:rPr>
              <a:t>the direction manipulation approach (DM)</a:t>
            </a:r>
            <a:endParaRPr lang="th-TH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14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39486"/>
            <a:ext cx="7034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ที่มาและความสำคัญของโครงงาน</a:t>
            </a:r>
            <a:endParaRPr lang="th-TH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1600200"/>
            <a:ext cx="8382000" cy="4267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  <a:cs typeface="+mj-cs"/>
              </a:rPr>
              <a:t>	</a:t>
            </a:r>
            <a:r>
              <a:rPr lang="en-US" sz="34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เนื่องจากในปัจจุบันยุคนี้เป็นยุคของ โซเชียลเน็ตเวิร์ค </a:t>
            </a:r>
            <a:r>
              <a:rPr lang="en-US" sz="3400" dirty="0">
                <a:solidFill>
                  <a:schemeClr val="tx1"/>
                </a:solidFill>
                <a:cs typeface="+mj-cs"/>
              </a:rPr>
              <a:t>(Social network) 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ซึ่งมองไปทางไหนโดยส่วนมากมีมือถือที่มีระบบปฏิบัติการที่ทันสมัยไม่ว่าจะเป็น ระบบ </a:t>
            </a:r>
            <a:r>
              <a:rPr lang="en-US" sz="3400" dirty="0" err="1">
                <a:solidFill>
                  <a:schemeClr val="tx1"/>
                </a:solidFill>
                <a:cs typeface="+mj-cs"/>
              </a:rPr>
              <a:t>Bada</a:t>
            </a:r>
            <a:r>
              <a:rPr lang="en-US" sz="3400" dirty="0">
                <a:solidFill>
                  <a:schemeClr val="tx1"/>
                </a:solidFill>
                <a:cs typeface="+mj-cs"/>
              </a:rPr>
              <a:t>,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 </a:t>
            </a:r>
            <a:r>
              <a:rPr lang="en-US" sz="3400" dirty="0">
                <a:solidFill>
                  <a:schemeClr val="tx1"/>
                </a:solidFill>
                <a:cs typeface="+mj-cs"/>
              </a:rPr>
              <a:t>Android,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 </a:t>
            </a:r>
            <a:r>
              <a:rPr lang="en-US" sz="3400" dirty="0" err="1" smtClean="0">
                <a:solidFill>
                  <a:schemeClr val="tx1"/>
                </a:solidFill>
                <a:cs typeface="+mj-cs"/>
              </a:rPr>
              <a:t>iOs</a:t>
            </a:r>
            <a:r>
              <a:rPr lang="en-US" sz="3400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ฯลฯ ที่ใช้กันอย่างแพร่หลาย และแอพพลิเคชั่นที่ใช้ภายในระบบปฏิบัติการต่างๆนั้นมีเพิ่มขึ้น ในที่นี้รวมไปถึงแอพพลิเคชั่นที่มีประโยชน์ใช้เพื่อศึกษาดวงดาว คือโปรแกรมเพื่อดูแผนที่ดาว รูปร่าง รายละเอียดเบื้องต้น   ซึ่งจะอยู่บนระบบต่างๆที่ได้กล่าวมา เป็นแอพพลิเคชั่นที่มีประโยชน์ต่อบุคคลทั่วไปหรือโดยเฉพาะผู้ที่สนใจเกี่ยวกับดวงดาว </a:t>
            </a:r>
            <a:br>
              <a:rPr lang="th-TH" sz="3400" dirty="0">
                <a:solidFill>
                  <a:schemeClr val="tx1"/>
                </a:solidFill>
                <a:cs typeface="+mj-cs"/>
              </a:rPr>
            </a:br>
            <a:r>
              <a:rPr lang="th-TH" sz="3400" dirty="0">
                <a:solidFill>
                  <a:schemeClr val="tx1"/>
                </a:solidFill>
                <a:cs typeface="+mj-cs"/>
              </a:rPr>
              <a:t>	การจัดทำโครงงานครั้งขึ้นเป็นแบบโครงร่างของแอพพลิเคชั่นเกี่ยวกับเรื่องราวของดวงดาว เพื่อเป็นประโยชน์แก่ผู้ที่สนใจในเรื่องราวและตำนานของดวงดาวแต่ละดวง ว่ามีที่มาอย่างไร แอพพลิเคชั่นนี้ มีทั้งเรื่องราวของกาแล็กซี่ กลุ่มดาวทั่วไป กลุ่มดาวจักรราศี และ ดาวเคราะห์ นอกจากนี้ยังมีระบบที่ใช้ในการดูดาว</a:t>
            </a:r>
            <a:r>
              <a:rPr lang="th-TH" sz="3400" dirty="0" smtClean="0">
                <a:solidFill>
                  <a:schemeClr val="tx1"/>
                </a:solidFill>
                <a:cs typeface="+mj-cs"/>
              </a:rPr>
              <a:t>อีกด้วย รวมถึง</a:t>
            </a:r>
            <a:r>
              <a:rPr lang="th-TH" sz="3400" dirty="0">
                <a:solidFill>
                  <a:schemeClr val="tx1"/>
                </a:solidFill>
                <a:cs typeface="+mj-cs"/>
              </a:rPr>
              <a:t>ฟังก์ชันต่างๆ ที่ออกแบบตามหลักของ วิชาปฏิสัมพันธ์ ระหว่างมนุษย์และคอมพิวเตอร์ </a:t>
            </a:r>
          </a:p>
        </p:txBody>
      </p:sp>
    </p:spTree>
    <p:extLst>
      <p:ext uri="{BB962C8B-B14F-4D97-AF65-F5344CB8AC3E}">
        <p14:creationId xmlns:p14="http://schemas.microsoft.com/office/powerpoint/2010/main" xmlns="" val="4244829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631" y="1"/>
            <a:ext cx="4343400" cy="685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6096000" y="381000"/>
            <a:ext cx="426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" dirty="0" smtClean="0">
              <a:latin typeface="Cooper Std Black" pitchFamily="18" charset="0"/>
            </a:endParaRPr>
          </a:p>
          <a:p>
            <a:r>
              <a:rPr lang="en-US" sz="1100" dirty="0" smtClean="0">
                <a:latin typeface="Cooper Std Black" pitchFamily="18" charset="0"/>
              </a:rPr>
              <a:t>                     </a:t>
            </a:r>
            <a:r>
              <a:rPr lang="en-US" sz="1600" dirty="0" smtClean="0">
                <a:latin typeface="Cooper Std Black" pitchFamily="18" charset="0"/>
              </a:rPr>
              <a:t>PLANET</a:t>
            </a:r>
            <a:endParaRPr lang="en-US" sz="1600" dirty="0">
              <a:latin typeface="Cooper Std Black" pitchFamily="18" charset="0"/>
            </a:endParaRPr>
          </a:p>
        </p:txBody>
      </p:sp>
      <p:pic>
        <p:nvPicPr>
          <p:cNvPr id="31" name="Picture 30" descr="Mo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381000"/>
            <a:ext cx="533400" cy="426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" name="Rectangle 37"/>
          <p:cNvSpPr/>
          <p:nvPr/>
        </p:nvSpPr>
        <p:spPr>
          <a:xfrm>
            <a:off x="452052" y="1600201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1774987" y="1600200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097922" y="1600200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3097922" y="3124200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3097922" y="4648200"/>
            <a:ext cx="1075987" cy="13716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1774987" y="4648200"/>
            <a:ext cx="1075987" cy="13716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452052" y="4648200"/>
            <a:ext cx="1075987" cy="13716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452052" y="3124200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1774987" y="3124200"/>
            <a:ext cx="1075987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 descr="earth.jpg"/>
          <p:cNvPicPr>
            <a:picLocks noChangeAspect="1"/>
          </p:cNvPicPr>
          <p:nvPr/>
        </p:nvPicPr>
        <p:blipFill>
          <a:blip r:embed="rId4" cstate="print"/>
          <a:srcRect l="9524" t="8333" r="9522" b="9524"/>
          <a:stretch>
            <a:fillRect/>
          </a:stretch>
        </p:blipFill>
        <p:spPr>
          <a:xfrm>
            <a:off x="3171419" y="1676401"/>
            <a:ext cx="943694" cy="914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Picture 36" descr="jupiter.jpg"/>
          <p:cNvPicPr>
            <a:picLocks noChangeAspect="1"/>
          </p:cNvPicPr>
          <p:nvPr/>
        </p:nvPicPr>
        <p:blipFill>
          <a:blip r:embed="rId5" cstate="print"/>
          <a:srcRect l="12667" t="3333" r="13556" b="4445"/>
          <a:stretch>
            <a:fillRect/>
          </a:stretch>
        </p:blipFill>
        <p:spPr>
          <a:xfrm>
            <a:off x="1848484" y="3200400"/>
            <a:ext cx="943694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9" name="Picture 38" descr="venus-card.jpg"/>
          <p:cNvPicPr>
            <a:picLocks noChangeAspect="1"/>
          </p:cNvPicPr>
          <p:nvPr/>
        </p:nvPicPr>
        <p:blipFill>
          <a:blip r:embed="rId6" cstate="print"/>
          <a:srcRect l="9716" t="6424" r="8496" b="10159"/>
          <a:stretch>
            <a:fillRect/>
          </a:stretch>
        </p:blipFill>
        <p:spPr>
          <a:xfrm>
            <a:off x="525549" y="3200400"/>
            <a:ext cx="943694" cy="83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" name="Picture 40" descr="mercury.jpg"/>
          <p:cNvPicPr>
            <a:picLocks noChangeAspect="1"/>
          </p:cNvPicPr>
          <p:nvPr/>
        </p:nvPicPr>
        <p:blipFill>
          <a:blip r:embed="rId7" cstate="print"/>
          <a:srcRect l="3566" t="5555" r="3567" b="4444"/>
          <a:stretch>
            <a:fillRect/>
          </a:stretch>
        </p:blipFill>
        <p:spPr>
          <a:xfrm>
            <a:off x="3168128" y="3200400"/>
            <a:ext cx="914621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" name="Picture 42" descr="sun.jpeg"/>
          <p:cNvPicPr>
            <a:picLocks noChangeAspect="1"/>
          </p:cNvPicPr>
          <p:nvPr/>
        </p:nvPicPr>
        <p:blipFill>
          <a:blip r:embed="rId8" cstate="print"/>
          <a:srcRect l="13333" t="13333" r="11111" b="11111"/>
          <a:stretch>
            <a:fillRect/>
          </a:stretch>
        </p:blipFill>
        <p:spPr>
          <a:xfrm>
            <a:off x="525549" y="1676400"/>
            <a:ext cx="943694" cy="889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" name="Picture 44" descr="saturn.jpg"/>
          <p:cNvPicPr>
            <a:picLocks noChangeAspect="1"/>
          </p:cNvPicPr>
          <p:nvPr/>
        </p:nvPicPr>
        <p:blipFill>
          <a:blip r:embed="rId9" cstate="print"/>
          <a:srcRect l="7500" t="11667" r="2500" b="15000"/>
          <a:stretch>
            <a:fillRect/>
          </a:stretch>
        </p:blipFill>
        <p:spPr>
          <a:xfrm>
            <a:off x="1844980" y="4724400"/>
            <a:ext cx="936000" cy="895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" name="Picture 46" descr="mar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48484" y="1676400"/>
            <a:ext cx="943694" cy="882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Picture 48" descr="Pluto.jpg"/>
          <p:cNvPicPr>
            <a:picLocks noChangeAspect="1"/>
          </p:cNvPicPr>
          <p:nvPr/>
        </p:nvPicPr>
        <p:blipFill>
          <a:blip r:embed="rId11" cstate="print"/>
          <a:srcRect l="30834" t="24445" r="29167" b="24444"/>
          <a:stretch>
            <a:fillRect/>
          </a:stretch>
        </p:blipFill>
        <p:spPr>
          <a:xfrm>
            <a:off x="3171419" y="4724400"/>
            <a:ext cx="920301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" name="Picture 32" descr="uranus.jpg"/>
          <p:cNvPicPr>
            <a:picLocks noChangeAspect="1"/>
          </p:cNvPicPr>
          <p:nvPr/>
        </p:nvPicPr>
        <p:blipFill>
          <a:blip r:embed="rId12" cstate="print"/>
          <a:srcRect l="7947" t="9722" r="10846" b="13889"/>
          <a:stretch>
            <a:fillRect/>
          </a:stretch>
        </p:blipFill>
        <p:spPr>
          <a:xfrm>
            <a:off x="525549" y="4724400"/>
            <a:ext cx="943694" cy="960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7" name="TextBox 76"/>
          <p:cNvSpPr txBox="1"/>
          <p:nvPr/>
        </p:nvSpPr>
        <p:spPr>
          <a:xfrm>
            <a:off x="532845" y="255704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Sun</a:t>
            </a:r>
            <a:endParaRPr lang="en-US" sz="16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855780" y="2545378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Mars</a:t>
            </a:r>
            <a:endParaRPr lang="en-US" sz="16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3276600" y="2557046"/>
            <a:ext cx="76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Earth</a:t>
            </a:r>
            <a:endParaRPr lang="en-US" sz="16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578296" y="4057788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Venus</a:t>
            </a:r>
            <a:endParaRPr lang="en-US" sz="16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1905000" y="4069378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Jupiter</a:t>
            </a:r>
            <a:endParaRPr lang="en-US" sz="16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381000" y="566957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Neptune</a:t>
            </a:r>
            <a:endParaRPr lang="en-US" sz="16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3124200" y="4069378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Mercury</a:t>
            </a:r>
            <a:endParaRPr lang="en-US" sz="16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1875971" y="568124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Saturn</a:t>
            </a:r>
            <a:endParaRPr lang="en-US" sz="16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212469" y="5681246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Pluto</a:t>
            </a:r>
            <a:endParaRPr lang="en-US" sz="1600" b="1" dirty="0"/>
          </a:p>
        </p:txBody>
      </p:sp>
      <p:grpSp>
        <p:nvGrpSpPr>
          <p:cNvPr id="86" name="Group 85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87" name="Picture 5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1" name="Straight Connector 90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Group 92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94" name="Picture 5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5" name="Straight Connector 94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7" name="Picture 5" descr="C:\Users\fame\Desktop\zodiac\picse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9" descr="C:\Users\fame\Desktop\zodiac\backb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00" name="Straight Connector 99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Rectangle 102">
            <a:hlinkClick r:id="rId17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4" name="Rectangle 103">
            <a:hlinkClick r:id="rId18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6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683" y="6377270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hlinkClick r:id="rId20" action="ppaction://hlinksldjump"/>
          </p:cNvPr>
          <p:cNvSpPr/>
          <p:nvPr/>
        </p:nvSpPr>
        <p:spPr>
          <a:xfrm>
            <a:off x="1866602" y="6351961"/>
            <a:ext cx="984372" cy="47227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5" name="Rectangle 104"/>
          <p:cNvSpPr/>
          <p:nvPr/>
        </p:nvSpPr>
        <p:spPr>
          <a:xfrm>
            <a:off x="148631" y="457200"/>
            <a:ext cx="4315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PLANET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05400" y="1295400"/>
            <a:ext cx="3505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เป็นหน้าสำหรับแสดงไอคอนและคำอธิบายใต้ภาพดาวเคราะห์ที่แสดงในรูปแบบของตารางซึ่งตรงกับหลัก</a:t>
            </a:r>
            <a:r>
              <a:rPr lang="th-TH" sz="2400" dirty="0" smtClean="0">
                <a:cs typeface="+mj-cs"/>
              </a:rPr>
              <a:t>ของ</a:t>
            </a:r>
            <a:r>
              <a:rPr lang="en-US" sz="2400" dirty="0" smtClean="0">
                <a:cs typeface="+mj-cs"/>
              </a:rPr>
              <a:t> Conceptual models </a:t>
            </a:r>
            <a:r>
              <a:rPr lang="th-TH" sz="2400" dirty="0" smtClean="0">
                <a:cs typeface="+mj-cs"/>
              </a:rPr>
              <a:t>คือ </a:t>
            </a:r>
            <a:r>
              <a:rPr lang="en-US" sz="2400" dirty="0" smtClean="0">
                <a:cs typeface="+mj-cs"/>
              </a:rPr>
              <a:t>manipulating and navigating </a:t>
            </a:r>
            <a:r>
              <a:rPr lang="th-TH" sz="2400" dirty="0" smtClean="0">
                <a:cs typeface="+mj-cs"/>
              </a:rPr>
              <a:t>และ ส่วนของ </a:t>
            </a:r>
            <a:r>
              <a:rPr lang="en-US" sz="2400" dirty="0" smtClean="0">
                <a:cs typeface="+mj-cs"/>
              </a:rPr>
              <a:t>Giving Instruction </a:t>
            </a:r>
            <a:r>
              <a:rPr lang="th-TH" sz="2400" dirty="0" smtClean="0">
                <a:cs typeface="+mj-cs"/>
              </a:rPr>
              <a:t>ในลักษณะของรูปที่ใหญ่กว่าข้อความทำให้ผู้ใช้เข้าใจได้ว่าควรจะกดตรงภาพไม่ใช่ข้อความ</a:t>
            </a:r>
            <a:endParaRPr lang="th-TH" sz="24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ame\Desktop\zodiac\planet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8" name="Straight Connector 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47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fame\Desktop\zodiac\back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28838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1524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Picture 4" descr="C:\Users\fame\Desktop\zodiac\chmen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2452" y="6447864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earth.jpg"/>
          <p:cNvPicPr>
            <a:picLocks noChangeAspect="1"/>
          </p:cNvPicPr>
          <p:nvPr/>
        </p:nvPicPr>
        <p:blipFill>
          <a:blip r:embed="rId8" cstate="print"/>
          <a:srcRect l="9524" t="8333" r="9522" b="9524"/>
          <a:stretch>
            <a:fillRect/>
          </a:stretch>
        </p:blipFill>
        <p:spPr>
          <a:xfrm>
            <a:off x="457200" y="3241064"/>
            <a:ext cx="587162" cy="568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22" descr="jupiter.jpg"/>
          <p:cNvPicPr>
            <a:picLocks noChangeAspect="1"/>
          </p:cNvPicPr>
          <p:nvPr/>
        </p:nvPicPr>
        <p:blipFill>
          <a:blip r:embed="rId9" cstate="print"/>
          <a:srcRect l="12667" t="3333" r="13556" b="4445"/>
          <a:stretch>
            <a:fillRect/>
          </a:stretch>
        </p:blipFill>
        <p:spPr>
          <a:xfrm>
            <a:off x="457200" y="4003064"/>
            <a:ext cx="587162" cy="568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23" descr="venus-card.jpg"/>
          <p:cNvPicPr>
            <a:picLocks noChangeAspect="1"/>
          </p:cNvPicPr>
          <p:nvPr/>
        </p:nvPicPr>
        <p:blipFill>
          <a:blip r:embed="rId10" cstate="print"/>
          <a:srcRect l="9716" t="6424" r="8496" b="10159"/>
          <a:stretch>
            <a:fillRect/>
          </a:stretch>
        </p:blipFill>
        <p:spPr>
          <a:xfrm>
            <a:off x="449181" y="4789114"/>
            <a:ext cx="587162" cy="521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Picture 25" descr="sun.jpeg"/>
          <p:cNvPicPr>
            <a:picLocks noChangeAspect="1"/>
          </p:cNvPicPr>
          <p:nvPr/>
        </p:nvPicPr>
        <p:blipFill>
          <a:blip r:embed="rId11" cstate="print"/>
          <a:srcRect l="13333" t="13333" r="11111" b="11111"/>
          <a:stretch>
            <a:fillRect/>
          </a:stretch>
        </p:blipFill>
        <p:spPr>
          <a:xfrm>
            <a:off x="449181" y="1732580"/>
            <a:ext cx="587162" cy="553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Picture 27" descr="mars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49181" y="2418069"/>
            <a:ext cx="587162" cy="5492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Picture 29" descr="uranus.jpg"/>
          <p:cNvPicPr>
            <a:picLocks noChangeAspect="1"/>
          </p:cNvPicPr>
          <p:nvPr/>
        </p:nvPicPr>
        <p:blipFill>
          <a:blip r:embed="rId13" cstate="print"/>
          <a:srcRect l="7947" t="9722" r="10846" b="13889"/>
          <a:stretch>
            <a:fillRect/>
          </a:stretch>
        </p:blipFill>
        <p:spPr>
          <a:xfrm>
            <a:off x="475870" y="5562600"/>
            <a:ext cx="533784" cy="5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1" name="Rectangle 30"/>
          <p:cNvSpPr/>
          <p:nvPr/>
        </p:nvSpPr>
        <p:spPr>
          <a:xfrm>
            <a:off x="148631" y="457200"/>
            <a:ext cx="4315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PLANET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1840468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Sun</a:t>
            </a:r>
            <a:endParaRPr lang="en-US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990600" y="251460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Mars</a:t>
            </a:r>
            <a:endParaRPr lang="en-US" sz="1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3276600"/>
            <a:ext cx="76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Earth</a:t>
            </a:r>
            <a:endParaRPr lang="en-US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143000" y="4865210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Venus</a:t>
            </a:r>
            <a:endParaRPr lang="en-US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157216" y="4102866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Jupiter</a:t>
            </a:r>
            <a:endParaRPr lang="en-US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143000" y="568124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Neptune</a:t>
            </a:r>
            <a:endParaRPr lang="en-US" sz="1600" b="1" dirty="0"/>
          </a:p>
        </p:txBody>
      </p:sp>
      <p:sp>
        <p:nvSpPr>
          <p:cNvPr id="2" name="Rectangle 1">
            <a:hlinkClick r:id="rId14" action="ppaction://hlinksldjump"/>
          </p:cNvPr>
          <p:cNvSpPr/>
          <p:nvPr/>
        </p:nvSpPr>
        <p:spPr>
          <a:xfrm>
            <a:off x="333466" y="6364679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ectangle 34">
            <a:hlinkClick r:id="rId15" action="ppaction://hlinksldjump"/>
          </p:cNvPr>
          <p:cNvSpPr/>
          <p:nvPr/>
        </p:nvSpPr>
        <p:spPr>
          <a:xfrm>
            <a:off x="1689584" y="6364679"/>
            <a:ext cx="1282215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Rectangle 36">
            <a:hlinkClick r:id="rId16" action="ppaction://hlinksldjump"/>
          </p:cNvPr>
          <p:cNvSpPr/>
          <p:nvPr/>
        </p:nvSpPr>
        <p:spPr>
          <a:xfrm>
            <a:off x="3276600" y="6400800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3463757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191" y="4213277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49530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842" y="5730888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2632878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1944664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44" name="Rectangle 29"/>
          <p:cNvSpPr/>
          <p:nvPr/>
        </p:nvSpPr>
        <p:spPr>
          <a:xfrm>
            <a:off x="5791200" y="3048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" dirty="0" smtClean="0">
              <a:latin typeface="Cooper Std Black" pitchFamily="18" charset="0"/>
            </a:endParaRPr>
          </a:p>
          <a:p>
            <a:r>
              <a:rPr lang="en-US" sz="1100" dirty="0" smtClean="0">
                <a:latin typeface="Cooper Std Black" pitchFamily="18" charset="0"/>
              </a:rPr>
              <a:t>                     </a:t>
            </a:r>
            <a:r>
              <a:rPr lang="th-TH" sz="2400" dirty="0" smtClean="0">
                <a:latin typeface="Cooper Std Black" pitchFamily="18" charset="0"/>
                <a:cs typeface="+mj-cs"/>
              </a:rPr>
              <a:t>แสดงแบบตาราง</a:t>
            </a:r>
            <a:endParaRPr lang="en-US" sz="2400" dirty="0">
              <a:latin typeface="Cooper Std Black" pitchFamily="18" charset="0"/>
              <a:cs typeface="+mj-cs"/>
            </a:endParaRPr>
          </a:p>
        </p:txBody>
      </p:sp>
      <p:sp>
        <p:nvSpPr>
          <p:cNvPr id="47" name="สี่เหลี่ยมผืนผ้า 46"/>
          <p:cNvSpPr/>
          <p:nvPr/>
        </p:nvSpPr>
        <p:spPr>
          <a:xfrm>
            <a:off x="5486400" y="1295400"/>
            <a:ext cx="281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เป็นหน้าสำหรับแสดงไอคอนและคำอธิบายใต้ภาพดาวเคราะห์ที่แสดงในรูปแบบ</a:t>
            </a:r>
            <a:r>
              <a:rPr lang="th-TH" sz="2400" dirty="0" smtClean="0">
                <a:cs typeface="+mj-cs"/>
              </a:rPr>
              <a:t>ของรายการเพื่อให้เราเห็นชัดเจนมากขึ้นเพราะมี            แสดงถึงการมีข้อมูลในหน้าถัดไป เป็นรูปที่สากลผู้ใช้เข้าใจได้ง่าย</a:t>
            </a:r>
            <a:endParaRPr lang="th-TH" sz="2400" dirty="0">
              <a:cs typeface="+mj-cs"/>
            </a:endParaRPr>
          </a:p>
        </p:txBody>
      </p:sp>
      <p:pic>
        <p:nvPicPr>
          <p:cNvPr id="48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19400"/>
            <a:ext cx="294699" cy="2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381000" cy="34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38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ame\Desktop\zodiac\Ma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856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pic>
        <p:nvPicPr>
          <p:cNvPr id="29" name="Picture 28" descr="UGC10214-Tadpole-Galaxy-PS1-V9-for-Website-Closeup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381000"/>
            <a:ext cx="533400" cy="421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6705600" y="399008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" dirty="0" smtClean="0">
              <a:latin typeface="Cooper Std Black" pitchFamily="18" charset="0"/>
            </a:endParaRPr>
          </a:p>
          <a:p>
            <a:r>
              <a:rPr lang="en-US" sz="1200" dirty="0" smtClean="0">
                <a:latin typeface="Cooper Std Black" pitchFamily="18" charset="0"/>
              </a:rPr>
              <a:t>     </a:t>
            </a:r>
            <a:r>
              <a:rPr lang="en-US" sz="1600" dirty="0" smtClean="0">
                <a:latin typeface="Cooper Std Black" pitchFamily="18" charset="0"/>
              </a:rPr>
              <a:t>GALAXY</a:t>
            </a:r>
            <a:endParaRPr lang="en-US" sz="1600" dirty="0">
              <a:latin typeface="Cooper Std Black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030" y="1600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 descr="C:\Users\Ben\Pictures\HCI_proj\galaxy\circinusgalax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933" y="1676400"/>
            <a:ext cx="945957" cy="914400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24" name="Rectangle 23"/>
          <p:cNvSpPr/>
          <p:nvPr/>
        </p:nvSpPr>
        <p:spPr>
          <a:xfrm>
            <a:off x="589057" y="2590800"/>
            <a:ext cx="8148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 smtClean="0"/>
              <a:t>circinus</a:t>
            </a:r>
            <a:endParaRPr lang="en-US" sz="1600" dirty="0"/>
          </a:p>
        </p:txBody>
      </p:sp>
      <p:sp>
        <p:nvSpPr>
          <p:cNvPr id="35" name="Rectangle 34"/>
          <p:cNvSpPr/>
          <p:nvPr/>
        </p:nvSpPr>
        <p:spPr>
          <a:xfrm>
            <a:off x="1780284" y="162124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110538" y="162124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Users\Ben\Pictures\HCI_proj\galaxy\andromedagalaxym31spitz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4187" y="1676400"/>
            <a:ext cx="954796" cy="914399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028" name="Picture 4" descr="C:\Users\Ben\Pictures\HCI_proj\galaxy\cartwheelgalaxychandr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84441" y="1676400"/>
            <a:ext cx="955055" cy="914400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37" name="Rectangle 36"/>
          <p:cNvSpPr/>
          <p:nvPr/>
        </p:nvSpPr>
        <p:spPr>
          <a:xfrm>
            <a:off x="450030" y="3124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780284" y="3124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110538" y="3124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50030" y="4648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780284" y="4648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110538" y="4648200"/>
            <a:ext cx="1108545" cy="12954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Picture 7" descr="C:\Users\Ben\Pictures\HCI_proj\galaxy\galaxyngc3351m95spitz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3933" y="3200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032" name="Picture 8" descr="C:\Users\Ben\Pictures\HCI_proj\galaxy\galaxyngc67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4187" y="3200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033" name="Picture 9" descr="C:\Users\Ben\Pictures\HCI_proj\galaxy\galaxyngc687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84441" y="3200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9" name="Picture 18" descr="izwicky1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184441" y="4724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19" descr="milkywaycolo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23933" y="4724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20" descr="sculptorgalaxyngc253vis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854187" y="4724400"/>
            <a:ext cx="960739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TextBox 26"/>
          <p:cNvSpPr txBox="1"/>
          <p:nvPr/>
        </p:nvSpPr>
        <p:spPr>
          <a:xfrm>
            <a:off x="228600" y="457200"/>
            <a:ext cx="4193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GALAXY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643987" y="2578086"/>
            <a:ext cx="1371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 smtClean="0"/>
              <a:t>andromeda</a:t>
            </a:r>
            <a:endParaRPr lang="en-US" sz="1600" dirty="0"/>
          </a:p>
        </p:txBody>
      </p:sp>
      <p:sp>
        <p:nvSpPr>
          <p:cNvPr id="70" name="Rectangle 69"/>
          <p:cNvSpPr/>
          <p:nvPr/>
        </p:nvSpPr>
        <p:spPr>
          <a:xfrm>
            <a:off x="3154521" y="2578086"/>
            <a:ext cx="10148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cartwheel</a:t>
            </a:r>
            <a:endParaRPr lang="en-US" sz="1600" dirty="0"/>
          </a:p>
        </p:txBody>
      </p:sp>
      <p:sp>
        <p:nvSpPr>
          <p:cNvPr id="71" name="Rectangle 70"/>
          <p:cNvSpPr/>
          <p:nvPr/>
        </p:nvSpPr>
        <p:spPr>
          <a:xfrm>
            <a:off x="551290" y="4081046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ngc3351</a:t>
            </a:r>
            <a:endParaRPr lang="en-US" sz="1600" dirty="0"/>
          </a:p>
        </p:txBody>
      </p:sp>
      <p:sp>
        <p:nvSpPr>
          <p:cNvPr id="72" name="Rectangle 71"/>
          <p:cNvSpPr/>
          <p:nvPr/>
        </p:nvSpPr>
        <p:spPr>
          <a:xfrm>
            <a:off x="1889370" y="4081046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ngc6782</a:t>
            </a:r>
            <a:endParaRPr lang="en-US" sz="1600" dirty="0"/>
          </a:p>
        </p:txBody>
      </p:sp>
      <p:sp>
        <p:nvSpPr>
          <p:cNvPr id="73" name="Rectangle 72"/>
          <p:cNvSpPr/>
          <p:nvPr/>
        </p:nvSpPr>
        <p:spPr>
          <a:xfrm>
            <a:off x="3254808" y="4081046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ngc6872</a:t>
            </a:r>
            <a:endParaRPr lang="en-US" sz="1600" dirty="0"/>
          </a:p>
        </p:txBody>
      </p:sp>
      <p:sp>
        <p:nvSpPr>
          <p:cNvPr id="74" name="Rectangle 73"/>
          <p:cNvSpPr/>
          <p:nvPr/>
        </p:nvSpPr>
        <p:spPr>
          <a:xfrm>
            <a:off x="533400" y="5605046"/>
            <a:ext cx="9600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 smtClean="0"/>
              <a:t>milkyway</a:t>
            </a:r>
            <a:endParaRPr lang="en-US" sz="1600" dirty="0"/>
          </a:p>
        </p:txBody>
      </p:sp>
      <p:sp>
        <p:nvSpPr>
          <p:cNvPr id="75" name="Rectangle 74"/>
          <p:cNvSpPr/>
          <p:nvPr/>
        </p:nvSpPr>
        <p:spPr>
          <a:xfrm>
            <a:off x="1897017" y="5605046"/>
            <a:ext cx="859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sculptor</a:t>
            </a:r>
            <a:endParaRPr lang="en-US" sz="1600" dirty="0"/>
          </a:p>
        </p:txBody>
      </p:sp>
      <p:sp>
        <p:nvSpPr>
          <p:cNvPr id="76" name="Rectangle 75"/>
          <p:cNvSpPr/>
          <p:nvPr/>
        </p:nvSpPr>
        <p:spPr>
          <a:xfrm>
            <a:off x="3172014" y="5605046"/>
            <a:ext cx="9855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izwicky18</a:t>
            </a:r>
            <a:endParaRPr lang="en-US" sz="1600" dirty="0"/>
          </a:p>
        </p:txBody>
      </p:sp>
      <p:grpSp>
        <p:nvGrpSpPr>
          <p:cNvPr id="68" name="Group 67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77" name="Picture 5"/>
            <p:cNvPicPr>
              <a:picLocks noChangeAspect="1" noChangeArrowheads="1"/>
            </p:cNvPicPr>
            <p:nvPr/>
          </p:nvPicPr>
          <p:blipFill>
            <a:blip r:embed="rId1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8" name="Straight Connector 7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81" name="Picture 5"/>
            <p:cNvPicPr>
              <a:picLocks noChangeAspect="1" noChangeArrowheads="1"/>
            </p:cNvPicPr>
            <p:nvPr/>
          </p:nvPicPr>
          <p:blipFill>
            <a:blip r:embed="rId1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2" name="Straight Connector 8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4" name="Picture 5" descr="C:\Users\fame\Desktop\zodiac\picse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9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6" name="Straight Connector 85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Rectangle 87">
            <a:hlinkClick r:id="rId18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9" name="Rectangle 88">
            <a:hlinkClick r:id="rId19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0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683" y="6377270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>
            <a:hlinkClick r:id="rId21" action="ppaction://hlinksldjump"/>
          </p:cNvPr>
          <p:cNvSpPr/>
          <p:nvPr/>
        </p:nvSpPr>
        <p:spPr>
          <a:xfrm>
            <a:off x="1643987" y="6351961"/>
            <a:ext cx="1371600" cy="47227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สี่เหลี่ยมผืนผ้า 49"/>
          <p:cNvSpPr/>
          <p:nvPr/>
        </p:nvSpPr>
        <p:spPr>
          <a:xfrm>
            <a:off x="5105400" y="1371600"/>
            <a:ext cx="3352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</a:t>
            </a:r>
            <a:r>
              <a:rPr lang="th-TH" sz="2400" dirty="0" smtClean="0">
                <a:cs typeface="+mj-cs"/>
              </a:rPr>
              <a:t>ภาพกา</a:t>
            </a:r>
            <a:r>
              <a:rPr lang="th-TH" sz="2400" dirty="0" err="1" smtClean="0">
                <a:cs typeface="+mj-cs"/>
              </a:rPr>
              <a:t>แล็ก</a:t>
            </a:r>
            <a:r>
              <a:rPr lang="th-TH" sz="2400" dirty="0" smtClean="0">
                <a:cs typeface="+mj-cs"/>
              </a:rPr>
              <a:t>ซี่ที่</a:t>
            </a:r>
            <a:r>
              <a:rPr lang="th-TH" sz="2400" dirty="0" smtClean="0">
                <a:cs typeface="+mj-cs"/>
              </a:rPr>
              <a:t>แสดงในรูปแบบของตารางซึ่งตรงกับหลักของ</a:t>
            </a:r>
            <a:r>
              <a:rPr lang="en-US" sz="2400" dirty="0" smtClean="0">
                <a:cs typeface="+mj-cs"/>
              </a:rPr>
              <a:t> Conceptual models </a:t>
            </a:r>
            <a:r>
              <a:rPr lang="th-TH" sz="2400" dirty="0" smtClean="0">
                <a:cs typeface="+mj-cs"/>
              </a:rPr>
              <a:t>คือ </a:t>
            </a:r>
            <a:r>
              <a:rPr lang="en-US" sz="2400" dirty="0" smtClean="0">
                <a:cs typeface="+mj-cs"/>
              </a:rPr>
              <a:t>manipulating and navigating </a:t>
            </a:r>
            <a:r>
              <a:rPr lang="th-TH" sz="2400" dirty="0" smtClean="0">
                <a:cs typeface="+mj-cs"/>
              </a:rPr>
              <a:t>และ ส่วนของ </a:t>
            </a:r>
            <a:r>
              <a:rPr lang="en-US" sz="2400" dirty="0" smtClean="0">
                <a:cs typeface="+mj-cs"/>
              </a:rPr>
              <a:t>Giving Instruction </a:t>
            </a:r>
            <a:r>
              <a:rPr lang="th-TH" sz="2400" dirty="0" smtClean="0">
                <a:cs typeface="+mj-cs"/>
              </a:rPr>
              <a:t>ในลักษณะของรูปที่ใหญ่กว่าข้อความทำให้ผู้ใช้เข้าใจได้ว่าควรจะกดตรงภาพไม่ใช่ข้อความ</a:t>
            </a:r>
            <a:endParaRPr lang="th-TH" sz="24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fame\Desktop\zodiac\planet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15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Straight Connector 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47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fame\Desktop\zodiac\back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28838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/>
          <p:cNvCxnSpPr/>
          <p:nvPr/>
        </p:nvCxnSpPr>
        <p:spPr>
          <a:xfrm>
            <a:off x="1524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4" descr="C:\Users\fame\Desktop\zodiac\chmen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2452" y="6447864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hlinkClick r:id="rId8" action="ppaction://hlinksldjump"/>
          </p:cNvPr>
          <p:cNvSpPr/>
          <p:nvPr/>
        </p:nvSpPr>
        <p:spPr>
          <a:xfrm>
            <a:off x="333466" y="6364679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ectangle 18">
            <a:hlinkClick r:id="rId9" action="ppaction://hlinksldjump"/>
          </p:cNvPr>
          <p:cNvSpPr/>
          <p:nvPr/>
        </p:nvSpPr>
        <p:spPr>
          <a:xfrm>
            <a:off x="1689584" y="6364679"/>
            <a:ext cx="1282215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Rectangle 19">
            <a:hlinkClick r:id="rId10" action="ppaction://hlinksldjump"/>
          </p:cNvPr>
          <p:cNvSpPr/>
          <p:nvPr/>
        </p:nvSpPr>
        <p:spPr>
          <a:xfrm>
            <a:off x="3276600" y="6400800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1" name="Picture 5" descr="C:\Users\Ben\Pictures\HCI_proj\galaxy\circinusgalaxy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3277" y="1752600"/>
            <a:ext cx="521539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22" name="Rectangle 21"/>
          <p:cNvSpPr/>
          <p:nvPr/>
        </p:nvSpPr>
        <p:spPr>
          <a:xfrm>
            <a:off x="1150202" y="1835393"/>
            <a:ext cx="8309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err="1" smtClean="0"/>
              <a:t>circinus</a:t>
            </a:r>
            <a:endParaRPr lang="en-US" sz="1600" b="1" dirty="0"/>
          </a:p>
        </p:txBody>
      </p:sp>
      <p:pic>
        <p:nvPicPr>
          <p:cNvPr id="23" name="Picture 3" descr="C:\Users\Ben\Pictures\HCI_proj\galaxy\andromedagalaxym31spitz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2463607"/>
            <a:ext cx="526411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4" name="Picture 4" descr="C:\Users\Ben\Pictures\HCI_proj\galaxy\cartwheelgalaxychandra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0768" y="3276599"/>
            <a:ext cx="526555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5" name="Picture 7" descr="C:\Users\Ben\Pictures\HCI_proj\galaxy\galaxyngc3351m95spitzer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6593" y="3989257"/>
            <a:ext cx="529689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6" name="Picture 8" descr="C:\Users\Ben\Pictures\HCI_proj\galaxy\galaxyngc678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6593" y="4800600"/>
            <a:ext cx="529689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7" name="Picture 9" descr="C:\Users\Ben\Pictures\HCI_proj\galaxy\galaxyngc687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96452" y="5591859"/>
            <a:ext cx="529689" cy="504141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31" name="Rectangle 30"/>
          <p:cNvSpPr/>
          <p:nvPr/>
        </p:nvSpPr>
        <p:spPr>
          <a:xfrm>
            <a:off x="1143000" y="3314994"/>
            <a:ext cx="10330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cartwheel</a:t>
            </a:r>
            <a:endParaRPr lang="en-US" sz="1600" b="1" dirty="0"/>
          </a:p>
        </p:txBody>
      </p:sp>
      <p:sp>
        <p:nvSpPr>
          <p:cNvPr id="32" name="Rectangle 31"/>
          <p:cNvSpPr/>
          <p:nvPr/>
        </p:nvSpPr>
        <p:spPr>
          <a:xfrm>
            <a:off x="1143000" y="4076994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/>
              <a:t>ngc3351</a:t>
            </a:r>
            <a:endParaRPr lang="en-US" sz="1600" b="1" dirty="0"/>
          </a:p>
        </p:txBody>
      </p:sp>
      <p:sp>
        <p:nvSpPr>
          <p:cNvPr id="33" name="Rectangle 32"/>
          <p:cNvSpPr/>
          <p:nvPr/>
        </p:nvSpPr>
        <p:spPr>
          <a:xfrm>
            <a:off x="1143000" y="4883393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/>
              <a:t>ngc6782</a:t>
            </a:r>
            <a:endParaRPr lang="en-US" sz="1600" b="1" dirty="0"/>
          </a:p>
        </p:txBody>
      </p:sp>
      <p:sp>
        <p:nvSpPr>
          <p:cNvPr id="34" name="Rectangle 33"/>
          <p:cNvSpPr/>
          <p:nvPr/>
        </p:nvSpPr>
        <p:spPr>
          <a:xfrm>
            <a:off x="1167028" y="5674652"/>
            <a:ext cx="890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/>
              <a:t>ngc6872</a:t>
            </a:r>
            <a:endParaRPr lang="en-US" sz="1600" b="1" dirty="0"/>
          </a:p>
        </p:txBody>
      </p:sp>
      <p:sp>
        <p:nvSpPr>
          <p:cNvPr id="38" name="Rectangle 37"/>
          <p:cNvSpPr/>
          <p:nvPr/>
        </p:nvSpPr>
        <p:spPr>
          <a:xfrm>
            <a:off x="1143000" y="2510548"/>
            <a:ext cx="1371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/>
              <a:t>andromeda</a:t>
            </a:r>
            <a:endParaRPr lang="en-US" sz="1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228600" y="457200"/>
            <a:ext cx="4193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GALAXY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5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340402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191" y="415354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497249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842" y="573664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257314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1884927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สี่เหลี่ยมผืนผ้า 41"/>
          <p:cNvSpPr/>
          <p:nvPr/>
        </p:nvSpPr>
        <p:spPr>
          <a:xfrm>
            <a:off x="5486400" y="1295400"/>
            <a:ext cx="281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</a:t>
            </a:r>
            <a:r>
              <a:rPr lang="th-TH" sz="2400" dirty="0" smtClean="0">
                <a:cs typeface="+mj-cs"/>
              </a:rPr>
              <a:t>ภาพกา</a:t>
            </a:r>
            <a:r>
              <a:rPr lang="th-TH" sz="2400" dirty="0" err="1" smtClean="0">
                <a:cs typeface="+mj-cs"/>
              </a:rPr>
              <a:t>แล็ก</a:t>
            </a:r>
            <a:r>
              <a:rPr lang="th-TH" sz="2400" dirty="0" smtClean="0">
                <a:cs typeface="+mj-cs"/>
              </a:rPr>
              <a:t>ซี่ที่</a:t>
            </a:r>
            <a:r>
              <a:rPr lang="th-TH" sz="2400" dirty="0" smtClean="0">
                <a:cs typeface="+mj-cs"/>
              </a:rPr>
              <a:t>แสดงในรูปแบบ</a:t>
            </a:r>
            <a:r>
              <a:rPr lang="th-TH" sz="2400" dirty="0" smtClean="0">
                <a:cs typeface="+mj-cs"/>
              </a:rPr>
              <a:t>ของรายการเพื่อให้เราเห็นชัดเจนมากขึ้นเพราะมี            แสดงถึงการมีข้อมูลในหน้าถัดไป เป็นรูปที่สากลผู้ใช้เข้าใจได้ง่าย</a:t>
            </a:r>
            <a:endParaRPr lang="th-TH" sz="2400" dirty="0">
              <a:cs typeface="+mj-cs"/>
            </a:endParaRPr>
          </a:p>
        </p:txBody>
      </p:sp>
      <p:pic>
        <p:nvPicPr>
          <p:cNvPr id="43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45" name="Rectangle 29"/>
          <p:cNvSpPr/>
          <p:nvPr/>
        </p:nvSpPr>
        <p:spPr>
          <a:xfrm>
            <a:off x="5791200" y="3048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" dirty="0" smtClean="0">
              <a:latin typeface="Cooper Std Black" pitchFamily="18" charset="0"/>
            </a:endParaRPr>
          </a:p>
          <a:p>
            <a:r>
              <a:rPr lang="en-US" sz="1100" dirty="0" smtClean="0">
                <a:latin typeface="Cooper Std Black" pitchFamily="18" charset="0"/>
              </a:rPr>
              <a:t>                     </a:t>
            </a:r>
            <a:r>
              <a:rPr lang="th-TH" sz="2400" dirty="0" smtClean="0">
                <a:latin typeface="Cooper Std Black" pitchFamily="18" charset="0"/>
                <a:cs typeface="+mj-cs"/>
              </a:rPr>
              <a:t>แสดงแบบตาราง</a:t>
            </a:r>
            <a:endParaRPr lang="en-US" sz="2400" dirty="0">
              <a:latin typeface="Cooper Std Black" pitchFamily="18" charset="0"/>
              <a:cs typeface="+mj-cs"/>
            </a:endParaRPr>
          </a:p>
        </p:txBody>
      </p:sp>
      <p:pic>
        <p:nvPicPr>
          <p:cNvPr id="46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381000" cy="34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230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15" y="0"/>
            <a:ext cx="43434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096000" y="457200"/>
            <a:ext cx="426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oper Std Black" pitchFamily="18" charset="0"/>
              </a:rPr>
              <a:t>               ZODIAC</a:t>
            </a:r>
            <a:endParaRPr lang="en-US" sz="1600" dirty="0">
              <a:latin typeface="Cooper Std Black" pitchFamily="18" charset="0"/>
            </a:endParaRPr>
          </a:p>
        </p:txBody>
      </p:sp>
      <p:pic>
        <p:nvPicPr>
          <p:cNvPr id="30" name="Picture 29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381000"/>
            <a:ext cx="533400" cy="426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Rectangle 23"/>
          <p:cNvSpPr/>
          <p:nvPr/>
        </p:nvSpPr>
        <p:spPr>
          <a:xfrm>
            <a:off x="450433" y="1600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0" name="Picture 2" descr="C:\Users\Ben\Pictures\HCI_proj\ZODIAC\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78" y="1676400"/>
            <a:ext cx="1017823" cy="990600"/>
          </a:xfrm>
          <a:prstGeom prst="rect">
            <a:avLst/>
          </a:prstGeom>
          <a:noFill/>
        </p:spPr>
      </p:pic>
      <p:sp>
        <p:nvSpPr>
          <p:cNvPr id="31" name="Rectangle 30"/>
          <p:cNvSpPr/>
          <p:nvPr/>
        </p:nvSpPr>
        <p:spPr>
          <a:xfrm>
            <a:off x="450433" y="3124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50433" y="4648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781432" y="1600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781432" y="3124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781432" y="4648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3112432" y="4648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112432" y="3124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3112432" y="1600200"/>
            <a:ext cx="1109166" cy="1295400"/>
          </a:xfrm>
          <a:prstGeom prst="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C:\Users\Ben\Pictures\HCI_proj\ZODIAC\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5377" y="1676400"/>
            <a:ext cx="1020433" cy="937260"/>
          </a:xfrm>
          <a:prstGeom prst="rect">
            <a:avLst/>
          </a:prstGeom>
          <a:noFill/>
        </p:spPr>
      </p:pic>
      <p:pic>
        <p:nvPicPr>
          <p:cNvPr id="2052" name="Picture 4" descr="C:\Users\Ben\Pictures\HCI_proj\ZODIAC\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6376" y="1676401"/>
            <a:ext cx="1020433" cy="909161"/>
          </a:xfrm>
          <a:prstGeom prst="rect">
            <a:avLst/>
          </a:prstGeom>
          <a:noFill/>
        </p:spPr>
      </p:pic>
      <p:pic>
        <p:nvPicPr>
          <p:cNvPr id="2054" name="Picture 6" descr="C:\Users\Ben\Pictures\HCI_proj\ZODIAC\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5222" y="3196069"/>
            <a:ext cx="1020433" cy="918731"/>
          </a:xfrm>
          <a:prstGeom prst="rect">
            <a:avLst/>
          </a:prstGeom>
          <a:noFill/>
        </p:spPr>
      </p:pic>
      <p:pic>
        <p:nvPicPr>
          <p:cNvPr id="2055" name="Picture 7" descr="C:\Users\Ben\Pictures\HCI_proj\ZODIAC\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5377" y="3152646"/>
            <a:ext cx="1020433" cy="995025"/>
          </a:xfrm>
          <a:prstGeom prst="rect">
            <a:avLst/>
          </a:prstGeom>
          <a:noFill/>
        </p:spPr>
      </p:pic>
      <p:pic>
        <p:nvPicPr>
          <p:cNvPr id="2056" name="Picture 8" descr="C:\Users\Ben\Pictures\HCI_proj\ZODIAC\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90247" y="3124200"/>
            <a:ext cx="1094378" cy="1023338"/>
          </a:xfrm>
          <a:prstGeom prst="rect">
            <a:avLst/>
          </a:prstGeom>
          <a:noFill/>
        </p:spPr>
      </p:pic>
      <p:pic>
        <p:nvPicPr>
          <p:cNvPr id="2057" name="Picture 9" descr="C:\Users\Ben\Pictures\HCI_proj\ZODIAC\9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44110" y="4677624"/>
            <a:ext cx="1020433" cy="884976"/>
          </a:xfrm>
          <a:prstGeom prst="rect">
            <a:avLst/>
          </a:prstGeom>
          <a:noFill/>
        </p:spPr>
      </p:pic>
      <p:pic>
        <p:nvPicPr>
          <p:cNvPr id="2058" name="Picture 10" descr="C:\Users\Ben\Pictures\HCI_proj\ZODIAC\7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86376" y="4724400"/>
            <a:ext cx="1020433" cy="851263"/>
          </a:xfrm>
          <a:prstGeom prst="rect">
            <a:avLst/>
          </a:prstGeom>
          <a:noFill/>
        </p:spPr>
      </p:pic>
      <p:pic>
        <p:nvPicPr>
          <p:cNvPr id="2059" name="Picture 11" descr="C:\Users\Ben\Pictures\HCI_proj\ZODIAC\8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5222" y="4648200"/>
            <a:ext cx="1020433" cy="926622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265572" y="457200"/>
            <a:ext cx="4140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ZODIAC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689" y="254285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Aries</a:t>
            </a:r>
            <a:endParaRPr lang="th-TH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1954809" y="2557046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Taurus</a:t>
            </a:r>
            <a:endParaRPr lang="th-TH" sz="1600" dirty="0"/>
          </a:p>
        </p:txBody>
      </p:sp>
      <p:sp>
        <p:nvSpPr>
          <p:cNvPr id="69" name="TextBox 68"/>
          <p:cNvSpPr txBox="1"/>
          <p:nvPr/>
        </p:nvSpPr>
        <p:spPr>
          <a:xfrm>
            <a:off x="568181" y="4021723"/>
            <a:ext cx="814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/>
              <a:t>Scopius</a:t>
            </a:r>
            <a:endParaRPr lang="th-TH" sz="1600" dirty="0"/>
          </a:p>
        </p:txBody>
      </p:sp>
      <p:sp>
        <p:nvSpPr>
          <p:cNvPr id="70" name="TextBox 69"/>
          <p:cNvSpPr txBox="1"/>
          <p:nvPr/>
        </p:nvSpPr>
        <p:spPr>
          <a:xfrm>
            <a:off x="701887" y="5538534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/>
              <a:t>Pices</a:t>
            </a:r>
            <a:endParaRPr lang="th-TH" sz="1600" dirty="0"/>
          </a:p>
        </p:txBody>
      </p:sp>
      <p:sp>
        <p:nvSpPr>
          <p:cNvPr id="71" name="TextBox 70"/>
          <p:cNvSpPr txBox="1"/>
          <p:nvPr/>
        </p:nvSpPr>
        <p:spPr>
          <a:xfrm>
            <a:off x="2079842" y="5538534"/>
            <a:ext cx="4828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Leo</a:t>
            </a:r>
            <a:endParaRPr lang="th-TH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3178817" y="5538534"/>
            <a:ext cx="9172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/>
              <a:t>Aquaries</a:t>
            </a:r>
            <a:endParaRPr lang="th-TH" sz="1600" dirty="0"/>
          </a:p>
        </p:txBody>
      </p:sp>
      <p:sp>
        <p:nvSpPr>
          <p:cNvPr id="73" name="TextBox 72"/>
          <p:cNvSpPr txBox="1"/>
          <p:nvPr/>
        </p:nvSpPr>
        <p:spPr>
          <a:xfrm>
            <a:off x="3257364" y="4043150"/>
            <a:ext cx="760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C</a:t>
            </a:r>
            <a:r>
              <a:rPr lang="en-US" sz="1600" dirty="0" smtClean="0"/>
              <a:t>ancer</a:t>
            </a:r>
            <a:endParaRPr lang="th-TH" sz="1600" dirty="0"/>
          </a:p>
        </p:txBody>
      </p:sp>
      <p:sp>
        <p:nvSpPr>
          <p:cNvPr id="74" name="TextBox 73"/>
          <p:cNvSpPr txBox="1"/>
          <p:nvPr/>
        </p:nvSpPr>
        <p:spPr>
          <a:xfrm>
            <a:off x="1936452" y="4021723"/>
            <a:ext cx="780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Gemini</a:t>
            </a:r>
            <a:endParaRPr lang="th-TH" sz="1600" dirty="0"/>
          </a:p>
        </p:txBody>
      </p:sp>
      <p:sp>
        <p:nvSpPr>
          <p:cNvPr id="75" name="TextBox 74"/>
          <p:cNvSpPr txBox="1"/>
          <p:nvPr/>
        </p:nvSpPr>
        <p:spPr>
          <a:xfrm>
            <a:off x="3371614" y="2557046"/>
            <a:ext cx="5908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Libra</a:t>
            </a:r>
            <a:endParaRPr lang="th-TH" sz="1600" dirty="0"/>
          </a:p>
        </p:txBody>
      </p:sp>
      <p:grpSp>
        <p:nvGrpSpPr>
          <p:cNvPr id="76" name="Group 75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77" name="Picture 5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8" name="Straight Connector 7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81" name="Picture 5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2" name="Straight Connector 8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4" name="Picture 5" descr="C:\Users\fame\Desktop\zodiac\picse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9" descr="C:\Users\fame\Desktop\zodiac\backb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6" name="Straight Connector 85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Rectangle 87">
            <a:hlinkClick r:id="rId17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9" name="Rectangle 88">
            <a:hlinkClick r:id="rId18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0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683" y="6377270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>
            <a:hlinkClick r:id="rId20" action="ppaction://hlinksldjump"/>
          </p:cNvPr>
          <p:cNvSpPr/>
          <p:nvPr/>
        </p:nvSpPr>
        <p:spPr>
          <a:xfrm>
            <a:off x="1643987" y="6351961"/>
            <a:ext cx="1371600" cy="47227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สี่เหลี่ยมผืนผ้า 51"/>
          <p:cNvSpPr/>
          <p:nvPr/>
        </p:nvSpPr>
        <p:spPr>
          <a:xfrm>
            <a:off x="5105400" y="1447800"/>
            <a:ext cx="3352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</a:t>
            </a:r>
            <a:r>
              <a:rPr lang="th-TH" sz="2400" dirty="0" smtClean="0">
                <a:cs typeface="+mj-cs"/>
              </a:rPr>
              <a:t>ภาพกลุ่มดาวจักรราศีที่</a:t>
            </a:r>
            <a:r>
              <a:rPr lang="th-TH" sz="2400" dirty="0" smtClean="0">
                <a:cs typeface="+mj-cs"/>
              </a:rPr>
              <a:t>แสดงในรูปแบบของตารางซึ่งตรงกับหลักของ</a:t>
            </a:r>
            <a:r>
              <a:rPr lang="en-US" sz="2400" dirty="0" smtClean="0">
                <a:cs typeface="+mj-cs"/>
              </a:rPr>
              <a:t> Conceptual models </a:t>
            </a:r>
            <a:r>
              <a:rPr lang="th-TH" sz="2400" dirty="0" smtClean="0">
                <a:cs typeface="+mj-cs"/>
              </a:rPr>
              <a:t>คือ </a:t>
            </a:r>
            <a:r>
              <a:rPr lang="en-US" sz="2400" dirty="0" smtClean="0">
                <a:cs typeface="+mj-cs"/>
              </a:rPr>
              <a:t>manipulating and navigating </a:t>
            </a:r>
            <a:r>
              <a:rPr lang="th-TH" sz="2400" dirty="0" smtClean="0">
                <a:cs typeface="+mj-cs"/>
              </a:rPr>
              <a:t>และ ส่วนของ </a:t>
            </a:r>
            <a:r>
              <a:rPr lang="en-US" sz="2400" dirty="0" smtClean="0">
                <a:cs typeface="+mj-cs"/>
              </a:rPr>
              <a:t>Giving Instruction </a:t>
            </a:r>
            <a:r>
              <a:rPr lang="th-TH" sz="2400" dirty="0" smtClean="0">
                <a:cs typeface="+mj-cs"/>
              </a:rPr>
              <a:t>ในลักษณะของรูปที่ใหญ่กว่าข้อความทำให้ผู้ใช้เข้าใจได้ว่าควรจะกดตรงภาพไม่ใช่ข้อความ</a:t>
            </a:r>
            <a:endParaRPr lang="th-TH" sz="24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fame\Desktop\zodiac\planet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15" y="0"/>
            <a:ext cx="4343400" cy="681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Straight Connector 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47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fame\Desktop\zodiac\back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28838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/>
          <p:cNvCxnSpPr/>
          <p:nvPr/>
        </p:nvCxnSpPr>
        <p:spPr>
          <a:xfrm>
            <a:off x="1524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4" descr="C:\Users\fame\Desktop\zodiac\chmen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2452" y="6447864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hlinkClick r:id="rId8" action="ppaction://hlinksldjump"/>
          </p:cNvPr>
          <p:cNvSpPr/>
          <p:nvPr/>
        </p:nvSpPr>
        <p:spPr>
          <a:xfrm>
            <a:off x="333466" y="6364679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ectangle 18">
            <a:hlinkClick r:id="rId9" action="ppaction://hlinksldjump"/>
          </p:cNvPr>
          <p:cNvSpPr/>
          <p:nvPr/>
        </p:nvSpPr>
        <p:spPr>
          <a:xfrm>
            <a:off x="1689584" y="6364679"/>
            <a:ext cx="1282215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Rectangle 19">
            <a:hlinkClick r:id="rId10" action="ppaction://hlinksldjump"/>
          </p:cNvPr>
          <p:cNvSpPr/>
          <p:nvPr/>
        </p:nvSpPr>
        <p:spPr>
          <a:xfrm>
            <a:off x="3276600" y="6400800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1" name="Picture 2" descr="C:\Users\Ben\Pictures\HCI_proj\ZODIAC\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0757" y="1676400"/>
            <a:ext cx="634339" cy="617372"/>
          </a:xfrm>
          <a:prstGeom prst="rect">
            <a:avLst/>
          </a:prstGeom>
          <a:noFill/>
        </p:spPr>
      </p:pic>
      <p:pic>
        <p:nvPicPr>
          <p:cNvPr id="22" name="Picture 3" descr="C:\Users\Ben\Pictures\HCI_proj\ZODIAC\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7379" y="2422081"/>
            <a:ext cx="635965" cy="584129"/>
          </a:xfrm>
          <a:prstGeom prst="rect">
            <a:avLst/>
          </a:prstGeom>
          <a:noFill/>
        </p:spPr>
      </p:pic>
      <p:pic>
        <p:nvPicPr>
          <p:cNvPr id="23" name="Picture 4" descr="C:\Users\Ben\Pictures\HCI_proj\ZODIAC\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9129" y="3202419"/>
            <a:ext cx="635967" cy="566618"/>
          </a:xfrm>
          <a:prstGeom prst="rect">
            <a:avLst/>
          </a:prstGeom>
          <a:noFill/>
        </p:spPr>
      </p:pic>
      <p:pic>
        <p:nvPicPr>
          <p:cNvPr id="24" name="Picture 6" descr="C:\Users\Ben\Pictures\HCI_proj\ZODIAC\4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0757" y="3906728"/>
            <a:ext cx="635965" cy="572582"/>
          </a:xfrm>
          <a:prstGeom prst="rect">
            <a:avLst/>
          </a:prstGeom>
          <a:noFill/>
        </p:spPr>
      </p:pic>
      <p:pic>
        <p:nvPicPr>
          <p:cNvPr id="25" name="Picture 7" descr="C:\Users\Ben\Pictures\HCI_proj\ZODIAC\5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0757" y="4714595"/>
            <a:ext cx="635965" cy="620131"/>
          </a:xfrm>
          <a:prstGeom prst="rect">
            <a:avLst/>
          </a:prstGeom>
          <a:noFill/>
        </p:spPr>
      </p:pic>
      <p:pic>
        <p:nvPicPr>
          <p:cNvPr id="26" name="Picture 8" descr="C:\Users\Ben\Pictures\HCI_proj\ZODIAC\6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9050" y="5458225"/>
            <a:ext cx="724294" cy="637775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082328" y="1815809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Aries</a:t>
            </a:r>
            <a:endParaRPr lang="th-TH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082328" y="2538449"/>
            <a:ext cx="747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Taurus</a:t>
            </a:r>
            <a:endParaRPr lang="th-TH" sz="1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096458" y="4023037"/>
            <a:ext cx="8312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Scopius</a:t>
            </a:r>
            <a:endParaRPr lang="th-TH" sz="1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062002" y="5607835"/>
            <a:ext cx="7681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C</a:t>
            </a:r>
            <a:r>
              <a:rPr lang="en-US" sz="1600" b="1" dirty="0" smtClean="0"/>
              <a:t>ancer</a:t>
            </a:r>
            <a:endParaRPr lang="th-TH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079401" y="4855383"/>
            <a:ext cx="7954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Gemini</a:t>
            </a:r>
            <a:endParaRPr lang="th-TH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098037" y="3316451"/>
            <a:ext cx="601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Libra</a:t>
            </a:r>
            <a:endParaRPr lang="th-TH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65572" y="457200"/>
            <a:ext cx="4140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ZODIAC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4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340402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191" y="415354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49530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842" y="567115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257314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1884927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27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41" name="Rectangle 29"/>
          <p:cNvSpPr/>
          <p:nvPr/>
        </p:nvSpPr>
        <p:spPr>
          <a:xfrm>
            <a:off x="5791200" y="3048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" dirty="0" smtClean="0">
              <a:latin typeface="Cooper Std Black" pitchFamily="18" charset="0"/>
            </a:endParaRPr>
          </a:p>
          <a:p>
            <a:r>
              <a:rPr lang="en-US" sz="1100" dirty="0" smtClean="0">
                <a:latin typeface="Cooper Std Black" pitchFamily="18" charset="0"/>
              </a:rPr>
              <a:t>                     </a:t>
            </a:r>
            <a:r>
              <a:rPr lang="th-TH" sz="2400" dirty="0" smtClean="0">
                <a:latin typeface="Cooper Std Black" pitchFamily="18" charset="0"/>
                <a:cs typeface="+mj-cs"/>
              </a:rPr>
              <a:t>แสดงแบบตาราง</a:t>
            </a:r>
            <a:endParaRPr lang="en-US" sz="2400" dirty="0">
              <a:latin typeface="Cooper Std Black" pitchFamily="18" charset="0"/>
              <a:cs typeface="+mj-cs"/>
            </a:endParaRPr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5486400" y="1295400"/>
            <a:ext cx="281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cs typeface="+mj-cs"/>
              </a:rPr>
              <a:t>เป็นหน้าสำหรับแสดงไอคอนและคำอธิบายใต้</a:t>
            </a:r>
            <a:r>
              <a:rPr lang="th-TH" sz="2400" dirty="0" smtClean="0">
                <a:cs typeface="+mj-cs"/>
              </a:rPr>
              <a:t>ภาพกลุ่มดาวจักรราศีที่</a:t>
            </a:r>
            <a:r>
              <a:rPr lang="th-TH" sz="2400" dirty="0" smtClean="0">
                <a:cs typeface="+mj-cs"/>
              </a:rPr>
              <a:t>แสดงในรูปแบบ</a:t>
            </a:r>
            <a:r>
              <a:rPr lang="th-TH" sz="2400" dirty="0" smtClean="0">
                <a:cs typeface="+mj-cs"/>
              </a:rPr>
              <a:t>ของรายการเพื่อให้เราเห็นชัดเจนมากขึ้นเพราะมี            แสดงถึงการมีข้อมูลในหน้าถัดไป เป็นรูปที่สากลผู้ใช้เข้าใจได้ง่าย</a:t>
            </a:r>
            <a:endParaRPr lang="th-TH" sz="2400" dirty="0">
              <a:cs typeface="+mj-cs"/>
            </a:endParaRPr>
          </a:p>
        </p:txBody>
      </p:sp>
      <p:pic>
        <p:nvPicPr>
          <p:cNvPr id="43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"/>
            <a:ext cx="381000" cy="34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fame\Desktop\zodiac\back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8194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179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ame\Desktop\zodiac\Ma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5572" y="457200"/>
            <a:ext cx="4140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Orion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3" name="Picture 3" descr="C:\Users\fame\Desktop\zodiac\orion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572" y="1447800"/>
            <a:ext cx="1779587" cy="26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013898" y="1295400"/>
            <a:ext cx="2481902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ชายหนุ่มที่โชค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ร้ายคือ 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โอไรออน (</a:t>
            </a:r>
            <a:r>
              <a:rPr lang="en-US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Orion) 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บางที่ว่าเป็นมนุษย์ บางที่ว่าเป็นบุตรของโพเซดอน โอไรออนเป็นพรานป่า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มีสุนัขคู่ใจตัวหนึ่งชื่อ ซิริอัส (</a:t>
            </a:r>
            <a:r>
              <a:rPr lang="en-US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Sirius) 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ครั้งหนึ่งโอไรออนได้พบกับคณะนางอัปสรพลียาดีส (</a:t>
            </a:r>
            <a:r>
              <a:rPr lang="en-US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Pleiades) 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คือพี่น้องนางอัปสร 7 นาง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โอไรออนหลงรักพวกนาง แต่พวกนางตกใจกลัวและวิ่งหนี โอไรออนก็วิ่งตามไป เมื่อจวนจะทันกันพวกนางได้ร้องขอให้อาร์เทมิสช่วย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อาร์เทมิสจึงแปลงร่างพวกนางเป็นนกพิราบขาว 7 ตัว บินขึ้นไปบนท้องฟ้า กลายเป็นดาว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ลูกไก่</a:t>
            </a:r>
          </a:p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โอไรออนมีความรักอีกครั้งหนึ่ง โดยการตกหลุมรักนางมิโรปี ธิดาท้าวอีโนเปียนผู้ครองเกาะไคออส โอไรออนเพียรพยายามล่า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สัตว์ไป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กำนัลท้าวอีโน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เปียน</a:t>
            </a:r>
            <a:endParaRPr lang="th-TH" sz="13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1" y="4343400"/>
            <a:ext cx="40254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แต่เมื่อเอ่ยปากสู่ขอก็ถูกบ่ายเบี่ยงเรื่อยมา จนคิดจะฉุดนางมิโรปี แต่ท้าวอีโนเปียนรู้ทันจึงมอมเหล้าโอไรออน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ก่อนที่จะทำให้ตาบอดแล้วทิ้งไว้ริมทะเล เมื่อฟื้นขึ้นมาในสภาพตาบอด โอไรออนก็อาศัยการฟังเสียง เดินตามเสียงตีเหล็กของพวกยักษ์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ไซครอปไปจนถึงถ้ำของพวกยักษ์ในเกาะเลมนอส ยักษ์ไซครอปตนหนึ่งสงสารจึงพาโอไรออนไปให้เทพอพอลโลรักษา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ดวงตา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เมื่อ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ดวงตาหายสนิทแล้ว โอไรออนก็ออกล่าสัตว์ต่อจนกระทั่งพบอาร์เทมิส ทั้งคู่ชอบล่าสัตว์เหมือนกันจึงสนิทสนมกันอย่าง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รวดเร็ว</a:t>
            </a:r>
            <a:endParaRPr lang="th-TH" sz="13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7618" y="0"/>
            <a:ext cx="4326341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4744872" y="5181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5" name="Picture 5" descr="C:\Users\fame\Desktop\zodiac\pics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3360" y="5267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Users\fame\Desktop\zodiac\home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081" y="5242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C:\Users\fame\Desktop\zodiac\back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5255143" y="5267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Connector 27"/>
          <p:cNvCxnSpPr/>
          <p:nvPr/>
        </p:nvCxnSpPr>
        <p:spPr>
          <a:xfrm>
            <a:off x="6122159" y="5181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722359" y="5181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876800" y="533400"/>
            <a:ext cx="3810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และออกล่าสัตว์ด้วยกันเสมอๆ จนเทพอพอลโลเกิดกังวลว่าทั้งคู่จะรักกัน (หรือไม่ก็รักกันแล้ว) ครั้งหนึ่งโอไรออนพูดโอ้อวดว่าตน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สามารถฆ่า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สัตว์ป่าทั้งหมดที่อยู่บนโลกนี้ได้ อพอลโลจึงไปฟ้องเทวีแห่งผืนดินจีอา จีอาไม่พอใจโอไรออนถึงกับส่งแมงป่องไปฆ่าโอไร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ออนโอ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ไรออนไม่สามารถทำอันตรายแก่แมงป่องที่มีเกราะแข็งได้ แถมถูกแมงป่องต่อยที่ข้อเท้าบาดเจ็บ โอไรออนจึงหนีลง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ทะเลทำ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ให้แมงป่องตามลงไป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ไม่ได้  อพอล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โลเห็นดังนั้นก็ไปหาอาร์เทมิสที่กำลังซ้อมยิงธนูอยู่ห่างออกไป ท้าให้อาร์เทมิสยิง "จุดเล็กๆที่ลอยอยู่กลางทะเล" อาร์เท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มิส  รับคำ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ท้าและยิงเข้าเป้าอย่างแม่นยำ เมื่อคลื่นซัดพาสิ่งนั้นเข้าฝั่งจึงรู้ว่าจุดเล็กๆนั้นคือศีรษะของโอไรออน ซึ่งสิ้นลมไปแล้วด้วยลูกศร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ของอาร์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เทมิสนั่น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เอง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อาร์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เทมิสได้นำเอาโอไรออนขึ้นไปไว้เป็นกลุ่มดาวนายพรานบนฟากฟ้า เพื่อที่จะได้อยู่กับนางตลอดไป สำหรับแมงป่องศัตรู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ของ โอ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ไรออนนั้นก็ถูกนำขึ้นไปเป็นกลุ่มดาวแมงป่องบนฟ้าเช่นกัน แต่จัดไว้คนละฟากของฟ้าเพื่อไม่ให้มาต่อสู้กันได้อีก โดยเมื่อกลุ่ม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ดาว แมง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ป่องขึ้น กลุ่มดาวนายพรานก็จะตก และเมื่อกลุ่มดาวแมงป่องตกไปแล้ว กลุ่มดาวนายพรานจึงจะขึ้นมาใหม่อีกครั้งทางทิศตะวันออก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ดังนั้นกลุ่มดาวนายพรานจึงเป็นกลุ่มดาวหน้าหนาว ในขณะที่กลุ่มดาวแมงป่องนั้นเป็นกลุ่มดาวหน้าร้อน</a:t>
            </a:r>
          </a:p>
        </p:txBody>
      </p:sp>
      <p:pic>
        <p:nvPicPr>
          <p:cNvPr id="39" name="Picture 38" descr="mobile_game_icon_com.exhibitstudios (1)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710444" y="4184342"/>
            <a:ext cx="583200" cy="49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C:\Users\fame\Desktop\zodiac\video_1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3153" b="98649" l="2643" r="98238">
                        <a14:foregroundMark x1="17181" y1="24775" x2="74009" y2="76577"/>
                        <a14:foregroundMark x1="17181" y1="82883" x2="81057" y2="16667"/>
                        <a14:foregroundMark x1="80617" y1="34685" x2="80617" y2="34685"/>
                        <a14:foregroundMark x1="80617" y1="58108" x2="80617" y2="58108"/>
                        <a14:foregroundMark x1="80617" y1="92342" x2="80617" y2="92342"/>
                        <a14:foregroundMark x1="53304" y1="82432" x2="53304" y2="82432"/>
                        <a14:foregroundMark x1="14978" y1="83784" x2="14537" y2="11712"/>
                        <a14:foregroundMark x1="19383" y1="13964" x2="83260" y2="11261"/>
                        <a14:foregroundMark x1="83700" y1="22523" x2="85463" y2="76577"/>
                        <a14:foregroundMark x1="81057" y1="89189" x2="7489" y2="85586"/>
                        <a14:foregroundMark x1="32599" y1="31982" x2="65639" y2="31081"/>
                        <a14:foregroundMark x1="27143" y1="48175" x2="27857" y2="61314"/>
                        <a14:foregroundMark x1="22857" y1="56934" x2="27857" y2="67883"/>
                        <a14:foregroundMark x1="26429" y1="70073" x2="61429" y2="75182"/>
                        <a14:foregroundMark x1="50714" y1="77372" x2="31429" y2="77372"/>
                        <a14:foregroundMark x1="31429" y1="75182" x2="50000" y2="70073"/>
                        <a14:foregroundMark x1="38571" y1="65693" x2="38571" y2="77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25" y="4153483"/>
            <a:ext cx="583776" cy="5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13" action="ppaction://hlinksldjump"/>
          </p:cNvPr>
          <p:cNvSpPr/>
          <p:nvPr/>
        </p:nvSpPr>
        <p:spPr>
          <a:xfrm>
            <a:off x="5384845" y="4724400"/>
            <a:ext cx="686135" cy="2286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u="sng" dirty="0" smtClean="0">
                <a:solidFill>
                  <a:schemeClr val="tx1"/>
                </a:solidFill>
              </a:rPr>
              <a:t>Video</a:t>
            </a:r>
            <a:endParaRPr lang="th-TH" sz="1600" u="sng" dirty="0">
              <a:solidFill>
                <a:schemeClr val="tx1"/>
              </a:solidFill>
            </a:endParaRPr>
          </a:p>
        </p:txBody>
      </p:sp>
      <p:sp>
        <p:nvSpPr>
          <p:cNvPr id="43" name="Rounded Rectangle 42">
            <a:hlinkClick r:id="rId11" action="ppaction://hlinksldjump"/>
          </p:cNvPr>
          <p:cNvSpPr/>
          <p:nvPr/>
        </p:nvSpPr>
        <p:spPr>
          <a:xfrm>
            <a:off x="7582944" y="4712931"/>
            <a:ext cx="838200" cy="2286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u="sng" dirty="0" smtClean="0">
                <a:solidFill>
                  <a:schemeClr val="tx1"/>
                </a:solidFill>
              </a:rPr>
              <a:t>Sky map</a:t>
            </a:r>
            <a:endParaRPr lang="th-TH" sz="1400" u="sng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1" y="6019800"/>
            <a:ext cx="38861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และออกล่าสัตว์ด้วยกันเสมอๆ จนเทพอพอลโลเกิดกังวลว่าทั้งคู่จะรักกัน </a:t>
            </a:r>
            <a:r>
              <a:rPr lang="en-US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หรือไม่ก็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รักกันแล้ว) ครั้งหนึ่งโอไรออนพูดโอ้อวดว่าตนสามารถฆ่าสัตว์ป่า</a:t>
            </a:r>
            <a:endParaRPr lang="th-TH" sz="13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45" name="Picture 5" descr="C:\Users\fame\Desktop\zodiac\pics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1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fame\Desktop\zodiac\home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6922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fame\Desktop\zodiac\back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56984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1524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hlinkClick r:id="rId16" action="ppaction://hlinksldjump"/>
          </p:cNvPr>
          <p:cNvSpPr/>
          <p:nvPr/>
        </p:nvSpPr>
        <p:spPr>
          <a:xfrm>
            <a:off x="333466" y="6364679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>
            <a:hlinkClick r:id="rId16" action="ppaction://hlinksldjump"/>
          </p:cNvPr>
          <p:cNvSpPr/>
          <p:nvPr/>
        </p:nvSpPr>
        <p:spPr>
          <a:xfrm>
            <a:off x="4916958" y="5267419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ectangle 34">
            <a:hlinkClick r:id="rId17" action="ppaction://hlinksldjump"/>
          </p:cNvPr>
          <p:cNvSpPr/>
          <p:nvPr/>
        </p:nvSpPr>
        <p:spPr>
          <a:xfrm>
            <a:off x="3276600" y="6400800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Rectangle 35">
            <a:hlinkClick r:id="rId17" action="ppaction://hlinksldjump"/>
          </p:cNvPr>
          <p:cNvSpPr/>
          <p:nvPr/>
        </p:nvSpPr>
        <p:spPr>
          <a:xfrm>
            <a:off x="7877266" y="5257800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3320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46" y="219075"/>
            <a:ext cx="4326341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28600" y="5400675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Connector 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" name="Picture 5" descr="C:\Users\fame\Desktop\zodiac\pic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475587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fame\Desktop\zodiac\home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809" y="5461186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fame\Desktop\zodiac\back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762000" y="5486400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1605887" y="5400675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06087" y="5400675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0528" y="752475"/>
            <a:ext cx="3810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และออกล่าสัตว์ด้วยกันเสมอๆ จนเทพอพอลโลเกิดกังวลว่าทั้งคู่จะรักกัน (หรือไม่ก็รักกันแล้ว) ครั้งหนึ่งโอไรออนพูดโอ้อวดว่าตน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สามารถฆ่า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สัตว์ป่าทั้งหมดที่อยู่บนโลกนี้ได้ อพอลโลจึงไปฟ้องเทวีแห่งผืนดินจีอา จีอาไม่พอใจโอไรออนถึงกับส่งแมงป่องไปฆ่าโอไร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ออนโอ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ไรออนไม่สามารถทำอันตรายแก่แมงป่องที่มีเกราะแข็งได้ แถมถูกแมงป่องต่อยที่ข้อเท้าบาดเจ็บ โอไรออนจึงหนีลง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ทะเลทำ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ให้แมงป่องตามลงไป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ไม่ได้  อพอล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โลเห็นดังนั้นก็ไปหาอาร์เทมิสที่กำลังซ้อมยิงธนูอยู่ห่างออกไป ท้าให้อาร์เทมิสยิง "จุดเล็กๆที่ลอยอยู่กลางทะเล" อาร์เท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มิส  รับคำ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ท้าและยิงเข้าเป้าอย่างแม่นยำ เมื่อคลื่นซัดพาสิ่งนั้นเข้าฝั่งจึงรู้ว่าจุดเล็กๆนั้นคือศีรษะของโอไรออน ซึ่งสิ้นลมไปแล้วด้วยลูกศร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ของอาร์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เทมิสนั่น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เอง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อาร์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เทมิสได้นำเอาโอไรออนขึ้นไปไว้เป็นกลุ่มดาวนายพรานบนฟากฟ้า เพื่อที่จะได้อยู่กับนางตลอดไป สำหรับแมงป่องศัตรู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ของ โอ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ไรออนนั้นก็ถูกนำขึ้นไปเป็นกลุ่มดาวแมงป่องบนฟ้าเช่นกัน แต่จัดไว้คนละฟากของฟ้าเพื่อไม่ให้มาต่อสู้กันได้อีก โดยเมื่อกลุ่ม</a:t>
            </a:r>
            <a:r>
              <a:rPr lang="th-TH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ดาว แมง</a:t>
            </a: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ป่องขึ้น กลุ่มดาวนายพรานก็จะตก และเมื่อกลุ่มดาวแมงป่องตกไปแล้ว กลุ่มดาวนายพรานจึงจะขึ้นมาใหม่อีกครั้งทางทิศตะวันออก</a:t>
            </a:r>
            <a:b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h-TH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ดังนั้นกลุ่มดาวนายพรานจึงเป็นกลุ่มดาวหน้าหนาว ในขณะที่กลุ่มดาวแมงป่องนั้นเป็นกลุ่มดาวหน้าร้อน</a:t>
            </a:r>
          </a:p>
        </p:txBody>
      </p:sp>
      <p:pic>
        <p:nvPicPr>
          <p:cNvPr id="14" name="Picture 13" descr="mobile_game_icon_com.exhibitstudios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194172" y="4403417"/>
            <a:ext cx="583200" cy="49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6" descr="C:\Users\fame\Desktop\zodiac\video_1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3153" b="98649" l="2643" r="98238">
                        <a14:foregroundMark x1="17181" y1="24775" x2="74009" y2="76577"/>
                        <a14:foregroundMark x1="17181" y1="82883" x2="81057" y2="16667"/>
                        <a14:foregroundMark x1="80617" y1="34685" x2="80617" y2="34685"/>
                        <a14:foregroundMark x1="80617" y1="58108" x2="80617" y2="58108"/>
                        <a14:foregroundMark x1="80617" y1="92342" x2="80617" y2="92342"/>
                        <a14:foregroundMark x1="53304" y1="82432" x2="53304" y2="82432"/>
                        <a14:foregroundMark x1="14978" y1="83784" x2="14537" y2="11712"/>
                        <a14:foregroundMark x1="19383" y1="13964" x2="83260" y2="11261"/>
                        <a14:foregroundMark x1="83700" y1="22523" x2="85463" y2="76577"/>
                        <a14:foregroundMark x1="81057" y1="89189" x2="7489" y2="85586"/>
                        <a14:foregroundMark x1="32599" y1="31982" x2="65639" y2="31081"/>
                        <a14:foregroundMark x1="27143" y1="48175" x2="27857" y2="61314"/>
                        <a14:foregroundMark x1="22857" y1="56934" x2="27857" y2="67883"/>
                        <a14:foregroundMark x1="26429" y1="70073" x2="61429" y2="75182"/>
                        <a14:foregroundMark x1="50714" y1="77372" x2="31429" y2="77372"/>
                        <a14:foregroundMark x1="31429" y1="75182" x2="50000" y2="70073"/>
                        <a14:foregroundMark x1="38571" y1="65693" x2="38571" y2="77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9753" y="4372558"/>
            <a:ext cx="583776" cy="5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868573" y="4943475"/>
            <a:ext cx="686135" cy="2286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u="sng" dirty="0" smtClean="0">
                <a:solidFill>
                  <a:schemeClr val="tx1"/>
                </a:solidFill>
              </a:rPr>
              <a:t>Video</a:t>
            </a:r>
            <a:endParaRPr lang="th-TH" sz="1600" u="sng" dirty="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hlinkClick r:id="rId8" action="ppaction://hlinksldjump"/>
          </p:cNvPr>
          <p:cNvSpPr/>
          <p:nvPr/>
        </p:nvSpPr>
        <p:spPr>
          <a:xfrm>
            <a:off x="3066672" y="4932006"/>
            <a:ext cx="838200" cy="228600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u="sng" dirty="0" smtClean="0">
                <a:solidFill>
                  <a:schemeClr val="tx1"/>
                </a:solidFill>
              </a:rPr>
              <a:t>Sky map</a:t>
            </a:r>
            <a:endParaRPr lang="th-TH" sz="1400" u="sng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hlinkClick r:id="rId13" action="ppaction://hlinksldjump"/>
          </p:cNvPr>
          <p:cNvSpPr/>
          <p:nvPr/>
        </p:nvSpPr>
        <p:spPr>
          <a:xfrm>
            <a:off x="400686" y="5486494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ectangle 18">
            <a:hlinkClick r:id="rId14" action="ppaction://hlinksldjump"/>
          </p:cNvPr>
          <p:cNvSpPr/>
          <p:nvPr/>
        </p:nvSpPr>
        <p:spPr>
          <a:xfrm>
            <a:off x="3360994" y="5476875"/>
            <a:ext cx="1038134" cy="4171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TextBox 20"/>
          <p:cNvSpPr txBox="1"/>
          <p:nvPr/>
        </p:nvSpPr>
        <p:spPr>
          <a:xfrm>
            <a:off x="4648200" y="838200"/>
            <a:ext cx="4191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th-TH" sz="2400" dirty="0" smtClean="0">
                <a:cs typeface="+mj-cs"/>
              </a:rPr>
              <a:t>		หน้านี้แสดงถึงรายละเอียดของกลุ่มดาวนายพราน หรือว่า โอไรออน </a:t>
            </a:r>
            <a:r>
              <a:rPr lang="th-TH" sz="2400" dirty="0" smtClean="0">
                <a:cs typeface="+mj-cs"/>
              </a:rPr>
              <a:t> </a:t>
            </a:r>
            <a:r>
              <a:rPr lang="th-TH" sz="2400" dirty="0" smtClean="0">
                <a:cs typeface="+mj-cs"/>
              </a:rPr>
              <a:t>และเมื่อลงไปหน้าสุดท้ายก็จะเป็นส่วนของมีรูปวิดีโอ               ที่ผู้ใช้สามารถเข้าใจได้ง่าย ขออธิบายถึงหลักของ</a:t>
            </a:r>
            <a:r>
              <a:rPr lang="en-US" sz="2400" dirty="0" smtClean="0">
                <a:cs typeface="+mj-cs"/>
              </a:rPr>
              <a:t>Usability </a:t>
            </a:r>
            <a:r>
              <a:rPr lang="en-US" sz="2400" dirty="0" smtClean="0">
                <a:cs typeface="+mj-cs"/>
              </a:rPr>
              <a:t>goals </a:t>
            </a:r>
            <a:r>
              <a:rPr lang="th-TH" sz="2400" dirty="0" smtClean="0">
                <a:cs typeface="+mj-cs"/>
              </a:rPr>
              <a:t>คือ</a:t>
            </a:r>
            <a:r>
              <a:rPr lang="en-US" sz="2400" dirty="0" smtClean="0">
                <a:cs typeface="+mj-cs"/>
              </a:rPr>
              <a:t>Have  good utility,</a:t>
            </a:r>
          </a:p>
          <a:p>
            <a:pPr marL="457200" indent="-457200"/>
            <a:r>
              <a:rPr lang="en-US" sz="2400" dirty="0" smtClean="0">
                <a:cs typeface="+mj-cs"/>
              </a:rPr>
              <a:t>        Easy </a:t>
            </a:r>
            <a:r>
              <a:rPr lang="en-US" sz="2400" dirty="0" smtClean="0">
                <a:cs typeface="+mj-cs"/>
              </a:rPr>
              <a:t>to learn , Easy to remember how to use</a:t>
            </a:r>
            <a:endParaRPr lang="th-TH" sz="2400" dirty="0" smtClean="0">
              <a:cs typeface="+mj-cs"/>
            </a:endParaRPr>
          </a:p>
          <a:p>
            <a:pPr marL="457200" indent="-457200"/>
            <a:r>
              <a:rPr lang="th-TH" sz="2400" dirty="0" smtClean="0">
                <a:cs typeface="+mj-cs"/>
              </a:rPr>
              <a:t>          ง่ายต่อการใช้ และง่ายต่อการจดจำเมื่อเข้ามาใช้งานอีกครั้งหนึ่ง และ หน้านี้ยังเชื่อมต่อไปยัง แผนที่ดาวซึ่งเป็นแอพพลิเคชั่น </a:t>
            </a:r>
            <a:r>
              <a:rPr lang="en-US" sz="2400" dirty="0" smtClean="0">
                <a:cs typeface="+mj-cs"/>
              </a:rPr>
              <a:t>Sky map   </a:t>
            </a:r>
            <a:r>
              <a:rPr lang="th-TH" sz="2400" dirty="0" smtClean="0">
                <a:cs typeface="+mj-cs"/>
              </a:rPr>
              <a:t>          ซึ่งเราทำการเชื่อมจริงไม่ได้ </a:t>
            </a:r>
          </a:p>
          <a:p>
            <a:pPr marL="457200" indent="-457200"/>
            <a:r>
              <a:rPr lang="th-TH" sz="2400" dirty="0" smtClean="0">
                <a:cs typeface="+mj-cs"/>
              </a:rPr>
              <a:t> </a:t>
            </a:r>
            <a:r>
              <a:rPr lang="th-TH" sz="2400" dirty="0" smtClean="0">
                <a:cs typeface="+mj-cs"/>
              </a:rPr>
              <a:t>      </a:t>
            </a:r>
            <a:endParaRPr lang="th-TH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th-TH" sz="2400" dirty="0">
              <a:cs typeface="+mj-cs"/>
            </a:endParaRPr>
          </a:p>
        </p:txBody>
      </p:sp>
      <p:pic>
        <p:nvPicPr>
          <p:cNvPr id="22" name="Picture 6" descr="C:\Users\fame\Desktop\zodiac\video_1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3153" b="98649" l="2643" r="98238">
                        <a14:foregroundMark x1="17181" y1="24775" x2="74009" y2="76577"/>
                        <a14:foregroundMark x1="17181" y1="82883" x2="81057" y2="16667"/>
                        <a14:foregroundMark x1="80617" y1="34685" x2="80617" y2="34685"/>
                        <a14:foregroundMark x1="80617" y1="58108" x2="80617" y2="58108"/>
                        <a14:foregroundMark x1="80617" y1="92342" x2="80617" y2="92342"/>
                        <a14:foregroundMark x1="53304" y1="82432" x2="53304" y2="82432"/>
                        <a14:foregroundMark x1="14978" y1="83784" x2="14537" y2="11712"/>
                        <a14:foregroundMark x1="19383" y1="13964" x2="83260" y2="11261"/>
                        <a14:foregroundMark x1="83700" y1="22523" x2="85463" y2="76577"/>
                        <a14:foregroundMark x1="81057" y1="89189" x2="7489" y2="85586"/>
                        <a14:foregroundMark x1="32599" y1="31982" x2="65639" y2="31081"/>
                        <a14:foregroundMark x1="27143" y1="48175" x2="27857" y2="61314"/>
                        <a14:foregroundMark x1="22857" y1="56934" x2="27857" y2="67883"/>
                        <a14:foregroundMark x1="26429" y1="70073" x2="61429" y2="75182"/>
                        <a14:foregroundMark x1="50714" y1="77372" x2="31429" y2="77372"/>
                        <a14:foregroundMark x1="31429" y1="75182" x2="50000" y2="70073"/>
                        <a14:foregroundMark x1="38571" y1="65693" x2="38571" y2="77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981200"/>
            <a:ext cx="381000" cy="3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mobile_game_icon_com.exhibitstudios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7400" y="4876800"/>
            <a:ext cx="457200" cy="385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95808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78.gif"/>
          <p:cNvPicPr>
            <a:picLocks noChangeAspect="1"/>
          </p:cNvPicPr>
          <p:nvPr/>
        </p:nvPicPr>
        <p:blipFill>
          <a:blip r:embed="rId3" cstate="print"/>
          <a:srcRect l="28659" t="10425" r="32441" b="12214"/>
          <a:stretch>
            <a:fillRect/>
          </a:stretch>
        </p:blipFill>
        <p:spPr>
          <a:xfrm>
            <a:off x="232229" y="76200"/>
            <a:ext cx="4495800" cy="685800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Orionv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32229" y="1752600"/>
            <a:ext cx="4495800" cy="297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>
            <a:hlinkClick r:id="rId6" action="ppaction://hlinksldjump"/>
          </p:cNvPr>
          <p:cNvSpPr/>
          <p:nvPr/>
        </p:nvSpPr>
        <p:spPr>
          <a:xfrm>
            <a:off x="232229" y="76200"/>
            <a:ext cx="834571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5105400" y="1524000"/>
            <a:ext cx="3352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latin typeface="teddy" pitchFamily="2" charset="0"/>
                <a:cs typeface="+mj-cs"/>
              </a:rPr>
              <a:t>คือ หน้าหลักของแอพพลิเคชั่น โดยเป็นทางเข้าหลักของแอพพลิเคชั่น เมื่อเปิด</a:t>
            </a:r>
            <a:r>
              <a:rPr lang="th-TH" sz="2800" dirty="0" smtClean="0">
                <a:latin typeface="teddy" pitchFamily="2" charset="0"/>
                <a:cs typeface="+mj-cs"/>
              </a:rPr>
              <a:t>ขึ้นมา </a:t>
            </a:r>
            <a:r>
              <a:rPr lang="en-US" sz="2800" dirty="0" smtClean="0">
                <a:latin typeface="teddy" pitchFamily="2" charset="0"/>
                <a:cs typeface="+mj-cs"/>
              </a:rPr>
              <a:t>Home </a:t>
            </a:r>
            <a:r>
              <a:rPr lang="th-TH" sz="2800" dirty="0" smtClean="0">
                <a:latin typeface="teddy" pitchFamily="2" charset="0"/>
                <a:cs typeface="+mj-cs"/>
              </a:rPr>
              <a:t>ก็จะเปรียบเสมือน</a:t>
            </a:r>
            <a:r>
              <a:rPr lang="th-TH" sz="2800" dirty="0" smtClean="0">
                <a:latin typeface="teddy" pitchFamily="2" charset="0"/>
                <a:cs typeface="+mj-cs"/>
              </a:rPr>
              <a:t>กับเป็นสารบัญที่เราได้สร้างขึ้น เพื่อใช้เป็นหน้าที่เชื่อมต่อไปยังหน้าอื่นๆ ของแอพพลิเคชั่น</a:t>
            </a:r>
            <a:endParaRPr lang="en-US" sz="2800" dirty="0">
              <a:latin typeface="teddy" pitchFamily="2" charset="0"/>
              <a:cs typeface="+mj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2400" y="0"/>
            <a:ext cx="4349087" cy="6876227"/>
            <a:chOff x="152400" y="361703"/>
            <a:chExt cx="4349087" cy="6514524"/>
          </a:xfrm>
        </p:grpSpPr>
        <p:pic>
          <p:nvPicPr>
            <p:cNvPr id="6146" name="Picture 2" descr="C:\Users\fame\Desktop\zodiac\Main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79" y="361703"/>
              <a:ext cx="4343400" cy="6505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85800" y="794853"/>
              <a:ext cx="3276600" cy="349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ASTRO’s  LEGEND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9" name="Flowchart: Alternate Process 38"/>
            <p:cNvSpPr/>
            <p:nvPr/>
          </p:nvSpPr>
          <p:spPr>
            <a:xfrm>
              <a:off x="1295400" y="6350913"/>
              <a:ext cx="2084300" cy="430887"/>
            </a:xfrm>
            <a:prstGeom prst="flowChartAlternate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About Us</a:t>
              </a:r>
              <a:endParaRPr lang="th-TH" dirty="0"/>
            </a:p>
          </p:txBody>
        </p:sp>
        <p:pic>
          <p:nvPicPr>
            <p:cNvPr id="48" name="Picture 47" descr="pic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865236" y="1829407"/>
              <a:ext cx="873528" cy="108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9" name="Picture 48" descr="Moon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71800" y="1932643"/>
              <a:ext cx="1080001" cy="8640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0" name="Picture 49" descr="UGC10214-Tadpole-Galaxy-PS1-V9-for-Website-Closeup-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2000" y="3364370"/>
              <a:ext cx="1085685" cy="85859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1" name="Picture 50" descr="mobile_game_icon_com.exhibitstudios (1)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2000" y="4774800"/>
              <a:ext cx="1024001" cy="864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60" name="Picture 3" descr="C:\Users\fame\Desktop\zodiac\12ราศี_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3364370"/>
              <a:ext cx="1002811" cy="864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3" name="Picture 5" descr="C:\Users\fame\Desktop\zodiac\setting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4747662"/>
              <a:ext cx="951984" cy="967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5" name="Straight Connector 74"/>
            <p:cNvCxnSpPr/>
            <p:nvPr/>
          </p:nvCxnSpPr>
          <p:spPr>
            <a:xfrm>
              <a:off x="175800" y="4648200"/>
              <a:ext cx="4320000" cy="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175800" y="3276600"/>
              <a:ext cx="4320000" cy="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175800" y="1828800"/>
              <a:ext cx="4320000" cy="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175800" y="6096000"/>
              <a:ext cx="4320000" cy="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2335800" y="1860550"/>
              <a:ext cx="16875" cy="423545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Flowchart: Alternate Process 81"/>
            <p:cNvSpPr/>
            <p:nvPr/>
          </p:nvSpPr>
          <p:spPr>
            <a:xfrm>
              <a:off x="1295400" y="6350913"/>
              <a:ext cx="2084300" cy="430887"/>
            </a:xfrm>
            <a:prstGeom prst="flowChartAlternate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About Us</a:t>
              </a:r>
              <a:endParaRPr lang="th-TH" dirty="0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152400" y="6324600"/>
              <a:ext cx="4349087" cy="533400"/>
              <a:chOff x="158628" y="6324600"/>
              <a:chExt cx="4349087" cy="533400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pic>
            <p:nvPicPr>
              <p:cNvPr id="84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ackgroundRemoval t="9375" b="89063" l="1535" r="98904">
                            <a14:foregroundMark x1="1754" y1="29688" x2="95614" y2="29688"/>
                            <a14:foregroundMark x1="98904" y1="34375" x2="98904" y2="79688"/>
                          </a14:backgroundRemoval>
                        </a14:imgEffect>
                        <a14:imgEffect>
                          <a14:sharpenSoften amount="100000"/>
                        </a14:imgEffect>
                        <a14:imgEffect>
                          <a14:brightnessContrast bright="-11000" contrast="-4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628" y="6324600"/>
                <a:ext cx="4349087" cy="5334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85" name="Straight Connector 84"/>
              <p:cNvCxnSpPr/>
              <p:nvPr/>
            </p:nvCxnSpPr>
            <p:spPr>
              <a:xfrm>
                <a:off x="1524000" y="6324600"/>
                <a:ext cx="0" cy="533400"/>
              </a:xfrm>
              <a:prstGeom prst="line">
                <a:avLst/>
              </a:prstGeom>
              <a:ln w="25400" cmpd="sng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124200" y="6324600"/>
                <a:ext cx="0" cy="533400"/>
              </a:xfrm>
              <a:prstGeom prst="line">
                <a:avLst/>
              </a:prstGeom>
              <a:ln w="25400" cmpd="sng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87" name="Picture 5" descr="C:\Users\fame\Desktop\zodiac\picse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389987"/>
              <a:ext cx="393854" cy="391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Picture 6" descr="C:\Users\fame\Desktop\zodiac\homeb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6444" y="6400800"/>
              <a:ext cx="454356" cy="412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9" name="Straight Connector 8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1600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91" name="Picture 2" descr="C:\Users\fame\Desktop\zodiac\Untitled-13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400" y="6384317"/>
              <a:ext cx="453600" cy="413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34">
              <a:hlinkClick r:id="rId14" action="ppaction://hlinksldjump"/>
            </p:cNvPr>
            <p:cNvSpPr/>
            <p:nvPr/>
          </p:nvSpPr>
          <p:spPr>
            <a:xfrm>
              <a:off x="175800" y="1877729"/>
              <a:ext cx="2148300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" name="Rectangle 35">
              <a:hlinkClick r:id="rId15" action="ppaction://hlinksldjump"/>
            </p:cNvPr>
            <p:cNvSpPr/>
            <p:nvPr/>
          </p:nvSpPr>
          <p:spPr>
            <a:xfrm>
              <a:off x="2490223" y="1877729"/>
              <a:ext cx="1853177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Rectangle 36">
              <a:hlinkClick r:id="rId16" action="ppaction://hlinksldjump"/>
            </p:cNvPr>
            <p:cNvSpPr/>
            <p:nvPr/>
          </p:nvSpPr>
          <p:spPr>
            <a:xfrm>
              <a:off x="323361" y="3321564"/>
              <a:ext cx="1853177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" name="Rectangle 37">
              <a:hlinkClick r:id="rId17" action="ppaction://hlinksldjump"/>
            </p:cNvPr>
            <p:cNvSpPr/>
            <p:nvPr/>
          </p:nvSpPr>
          <p:spPr>
            <a:xfrm>
              <a:off x="2490223" y="3320010"/>
              <a:ext cx="1853177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0" name="Rectangle 39">
              <a:hlinkClick r:id="rId18" action="ppaction://hlinksldjump"/>
            </p:cNvPr>
            <p:cNvSpPr/>
            <p:nvPr/>
          </p:nvSpPr>
          <p:spPr>
            <a:xfrm>
              <a:off x="2546616" y="4693207"/>
              <a:ext cx="1853177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Rectangle 41">
              <a:hlinkClick r:id="rId19" action="ppaction://hlinksldjump"/>
            </p:cNvPr>
            <p:cNvSpPr/>
            <p:nvPr/>
          </p:nvSpPr>
          <p:spPr>
            <a:xfrm>
              <a:off x="1786001" y="6350913"/>
              <a:ext cx="1189903" cy="5240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Rectangle 42">
              <a:hlinkClick r:id="rId20" action="ppaction://hlinksldjump"/>
            </p:cNvPr>
            <p:cNvSpPr/>
            <p:nvPr/>
          </p:nvSpPr>
          <p:spPr>
            <a:xfrm>
              <a:off x="3259575" y="6352149"/>
              <a:ext cx="1189903" cy="5240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4" name="Rectangle 43">
              <a:hlinkClick r:id="rId21" action="ppaction://hlinksldjump"/>
            </p:cNvPr>
            <p:cNvSpPr/>
            <p:nvPr/>
          </p:nvSpPr>
          <p:spPr>
            <a:xfrm>
              <a:off x="347411" y="6324600"/>
              <a:ext cx="1170361" cy="5503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1" name="Rectangle 40">
              <a:hlinkClick r:id="rId22" action="ppaction://hlinksldjump"/>
            </p:cNvPr>
            <p:cNvSpPr/>
            <p:nvPr/>
          </p:nvSpPr>
          <p:spPr>
            <a:xfrm>
              <a:off x="347411" y="4693207"/>
              <a:ext cx="1853177" cy="13010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38200" y="2667000"/>
            <a:ext cx="9028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กลุ่มดาว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95600" y="2667000"/>
            <a:ext cx="115768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ดาวเคราะห์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8200" y="4141113"/>
            <a:ext cx="9060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กา</a:t>
            </a:r>
            <a:r>
              <a:rPr lang="th-TH" sz="2200" b="1" dirty="0" err="1" smtClean="0">
                <a:solidFill>
                  <a:srgbClr val="FFFF00"/>
                </a:solidFill>
              </a:rPr>
              <a:t>แล็ก</a:t>
            </a:r>
            <a:r>
              <a:rPr lang="th-TH" sz="2200" b="1" dirty="0" smtClean="0">
                <a:solidFill>
                  <a:srgbClr val="FFFF00"/>
                </a:solidFill>
              </a:rPr>
              <a:t>ซี่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54779" y="4114800"/>
            <a:ext cx="8595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จักรราศี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2000" y="5588913"/>
            <a:ext cx="103906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แผนที่ดาว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54779" y="5665113"/>
            <a:ext cx="9621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>
                <a:solidFill>
                  <a:srgbClr val="FFFF00"/>
                </a:solidFill>
              </a:rPr>
              <a:t>การตั้งค่า</a:t>
            </a:r>
            <a:endParaRPr lang="th-TH" sz="2200" b="1" dirty="0">
              <a:solidFill>
                <a:srgbClr val="FFFF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67400" y="609600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cs typeface="+mj-cs"/>
              </a:rPr>
              <a:t>HOME(TH)</a:t>
            </a:r>
            <a:endParaRPr lang="th-TH" sz="32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8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05000"/>
            <a:ext cx="6400800" cy="1752600"/>
          </a:xfrm>
        </p:spPr>
        <p:txBody>
          <a:bodyPr>
            <a:noAutofit/>
          </a:bodyPr>
          <a:lstStyle/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Effective to use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Efficient to use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Safe to use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Have  good utility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Easy to learn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chemeClr val="tx1"/>
                </a:solidFill>
                <a:cs typeface="+mj-cs"/>
              </a:rPr>
              <a:t>Easy to remember how to use</a:t>
            </a:r>
            <a:endParaRPr lang="th-TH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59906" y="304800"/>
            <a:ext cx="5224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Usability goals</a:t>
            </a:r>
            <a:endParaRPr lang="th-TH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7626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33261"/>
            <a:ext cx="4321305" cy="22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lowchart: Alternate Process 22"/>
          <p:cNvSpPr/>
          <p:nvPr/>
        </p:nvSpPr>
        <p:spPr>
          <a:xfrm>
            <a:off x="1295400" y="6350913"/>
            <a:ext cx="2084300" cy="43088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About Us</a:t>
            </a:r>
            <a:endParaRPr lang="th-TH" dirty="0"/>
          </a:p>
        </p:txBody>
      </p:sp>
      <p:sp>
        <p:nvSpPr>
          <p:cNvPr id="24" name="Flowchart: Alternate Process 23"/>
          <p:cNvSpPr/>
          <p:nvPr/>
        </p:nvSpPr>
        <p:spPr>
          <a:xfrm>
            <a:off x="1295400" y="6350913"/>
            <a:ext cx="2084300" cy="43088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About Us</a:t>
            </a:r>
            <a:endParaRPr lang="th-TH" dirty="0"/>
          </a:p>
        </p:txBody>
      </p:sp>
      <p:grpSp>
        <p:nvGrpSpPr>
          <p:cNvPr id="25" name="Group 24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7" name="Straight Connector 2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5" descr="C:\Users\fame\Desktop\zodiac\pics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389987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C:\Users\fame\Desktop\zodiac\home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6444" y="6400800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Connector 30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00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5800" y="457200"/>
            <a:ext cx="3276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การตั้งค่า</a:t>
            </a:r>
            <a:endParaRPr lang="en-US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22" y="2006619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4194" y="2529945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22" y="310414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248400" y="55748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Cooper Std Black" pitchFamily="18" charset="0"/>
                <a:ea typeface="Adobe Gothic Std B" pitchFamily="34" charset="-128"/>
                <a:cs typeface="+mj-cs"/>
              </a:rPr>
              <a:t>การตั้งค่า</a:t>
            </a:r>
            <a:endParaRPr lang="en-US" sz="3200" b="1" dirty="0">
              <a:latin typeface="Cooper Std Black" pitchFamily="18" charset="0"/>
              <a:ea typeface="Adobe Gothic Std B" pitchFamily="34" charset="-128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05400" y="1524000"/>
            <a:ext cx="3429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latin typeface="teddy" pitchFamily="2" charset="0"/>
                <a:cs typeface="+mj-cs"/>
              </a:rPr>
              <a:t>คือ หน้าสำหรับตั้งค่าต่างๆ แอพพลิเคชั่นสามารถให้ปรับเปลี่ยนได้ เช่น ภาษา</a:t>
            </a:r>
            <a:r>
              <a:rPr lang="en-US" sz="2800" dirty="0" smtClean="0">
                <a:latin typeface="teddy" pitchFamily="2" charset="0"/>
                <a:cs typeface="+mj-cs"/>
              </a:rPr>
              <a:t>,</a:t>
            </a:r>
            <a:r>
              <a:rPr lang="th-TH" sz="2800" dirty="0" smtClean="0">
                <a:latin typeface="teddy" pitchFamily="2" charset="0"/>
                <a:cs typeface="+mj-cs"/>
              </a:rPr>
              <a:t> รูปแบบการแสดงผล เป็น</a:t>
            </a:r>
            <a:r>
              <a:rPr lang="th-TH" sz="2800" dirty="0" smtClean="0">
                <a:latin typeface="teddy" pitchFamily="2" charset="0"/>
                <a:cs typeface="+mj-cs"/>
              </a:rPr>
              <a:t>ต้น หน้านี้จะเป็นส่วนของภาษาไทย</a:t>
            </a:r>
            <a:endParaRPr lang="en-US" sz="2800" dirty="0">
              <a:latin typeface="teddy" pitchFamily="2" charset="0"/>
              <a:cs typeface="+mj-cs"/>
            </a:endParaRPr>
          </a:p>
        </p:txBody>
      </p:sp>
      <p:pic>
        <p:nvPicPr>
          <p:cNvPr id="47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725322" y="6426107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>
            <a:hlinkClick r:id="rId10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Rectangle 48">
            <a:hlinkClick r:id="rId11" action="ppaction://hlinksldjump"/>
          </p:cNvPr>
          <p:cNvSpPr/>
          <p:nvPr/>
        </p:nvSpPr>
        <p:spPr>
          <a:xfrm>
            <a:off x="3259575" y="6352149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Rectangle 49">
            <a:hlinkClick r:id="rId12" action="ppaction://hlinksldjump"/>
          </p:cNvPr>
          <p:cNvSpPr/>
          <p:nvPr/>
        </p:nvSpPr>
        <p:spPr>
          <a:xfrm>
            <a:off x="347411" y="6324600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Rectangle 1">
            <a:hlinkClick r:id="rId13" action="ppaction://hlinksldjump"/>
          </p:cNvPr>
          <p:cNvSpPr/>
          <p:nvPr/>
        </p:nvSpPr>
        <p:spPr>
          <a:xfrm>
            <a:off x="405677" y="18288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Rectangle 50">
            <a:hlinkClick r:id="rId14" action="ppaction://hlinksldjump"/>
          </p:cNvPr>
          <p:cNvSpPr/>
          <p:nvPr/>
        </p:nvSpPr>
        <p:spPr>
          <a:xfrm>
            <a:off x="403457" y="24384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Rectangle 51">
            <a:hlinkClick r:id="rId15" action="ppaction://hlinksldjump"/>
          </p:cNvPr>
          <p:cNvSpPr/>
          <p:nvPr/>
        </p:nvSpPr>
        <p:spPr>
          <a:xfrm>
            <a:off x="403457" y="2971800"/>
            <a:ext cx="3863743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TextBox 32"/>
          <p:cNvSpPr txBox="1"/>
          <p:nvPr/>
        </p:nvSpPr>
        <p:spPr>
          <a:xfrm>
            <a:off x="457200" y="1931313"/>
            <a:ext cx="12474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/>
              <a:t>เปลี่ยนภาษา</a:t>
            </a:r>
            <a:endParaRPr lang="th-TH" sz="2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57200" y="2464713"/>
            <a:ext cx="11400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/>
              <a:t>เกี่ยวกับเรา</a:t>
            </a:r>
            <a:endParaRPr lang="th-TH" sz="2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57200" y="2992176"/>
            <a:ext cx="6303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/>
              <a:t>คำสั่ง</a:t>
            </a:r>
            <a:endParaRPr lang="th-TH" sz="2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57200" y="3505200"/>
            <a:ext cx="9909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200" b="1" dirty="0" smtClean="0"/>
              <a:t>ช่วยเหลือ</a:t>
            </a:r>
            <a:endParaRPr lang="th-TH" sz="2200" b="1" dirty="0"/>
          </a:p>
        </p:txBody>
      </p:sp>
      <p:pic>
        <p:nvPicPr>
          <p:cNvPr id="40" name="Picture 5" descr="C:\Users\fame\Desktop\zodiac\back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5760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508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52400" y="0"/>
            <a:ext cx="4343400" cy="6858000"/>
            <a:chOff x="228600" y="352424"/>
            <a:chExt cx="4343400" cy="6505576"/>
          </a:xfrm>
        </p:grpSpPr>
        <p:pic>
          <p:nvPicPr>
            <p:cNvPr id="16" name="Picture 2" descr="C:\Users\fame\Desktop\zodiac\Main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352424"/>
              <a:ext cx="4343400" cy="6505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2400300" y="1524000"/>
              <a:ext cx="0" cy="2043045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3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55896" y="3567045"/>
              <a:ext cx="4267200" cy="0"/>
            </a:xfrm>
            <a:prstGeom prst="line">
              <a:avLst/>
            </a:prstGeom>
            <a:ln w="25400">
              <a:solidFill>
                <a:schemeClr val="dk1">
                  <a:shade val="95000"/>
                  <a:satMod val="105000"/>
                  <a:alpha val="59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9" name="Picture 4" descr="C:\Users\fame\Desktop\zodiac\E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52600"/>
            <a:ext cx="1562400" cy="10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fame\Desktop\zodiac\Thai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1561073" cy="10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lowchart: Alternate Process 20"/>
          <p:cNvSpPr/>
          <p:nvPr/>
        </p:nvSpPr>
        <p:spPr>
          <a:xfrm>
            <a:off x="762000" y="2956980"/>
            <a:ext cx="946052" cy="32425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/>
              </a:rPr>
              <a:t>ไทย</a:t>
            </a:r>
            <a:endParaRPr lang="th-TH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Std Black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84812" y="2895600"/>
            <a:ext cx="107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อังกฤษ</a:t>
            </a: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457200"/>
            <a:ext cx="3276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ภาษา</a:t>
            </a:r>
            <a:endParaRPr lang="en-US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27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8" name="Straight Connector 27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2" name="Straight Connector 3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4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09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81000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Straight Connector 36"/>
          <p:cNvCxnSpPr/>
          <p:nvPr/>
        </p:nvCxnSpPr>
        <p:spPr>
          <a:xfrm>
            <a:off x="1143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429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286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6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882" y="6410419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>
            <a:hlinkClick r:id="rId11" action="ppaction://hlinksldjump"/>
          </p:cNvPr>
          <p:cNvSpPr/>
          <p:nvPr/>
        </p:nvSpPr>
        <p:spPr>
          <a:xfrm>
            <a:off x="307975" y="1371600"/>
            <a:ext cx="1978025" cy="190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Rectangle 40">
            <a:hlinkClick r:id="rId12" action="ppaction://hlinksldjump"/>
          </p:cNvPr>
          <p:cNvSpPr/>
          <p:nvPr/>
        </p:nvSpPr>
        <p:spPr>
          <a:xfrm>
            <a:off x="2437014" y="1371600"/>
            <a:ext cx="1978025" cy="190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3" name="Rectangle 72">
            <a:hlinkClick r:id="rId13" action="ppaction://hlinksldjump"/>
          </p:cNvPr>
          <p:cNvSpPr/>
          <p:nvPr/>
        </p:nvSpPr>
        <p:spPr>
          <a:xfrm>
            <a:off x="307975" y="6385111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" name="Rectangle 73">
            <a:hlinkClick r:id="rId14" action="ppaction://hlinksldjump"/>
          </p:cNvPr>
          <p:cNvSpPr/>
          <p:nvPr/>
        </p:nvSpPr>
        <p:spPr>
          <a:xfrm>
            <a:off x="1368453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Rectangle 74">
            <a:hlinkClick r:id="rId15" action="ppaction://hlinksldjump"/>
          </p:cNvPr>
          <p:cNvSpPr/>
          <p:nvPr/>
        </p:nvSpPr>
        <p:spPr>
          <a:xfrm>
            <a:off x="2510280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Rectangle 75">
            <a:hlinkClick r:id="rId14" action="ppaction://hlinksldjump"/>
          </p:cNvPr>
          <p:cNvSpPr/>
          <p:nvPr/>
        </p:nvSpPr>
        <p:spPr>
          <a:xfrm>
            <a:off x="3604171" y="6386688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7850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283" y="0"/>
            <a:ext cx="4345200" cy="685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fame\Desktop\zodiac\Tha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688" y="1762009"/>
            <a:ext cx="579242" cy="3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fame\Desktop\zodiac\E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606" y="2514600"/>
            <a:ext cx="551324" cy="35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412" y="1764268"/>
            <a:ext cx="107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ไทย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2514600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/>
              <a:t>ภาษาอักฤษ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2" name="Straight Connector 3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6" name="Straight Connector 35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8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2609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Straight Connector 40"/>
          <p:cNvCxnSpPr/>
          <p:nvPr/>
        </p:nvCxnSpPr>
        <p:spPr>
          <a:xfrm>
            <a:off x="15296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129887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158628" y="6324600"/>
            <a:ext cx="4349087" cy="533400"/>
            <a:chOff x="158628" y="6324600"/>
            <a:chExt cx="4349087" cy="533400"/>
          </a:xfrm>
        </p:grpSpPr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5" name="Straight Connector 44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146713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8" name="Picture 5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9" name="Straight Connector 48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5" descr="C:\Users\fame\Desktop\zodiac\pics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0946" y="6410419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 descr="C:\Users\fame\Desktop\zodiac\hom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385111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9" descr="C:\Users\fame\Desktop\zodiac\back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81000" y="6410419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Straight Connector 53"/>
          <p:cNvCxnSpPr/>
          <p:nvPr/>
        </p:nvCxnSpPr>
        <p:spPr>
          <a:xfrm>
            <a:off x="1143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429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2860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hlinkClick r:id="rId10" action="ppaction://hlinksldjump"/>
          </p:cNvPr>
          <p:cNvSpPr/>
          <p:nvPr/>
        </p:nvSpPr>
        <p:spPr>
          <a:xfrm>
            <a:off x="307975" y="6385111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Rectangle 58">
            <a:hlinkClick r:id="rId11" action="ppaction://hlinksldjump"/>
          </p:cNvPr>
          <p:cNvSpPr/>
          <p:nvPr/>
        </p:nvSpPr>
        <p:spPr>
          <a:xfrm>
            <a:off x="1143000" y="6400800"/>
            <a:ext cx="1142999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Rectangle 59">
            <a:hlinkClick r:id="rId12" action="ppaction://hlinksldjump"/>
          </p:cNvPr>
          <p:cNvSpPr/>
          <p:nvPr/>
        </p:nvSpPr>
        <p:spPr>
          <a:xfrm>
            <a:off x="2510280" y="6419299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Rectangle 60">
            <a:hlinkClick r:id="rId13" action="ppaction://hlinksldjump"/>
          </p:cNvPr>
          <p:cNvSpPr/>
          <p:nvPr/>
        </p:nvSpPr>
        <p:spPr>
          <a:xfrm>
            <a:off x="3604171" y="6386688"/>
            <a:ext cx="716458" cy="439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2" name="Picture 4" descr="C:\Users\fame\Desktop\zodiac\chmenu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772" y="6432176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85800" y="457200"/>
            <a:ext cx="3276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ภาษา</a:t>
            </a:r>
            <a:endParaRPr lang="en-US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3" name="Rectangle 62">
            <a:hlinkClick r:id="rId15" action="ppaction://hlinksldjump"/>
          </p:cNvPr>
          <p:cNvSpPr/>
          <p:nvPr/>
        </p:nvSpPr>
        <p:spPr>
          <a:xfrm>
            <a:off x="325821" y="2438400"/>
            <a:ext cx="41148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6" name="Picture 2" descr="C:\Users\fame\Desktop\zodiac\tic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4742" y="1818371"/>
            <a:ext cx="2413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17" action="ppaction://hlinksldjump"/>
          </p:cNvPr>
          <p:cNvSpPr/>
          <p:nvPr/>
        </p:nvSpPr>
        <p:spPr>
          <a:xfrm>
            <a:off x="304800" y="1676400"/>
            <a:ext cx="41148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ectangle 2">
            <a:hlinkClick r:id="rId18" action="ppaction://hlinksldjump"/>
          </p:cNvPr>
          <p:cNvSpPr/>
          <p:nvPr/>
        </p:nvSpPr>
        <p:spPr>
          <a:xfrm>
            <a:off x="1366206" y="6324600"/>
            <a:ext cx="782942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4" name="Rectangle 63">
            <a:hlinkClick r:id="rId19" action="ppaction://hlinksldjump"/>
          </p:cNvPr>
          <p:cNvSpPr/>
          <p:nvPr/>
        </p:nvSpPr>
        <p:spPr>
          <a:xfrm>
            <a:off x="2477038" y="6353737"/>
            <a:ext cx="782942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5" name="Rectangle 64"/>
          <p:cNvSpPr/>
          <p:nvPr/>
        </p:nvSpPr>
        <p:spPr>
          <a:xfrm>
            <a:off x="3633921" y="6338048"/>
            <a:ext cx="782942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1810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pi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223187" y="330013"/>
            <a:ext cx="431426" cy="53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105400" y="265853"/>
            <a:ext cx="48006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00" dirty="0" smtClean="0">
              <a:latin typeface="Cooper Std Black" pitchFamily="18" charset="0"/>
            </a:endParaRPr>
          </a:p>
          <a:p>
            <a:pPr algn="ctr"/>
            <a:r>
              <a:rPr lang="th-TH" sz="3200" dirty="0" smtClean="0">
                <a:latin typeface="Cooper Std Black" pitchFamily="18" charset="0"/>
                <a:cs typeface="+mj-cs"/>
              </a:rPr>
              <a:t>กลุ่มดาว</a:t>
            </a:r>
            <a:endParaRPr lang="en-US" sz="3200" dirty="0" smtClean="0">
              <a:latin typeface="Cooper Std Black" pitchFamily="18" charset="0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0" y="38100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prstClr val="black"/>
                </a:solidFill>
                <a:latin typeface="Adobe Arabic" pitchFamily="18" charset="-78"/>
                <a:ea typeface="Adobe Gothic Std B" pitchFamily="34" charset="-128"/>
              </a:rPr>
              <a:t>คลิก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38200" y="457200"/>
            <a:ext cx="31242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Constellation</a:t>
            </a:r>
          </a:p>
        </p:txBody>
      </p:sp>
      <p:pic>
        <p:nvPicPr>
          <p:cNvPr id="1028" name="Picture 4" descr="C:\Users\fame\Desktop\zodiac\Or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40" y="1463400"/>
            <a:ext cx="1679811" cy="19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fame\Desktop\zodiac\pleiad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8000" y="1448280"/>
            <a:ext cx="1699200" cy="19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51"/>
          <p:cNvCxnSpPr/>
          <p:nvPr/>
        </p:nvCxnSpPr>
        <p:spPr>
          <a:xfrm flipH="1">
            <a:off x="2321257" y="1241880"/>
            <a:ext cx="33513" cy="523512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46713" y="4018674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3400" y="3616434"/>
            <a:ext cx="1501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C000"/>
                </a:solidFill>
              </a:rPr>
              <a:t>กลุ่มดาวนายพราน</a:t>
            </a:r>
            <a:endParaRPr lang="th-TH" b="1" dirty="0">
              <a:solidFill>
                <a:srgbClr val="FFC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35040" y="3594616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C000"/>
                </a:solidFill>
              </a:rPr>
              <a:t>กลุ่มดาวลูกไก่</a:t>
            </a:r>
            <a:endParaRPr lang="th-TH" b="1" dirty="0">
              <a:solidFill>
                <a:srgbClr val="FFC000"/>
              </a:solidFill>
            </a:endParaRPr>
          </a:p>
        </p:txBody>
      </p:sp>
      <p:pic>
        <p:nvPicPr>
          <p:cNvPr id="5122" name="Picture 2" descr="C:\Users\fame\Desktop\zodiac\cygnu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76" y="4419600"/>
            <a:ext cx="1681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564920" y="6019800"/>
            <a:ext cx="14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C000"/>
                </a:solidFill>
              </a:rPr>
              <a:t>กลุ่มดาวอินทรีย์</a:t>
            </a:r>
            <a:endParaRPr lang="th-TH" b="1" dirty="0">
              <a:solidFill>
                <a:srgbClr val="FFC000"/>
              </a:solidFill>
            </a:endParaRPr>
          </a:p>
        </p:txBody>
      </p:sp>
      <p:pic>
        <p:nvPicPr>
          <p:cNvPr id="5123" name="Picture 3" descr="C:\Users\fame\Desktop\zodiac\Dra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7283" y="4419600"/>
            <a:ext cx="175271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835040" y="6019800"/>
            <a:ext cx="121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C000"/>
                </a:solidFill>
              </a:rPr>
              <a:t>กลุ่มดาวมังกร</a:t>
            </a:r>
            <a:endParaRPr lang="th-TH" b="1" dirty="0">
              <a:solidFill>
                <a:srgbClr val="FFC0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58628" y="6306373"/>
            <a:ext cx="4349087" cy="533400"/>
            <a:chOff x="158628" y="6324600"/>
            <a:chExt cx="4349087" cy="533400"/>
          </a:xfrm>
        </p:grpSpPr>
        <p:pic>
          <p:nvPicPr>
            <p:cNvPr id="56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7" name="Straight Connector 5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solidFill>
                <a:schemeClr val="tx2">
                  <a:lumMod val="75000"/>
                  <a:alpha val="33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152400" y="6306373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1" name="Straight Connector 60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3" name="Picture 5" descr="C:\Users\fame\Desktop\zodiac\pics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888" y="6392192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 descr="C:\Users\fame\Desktop\zodiac\back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662671" y="6392192"/>
            <a:ext cx="361762" cy="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Straight Connector 64"/>
          <p:cNvCxnSpPr/>
          <p:nvPr/>
        </p:nvCxnSpPr>
        <p:spPr>
          <a:xfrm>
            <a:off x="15296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129887" y="6306373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hlinkClick r:id="rId12" action="ppaction://hlinksldjump"/>
          </p:cNvPr>
          <p:cNvSpPr/>
          <p:nvPr/>
        </p:nvSpPr>
        <p:spPr>
          <a:xfrm>
            <a:off x="3259575" y="6333922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Rectangle 67">
            <a:hlinkClick r:id="rId13" action="ppaction://hlinksldjump"/>
          </p:cNvPr>
          <p:cNvSpPr/>
          <p:nvPr/>
        </p:nvSpPr>
        <p:spPr>
          <a:xfrm>
            <a:off x="347411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9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3683" y="6377270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15" action="ppaction://hlinksldjump"/>
          </p:cNvPr>
          <p:cNvSpPr/>
          <p:nvPr/>
        </p:nvSpPr>
        <p:spPr>
          <a:xfrm>
            <a:off x="137915" y="1219200"/>
            <a:ext cx="2148085" cy="26470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>
            <a:hlinkClick r:id="rId13" action="ppaction://hlinksldjump"/>
          </p:cNvPr>
          <p:cNvSpPr/>
          <p:nvPr/>
        </p:nvSpPr>
        <p:spPr>
          <a:xfrm>
            <a:off x="1278104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Rectangle 38">
            <a:hlinkClick r:id="rId16" action="ppaction://hlinksldjump"/>
          </p:cNvPr>
          <p:cNvSpPr/>
          <p:nvPr/>
        </p:nvSpPr>
        <p:spPr>
          <a:xfrm>
            <a:off x="1752832" y="6306373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0436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1"/>
            <a:ext cx="5943600" cy="3276600"/>
          </a:xfrm>
        </p:spPr>
        <p:txBody>
          <a:bodyPr/>
          <a:lstStyle/>
          <a:p>
            <a:r>
              <a:rPr lang="en-US" dirty="0" smtClean="0"/>
              <a:t>Satisfying</a:t>
            </a:r>
          </a:p>
          <a:p>
            <a:r>
              <a:rPr lang="en-US" dirty="0" smtClean="0"/>
              <a:t>Fun</a:t>
            </a:r>
          </a:p>
          <a:p>
            <a:r>
              <a:rPr lang="en-US" dirty="0" smtClean="0"/>
              <a:t>Enjoyable</a:t>
            </a:r>
          </a:p>
          <a:p>
            <a:r>
              <a:rPr lang="en-US" dirty="0" smtClean="0"/>
              <a:t>Helpful</a:t>
            </a:r>
          </a:p>
          <a:p>
            <a:r>
              <a:rPr lang="en-US" dirty="0" smtClean="0"/>
              <a:t>Aesthetically pleasing</a:t>
            </a:r>
          </a:p>
          <a:p>
            <a:endParaRPr lang="en-US" dirty="0" smtClean="0"/>
          </a:p>
          <a:p>
            <a:endParaRPr lang="th-TH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8804" y="384473"/>
            <a:ext cx="7446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User experience goals</a:t>
            </a:r>
            <a:endParaRPr lang="th-TH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39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828800"/>
            <a:ext cx="6096000" cy="3733800"/>
          </a:xfrm>
        </p:spPr>
        <p:txBody>
          <a:bodyPr/>
          <a:lstStyle/>
          <a:p>
            <a:r>
              <a:rPr lang="en-US" dirty="0" smtClean="0"/>
              <a:t>Giving instructions</a:t>
            </a:r>
          </a:p>
          <a:p>
            <a:r>
              <a:rPr lang="en-US" dirty="0" smtClean="0"/>
              <a:t>Conversing</a:t>
            </a:r>
          </a:p>
          <a:p>
            <a:r>
              <a:rPr lang="en-US" dirty="0" smtClean="0"/>
              <a:t>Manipulating and navigating</a:t>
            </a:r>
          </a:p>
          <a:p>
            <a:r>
              <a:rPr lang="en-US" dirty="0" smtClean="0"/>
              <a:t>Exploring and browsing</a:t>
            </a:r>
          </a:p>
          <a:p>
            <a:endParaRPr lang="th-TH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63892" y="384473"/>
            <a:ext cx="68162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Conceptual models </a:t>
            </a:r>
            <a:endParaRPr lang="th-TH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1664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0" y="4876800"/>
            <a:ext cx="678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Denne Freakshow" pitchFamily="2" charset="0"/>
              </a:rPr>
              <a:t>ASTRo’s</a:t>
            </a:r>
            <a:r>
              <a:rPr 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Denne Freakshow" pitchFamily="2" charset="0"/>
              </a:rPr>
              <a:t> LEGEND PROGRAM</a:t>
            </a:r>
          </a:p>
          <a:p>
            <a:r>
              <a:rPr lang="en-US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Denne Freakshow" pitchFamily="2" charset="0"/>
              </a:rPr>
              <a:t> </a:t>
            </a:r>
            <a:r>
              <a:rPr 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Denne Freakshow" pitchFamily="2" charset="0"/>
              </a:rPr>
              <a:t>            version 1.0.0</a:t>
            </a:r>
            <a:endParaRPr lang="en-US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Denne Freakshow" pitchFamily="2" charset="0"/>
            </a:endParaRPr>
          </a:p>
        </p:txBody>
      </p:sp>
      <p:pic>
        <p:nvPicPr>
          <p:cNvPr id="1026" name="Picture 2" descr="C:\Users\fame\Desktop\zodiac\st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33400"/>
            <a:ext cx="4114800" cy="3853979"/>
          </a:xfrm>
          <a:prstGeom prst="rect">
            <a:avLst/>
          </a:prstGeom>
          <a:noFill/>
          <a:effectLst>
            <a:glow rad="101600">
              <a:schemeClr val="tx1">
                <a:lumMod val="50000"/>
                <a:lumOff val="50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955" y="-76200"/>
            <a:ext cx="3657600" cy="69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C:\Users\fame\Desktop\zodiac\star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67384"/>
            <a:ext cx="2209800" cy="2069730"/>
          </a:xfrm>
          <a:prstGeom prst="rect">
            <a:avLst/>
          </a:prstGeom>
          <a:noFill/>
          <a:effectLst>
            <a:glow rad="101600">
              <a:schemeClr val="tx1">
                <a:lumMod val="50000"/>
                <a:lumOff val="50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3477296" cy="688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C:\Users\fame\Desktop\zodiac\star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7700" y="1591909"/>
            <a:ext cx="1943896" cy="1820680"/>
          </a:xfrm>
          <a:prstGeom prst="rect">
            <a:avLst/>
          </a:prstGeom>
          <a:noFill/>
          <a:effectLst>
            <a:glow rad="101600">
              <a:schemeClr val="tx1">
                <a:lumMod val="50000"/>
                <a:lumOff val="50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1848" y="4092713"/>
            <a:ext cx="289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ASTRO’s LEGEND 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version 1.0.0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62500" y="4267200"/>
            <a:ext cx="2895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 smtClean="0">
                <a:solidFill>
                  <a:srgbClr val="FFFF00"/>
                </a:solidFill>
              </a:rPr>
              <a:t>ASTRO’s LEGEND version 1.0.0</a:t>
            </a:r>
            <a:endParaRPr lang="en-US" sz="2100" b="1" dirty="0">
              <a:solidFill>
                <a:srgbClr val="FFFF00"/>
              </a:solidFill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4082955" y="6758649"/>
            <a:ext cx="4419600" cy="99351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410200" y="241012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Home(EN)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94943" y="892722"/>
            <a:ext cx="3733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หน้าหลักของแอพพลิเคชั่น โดยเป็นทางเข้าหลักของแอพพลิเคชั่น เมื่อเปิดขึ้นมา  </a:t>
            </a:r>
            <a:r>
              <a:rPr lang="en-US" sz="2400" dirty="0" smtClean="0">
                <a:cs typeface="+mj-cs"/>
              </a:rPr>
              <a:t>Home</a:t>
            </a:r>
            <a:r>
              <a:rPr lang="th-TH" sz="2400" dirty="0" smtClean="0">
                <a:cs typeface="+mj-cs"/>
              </a:rPr>
              <a:t> ก็จะเปรียบเสมือนกับเป็นสารบัญที่เราได้สร้างขึ้น เพื่อใช้เป็นหน้าที่เชื่อมต่อไปยังหน้าอื่นๆ ของแอพพลิเคชั่นซึ่งตรงกับของ หลักการของ </a:t>
            </a:r>
            <a:r>
              <a:rPr lang="en-US" sz="2400" dirty="0" smtClean="0">
                <a:cs typeface="+mj-cs"/>
              </a:rPr>
              <a:t>Conceptual models </a:t>
            </a:r>
            <a:r>
              <a:rPr lang="th-TH" sz="2400" dirty="0" smtClean="0">
                <a:cs typeface="+mj-cs"/>
              </a:rPr>
              <a:t>คือ </a:t>
            </a:r>
            <a:r>
              <a:rPr lang="en-US" sz="2400" dirty="0" smtClean="0">
                <a:cs typeface="+mj-cs"/>
              </a:rPr>
              <a:t>manipulating and navigating </a:t>
            </a:r>
            <a:r>
              <a:rPr lang="th-TH" sz="2400" dirty="0" smtClean="0">
                <a:cs typeface="+mj-cs"/>
              </a:rPr>
              <a:t>และ ส่วนของ </a:t>
            </a:r>
            <a:r>
              <a:rPr lang="en-US" sz="2400" dirty="0" smtClean="0">
                <a:cs typeface="+mj-cs"/>
              </a:rPr>
              <a:t>Giving Instruction </a:t>
            </a:r>
            <a:r>
              <a:rPr lang="th-TH" sz="2400" dirty="0" smtClean="0">
                <a:cs typeface="+mj-cs"/>
              </a:rPr>
              <a:t>ในลักษณะของรูปที่ใหญ่กว่าข้อความทำให้ผู้ใช้เข้าใจได้ว่าควรจะกดตรงภาพไม่ใช่</a:t>
            </a:r>
            <a:r>
              <a:rPr lang="th-TH" sz="2400" dirty="0" smtClean="0">
                <a:cs typeface="+mj-cs"/>
              </a:rPr>
              <a:t>ข้อความ</a:t>
            </a:r>
          </a:p>
          <a:p>
            <a:r>
              <a:rPr lang="th-TH" sz="2400" dirty="0" smtClean="0">
                <a:cs typeface="+mj-cs"/>
              </a:rPr>
              <a:t>และ</a:t>
            </a:r>
            <a:r>
              <a:rPr lang="th-TH" sz="2400" dirty="0" smtClean="0">
                <a:cs typeface="+mj-cs"/>
              </a:rPr>
              <a:t>ซึ่ง</a:t>
            </a:r>
            <a:r>
              <a:rPr lang="th-TH" sz="2400" dirty="0" smtClean="0">
                <a:cs typeface="+mj-cs"/>
              </a:rPr>
              <a:t>เมื่อเราทำการ กด</a:t>
            </a:r>
            <a:r>
              <a:rPr lang="th-TH" sz="2400" dirty="0" smtClean="0">
                <a:cs typeface="+mj-cs"/>
              </a:rPr>
              <a:t>ปุ่ม                เพื่อเป็นทางเลือกให้แก่ผู้ใช้</a:t>
            </a:r>
            <a:endParaRPr lang="en-US" sz="2400" dirty="0">
              <a:cs typeface="+mj-cs"/>
            </a:endParaRPr>
          </a:p>
        </p:txBody>
      </p:sp>
      <p:pic>
        <p:nvPicPr>
          <p:cNvPr id="6146" name="Picture 2" descr="C:\Users\fame\Desktop\zodiac\Ma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343400" cy="687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865236" y="1829407"/>
            <a:ext cx="873528" cy="10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Mo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5904" y="1932643"/>
            <a:ext cx="1080001" cy="864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UGC10214-Tadpole-Galaxy-PS1-V9-for-Website-Closeup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3364370"/>
            <a:ext cx="1085685" cy="858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Picture 26" descr="mobile_game_icon_com.exhibitstudio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" y="4774800"/>
            <a:ext cx="1024001" cy="86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7" name="Flowchart: Alternate Process 36"/>
          <p:cNvSpPr/>
          <p:nvPr/>
        </p:nvSpPr>
        <p:spPr>
          <a:xfrm>
            <a:off x="1295400" y="6350913"/>
            <a:ext cx="2084300" cy="43088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About Us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76200" y="4309646"/>
            <a:ext cx="2337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cs typeface="teddy" pitchFamily="2" charset="0"/>
              </a:rPr>
              <a:t>Galaxy</a:t>
            </a:r>
            <a:endParaRPr lang="en-US" sz="1600" b="1" dirty="0">
              <a:solidFill>
                <a:srgbClr val="FFFF00"/>
              </a:solidFill>
              <a:cs typeface="teddy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938046"/>
            <a:ext cx="2337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</a:rPr>
              <a:t>Constellation</a:t>
            </a:r>
          </a:p>
        </p:txBody>
      </p:sp>
      <p:pic>
        <p:nvPicPr>
          <p:cNvPr id="5123" name="Picture 3" descr="C:\Users\fame\Desktop\zodiac\12ราศี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364370"/>
            <a:ext cx="1002811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TextBox 10"/>
          <p:cNvSpPr txBox="1"/>
          <p:nvPr/>
        </p:nvSpPr>
        <p:spPr>
          <a:xfrm>
            <a:off x="3005230" y="4309646"/>
            <a:ext cx="957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cs typeface="teddy" pitchFamily="2" charset="0"/>
              </a:rPr>
              <a:t>Zodiac</a:t>
            </a:r>
            <a:endParaRPr lang="en-US" sz="1600" b="1" dirty="0">
              <a:solidFill>
                <a:srgbClr val="FFFF00"/>
              </a:solidFill>
              <a:cs typeface="teddy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5757446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Calibri" pitchFamily="34" charset="0"/>
              </a:rPr>
              <a:t>Sky map</a:t>
            </a:r>
          </a:p>
        </p:txBody>
      </p:sp>
      <p:pic>
        <p:nvPicPr>
          <p:cNvPr id="5125" name="Picture 5" descr="C:\Users\fame\Desktop\zodiac\setti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747662"/>
            <a:ext cx="951984" cy="96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085473" y="5751146"/>
            <a:ext cx="826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Calibri" pitchFamily="34" charset="0"/>
              </a:rPr>
              <a:t>Setting</a:t>
            </a:r>
            <a:endParaRPr lang="en-US" sz="1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ASTRO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’s  LEGEND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175800" y="46482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75800" y="32766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75800" y="18288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75800" y="6096000"/>
            <a:ext cx="4320000" cy="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335800" y="1860550"/>
            <a:ext cx="16875" cy="4235450"/>
          </a:xfrm>
          <a:prstGeom prst="line">
            <a:avLst/>
          </a:prstGeom>
          <a:ln w="25400">
            <a:solidFill>
              <a:schemeClr val="dk1">
                <a:shade val="95000"/>
                <a:satMod val="105000"/>
                <a:alpha val="59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6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7" name="Straight Connector 56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6" name="Picture 5" descr="C:\Users\fame\Desktop\zodiac\pics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389987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C:\Users\fame\Desktop\zodiac\home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6444" y="6400800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8" name="Straight Connector 47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600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400" y="6384317"/>
            <a:ext cx="453600" cy="4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14" action="ppaction://hlinksldjump"/>
          </p:cNvPr>
          <p:cNvSpPr/>
          <p:nvPr/>
        </p:nvSpPr>
        <p:spPr>
          <a:xfrm>
            <a:off x="204375" y="1899395"/>
            <a:ext cx="2148300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ectangle 2">
            <a:hlinkClick r:id="rId15" action="ppaction://hlinksldjump"/>
          </p:cNvPr>
          <p:cNvSpPr/>
          <p:nvPr/>
        </p:nvSpPr>
        <p:spPr>
          <a:xfrm>
            <a:off x="2490223" y="1905000"/>
            <a:ext cx="1853177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ectangle 34">
            <a:hlinkClick r:id="rId16" action="ppaction://hlinksldjump"/>
          </p:cNvPr>
          <p:cNvSpPr/>
          <p:nvPr/>
        </p:nvSpPr>
        <p:spPr>
          <a:xfrm>
            <a:off x="323361" y="3347195"/>
            <a:ext cx="1853177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Rectangle 41">
            <a:hlinkClick r:id="rId17" action="ppaction://hlinksldjump"/>
          </p:cNvPr>
          <p:cNvSpPr/>
          <p:nvPr/>
        </p:nvSpPr>
        <p:spPr>
          <a:xfrm>
            <a:off x="2490223" y="3276600"/>
            <a:ext cx="1853177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Rectangle 42">
            <a:hlinkClick r:id="rId18" action="ppaction://hlinksldjump"/>
          </p:cNvPr>
          <p:cNvSpPr/>
          <p:nvPr/>
        </p:nvSpPr>
        <p:spPr>
          <a:xfrm>
            <a:off x="2546616" y="4718795"/>
            <a:ext cx="1853177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Rectangle 43">
            <a:hlinkClick r:id="rId19" action="ppaction://hlinksldjump"/>
          </p:cNvPr>
          <p:cNvSpPr/>
          <p:nvPr/>
        </p:nvSpPr>
        <p:spPr>
          <a:xfrm>
            <a:off x="366377" y="4724400"/>
            <a:ext cx="1853177" cy="130100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Rectangle 11">
            <a:hlinkClick r:id="rId20" action="ppaction://hlinksldjump"/>
          </p:cNvPr>
          <p:cNvSpPr/>
          <p:nvPr/>
        </p:nvSpPr>
        <p:spPr>
          <a:xfrm>
            <a:off x="347411" y="6307609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ectangle 12">
            <a:hlinkClick r:id="rId21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Rectangle 44">
            <a:hlinkClick r:id="rId22" action="ppaction://hlinksldjump"/>
          </p:cNvPr>
          <p:cNvSpPr/>
          <p:nvPr/>
        </p:nvSpPr>
        <p:spPr>
          <a:xfrm>
            <a:off x="3259575" y="6352149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TextBox 50"/>
          <p:cNvSpPr txBox="1"/>
          <p:nvPr/>
        </p:nvSpPr>
        <p:spPr>
          <a:xfrm>
            <a:off x="2601998" y="2918343"/>
            <a:ext cx="1827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</a:rPr>
              <a:t>Planet</a:t>
            </a:r>
          </a:p>
        </p:txBody>
      </p:sp>
      <p:pic>
        <p:nvPicPr>
          <p:cNvPr id="52" name="Picture 2" descr="C:\Users\fame\Desktop\zodiac\Untitled-1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953000"/>
            <a:ext cx="381000" cy="34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me\Desktop\zodiac\Main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087" y="1"/>
            <a:ext cx="434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4572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ASTRO ’s  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LEGEND</a:t>
            </a:r>
            <a:endParaRPr 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5" descr="pi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01171" y="1714684"/>
            <a:ext cx="442786" cy="547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Mo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839" y="2457642"/>
            <a:ext cx="547448" cy="437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UGC10214-Tadpole-Galaxy-PS1-V9-for-Website-Closeup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887" y="3274504"/>
            <a:ext cx="550328" cy="435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mobile_game_icon_com.exhibitstudio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3034" y="4856993"/>
            <a:ext cx="519060" cy="437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3" descr="C:\Users\fame\Desktop\zodiac\12ราศี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04" y="4014520"/>
            <a:ext cx="508318" cy="437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" name="Picture 5" descr="C:\Users\fame\Desktop\zodiac\setti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887" y="5529462"/>
            <a:ext cx="482556" cy="4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45457" y="3338223"/>
            <a:ext cx="1288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cs typeface="teddy" pitchFamily="2" charset="0"/>
              </a:rPr>
              <a:t>Galaxy</a:t>
            </a:r>
            <a:endParaRPr lang="en-US" sz="1600" b="1" dirty="0">
              <a:cs typeface="teddy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200" y="1828800"/>
            <a:ext cx="1786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cs typeface="teddy" pitchFamily="2" charset="0"/>
              </a:rPr>
              <a:t> Constellation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0087" y="2514600"/>
            <a:ext cx="1073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cs typeface="teddy" pitchFamily="2" charset="0"/>
              </a:rPr>
              <a:t>Planet</a:t>
            </a:r>
            <a:endParaRPr lang="en-US" sz="1600" b="1" dirty="0">
              <a:cs typeface="teddy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05917" y="4087743"/>
            <a:ext cx="957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cs typeface="teddy" pitchFamily="2" charset="0"/>
              </a:rPr>
              <a:t>Zodiac</a:t>
            </a:r>
            <a:endParaRPr lang="en-US" sz="1600" b="1" dirty="0">
              <a:cs typeface="teddy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4922082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5250" algn="ctr"/>
            <a:r>
              <a:rPr lang="en-US" sz="1600" b="1" dirty="0" smtClean="0"/>
              <a:t>Sky map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05917" y="5605354"/>
            <a:ext cx="826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Setting</a:t>
            </a:r>
            <a:endParaRPr lang="en-US" sz="1600" b="1" dirty="0"/>
          </a:p>
        </p:txBody>
      </p:sp>
      <p:sp>
        <p:nvSpPr>
          <p:cNvPr id="18" name="Flowchart: Alternate Process 17"/>
          <p:cNvSpPr/>
          <p:nvPr/>
        </p:nvSpPr>
        <p:spPr>
          <a:xfrm>
            <a:off x="1295400" y="6350913"/>
            <a:ext cx="2084300" cy="43088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About Us</a:t>
            </a:r>
            <a:endParaRPr lang="th-TH" dirty="0"/>
          </a:p>
        </p:txBody>
      </p:sp>
      <p:sp>
        <p:nvSpPr>
          <p:cNvPr id="19" name="Flowchart: Alternate Process 18"/>
          <p:cNvSpPr/>
          <p:nvPr/>
        </p:nvSpPr>
        <p:spPr>
          <a:xfrm>
            <a:off x="1295400" y="6350913"/>
            <a:ext cx="2084300" cy="430887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About Us</a:t>
            </a:r>
            <a:endParaRPr lang="th-TH" dirty="0"/>
          </a:p>
        </p:txBody>
      </p:sp>
      <p:grpSp>
        <p:nvGrpSpPr>
          <p:cNvPr id="20" name="Group 19"/>
          <p:cNvGrpSpPr/>
          <p:nvPr/>
        </p:nvGrpSpPr>
        <p:grpSpPr>
          <a:xfrm>
            <a:off x="152400" y="6324600"/>
            <a:ext cx="4349087" cy="533400"/>
            <a:chOff x="158628" y="6324600"/>
            <a:chExt cx="4349087" cy="533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9375" b="89063" l="1535" r="98904">
                          <a14:foregroundMark x1="1754" y1="29688" x2="95614" y2="29688"/>
                          <a14:foregroundMark x1="98904" y1="34375" x2="98904" y2="79688"/>
                        </a14:backgroundRemoval>
                      </a14:imgEffect>
                      <a14:imgEffect>
                        <a14:sharpenSoften amount="100000"/>
                      </a14:imgEffect>
                      <a14:imgEffect>
                        <a14:brightnessContrast bright="-11000" contrast="-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8" y="6324600"/>
              <a:ext cx="4349087" cy="5334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Straight Connector 21"/>
            <p:cNvCxnSpPr/>
            <p:nvPr/>
          </p:nvCxnSpPr>
          <p:spPr>
            <a:xfrm>
              <a:off x="15240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124200" y="6324600"/>
              <a:ext cx="0" cy="533400"/>
            </a:xfrm>
            <a:prstGeom prst="line">
              <a:avLst/>
            </a:prstGeom>
            <a:ln w="25400" cmpd="sng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4" name="Picture 5" descr="C:\Users\fame\Desktop\zodiac\pics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389987"/>
            <a:ext cx="393854" cy="3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fame\Desktop\zodiac\homeb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6444" y="6400800"/>
            <a:ext cx="454356" cy="41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Straight Connector 25"/>
          <p:cNvCxnSpPr/>
          <p:nvPr/>
        </p:nvCxnSpPr>
        <p:spPr>
          <a:xfrm>
            <a:off x="3124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600200" y="6324600"/>
            <a:ext cx="0" cy="533400"/>
          </a:xfrm>
          <a:prstGeom prst="line">
            <a:avLst/>
          </a:prstGeom>
          <a:ln w="25400" cmpd="sng">
            <a:solidFill>
              <a:schemeClr val="tx2">
                <a:lumMod val="75000"/>
                <a:alpha val="33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C:\Users\fame\Desktop\zodiac\chmenu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013" y="6432176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638800" y="3810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a typeface="Adobe Gothic Std B" pitchFamily="34" charset="-128"/>
                <a:cs typeface="teddy" pitchFamily="2" charset="0"/>
              </a:rPr>
              <a:t>Home List(En)</a:t>
            </a:r>
            <a:endParaRPr lang="en-US" sz="3200" b="1" dirty="0">
              <a:ea typeface="Adobe Gothic Std B" pitchFamily="34" charset="-128"/>
              <a:cs typeface="teddy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0600" y="990600"/>
            <a:ext cx="4114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cs typeface="+mj-cs"/>
              </a:rPr>
              <a:t>คือ หน้าหลักของแอพพลิเคชั่น โดยเป็นทางเข้าหลักของแอพพลิเคชั่น เมื่อเปิดขึ้นมา  </a:t>
            </a:r>
            <a:r>
              <a:rPr lang="en-US" sz="2400" dirty="0" smtClean="0">
                <a:cs typeface="+mj-cs"/>
              </a:rPr>
              <a:t>Home</a:t>
            </a:r>
            <a:r>
              <a:rPr lang="th-TH" sz="2400" dirty="0" smtClean="0">
                <a:cs typeface="+mj-cs"/>
              </a:rPr>
              <a:t> ก็จะเปรียบเสมือนกับเป็นสารบัญที่เราได้สร้างขึ้น เพื่อใช้เป็นหน้าที่เชื่อมต่อไปยังหน้าอื่นๆ ของแอพพลิเคชั่น</a:t>
            </a:r>
          </a:p>
          <a:p>
            <a:r>
              <a:rPr lang="th-TH" sz="2400" dirty="0" smtClean="0">
                <a:cs typeface="+mj-cs"/>
              </a:rPr>
              <a:t>ในส่วนตรงนี้จะแสดงในรูปแบบของรายการ ซึ่ง</a:t>
            </a:r>
            <a:r>
              <a:rPr lang="th-TH" sz="2400" dirty="0" smtClean="0">
                <a:cs typeface="+mj-cs"/>
              </a:rPr>
              <a:t>มี</a:t>
            </a:r>
            <a:r>
              <a:rPr lang="en-US" sz="2400" dirty="0" smtClean="0">
                <a:cs typeface="+mj-cs"/>
              </a:rPr>
              <a:t> labels </a:t>
            </a:r>
            <a:r>
              <a:rPr lang="th-TH" sz="2400" dirty="0" smtClean="0">
                <a:cs typeface="+mj-cs"/>
              </a:rPr>
              <a:t>สำหรับอธิบายไอคอนต่างๆ ตรงกับหลักของ </a:t>
            </a:r>
            <a:r>
              <a:rPr lang="en-US" sz="2400" dirty="0">
                <a:cs typeface="+mj-cs"/>
              </a:rPr>
              <a:t>Conceptual models </a:t>
            </a:r>
            <a:r>
              <a:rPr lang="th-TH" sz="2400" dirty="0">
                <a:cs typeface="+mj-cs"/>
              </a:rPr>
              <a:t>คือ </a:t>
            </a:r>
            <a:r>
              <a:rPr lang="en-US" sz="2400" dirty="0">
                <a:cs typeface="+mj-cs"/>
              </a:rPr>
              <a:t>manipulating and </a:t>
            </a:r>
            <a:r>
              <a:rPr lang="en-US" sz="2400" dirty="0" smtClean="0">
                <a:cs typeface="+mj-cs"/>
              </a:rPr>
              <a:t>navigating </a:t>
            </a:r>
            <a:r>
              <a:rPr lang="th-TH" sz="2400" dirty="0" smtClean="0">
                <a:cs typeface="+mj-cs"/>
              </a:rPr>
              <a:t>และ </a:t>
            </a:r>
            <a:r>
              <a:rPr lang="en-US" sz="2400" dirty="0" smtClean="0">
                <a:cs typeface="+mj-cs"/>
              </a:rPr>
              <a:t>Giving Instruction </a:t>
            </a:r>
            <a:r>
              <a:rPr lang="th-TH" sz="2400" dirty="0" smtClean="0">
                <a:cs typeface="+mj-cs"/>
              </a:rPr>
              <a:t>ซึ่ง</a:t>
            </a:r>
            <a:r>
              <a:rPr lang="th-TH" sz="2400" dirty="0" smtClean="0">
                <a:cs typeface="+mj-cs"/>
              </a:rPr>
              <a:t>เหมือนกับหน้าตารางค่ะ</a:t>
            </a:r>
          </a:p>
          <a:p>
            <a:r>
              <a:rPr lang="th-TH" sz="2400" dirty="0" smtClean="0">
                <a:cs typeface="+mj-cs"/>
              </a:rPr>
              <a:t>และถ้าเราต้องการแสดงรายการกลับไปเป็นตารางก็สามารถทำได้โดยกด </a:t>
            </a:r>
            <a:endParaRPr lang="en-US" sz="2400" dirty="0">
              <a:cs typeface="+mj-cs"/>
            </a:endParaRP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212614" y="1704043"/>
            <a:ext cx="4167600" cy="5057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ectangle 30">
            <a:hlinkClick r:id="rId15" action="ppaction://hlinksldjump"/>
          </p:cNvPr>
          <p:cNvSpPr/>
          <p:nvPr/>
        </p:nvSpPr>
        <p:spPr>
          <a:xfrm>
            <a:off x="347411" y="2405152"/>
            <a:ext cx="3995989" cy="5666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Rectangle 31">
            <a:hlinkClick r:id="rId16" action="ppaction://hlinksldjump"/>
          </p:cNvPr>
          <p:cNvSpPr/>
          <p:nvPr/>
        </p:nvSpPr>
        <p:spPr>
          <a:xfrm>
            <a:off x="323361" y="3211618"/>
            <a:ext cx="4020039" cy="65050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>
            <a:hlinkClick r:id="rId17" action="ppaction://hlinksldjump"/>
          </p:cNvPr>
          <p:cNvSpPr/>
          <p:nvPr/>
        </p:nvSpPr>
        <p:spPr>
          <a:xfrm>
            <a:off x="289634" y="3904802"/>
            <a:ext cx="3995989" cy="7193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Rectangle 33">
            <a:hlinkClick r:id="rId18" action="ppaction://hlinksldjump"/>
          </p:cNvPr>
          <p:cNvSpPr/>
          <p:nvPr/>
        </p:nvSpPr>
        <p:spPr>
          <a:xfrm>
            <a:off x="304800" y="5562600"/>
            <a:ext cx="4052382" cy="4903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ectangle 34">
            <a:hlinkClick r:id="rId19" action="ppaction://hlinksldjump"/>
          </p:cNvPr>
          <p:cNvSpPr/>
          <p:nvPr/>
        </p:nvSpPr>
        <p:spPr>
          <a:xfrm>
            <a:off x="365627" y="4800600"/>
            <a:ext cx="3995989" cy="65050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Rectangle 35">
            <a:hlinkClick r:id="rId20" action="ppaction://hlinksldjump"/>
          </p:cNvPr>
          <p:cNvSpPr/>
          <p:nvPr/>
        </p:nvSpPr>
        <p:spPr>
          <a:xfrm>
            <a:off x="1786001" y="6350913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Rectangle 36">
            <a:hlinkClick r:id="rId21" action="ppaction://hlinksldjump"/>
          </p:cNvPr>
          <p:cNvSpPr/>
          <p:nvPr/>
        </p:nvSpPr>
        <p:spPr>
          <a:xfrm>
            <a:off x="3259575" y="6352149"/>
            <a:ext cx="1189903" cy="52407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Rectangle 37">
            <a:hlinkClick r:id="rId22" action="ppaction://hlinksldjump"/>
          </p:cNvPr>
          <p:cNvSpPr/>
          <p:nvPr/>
        </p:nvSpPr>
        <p:spPr>
          <a:xfrm>
            <a:off x="347411" y="6307609"/>
            <a:ext cx="1170361" cy="5503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9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340402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191" y="4153540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497249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842" y="567115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2573141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fame\Desktop\zodiac\backb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8701" y="1884927"/>
            <a:ext cx="206960" cy="2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fame\Desktop\zodiac\chmenu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486400"/>
            <a:ext cx="382148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81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5049</TotalTime>
  <Words>1964</Words>
  <Application>Microsoft Office PowerPoint</Application>
  <PresentationFormat>นำเสนอทางหน้าจอ (4:3)</PresentationFormat>
  <Paragraphs>283</Paragraphs>
  <Slides>34</Slides>
  <Notes>3</Notes>
  <HiddenSlides>0</HiddenSlides>
  <MMClips>1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34</vt:i4>
      </vt:variant>
    </vt:vector>
  </HeadingPairs>
  <TitlesOfParts>
    <vt:vector size="35" baseType="lpstr">
      <vt:lpstr>Office Theme</vt:lpstr>
      <vt:lpstr>ภาพนิ่ง 1</vt:lpstr>
      <vt:lpstr>ภาพนิ่ง 2</vt:lpstr>
      <vt:lpstr>ภาพนิ่ง 3</vt:lpstr>
      <vt:lpstr>User experience goals</vt:lpstr>
      <vt:lpstr>Conceptual models 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</dc:creator>
  <cp:lastModifiedBy>mstudent</cp:lastModifiedBy>
  <cp:revision>352</cp:revision>
  <dcterms:created xsi:type="dcterms:W3CDTF">2013-01-22T03:13:59Z</dcterms:created>
  <dcterms:modified xsi:type="dcterms:W3CDTF">2013-02-20T06:59:08Z</dcterms:modified>
</cp:coreProperties>
</file>