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3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2" r:id="rId7"/>
    <p:sldId id="268" r:id="rId8"/>
    <p:sldId id="267" r:id="rId9"/>
    <p:sldId id="261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CAAA137-9D2C-42E6-8853-7DF9FF3C8141}">
  <a:tblStyle styleId="{4CAAA137-9D2C-42E6-8853-7DF9FF3C8141}" styleName="Table_0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2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72137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3329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31845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3225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80164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774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0806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2059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8640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da"/>
              <a:t>Der skal labels på plottene.</a:t>
            </a:r>
          </a:p>
        </p:txBody>
      </p:sp>
    </p:spTree>
    <p:extLst>
      <p:ext uri="{BB962C8B-B14F-4D97-AF65-F5344CB8AC3E}">
        <p14:creationId xmlns:p14="http://schemas.microsoft.com/office/powerpoint/2010/main" val="980115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43512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4217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94170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53630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63194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4853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767937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33466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72639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59030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808693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1282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01877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6358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64842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90948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68468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08686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64969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6852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A28F9252-DBBD-42DE-92A5-4A128EB3E4A8}" type="datetimeFigureOut">
              <a:rPr lang="da-DK" smtClean="0"/>
              <a:t>03-04-2013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E2C23EA0-DAF5-4ABD-840C-B3888D8130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330630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  <p:sldLayoutId id="2147483731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da" dirty="0"/>
              <a:t>Metode II - Uge 8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da"/>
              <a:t>Spørgsmål 1 - Arnbitters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da" b="0" dirty="0">
                <a:latin typeface="+mj-lt"/>
              </a:rPr>
              <a:t>Delopgave C: Normalfordelte fejlled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da" sz="2000" dirty="0" smtClean="0"/>
              <a:t>Fejlledene er ikke normalfordelte, så vi kræver p-værdier &lt; 0,1. </a:t>
            </a:r>
            <a:endParaRPr lang="da" sz="2000" dirty="0"/>
          </a:p>
          <a:p>
            <a:endParaRPr lang="da" dirty="0"/>
          </a:p>
          <a:p>
            <a:endParaRPr lang="da" dirty="0"/>
          </a:p>
          <a:p>
            <a:endParaRPr lang="da" dirty="0"/>
          </a:p>
          <a:p>
            <a:endParaRPr lang="da" dirty="0"/>
          </a:p>
          <a:p>
            <a:endParaRPr lang="da" dirty="0"/>
          </a:p>
          <a:p>
            <a:endParaRPr lang="da" dirty="0"/>
          </a:p>
        </p:txBody>
      </p:sp>
      <p:sp>
        <p:nvSpPr>
          <p:cNvPr id="77" name="Shape 77"/>
          <p:cNvSpPr/>
          <p:nvPr/>
        </p:nvSpPr>
        <p:spPr>
          <a:xfrm>
            <a:off x="2162222" y="2914030"/>
            <a:ext cx="4819556" cy="365374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" name="Shape 82"/>
          <p:cNvGraphicFramePr/>
          <p:nvPr>
            <p:extLst>
              <p:ext uri="{D42A27DB-BD31-4B8C-83A1-F6EECF244321}">
                <p14:modId xmlns:p14="http://schemas.microsoft.com/office/powerpoint/2010/main" val="834068772"/>
              </p:ext>
            </p:extLst>
          </p:nvPr>
        </p:nvGraphicFramePr>
        <p:xfrm>
          <a:off x="693325" y="1724025"/>
          <a:ext cx="7239000" cy="4754700"/>
        </p:xfrm>
        <a:graphic>
          <a:graphicData uri="http://schemas.openxmlformats.org/drawingml/2006/table">
            <a:tbl>
              <a:tblPr>
                <a:noFill/>
                <a:tableStyleId>{4CAAA137-9D2C-42E6-8853-7DF9FF3C8141}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da" sz="2000" dirty="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Økonomisk åbenhed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da" sz="200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0,161*</a:t>
                      </a:r>
                    </a:p>
                    <a:p>
                      <a:pPr>
                        <a:buNone/>
                      </a:pPr>
                      <a:r>
                        <a:rPr lang="da" sz="200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(0,033)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da" sz="2000" dirty="0" smtClean="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Arbejderparti-repræsentation </a:t>
                      </a:r>
                      <a:r>
                        <a:rPr lang="da" sz="2000" dirty="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i regeringen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da" sz="200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0,569</a:t>
                      </a:r>
                    </a:p>
                    <a:p>
                      <a:pPr>
                        <a:buNone/>
                      </a:pPr>
                      <a:r>
                        <a:rPr lang="da" sz="200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(0,044)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da" sz="2000" dirty="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Konstant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da" sz="200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-0,863</a:t>
                      </a:r>
                    </a:p>
                    <a:p>
                      <a:pPr>
                        <a:buNone/>
                      </a:pPr>
                      <a:r>
                        <a:rPr lang="da" sz="200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(1,231)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da" sz="200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R</a:t>
                      </a:r>
                      <a:r>
                        <a:rPr lang="da" sz="2000" baseline="3000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2</a:t>
                      </a:r>
                      <a:r>
                        <a:rPr lang="da" sz="200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 / R</a:t>
                      </a:r>
                      <a:r>
                        <a:rPr lang="da" sz="2000" baseline="3000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2</a:t>
                      </a:r>
                      <a:r>
                        <a:rPr lang="da" sz="200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 justeret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da" sz="200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0,74 / 0,70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da" sz="200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N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da" sz="200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18</a:t>
                      </a: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da" sz="2000" dirty="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Noter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buNone/>
                      </a:pPr>
                      <a:r>
                        <a:rPr lang="da" sz="2000" dirty="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* p &lt; 0,01</a:t>
                      </a:r>
                    </a:p>
                    <a:p>
                      <a:pPr>
                        <a:buNone/>
                      </a:pPr>
                      <a:r>
                        <a:rPr lang="da" sz="2000" dirty="0">
                          <a:solidFill>
                            <a:schemeClr val="tx1">
                              <a:lumMod val="85000"/>
                            </a:schemeClr>
                          </a:solidFill>
                        </a:rPr>
                        <a:t>Ustandardiserede regressionskoefficienter med robuste standardfejl i parentes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83" name="Shape 83"/>
          <p:cNvSpPr txBox="1">
            <a:spLocks noGrp="1"/>
          </p:cNvSpPr>
          <p:nvPr>
            <p:ph type="ctrTitle"/>
          </p:nvPr>
        </p:nvSpPr>
        <p:spPr>
          <a:xfrm>
            <a:off x="502825" y="122375"/>
            <a:ext cx="7969199" cy="114445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>
              <a:buNone/>
            </a:pPr>
            <a:r>
              <a:rPr lang="da" sz="3600" dirty="0">
                <a:solidFill>
                  <a:schemeClr val="bg1"/>
                </a:solidFill>
              </a:rPr>
              <a:t>Delopgave C: Resultater</a:t>
            </a:r>
          </a:p>
        </p:txBody>
      </p:sp>
      <p:sp>
        <p:nvSpPr>
          <p:cNvPr id="84" name="Shape 84"/>
          <p:cNvSpPr txBox="1"/>
          <p:nvPr/>
        </p:nvSpPr>
        <p:spPr>
          <a:xfrm>
            <a:off x="655225" y="1266825"/>
            <a:ext cx="3657600" cy="4572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da" sz="2000" b="1" dirty="0">
                <a:latin typeface="+mn-lt"/>
              </a:rPr>
              <a:t>Forklaring på offentlig vækst: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da" b="0" dirty="0">
                <a:latin typeface="+mj-lt"/>
              </a:rPr>
              <a:t>Delopgave C: Fortolkning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da" sz="2000" dirty="0"/>
              <a:t>Overordnet: Der er en positiv sammenhæng mellem åben økonomi og offentlig vækst.</a:t>
            </a:r>
          </a:p>
          <a:p>
            <a:pPr lvl="0" rtl="0">
              <a:buNone/>
            </a:pPr>
            <a:r>
              <a:rPr lang="da" sz="2000" dirty="0"/>
              <a:t>Der er </a:t>
            </a:r>
            <a:r>
              <a:rPr lang="da" sz="2000" dirty="0" smtClean="0"/>
              <a:t>en statistisk insignifikant</a:t>
            </a:r>
            <a:r>
              <a:rPr lang="da" sz="2000" dirty="0" smtClean="0"/>
              <a:t> </a:t>
            </a:r>
            <a:r>
              <a:rPr lang="da" sz="2000" dirty="0"/>
              <a:t>sammenhæng mellem andel af arbejderpartier i regering og offentlig </a:t>
            </a:r>
            <a:r>
              <a:rPr lang="da" sz="2000" dirty="0" smtClean="0"/>
              <a:t>vækst.</a:t>
            </a:r>
          </a:p>
          <a:p>
            <a:pPr lvl="0" rtl="0">
              <a:buNone/>
            </a:pPr>
            <a:r>
              <a:rPr lang="da" sz="2000" dirty="0" smtClean="0"/>
              <a:t>Denne sammenhæng bliver stærkt insignifikant når vi inddrager robusthed i analysen.</a:t>
            </a:r>
            <a:endParaRPr lang="da" sz="2000" dirty="0"/>
          </a:p>
          <a:p>
            <a:endParaRPr lang="da" sz="2000" dirty="0"/>
          </a:p>
          <a:p>
            <a:pPr lvl="0" rtl="0">
              <a:buNone/>
            </a:pPr>
            <a:r>
              <a:rPr lang="da" sz="2000" dirty="0"/>
              <a:t>Specifikt: Når </a:t>
            </a:r>
            <a:r>
              <a:rPr lang="da" sz="2000" dirty="0" smtClean="0"/>
              <a:t>graden af økonomisk </a:t>
            </a:r>
            <a:r>
              <a:rPr lang="da" sz="2000" dirty="0"/>
              <a:t>åbenhed stiger med 1%, så stiger den offentlige vækst med 0,161 %</a:t>
            </a:r>
          </a:p>
          <a:p>
            <a:endParaRPr lang="da" sz="2000" dirty="0"/>
          </a:p>
          <a:p>
            <a:pPr lvl="0" rtl="0">
              <a:buNone/>
            </a:pPr>
            <a:r>
              <a:rPr lang="da" sz="2000" dirty="0"/>
              <a:t>Substantielt: Stigningen er betydelig, hvis man ser på differencen mellem første og tredje kvartil som er 6,44 %. </a:t>
            </a:r>
          </a:p>
          <a:p>
            <a:endParaRPr lang="da" sz="18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da" b="0" dirty="0">
                <a:latin typeface="+mj-lt"/>
              </a:rPr>
              <a:t>Delopgave D: Generaliserbarhed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342900">
              <a:buClr>
                <a:schemeClr val="dk1"/>
              </a:buClr>
              <a:buSzPct val="166666"/>
            </a:pPr>
            <a:r>
              <a:rPr lang="da" sz="2000" dirty="0" smtClean="0"/>
              <a:t>Vores data er populationsdata, så vi kan ganske enkelt kun generalisere for de lande vi har undersøgt.</a:t>
            </a:r>
            <a:endParaRPr lang="da" sz="2000" dirty="0"/>
          </a:p>
          <a:p>
            <a:pPr marL="457200" indent="-342900">
              <a:buClr>
                <a:schemeClr val="dk1"/>
              </a:buClr>
              <a:buSzPct val="166666"/>
            </a:pPr>
            <a:r>
              <a:rPr lang="da" sz="2000" dirty="0"/>
              <a:t>Analytisk inferens virker tvivlsom grundet den historiske kontekst undersøgelsen er foretaget i.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15000"/>
              </a:lnSpc>
              <a:buNone/>
            </a:pPr>
            <a:r>
              <a:rPr lang="da" b="0" dirty="0">
                <a:latin typeface="+mj-lt"/>
              </a:rPr>
              <a:t>Delopgave A: Forskningshypoteser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endParaRPr lang="da" sz="2000" dirty="0"/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da" sz="2000" dirty="0"/>
              <a:t>Hypotese 1: Der er en positiv sammenhæng mellem graden af arbejderpartirepræsentation i regeringen og offentlig vækst.</a:t>
            </a:r>
          </a:p>
          <a:p>
            <a:endParaRPr lang="da" sz="2000" dirty="0"/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da" sz="2000" dirty="0"/>
              <a:t>Hypotese 2: Der er en positiv sammenhæng mellem økonomiens åbenhed og offentlig vækst</a:t>
            </a:r>
            <a:r>
              <a:rPr lang="da" sz="2000" dirty="0" smtClean="0"/>
              <a:t>.</a:t>
            </a:r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endParaRPr lang="da" dirty="0"/>
          </a:p>
          <a:p>
            <a:pPr marL="914400" lvl="1" indent="-381000" rtl="0"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da" sz="2000" dirty="0" smtClean="0"/>
              <a:t>Bemærk: Data i denne undersøgelse er populationsdata.</a:t>
            </a:r>
            <a:endParaRPr lang="da" sz="20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da" b="0" dirty="0">
                <a:latin typeface="+mj-lt"/>
              </a:rPr>
              <a:t>Delopgave A: Teoretiske overvejelser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da" sz="2000" dirty="0"/>
              <a:t>Hypotese 1: A</a:t>
            </a:r>
            <a:r>
              <a:rPr lang="da" sz="2000" dirty="0">
                <a:solidFill>
                  <a:schemeClr val="tx1">
                    <a:lumMod val="85000"/>
                  </a:schemeClr>
                </a:solidFill>
              </a:rPr>
              <a:t>rbejder</a:t>
            </a:r>
            <a:r>
              <a:rPr lang="da" sz="2000" dirty="0"/>
              <a:t>partier vil gerne have en stor offentlig sektor, og derfor forventer vi at der vil være en stor offentlig vækst.</a:t>
            </a:r>
          </a:p>
          <a:p>
            <a:endParaRPr lang="da" sz="2000" dirty="0"/>
          </a:p>
          <a:p>
            <a:r>
              <a:rPr lang="da" sz="2000" dirty="0"/>
              <a:t>Hypotese 2: Åbne økonomier er sårbare over for konjunktursvingninger, og vil derfor skabe en stor offentlig efterspørgsel for at modvirke effekterne af konjunktursvingninger.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da" b="0" dirty="0">
                <a:latin typeface="+mj-lt"/>
              </a:rPr>
              <a:t>Delopgave A: Kausalmodel</a:t>
            </a:r>
          </a:p>
        </p:txBody>
      </p:sp>
      <p:sp>
        <p:nvSpPr>
          <p:cNvPr id="42" name="Shape 42"/>
          <p:cNvSpPr txBox="1"/>
          <p:nvPr/>
        </p:nvSpPr>
        <p:spPr>
          <a:xfrm>
            <a:off x="1073500" y="3297700"/>
            <a:ext cx="107999" cy="1776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43" name="Shape 43"/>
          <p:cNvSpPr/>
          <p:nvPr/>
        </p:nvSpPr>
        <p:spPr>
          <a:xfrm>
            <a:off x="2086650" y="2483250"/>
            <a:ext cx="1942200" cy="505799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da" dirty="0">
                <a:latin typeface="+mn-lt"/>
              </a:rPr>
              <a:t>Økonomisk åbenhed</a:t>
            </a:r>
          </a:p>
        </p:txBody>
      </p:sp>
      <p:sp>
        <p:nvSpPr>
          <p:cNvPr id="44" name="Shape 44"/>
          <p:cNvSpPr/>
          <p:nvPr/>
        </p:nvSpPr>
        <p:spPr>
          <a:xfrm>
            <a:off x="2086650" y="3813050"/>
            <a:ext cx="1942200" cy="617699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da" dirty="0">
                <a:latin typeface="+mn-lt"/>
              </a:rPr>
              <a:t>Arbejderparti repræsentation i regeringen</a:t>
            </a:r>
          </a:p>
        </p:txBody>
      </p:sp>
      <p:cxnSp>
        <p:nvCxnSpPr>
          <p:cNvPr id="45" name="Shape 45"/>
          <p:cNvCxnSpPr/>
          <p:nvPr/>
        </p:nvCxnSpPr>
        <p:spPr>
          <a:xfrm rot="10800000" flipH="1">
            <a:off x="4245000" y="3562174"/>
            <a:ext cx="1173899" cy="3474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6" name="Shape 46"/>
          <p:cNvSpPr/>
          <p:nvPr/>
        </p:nvSpPr>
        <p:spPr>
          <a:xfrm>
            <a:off x="5635048" y="3091394"/>
            <a:ext cx="1467300" cy="653391"/>
          </a:xfrm>
          <a:prstGeom prst="rect">
            <a:avLst/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da" dirty="0" smtClean="0">
                <a:latin typeface="+mn-lt"/>
              </a:rPr>
              <a:t>Offentlig </a:t>
            </a:r>
            <a:r>
              <a:rPr lang="da" dirty="0">
                <a:latin typeface="+mn-lt"/>
              </a:rPr>
              <a:t>Vækst</a:t>
            </a:r>
          </a:p>
        </p:txBody>
      </p:sp>
      <p:cxnSp>
        <p:nvCxnSpPr>
          <p:cNvPr id="47" name="Shape 47"/>
          <p:cNvCxnSpPr/>
          <p:nvPr/>
        </p:nvCxnSpPr>
        <p:spPr>
          <a:xfrm>
            <a:off x="4244999" y="2879002"/>
            <a:ext cx="1173900" cy="397272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8" name="Shape 48"/>
          <p:cNvSpPr txBox="1"/>
          <p:nvPr/>
        </p:nvSpPr>
        <p:spPr>
          <a:xfrm>
            <a:off x="4654350" y="2689200"/>
            <a:ext cx="301200" cy="3399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da" dirty="0">
                <a:solidFill>
                  <a:schemeClr val="tx1">
                    <a:lumMod val="85000"/>
                  </a:schemeClr>
                </a:solidFill>
              </a:rPr>
              <a:t>+</a:t>
            </a:r>
          </a:p>
        </p:txBody>
      </p:sp>
      <p:sp>
        <p:nvSpPr>
          <p:cNvPr id="49" name="Shape 49"/>
          <p:cNvSpPr txBox="1"/>
          <p:nvPr/>
        </p:nvSpPr>
        <p:spPr>
          <a:xfrm>
            <a:off x="4654350" y="3346950"/>
            <a:ext cx="208499" cy="2858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da" dirty="0">
                <a:solidFill>
                  <a:schemeClr val="tx1">
                    <a:lumMod val="85000"/>
                  </a:schemeClr>
                </a:solidFill>
              </a:rPr>
              <a:t>+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da" b="0" dirty="0">
                <a:latin typeface="+mj-lt"/>
              </a:rPr>
              <a:t>Delopgave B: Operationaliseringer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da" sz="2000" dirty="0">
                <a:solidFill>
                  <a:schemeClr val="tx1">
                    <a:lumMod val="85000"/>
                  </a:schemeClr>
                </a:solidFill>
              </a:rPr>
              <a:t>Økonomisk åbenhed: Målt ved eksport plus import i forhold til bruttonationalproduktet</a:t>
            </a:r>
          </a:p>
          <a:p>
            <a:r>
              <a:rPr lang="da" sz="2000" dirty="0" smtClean="0">
                <a:solidFill>
                  <a:schemeClr val="tx1">
                    <a:lumMod val="85000"/>
                  </a:schemeClr>
                </a:solidFill>
              </a:rPr>
              <a:t>Umiddelbart </a:t>
            </a:r>
            <a:r>
              <a:rPr lang="da" sz="2000" dirty="0">
                <a:solidFill>
                  <a:schemeClr val="tx1">
                    <a:lumMod val="85000"/>
                  </a:schemeClr>
                </a:solidFill>
              </a:rPr>
              <a:t>fornuftig operationalisering.</a:t>
            </a:r>
          </a:p>
          <a:p>
            <a:r>
              <a:rPr lang="da" sz="2000" dirty="0" smtClean="0">
                <a:solidFill>
                  <a:schemeClr val="tx1">
                    <a:lumMod val="85000"/>
                  </a:schemeClr>
                </a:solidFill>
              </a:rPr>
              <a:t>Problematisk </a:t>
            </a:r>
            <a:r>
              <a:rPr lang="da" sz="2000" dirty="0">
                <a:solidFill>
                  <a:schemeClr val="tx1">
                    <a:lumMod val="85000"/>
                  </a:schemeClr>
                </a:solidFill>
              </a:rPr>
              <a:t>at den kun er målt i 1960, fremfor perioden 1960-75, som </a:t>
            </a:r>
            <a:r>
              <a:rPr lang="da" sz="2000" dirty="0" smtClean="0">
                <a:solidFill>
                  <a:schemeClr val="tx1">
                    <a:lumMod val="85000"/>
                  </a:schemeClr>
                </a:solidFill>
              </a:rPr>
              <a:t>de andre </a:t>
            </a:r>
            <a:r>
              <a:rPr lang="da" sz="2000" dirty="0">
                <a:solidFill>
                  <a:schemeClr val="tx1">
                    <a:lumMod val="85000"/>
                  </a:schemeClr>
                </a:solidFill>
              </a:rPr>
              <a:t>variable.</a:t>
            </a:r>
          </a:p>
          <a:p>
            <a:endParaRPr lang="da" sz="2000" dirty="0">
              <a:solidFill>
                <a:schemeClr val="tx1">
                  <a:lumMod val="85000"/>
                </a:schemeClr>
              </a:solidFill>
            </a:endParaRPr>
          </a:p>
          <a:p>
            <a:pPr lvl="0" rtl="0">
              <a:buNone/>
            </a:pPr>
            <a:r>
              <a:rPr lang="da" sz="2000" dirty="0">
                <a:solidFill>
                  <a:schemeClr val="tx1">
                    <a:lumMod val="85000"/>
                  </a:schemeClr>
                </a:solidFill>
              </a:rPr>
              <a:t>Arbejderparti-indflydelse: Den andel af regeringsparti­ernes stemmer, som var arbejderpartistemmer, gennemsnitligt for alle årene 1960-75</a:t>
            </a:r>
          </a:p>
          <a:p>
            <a:r>
              <a:rPr lang="da" sz="2000" dirty="0" smtClean="0">
                <a:solidFill>
                  <a:schemeClr val="tx1">
                    <a:lumMod val="85000"/>
                  </a:schemeClr>
                </a:solidFill>
              </a:rPr>
              <a:t>Tager </a:t>
            </a:r>
            <a:r>
              <a:rPr lang="da" sz="2000" dirty="0">
                <a:solidFill>
                  <a:schemeClr val="tx1">
                    <a:lumMod val="85000"/>
                  </a:schemeClr>
                </a:solidFill>
              </a:rPr>
              <a:t>ikke højde </a:t>
            </a:r>
            <a:r>
              <a:rPr lang="da" sz="2000" dirty="0" smtClean="0">
                <a:solidFill>
                  <a:schemeClr val="tx1">
                    <a:lumMod val="85000"/>
                  </a:schemeClr>
                </a:solidFill>
              </a:rPr>
              <a:t>for </a:t>
            </a:r>
            <a:r>
              <a:rPr lang="da" sz="2000" dirty="0">
                <a:solidFill>
                  <a:schemeClr val="tx1">
                    <a:lumMod val="85000"/>
                  </a:schemeClr>
                </a:solidFill>
              </a:rPr>
              <a:t>institutionel indretning.</a:t>
            </a:r>
          </a:p>
          <a:p>
            <a:r>
              <a:rPr lang="da" sz="2000" dirty="0" smtClean="0">
                <a:solidFill>
                  <a:schemeClr val="tx1">
                    <a:lumMod val="85000"/>
                  </a:schemeClr>
                </a:solidFill>
              </a:rPr>
              <a:t>Hvordan </a:t>
            </a:r>
            <a:r>
              <a:rPr lang="da" sz="2000" dirty="0">
                <a:solidFill>
                  <a:schemeClr val="tx1">
                    <a:lumMod val="85000"/>
                  </a:schemeClr>
                </a:solidFill>
              </a:rPr>
              <a:t>har Cameron operationaliseret hvad et arbejderparti er?</a:t>
            </a:r>
          </a:p>
          <a:p>
            <a:endParaRPr lang="da" sz="2000" dirty="0">
              <a:solidFill>
                <a:schemeClr val="tx1">
                  <a:lumMod val="85000"/>
                </a:schemeClr>
              </a:solidFill>
            </a:endParaRPr>
          </a:p>
          <a:p>
            <a:pPr lvl="0" rtl="0">
              <a:buNone/>
            </a:pPr>
            <a:r>
              <a:rPr lang="da" sz="2000" dirty="0">
                <a:solidFill>
                  <a:schemeClr val="tx1">
                    <a:lumMod val="85000"/>
                  </a:schemeClr>
                </a:solidFill>
              </a:rPr>
              <a:t>Offentlig vækst: Målt ved væksten i de offentlige indtægters andel af bruttonationalproduktet</a:t>
            </a:r>
          </a:p>
          <a:p>
            <a:r>
              <a:rPr lang="da" sz="2000" dirty="0" smtClean="0">
                <a:solidFill>
                  <a:schemeClr val="tx1">
                    <a:lumMod val="85000"/>
                  </a:schemeClr>
                </a:solidFill>
              </a:rPr>
              <a:t>Operationaliseringen </a:t>
            </a:r>
            <a:r>
              <a:rPr lang="da" sz="2000" dirty="0">
                <a:solidFill>
                  <a:schemeClr val="tx1">
                    <a:lumMod val="85000"/>
                  </a:schemeClr>
                </a:solidFill>
              </a:rPr>
              <a:t>er det perfekte mål for offentlig vækst.</a:t>
            </a:r>
          </a:p>
          <a:p>
            <a:endParaRPr lang="da" sz="12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da" b="0" dirty="0">
                <a:latin typeface="+mj-lt"/>
              </a:rPr>
              <a:t>Delopgave C: </a:t>
            </a:r>
            <a:r>
              <a:rPr lang="da" b="0" dirty="0" smtClean="0">
                <a:latin typeface="+mj-lt"/>
              </a:rPr>
              <a:t>Endogenitet</a:t>
            </a:r>
            <a:endParaRPr lang="da" b="0" dirty="0">
              <a:latin typeface="+mj-lt"/>
            </a:endParaRP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da" sz="2000" dirty="0" smtClean="0">
                <a:solidFill>
                  <a:schemeClr val="tx1">
                    <a:lumMod val="85000"/>
                  </a:schemeClr>
                </a:solidFill>
              </a:rPr>
              <a:t>Fører </a:t>
            </a:r>
            <a:r>
              <a:rPr lang="da" sz="2000" dirty="0">
                <a:solidFill>
                  <a:schemeClr val="tx1">
                    <a:lumMod val="85000"/>
                  </a:schemeClr>
                </a:solidFill>
              </a:rPr>
              <a:t>offentlig vækst (y) til mere arbejderpartirepræsentation i regeringen (x</a:t>
            </a:r>
            <a:r>
              <a:rPr lang="da" sz="2000" dirty="0" smtClean="0">
                <a:solidFill>
                  <a:schemeClr val="tx1">
                    <a:lumMod val="85000"/>
                  </a:schemeClr>
                </a:solidFill>
              </a:rPr>
              <a:t>)?</a:t>
            </a:r>
          </a:p>
          <a:p>
            <a:pPr lvl="0" rtl="0">
              <a:buNone/>
            </a:pPr>
            <a:endParaRPr lang="da" sz="2000" dirty="0">
              <a:solidFill>
                <a:schemeClr val="tx1">
                  <a:lumMod val="85000"/>
                </a:schemeClr>
              </a:solidFill>
            </a:endParaRPr>
          </a:p>
          <a:p>
            <a:pPr lvl="0" rtl="0">
              <a:buFont typeface="Wingdings" panose="05000000000000000000" pitchFamily="2" charset="2"/>
              <a:buChar char="Ø"/>
            </a:pPr>
            <a:r>
              <a:rPr lang="da" sz="2000" dirty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da" sz="2000" dirty="0" smtClean="0">
                <a:solidFill>
                  <a:schemeClr val="tx1">
                    <a:lumMod val="85000"/>
                  </a:schemeClr>
                </a:solidFill>
              </a:rPr>
              <a:t>Offentligt </a:t>
            </a:r>
            <a:r>
              <a:rPr lang="da" sz="2000" dirty="0">
                <a:solidFill>
                  <a:schemeClr val="tx1">
                    <a:lumMod val="85000"/>
                  </a:schemeClr>
                </a:solidFill>
              </a:rPr>
              <a:t>ansatte stemmer ofte på arbejderpartier, så der kan godt </a:t>
            </a:r>
            <a:r>
              <a:rPr lang="da" sz="2000" dirty="0" smtClean="0">
                <a:solidFill>
                  <a:schemeClr val="tx1">
                    <a:lumMod val="85000"/>
                  </a:schemeClr>
                </a:solidFill>
              </a:rPr>
              <a:t>være endogenitetsproblemer</a:t>
            </a:r>
            <a:r>
              <a:rPr lang="da" sz="2000" dirty="0">
                <a:solidFill>
                  <a:schemeClr val="tx1">
                    <a:lumMod val="85000"/>
                  </a:schemeClr>
                </a:solidFill>
              </a:rPr>
              <a:t>.</a:t>
            </a:r>
          </a:p>
          <a:p>
            <a:endParaRPr lang="da" sz="2000" dirty="0">
              <a:solidFill>
                <a:schemeClr val="tx1">
                  <a:lumMod val="85000"/>
                </a:schemeClr>
              </a:solidFill>
            </a:endParaRPr>
          </a:p>
          <a:p>
            <a:pPr>
              <a:buNone/>
            </a:pPr>
            <a:r>
              <a:rPr lang="da" sz="2000" dirty="0" smtClean="0">
                <a:solidFill>
                  <a:schemeClr val="tx1">
                    <a:lumMod val="85000"/>
                  </a:schemeClr>
                </a:solidFill>
              </a:rPr>
              <a:t>	Konsekvens</a:t>
            </a:r>
            <a:r>
              <a:rPr lang="da" sz="2000" dirty="0">
                <a:solidFill>
                  <a:schemeClr val="tx1">
                    <a:lumMod val="85000"/>
                  </a:schemeClr>
                </a:solidFill>
              </a:rPr>
              <a:t>: Vores model overvurderer effekten af arbejderpartirepræsentation i regeringen.   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b="0" dirty="0" smtClean="0">
                <a:latin typeface="+mj-lt"/>
              </a:rPr>
              <a:t>Delopgave C: Udeladte variable</a:t>
            </a:r>
            <a:endParaRPr lang="da-DK" b="0" dirty="0"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a-DK" sz="2000" dirty="0" smtClean="0"/>
              <a:t>Har landet en fagbevægelse, og hvor stærk er den?</a:t>
            </a:r>
          </a:p>
          <a:p>
            <a:r>
              <a:rPr lang="da-DK" sz="2000" dirty="0" smtClean="0"/>
              <a:t>Landets størrelse</a:t>
            </a:r>
          </a:p>
          <a:p>
            <a:r>
              <a:rPr lang="da-DK" sz="2000" dirty="0" smtClean="0"/>
              <a:t>Befolkningshomogenitet</a:t>
            </a:r>
          </a:p>
          <a:p>
            <a:r>
              <a:rPr lang="da-DK" sz="2000" dirty="0" smtClean="0"/>
              <a:t>Konjunktursvingninger (Lavere BNP, mere offentlig vækst)</a:t>
            </a:r>
          </a:p>
        </p:txBody>
      </p:sp>
    </p:spTree>
    <p:extLst>
      <p:ext uri="{BB962C8B-B14F-4D97-AF65-F5344CB8AC3E}">
        <p14:creationId xmlns:p14="http://schemas.microsoft.com/office/powerpoint/2010/main" val="416502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b="0" dirty="0" smtClean="0">
                <a:latin typeface="+mj-lt"/>
              </a:rPr>
              <a:t>Delopgave C: Linearitet</a:t>
            </a:r>
            <a:endParaRPr lang="da-DK" b="0" dirty="0">
              <a:latin typeface="+mj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" dirty="0">
                <a:solidFill>
                  <a:schemeClr val="tx1">
                    <a:lumMod val="85000"/>
                  </a:schemeClr>
                </a:solidFill>
                <a:ea typeface="Times New Roman"/>
                <a:cs typeface="Times New Roman"/>
                <a:sym typeface="Times New Roman"/>
              </a:rPr>
              <a:t>Der kan ikke antages linearitet i </a:t>
            </a:r>
            <a:r>
              <a:rPr lang="da" dirty="0" smtClean="0">
                <a:solidFill>
                  <a:schemeClr val="tx1">
                    <a:lumMod val="85000"/>
                  </a:schemeClr>
                </a:solidFill>
                <a:ea typeface="Times New Roman"/>
                <a:cs typeface="Times New Roman"/>
                <a:sym typeface="Times New Roman"/>
              </a:rPr>
              <a:t>arbejderrepræsentationen</a:t>
            </a:r>
          </a:p>
          <a:p>
            <a:r>
              <a:rPr lang="da" dirty="0" smtClean="0">
                <a:solidFill>
                  <a:schemeClr val="tx1">
                    <a:lumMod val="85000"/>
                  </a:schemeClr>
                </a:solidFill>
                <a:ea typeface="Times New Roman"/>
                <a:cs typeface="Times New Roman"/>
                <a:sym typeface="Times New Roman"/>
              </a:rPr>
              <a:t>Dette betyder at vi egentlig ikke kan stole på vores koefficienter</a:t>
            </a:r>
            <a:endParaRPr lang="da" dirty="0">
              <a:solidFill>
                <a:schemeClr val="tx1">
                  <a:lumMod val="85000"/>
                </a:schemeClr>
              </a:solidFill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8733" y="2868477"/>
            <a:ext cx="5086533" cy="369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74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da" b="0" dirty="0">
                <a:latin typeface="+mj-lt"/>
              </a:rPr>
              <a:t>Delopgave C: </a:t>
            </a:r>
            <a:r>
              <a:rPr lang="da" b="0" dirty="0" smtClean="0">
                <a:latin typeface="+mj-lt"/>
              </a:rPr>
              <a:t>Ekstreme observationer</a:t>
            </a:r>
            <a:endParaRPr lang="da" b="0" dirty="0">
              <a:latin typeface="+mj-lt"/>
            </a:endParaRP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25450" indent="-28575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66666"/>
            </a:pPr>
            <a:r>
              <a:rPr lang="da" sz="2000" dirty="0" smtClean="0">
                <a:solidFill>
                  <a:schemeClr val="tx1">
                    <a:lumMod val="85000"/>
                  </a:schemeClr>
                </a:solidFill>
                <a:ea typeface="Times New Roman"/>
                <a:cs typeface="Times New Roman"/>
                <a:sym typeface="Times New Roman"/>
              </a:rPr>
              <a:t>Der </a:t>
            </a:r>
            <a:r>
              <a:rPr lang="da" sz="2000" dirty="0">
                <a:solidFill>
                  <a:schemeClr val="tx1">
                    <a:lumMod val="85000"/>
                  </a:schemeClr>
                </a:solidFill>
                <a:ea typeface="Times New Roman"/>
                <a:cs typeface="Times New Roman"/>
                <a:sym typeface="Times New Roman"/>
              </a:rPr>
              <a:t>er </a:t>
            </a:r>
            <a:r>
              <a:rPr lang="da" sz="2000" dirty="0" smtClean="0">
                <a:solidFill>
                  <a:schemeClr val="tx1">
                    <a:lumMod val="85000"/>
                  </a:schemeClr>
                </a:solidFill>
                <a:ea typeface="Times New Roman"/>
                <a:cs typeface="Times New Roman"/>
                <a:sym typeface="Times New Roman"/>
              </a:rPr>
              <a:t>to</a:t>
            </a:r>
            <a:r>
              <a:rPr lang="da" sz="2000" dirty="0" smtClean="0">
                <a:solidFill>
                  <a:schemeClr val="tx1">
                    <a:lumMod val="85000"/>
                  </a:schemeClr>
                </a:solidFill>
                <a:ea typeface="Times New Roman"/>
                <a:cs typeface="Times New Roman"/>
                <a:sym typeface="Times New Roman"/>
              </a:rPr>
              <a:t> </a:t>
            </a:r>
            <a:r>
              <a:rPr lang="da" sz="2000" dirty="0">
                <a:solidFill>
                  <a:schemeClr val="tx1">
                    <a:lumMod val="85000"/>
                  </a:schemeClr>
                </a:solidFill>
                <a:ea typeface="Times New Roman"/>
                <a:cs typeface="Times New Roman"/>
                <a:sym typeface="Times New Roman"/>
              </a:rPr>
              <a:t>meget </a:t>
            </a:r>
            <a:r>
              <a:rPr lang="da" sz="2000" dirty="0" smtClean="0">
                <a:solidFill>
                  <a:schemeClr val="tx1">
                    <a:lumMod val="85000"/>
                  </a:schemeClr>
                </a:solidFill>
                <a:ea typeface="Times New Roman"/>
                <a:cs typeface="Times New Roman"/>
                <a:sym typeface="Times New Roman"/>
              </a:rPr>
              <a:t>indflydelsesrige observationer: Sverige og Holland</a:t>
            </a:r>
            <a:endParaRPr lang="da" sz="2000" dirty="0">
              <a:solidFill>
                <a:schemeClr val="tx1">
                  <a:lumMod val="85000"/>
                </a:schemeClr>
              </a:solidFill>
              <a:ea typeface="Times New Roman"/>
              <a:cs typeface="Times New Roman"/>
              <a:sym typeface="Times New Roman"/>
            </a:endParaRPr>
          </a:p>
          <a:p>
            <a:endParaRPr lang="da" sz="1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Shape 64"/>
          <p:cNvSpPr txBox="1"/>
          <p:nvPr/>
        </p:nvSpPr>
        <p:spPr>
          <a:xfrm>
            <a:off x="327159" y="2719157"/>
            <a:ext cx="8253300" cy="3066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marL="457200" indent="457200">
              <a:buNone/>
            </a:pPr>
            <a:r>
              <a:rPr lang="da" dirty="0" smtClean="0">
                <a:solidFill>
                  <a:schemeClr val="accent5"/>
                </a:solidFill>
              </a:rPr>
              <a:t>  </a:t>
            </a:r>
            <a:r>
              <a:rPr lang="da" dirty="0" smtClean="0">
                <a:solidFill>
                  <a:schemeClr val="accent5"/>
                </a:solidFill>
              </a:rPr>
              <a:t>  </a:t>
            </a:r>
            <a:r>
              <a:rPr lang="da" dirty="0" smtClean="0">
                <a:solidFill>
                  <a:schemeClr val="accent5"/>
                </a:solidFill>
              </a:rPr>
              <a:t>Standard </a:t>
            </a:r>
            <a:r>
              <a:rPr lang="da" dirty="0">
                <a:solidFill>
                  <a:schemeClr val="accent5"/>
                </a:solidFill>
              </a:rPr>
              <a:t>AV-plot 	 </a:t>
            </a:r>
            <a:r>
              <a:rPr lang="da" dirty="0" smtClean="0">
                <a:solidFill>
                  <a:schemeClr val="accent5"/>
                </a:solidFill>
              </a:rPr>
              <a:t>    </a:t>
            </a:r>
            <a:r>
              <a:rPr lang="da" dirty="0">
                <a:solidFill>
                  <a:schemeClr val="accent5"/>
                </a:solidFill>
              </a:rPr>
              <a:t>	</a:t>
            </a:r>
            <a:r>
              <a:rPr lang="da" dirty="0" smtClean="0">
                <a:solidFill>
                  <a:schemeClr val="accent5"/>
                </a:solidFill>
              </a:rPr>
              <a:t>      </a:t>
            </a:r>
            <a:r>
              <a:rPr lang="da" dirty="0" smtClean="0">
                <a:solidFill>
                  <a:schemeClr val="accent5"/>
                </a:solidFill>
              </a:rPr>
              <a:t>  </a:t>
            </a:r>
            <a:r>
              <a:rPr lang="da" dirty="0" smtClean="0">
                <a:solidFill>
                  <a:schemeClr val="accent5"/>
                </a:solidFill>
              </a:rPr>
              <a:t>vs</a:t>
            </a:r>
            <a:r>
              <a:rPr lang="da" dirty="0">
                <a:solidFill>
                  <a:schemeClr val="accent5"/>
                </a:solidFill>
              </a:rPr>
              <a:t>.		</a:t>
            </a:r>
            <a:r>
              <a:rPr lang="da" dirty="0" smtClean="0">
                <a:solidFill>
                  <a:schemeClr val="accent5"/>
                </a:solidFill>
              </a:rPr>
              <a:t>AV-plot </a:t>
            </a:r>
            <a:r>
              <a:rPr lang="da" dirty="0">
                <a:solidFill>
                  <a:schemeClr val="accent5"/>
                </a:solidFill>
              </a:rPr>
              <a:t>uden Sverige og Holland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09" y="3348295"/>
            <a:ext cx="4320000" cy="314181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170" y="3348295"/>
            <a:ext cx="4320000" cy="3141818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117</TotalTime>
  <Words>513</Words>
  <Application>Microsoft Office PowerPoint</Application>
  <PresentationFormat>On-screen Show (4:3)</PresentationFormat>
  <Paragraphs>83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Corbel</vt:lpstr>
      <vt:lpstr>Courier New</vt:lpstr>
      <vt:lpstr>Times New Roman</vt:lpstr>
      <vt:lpstr>Wingdings</vt:lpstr>
      <vt:lpstr>Depth</vt:lpstr>
      <vt:lpstr>Metode II - Uge 8</vt:lpstr>
      <vt:lpstr>Delopgave A: Forskningshypoteser</vt:lpstr>
      <vt:lpstr>Delopgave A: Teoretiske overvejelser</vt:lpstr>
      <vt:lpstr>Delopgave A: Kausalmodel</vt:lpstr>
      <vt:lpstr>Delopgave B: Operationaliseringer</vt:lpstr>
      <vt:lpstr>Delopgave C: Endogenitet</vt:lpstr>
      <vt:lpstr>Delopgave C: Udeladte variable</vt:lpstr>
      <vt:lpstr>Delopgave C: Linearitet</vt:lpstr>
      <vt:lpstr>Delopgave C: Ekstreme observationer</vt:lpstr>
      <vt:lpstr>Delopgave C: Normalfordelte fejlled</vt:lpstr>
      <vt:lpstr>Delopgave C: Resultater</vt:lpstr>
      <vt:lpstr>Delopgave C: Fortolkning</vt:lpstr>
      <vt:lpstr>Delopgave D: Generaliserbarhed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Metode II - Uge 8</dc:title>
  <cp:lastModifiedBy>Lasse</cp:lastModifiedBy>
  <cp:revision>9</cp:revision>
  <dcterms:modified xsi:type="dcterms:W3CDTF">2013-04-03T12:09:41Z</dcterms:modified>
</cp:coreProperties>
</file>