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tiff" ContentType="image/tiff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3"/>
  </p:notesMasterIdLst>
  <p:sldIdLst>
    <p:sldId id="257" r:id="rId2"/>
  </p:sldIdLst>
  <p:sldSz cx="21386800" cy="30279975"/>
  <p:notesSz cx="6858000" cy="9144000"/>
  <p:custDataLst>
    <p:tags r:id="rId4"/>
  </p:custDataLst>
  <p:defaultTextStyle>
    <a:defPPr>
      <a:defRPr lang="en-US"/>
    </a:defPPr>
    <a:lvl1pPr marL="0" algn="l" defTabSz="2952319" rtl="0" eaLnBrk="1" latinLnBrk="0" hangingPunct="1">
      <a:defRPr sz="5800" kern="1200">
        <a:solidFill>
          <a:schemeClr val="tx1"/>
        </a:solidFill>
        <a:latin typeface="+mn-lt"/>
        <a:ea typeface="+mn-ea"/>
        <a:cs typeface="+mn-cs"/>
      </a:defRPr>
    </a:lvl1pPr>
    <a:lvl2pPr marL="1476159" algn="l" defTabSz="2952319" rtl="0" eaLnBrk="1" latinLnBrk="0" hangingPunct="1">
      <a:defRPr sz="5800" kern="1200">
        <a:solidFill>
          <a:schemeClr val="tx1"/>
        </a:solidFill>
        <a:latin typeface="+mn-lt"/>
        <a:ea typeface="+mn-ea"/>
        <a:cs typeface="+mn-cs"/>
      </a:defRPr>
    </a:lvl2pPr>
    <a:lvl3pPr marL="2952319" algn="l" defTabSz="2952319" rtl="0" eaLnBrk="1" latinLnBrk="0" hangingPunct="1">
      <a:defRPr sz="5800" kern="1200">
        <a:solidFill>
          <a:schemeClr val="tx1"/>
        </a:solidFill>
        <a:latin typeface="+mn-lt"/>
        <a:ea typeface="+mn-ea"/>
        <a:cs typeface="+mn-cs"/>
      </a:defRPr>
    </a:lvl3pPr>
    <a:lvl4pPr marL="4428478" algn="l" defTabSz="2952319" rtl="0" eaLnBrk="1" latinLnBrk="0" hangingPunct="1">
      <a:defRPr sz="5800" kern="1200">
        <a:solidFill>
          <a:schemeClr val="tx1"/>
        </a:solidFill>
        <a:latin typeface="+mn-lt"/>
        <a:ea typeface="+mn-ea"/>
        <a:cs typeface="+mn-cs"/>
      </a:defRPr>
    </a:lvl4pPr>
    <a:lvl5pPr marL="5904637" algn="l" defTabSz="2952319" rtl="0" eaLnBrk="1" latinLnBrk="0" hangingPunct="1">
      <a:defRPr sz="5800" kern="1200">
        <a:solidFill>
          <a:schemeClr val="tx1"/>
        </a:solidFill>
        <a:latin typeface="+mn-lt"/>
        <a:ea typeface="+mn-ea"/>
        <a:cs typeface="+mn-cs"/>
      </a:defRPr>
    </a:lvl5pPr>
    <a:lvl6pPr marL="7380797" algn="l" defTabSz="2952319" rtl="0" eaLnBrk="1" latinLnBrk="0" hangingPunct="1">
      <a:defRPr sz="5800" kern="1200">
        <a:solidFill>
          <a:schemeClr val="tx1"/>
        </a:solidFill>
        <a:latin typeface="+mn-lt"/>
        <a:ea typeface="+mn-ea"/>
        <a:cs typeface="+mn-cs"/>
      </a:defRPr>
    </a:lvl6pPr>
    <a:lvl7pPr marL="8856957" algn="l" defTabSz="2952319" rtl="0" eaLnBrk="1" latinLnBrk="0" hangingPunct="1">
      <a:defRPr sz="5800" kern="1200">
        <a:solidFill>
          <a:schemeClr val="tx1"/>
        </a:solidFill>
        <a:latin typeface="+mn-lt"/>
        <a:ea typeface="+mn-ea"/>
        <a:cs typeface="+mn-cs"/>
      </a:defRPr>
    </a:lvl7pPr>
    <a:lvl8pPr marL="10333116" algn="l" defTabSz="2952319" rtl="0" eaLnBrk="1" latinLnBrk="0" hangingPunct="1">
      <a:defRPr sz="5800" kern="1200">
        <a:solidFill>
          <a:schemeClr val="tx1"/>
        </a:solidFill>
        <a:latin typeface="+mn-lt"/>
        <a:ea typeface="+mn-ea"/>
        <a:cs typeface="+mn-cs"/>
      </a:defRPr>
    </a:lvl8pPr>
    <a:lvl9pPr marL="11809275" algn="l" defTabSz="2952319" rtl="0" eaLnBrk="1" latinLnBrk="0" hangingPunct="1">
      <a:defRPr sz="5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23B7E"/>
    <a:srgbClr val="00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221" autoAdjust="0"/>
    <p:restoredTop sz="97133" autoAdjust="0"/>
  </p:normalViewPr>
  <p:slideViewPr>
    <p:cSldViewPr>
      <p:cViewPr>
        <p:scale>
          <a:sx n="25" d="100"/>
          <a:sy n="25" d="100"/>
        </p:scale>
        <p:origin x="-2136" y="1566"/>
      </p:cViewPr>
      <p:guideLst>
        <p:guide orient="horz" pos="9537"/>
        <p:guide pos="673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tags" Target="tags/tag1.xml"/></Relationships>
</file>

<file path=ppt/diagrams/_rels/data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image" Target="../media/image6.PNG"/></Relationships>
</file>

<file path=ppt/diagrams/_rels/data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image" Target="../media/image8.PNG"/></Relationships>
</file>

<file path=ppt/diagrams/_rels/drawing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image" Target="../media/image6.PNG"/></Relationships>
</file>

<file path=ppt/diagrams/_rels/drawing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image" Target="../media/image8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BA00A11-8C07-4FCE-9254-866374FA4BC6}" type="doc">
      <dgm:prSet loTypeId="urn:microsoft.com/office/officeart/2005/8/layout/funnel1" loCatId="process" qsTypeId="urn:microsoft.com/office/officeart/2005/8/quickstyle/3d1" qsCatId="3D" csTypeId="urn:microsoft.com/office/officeart/2005/8/colors/colorful4" csCatId="colorful" phldr="1"/>
      <dgm:spPr/>
      <dgm:t>
        <a:bodyPr/>
        <a:lstStyle/>
        <a:p>
          <a:endParaRPr lang="en-SG"/>
        </a:p>
      </dgm:t>
    </dgm:pt>
    <dgm:pt modelId="{140FBA54-9956-46E9-BE65-CCF43BF17B64}">
      <dgm:prSet phldrT="[Text]"/>
      <dgm:spPr/>
      <dgm:t>
        <a:bodyPr/>
        <a:lstStyle/>
        <a:p>
          <a:r>
            <a:rPr kumimoji="0" lang="en-SG" b="0" i="0" smtClean="0">
              <a:effectLst/>
              <a:latin typeface="+mn-lt"/>
              <a:ea typeface="+mn-ea"/>
              <a:cs typeface="+mn-cs"/>
            </a:rPr>
            <a:t>C</a:t>
          </a:r>
          <a:r>
            <a:rPr kumimoji="0" lang="en-SG" b="0" i="0" baseline="-25000" smtClean="0">
              <a:effectLst/>
              <a:latin typeface="+mn-lt"/>
              <a:ea typeface="+mn-ea"/>
              <a:cs typeface="+mn-cs"/>
            </a:rPr>
            <a:t>12</a:t>
          </a:r>
          <a:r>
            <a:rPr kumimoji="0" lang="en-SG" b="0" i="0" smtClean="0">
              <a:effectLst/>
              <a:latin typeface="+mn-lt"/>
              <a:ea typeface="+mn-ea"/>
              <a:cs typeface="+mn-cs"/>
            </a:rPr>
            <a:t>H</a:t>
          </a:r>
          <a:r>
            <a:rPr kumimoji="0" lang="en-SG" b="0" i="0" baseline="-25000" smtClean="0">
              <a:effectLst/>
              <a:latin typeface="+mn-lt"/>
              <a:ea typeface="+mn-ea"/>
              <a:cs typeface="+mn-cs"/>
            </a:rPr>
            <a:t>22</a:t>
          </a:r>
          <a:r>
            <a:rPr kumimoji="0" lang="en-SG" b="0" i="0" smtClean="0">
              <a:effectLst/>
              <a:latin typeface="+mn-lt"/>
              <a:ea typeface="+mn-ea"/>
              <a:cs typeface="+mn-cs"/>
            </a:rPr>
            <a:t>O</a:t>
          </a:r>
          <a:r>
            <a:rPr kumimoji="0" lang="en-SG" b="0" i="0" baseline="-25000" smtClean="0">
              <a:effectLst/>
              <a:latin typeface="+mn-lt"/>
              <a:ea typeface="+mn-ea"/>
              <a:cs typeface="+mn-cs"/>
            </a:rPr>
            <a:t>11</a:t>
          </a:r>
          <a:endParaRPr lang="en-SG" dirty="0"/>
        </a:p>
      </dgm:t>
    </dgm:pt>
    <dgm:pt modelId="{67C4D94B-ABC6-41BF-B2F3-E6A55C78ED54}" type="parTrans" cxnId="{D98B0B17-1332-4FA0-8481-536399C288A9}">
      <dgm:prSet/>
      <dgm:spPr/>
      <dgm:t>
        <a:bodyPr/>
        <a:lstStyle/>
        <a:p>
          <a:endParaRPr lang="en-SG"/>
        </a:p>
      </dgm:t>
    </dgm:pt>
    <dgm:pt modelId="{E5EDC64F-30FD-4E86-B8B9-9BAF6CCB2934}" type="sibTrans" cxnId="{D98B0B17-1332-4FA0-8481-536399C288A9}">
      <dgm:prSet/>
      <dgm:spPr/>
      <dgm:t>
        <a:bodyPr/>
        <a:lstStyle/>
        <a:p>
          <a:endParaRPr lang="en-SG"/>
        </a:p>
      </dgm:t>
    </dgm:pt>
    <dgm:pt modelId="{B97D8E3B-1609-4E95-B076-1F51E1B5323C}">
      <dgm:prSet phldrT="[Text]" custT="1"/>
      <dgm:spPr/>
      <dgm:t>
        <a:bodyPr/>
        <a:lstStyle/>
        <a:p>
          <a:r>
            <a:rPr kumimoji="0" lang="en-SG" sz="3600" b="0" i="0" dirty="0" smtClean="0">
              <a:effectLst/>
              <a:latin typeface="+mn-lt"/>
              <a:ea typeface="+mn-ea"/>
              <a:cs typeface="+mn-cs"/>
            </a:rPr>
            <a:t>C</a:t>
          </a:r>
          <a:r>
            <a:rPr kumimoji="0" lang="en-SG" sz="3600" b="0" i="0" baseline="-25000" dirty="0" smtClean="0">
              <a:effectLst/>
              <a:latin typeface="+mn-lt"/>
              <a:ea typeface="+mn-ea"/>
              <a:cs typeface="+mn-cs"/>
            </a:rPr>
            <a:t>12</a:t>
          </a:r>
          <a:r>
            <a:rPr kumimoji="0" lang="en-SG" sz="3600" b="0" i="0" dirty="0" smtClean="0">
              <a:effectLst/>
              <a:latin typeface="+mn-lt"/>
              <a:ea typeface="+mn-ea"/>
              <a:cs typeface="+mn-cs"/>
            </a:rPr>
            <a:t>H</a:t>
          </a:r>
          <a:r>
            <a:rPr kumimoji="0" lang="en-SG" sz="3600" b="0" i="0" baseline="-25000" dirty="0" smtClean="0">
              <a:effectLst/>
              <a:latin typeface="+mn-lt"/>
              <a:ea typeface="+mn-ea"/>
              <a:cs typeface="+mn-cs"/>
            </a:rPr>
            <a:t>22</a:t>
          </a:r>
          <a:r>
            <a:rPr kumimoji="0" lang="en-SG" sz="3600" b="0" i="0" dirty="0" smtClean="0">
              <a:effectLst/>
              <a:latin typeface="+mn-lt"/>
              <a:ea typeface="+mn-ea"/>
              <a:cs typeface="+mn-cs"/>
            </a:rPr>
            <a:t>O</a:t>
          </a:r>
          <a:r>
            <a:rPr kumimoji="0" lang="en-SG" sz="3600" b="0" i="0" baseline="-25000" dirty="0" smtClean="0">
              <a:effectLst/>
              <a:latin typeface="+mn-lt"/>
              <a:ea typeface="+mn-ea"/>
              <a:cs typeface="+mn-cs"/>
            </a:rPr>
            <a:t>11 &amp; </a:t>
          </a:r>
          <a:r>
            <a:rPr kumimoji="0" lang="en-SG" sz="3600" b="0" i="0" dirty="0" smtClean="0">
              <a:effectLst/>
              <a:latin typeface="+mn-lt"/>
              <a:ea typeface="+mn-ea"/>
              <a:cs typeface="+mn-cs"/>
            </a:rPr>
            <a:t>H</a:t>
          </a:r>
          <a:r>
            <a:rPr kumimoji="0" lang="en-SG" sz="3600" b="0" i="0" baseline="-25000" dirty="0" smtClean="0">
              <a:effectLst/>
              <a:latin typeface="+mn-lt"/>
              <a:ea typeface="+mn-ea"/>
              <a:cs typeface="+mn-cs"/>
            </a:rPr>
            <a:t>2</a:t>
          </a:r>
          <a:r>
            <a:rPr kumimoji="0" lang="en-SG" sz="3600" b="0" i="0" dirty="0" smtClean="0">
              <a:effectLst/>
              <a:latin typeface="+mn-lt"/>
              <a:ea typeface="+mn-ea"/>
              <a:cs typeface="+mn-cs"/>
            </a:rPr>
            <a:t>O </a:t>
          </a:r>
          <a:br>
            <a:rPr kumimoji="0" lang="en-SG" sz="3600" b="0" i="0" dirty="0" smtClean="0">
              <a:effectLst/>
              <a:latin typeface="+mn-lt"/>
              <a:ea typeface="+mn-ea"/>
              <a:cs typeface="+mn-cs"/>
            </a:rPr>
          </a:br>
          <a:r>
            <a:rPr kumimoji="0" lang="en-SG" sz="3600" b="0" i="0" dirty="0" smtClean="0">
              <a:effectLst/>
              <a:latin typeface="+mn-lt"/>
              <a:ea typeface="+mn-ea"/>
              <a:cs typeface="+mn-cs"/>
            </a:rPr>
            <a:t>Mixture</a:t>
          </a:r>
          <a:endParaRPr lang="en-SG" sz="3600" dirty="0"/>
        </a:p>
      </dgm:t>
    </dgm:pt>
    <dgm:pt modelId="{DC4D459B-B88F-4CEE-A07F-397D911291CD}" type="parTrans" cxnId="{CE0ABB22-A4EB-4969-9C2F-B3D185BF769F}">
      <dgm:prSet/>
      <dgm:spPr/>
      <dgm:t>
        <a:bodyPr/>
        <a:lstStyle/>
        <a:p>
          <a:endParaRPr lang="en-SG"/>
        </a:p>
      </dgm:t>
    </dgm:pt>
    <dgm:pt modelId="{7C23A2D0-AE2B-4C0D-9E60-DE81F05F98EF}" type="sibTrans" cxnId="{CE0ABB22-A4EB-4969-9C2F-B3D185BF769F}">
      <dgm:prSet/>
      <dgm:spPr/>
      <dgm:t>
        <a:bodyPr/>
        <a:lstStyle/>
        <a:p>
          <a:endParaRPr lang="en-SG"/>
        </a:p>
      </dgm:t>
    </dgm:pt>
    <dgm:pt modelId="{7E334FAF-A471-4727-B6EB-1657AD6BE334}">
      <dgm:prSet phldrT="[Text]"/>
      <dgm:spPr/>
      <dgm:t>
        <a:bodyPr/>
        <a:lstStyle/>
        <a:p>
          <a:r>
            <a:rPr kumimoji="0" lang="en-SG" b="0" i="0" smtClean="0">
              <a:effectLst/>
              <a:latin typeface="+mn-lt"/>
              <a:ea typeface="+mn-ea"/>
              <a:cs typeface="+mn-cs"/>
            </a:rPr>
            <a:t>H</a:t>
          </a:r>
          <a:r>
            <a:rPr kumimoji="0" lang="en-SG" b="0" i="0" baseline="-25000" smtClean="0">
              <a:effectLst/>
              <a:latin typeface="+mn-lt"/>
              <a:ea typeface="+mn-ea"/>
              <a:cs typeface="+mn-cs"/>
            </a:rPr>
            <a:t>2</a:t>
          </a:r>
          <a:r>
            <a:rPr kumimoji="0" lang="en-SG" b="0" i="0" smtClean="0">
              <a:effectLst/>
              <a:latin typeface="+mn-lt"/>
              <a:ea typeface="+mn-ea"/>
              <a:cs typeface="+mn-cs"/>
            </a:rPr>
            <a:t>O</a:t>
          </a:r>
          <a:endParaRPr lang="en-SG" dirty="0"/>
        </a:p>
      </dgm:t>
    </dgm:pt>
    <dgm:pt modelId="{4E849D8A-EAF6-4E35-A673-ECBBB92BEF1A}" type="sibTrans" cxnId="{BCC7A9C1-2347-4E5C-826B-7D88EEFCE9DB}">
      <dgm:prSet/>
      <dgm:spPr/>
      <dgm:t>
        <a:bodyPr/>
        <a:lstStyle/>
        <a:p>
          <a:endParaRPr lang="en-SG"/>
        </a:p>
      </dgm:t>
    </dgm:pt>
    <dgm:pt modelId="{74D0D288-9AD8-4F81-8A43-9B968BDA2D48}" type="parTrans" cxnId="{BCC7A9C1-2347-4E5C-826B-7D88EEFCE9DB}">
      <dgm:prSet/>
      <dgm:spPr/>
      <dgm:t>
        <a:bodyPr/>
        <a:lstStyle/>
        <a:p>
          <a:endParaRPr lang="en-SG"/>
        </a:p>
      </dgm:t>
    </dgm:pt>
    <dgm:pt modelId="{5F6EEE1B-E023-4A35-A90C-7F97AEB9CDE3}" type="pres">
      <dgm:prSet presAssocID="{FBA00A11-8C07-4FCE-9254-866374FA4BC6}" presName="Name0" presStyleCnt="0">
        <dgm:presLayoutVars>
          <dgm:chMax val="4"/>
          <dgm:resizeHandles val="exact"/>
        </dgm:presLayoutVars>
      </dgm:prSet>
      <dgm:spPr/>
      <dgm:t>
        <a:bodyPr/>
        <a:lstStyle/>
        <a:p>
          <a:endParaRPr lang="en-SG"/>
        </a:p>
      </dgm:t>
    </dgm:pt>
    <dgm:pt modelId="{C5B20042-E530-4B87-A506-9CC9C9B6C780}" type="pres">
      <dgm:prSet presAssocID="{FBA00A11-8C07-4FCE-9254-866374FA4BC6}" presName="ellipse" presStyleLbl="trBgShp" presStyleIdx="0" presStyleCnt="1"/>
      <dgm:spPr/>
      <dgm:t>
        <a:bodyPr/>
        <a:lstStyle/>
        <a:p>
          <a:endParaRPr lang="en-SG"/>
        </a:p>
      </dgm:t>
    </dgm:pt>
    <dgm:pt modelId="{4FA1551E-CDBA-44F8-98A1-CAFE9C114474}" type="pres">
      <dgm:prSet presAssocID="{FBA00A11-8C07-4FCE-9254-866374FA4BC6}" presName="arrow1" presStyleLbl="fgShp" presStyleIdx="0" presStyleCnt="1"/>
      <dgm:spPr/>
      <dgm:t>
        <a:bodyPr/>
        <a:lstStyle/>
        <a:p>
          <a:endParaRPr lang="en-SG"/>
        </a:p>
      </dgm:t>
    </dgm:pt>
    <dgm:pt modelId="{046D460E-540F-459F-A738-E497FF02C294}" type="pres">
      <dgm:prSet presAssocID="{FBA00A11-8C07-4FCE-9254-866374FA4BC6}" presName="rectangle" presStyleLbl="revTx" presStyleIdx="0" presStyleCnt="1" custScaleX="168080">
        <dgm:presLayoutVars>
          <dgm:bulletEnabled val="1"/>
        </dgm:presLayoutVars>
      </dgm:prSet>
      <dgm:spPr/>
      <dgm:t>
        <a:bodyPr/>
        <a:lstStyle/>
        <a:p>
          <a:endParaRPr lang="en-SG"/>
        </a:p>
      </dgm:t>
    </dgm:pt>
    <dgm:pt modelId="{BF11FBFE-CAF1-45AA-97E9-61ED430C6B80}" type="pres">
      <dgm:prSet presAssocID="{7E334FAF-A471-4727-B6EB-1657AD6BE334}" presName="item1" presStyleLbl="node1" presStyleIdx="0" presStyleCnt="2" custLinFactNeighborX="39556" custLinFactNeighborY="-73641">
        <dgm:presLayoutVars>
          <dgm:bulletEnabled val="1"/>
        </dgm:presLayoutVars>
      </dgm:prSet>
      <dgm:spPr/>
      <dgm:t>
        <a:bodyPr/>
        <a:lstStyle/>
        <a:p>
          <a:endParaRPr lang="en-SG"/>
        </a:p>
      </dgm:t>
    </dgm:pt>
    <dgm:pt modelId="{37F81F5C-6893-4112-ACA4-8F5ECBA1A52A}" type="pres">
      <dgm:prSet presAssocID="{B97D8E3B-1609-4E95-B076-1F51E1B5323C}" presName="item2" presStyleLbl="node1" presStyleIdx="1" presStyleCnt="2" custScaleX="126983" custScaleY="126983" custLinFactNeighborX="13389" custLinFactNeighborY="-4259">
        <dgm:presLayoutVars>
          <dgm:bulletEnabled val="1"/>
        </dgm:presLayoutVars>
      </dgm:prSet>
      <dgm:spPr/>
      <dgm:t>
        <a:bodyPr/>
        <a:lstStyle/>
        <a:p>
          <a:endParaRPr lang="en-SG"/>
        </a:p>
      </dgm:t>
    </dgm:pt>
    <dgm:pt modelId="{82886E11-1C66-4DC5-A994-E55608A321FE}" type="pres">
      <dgm:prSet presAssocID="{FBA00A11-8C07-4FCE-9254-866374FA4BC6}" presName="funnel" presStyleLbl="trAlignAcc1" presStyleIdx="0" presStyleCnt="1"/>
      <dgm:spPr/>
      <dgm:t>
        <a:bodyPr/>
        <a:lstStyle/>
        <a:p>
          <a:endParaRPr lang="en-SG"/>
        </a:p>
      </dgm:t>
    </dgm:pt>
  </dgm:ptLst>
  <dgm:cxnLst>
    <dgm:cxn modelId="{E41514D7-D93A-4AD6-8BA1-BC4E76F37E4E}" type="presOf" srcId="{140FBA54-9956-46E9-BE65-CCF43BF17B64}" destId="{37F81F5C-6893-4112-ACA4-8F5ECBA1A52A}" srcOrd="0" destOrd="0" presId="urn:microsoft.com/office/officeart/2005/8/layout/funnel1"/>
    <dgm:cxn modelId="{102D42AB-145B-430A-A74B-C1C78B92944C}" type="presOf" srcId="{FBA00A11-8C07-4FCE-9254-866374FA4BC6}" destId="{5F6EEE1B-E023-4A35-A90C-7F97AEB9CDE3}" srcOrd="0" destOrd="0" presId="urn:microsoft.com/office/officeart/2005/8/layout/funnel1"/>
    <dgm:cxn modelId="{D98B0B17-1332-4FA0-8481-536399C288A9}" srcId="{FBA00A11-8C07-4FCE-9254-866374FA4BC6}" destId="{140FBA54-9956-46E9-BE65-CCF43BF17B64}" srcOrd="0" destOrd="0" parTransId="{67C4D94B-ABC6-41BF-B2F3-E6A55C78ED54}" sibTransId="{E5EDC64F-30FD-4E86-B8B9-9BAF6CCB2934}"/>
    <dgm:cxn modelId="{6ADE7025-2C2E-4B27-9029-00D65B10E372}" type="presOf" srcId="{B97D8E3B-1609-4E95-B076-1F51E1B5323C}" destId="{046D460E-540F-459F-A738-E497FF02C294}" srcOrd="0" destOrd="0" presId="urn:microsoft.com/office/officeart/2005/8/layout/funnel1"/>
    <dgm:cxn modelId="{515EA315-1D50-4509-BC61-9A30C832D43E}" type="presOf" srcId="{7E334FAF-A471-4727-B6EB-1657AD6BE334}" destId="{BF11FBFE-CAF1-45AA-97E9-61ED430C6B80}" srcOrd="0" destOrd="0" presId="urn:microsoft.com/office/officeart/2005/8/layout/funnel1"/>
    <dgm:cxn modelId="{CE0ABB22-A4EB-4969-9C2F-B3D185BF769F}" srcId="{FBA00A11-8C07-4FCE-9254-866374FA4BC6}" destId="{B97D8E3B-1609-4E95-B076-1F51E1B5323C}" srcOrd="2" destOrd="0" parTransId="{DC4D459B-B88F-4CEE-A07F-397D911291CD}" sibTransId="{7C23A2D0-AE2B-4C0D-9E60-DE81F05F98EF}"/>
    <dgm:cxn modelId="{BCC7A9C1-2347-4E5C-826B-7D88EEFCE9DB}" srcId="{FBA00A11-8C07-4FCE-9254-866374FA4BC6}" destId="{7E334FAF-A471-4727-B6EB-1657AD6BE334}" srcOrd="1" destOrd="0" parTransId="{74D0D288-9AD8-4F81-8A43-9B968BDA2D48}" sibTransId="{4E849D8A-EAF6-4E35-A673-ECBBB92BEF1A}"/>
    <dgm:cxn modelId="{F911BE28-3312-4E2A-A4A3-23EFECFCFAC3}" type="presParOf" srcId="{5F6EEE1B-E023-4A35-A90C-7F97AEB9CDE3}" destId="{C5B20042-E530-4B87-A506-9CC9C9B6C780}" srcOrd="0" destOrd="0" presId="urn:microsoft.com/office/officeart/2005/8/layout/funnel1"/>
    <dgm:cxn modelId="{0809D0B6-8CCD-4580-A0BD-518AD7121649}" type="presParOf" srcId="{5F6EEE1B-E023-4A35-A90C-7F97AEB9CDE3}" destId="{4FA1551E-CDBA-44F8-98A1-CAFE9C114474}" srcOrd="1" destOrd="0" presId="urn:microsoft.com/office/officeart/2005/8/layout/funnel1"/>
    <dgm:cxn modelId="{FC00EB84-DD0E-484A-B716-CF7279D18E4B}" type="presParOf" srcId="{5F6EEE1B-E023-4A35-A90C-7F97AEB9CDE3}" destId="{046D460E-540F-459F-A738-E497FF02C294}" srcOrd="2" destOrd="0" presId="urn:microsoft.com/office/officeart/2005/8/layout/funnel1"/>
    <dgm:cxn modelId="{416C7745-CAFA-4895-A48B-27E2939A3686}" type="presParOf" srcId="{5F6EEE1B-E023-4A35-A90C-7F97AEB9CDE3}" destId="{BF11FBFE-CAF1-45AA-97E9-61ED430C6B80}" srcOrd="3" destOrd="0" presId="urn:microsoft.com/office/officeart/2005/8/layout/funnel1"/>
    <dgm:cxn modelId="{9BB8C60F-D62B-466F-B0C8-C718263ED88D}" type="presParOf" srcId="{5F6EEE1B-E023-4A35-A90C-7F97AEB9CDE3}" destId="{37F81F5C-6893-4112-ACA4-8F5ECBA1A52A}" srcOrd="4" destOrd="0" presId="urn:microsoft.com/office/officeart/2005/8/layout/funnel1"/>
    <dgm:cxn modelId="{1193EEF2-5AB0-4C3B-AF49-9371FBDEF288}" type="presParOf" srcId="{5F6EEE1B-E023-4A35-A90C-7F97AEB9CDE3}" destId="{82886E11-1C66-4DC5-A994-E55608A321FE}" srcOrd="5" destOrd="0" presId="urn:microsoft.com/office/officeart/2005/8/layout/funnel1"/>
  </dgm:cxnLst>
  <dgm:bg/>
  <dgm:whole/>
  <dgm:extLst>
    <a:ext uri="http://schemas.microsoft.com/office/drawing/2008/diagram">
      <dsp:dataModelExt xmlns:dsp="http://schemas.microsoft.com/office/drawing/2008/diagram" relId="rId1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4ACA4E7-4330-4C01-AA6B-9188D7D60716}" type="doc">
      <dgm:prSet loTypeId="urn:microsoft.com/office/officeart/2008/layout/BendingPictureCaption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SG"/>
        </a:p>
      </dgm:t>
    </dgm:pt>
    <dgm:pt modelId="{6C424D7F-F892-4C34-836A-176C090324B8}">
      <dgm:prSet phldrT="[Text]"/>
      <dgm:spPr/>
      <dgm:t>
        <a:bodyPr/>
        <a:lstStyle/>
        <a:p>
          <a:r>
            <a:rPr lang="en-US" dirty="0" smtClean="0"/>
            <a:t>Dissolving</a:t>
          </a:r>
          <a:endParaRPr lang="en-SG" dirty="0"/>
        </a:p>
      </dgm:t>
    </dgm:pt>
    <dgm:pt modelId="{C1519648-0646-448A-83F8-CB428665E9C8}" type="parTrans" cxnId="{E471061B-5795-4BF8-9F15-71338AE36F32}">
      <dgm:prSet/>
      <dgm:spPr/>
      <dgm:t>
        <a:bodyPr/>
        <a:lstStyle/>
        <a:p>
          <a:endParaRPr lang="en-SG"/>
        </a:p>
      </dgm:t>
    </dgm:pt>
    <dgm:pt modelId="{AC73F383-6234-4F40-A718-87E62E6D8DB6}" type="sibTrans" cxnId="{E471061B-5795-4BF8-9F15-71338AE36F32}">
      <dgm:prSet/>
      <dgm:spPr/>
      <dgm:t>
        <a:bodyPr/>
        <a:lstStyle/>
        <a:p>
          <a:endParaRPr lang="en-SG"/>
        </a:p>
      </dgm:t>
    </dgm:pt>
    <dgm:pt modelId="{98EF83CE-F106-49C6-9E42-A4A72F95AF6C}">
      <dgm:prSet phldrT="[Text]"/>
      <dgm:spPr/>
      <dgm:t>
        <a:bodyPr/>
        <a:lstStyle/>
        <a:p>
          <a:r>
            <a:rPr lang="en-US" dirty="0" smtClean="0"/>
            <a:t>Filtering</a:t>
          </a:r>
          <a:endParaRPr lang="en-SG" dirty="0"/>
        </a:p>
      </dgm:t>
    </dgm:pt>
    <dgm:pt modelId="{7D5AA190-B20E-4DAE-835D-D509BF4016DC}" type="parTrans" cxnId="{80A3E51A-3973-45D7-A591-E7E0E7759083}">
      <dgm:prSet/>
      <dgm:spPr/>
      <dgm:t>
        <a:bodyPr/>
        <a:lstStyle/>
        <a:p>
          <a:endParaRPr lang="en-SG"/>
        </a:p>
      </dgm:t>
    </dgm:pt>
    <dgm:pt modelId="{A5D2D379-3A79-4A39-97ED-86257ECAB325}" type="sibTrans" cxnId="{80A3E51A-3973-45D7-A591-E7E0E7759083}">
      <dgm:prSet/>
      <dgm:spPr/>
      <dgm:t>
        <a:bodyPr/>
        <a:lstStyle/>
        <a:p>
          <a:endParaRPr lang="en-SG"/>
        </a:p>
      </dgm:t>
    </dgm:pt>
    <dgm:pt modelId="{E9A5ACB7-789C-48DB-BBAD-6B261B009EA1}">
      <dgm:prSet phldrT="[Text]"/>
      <dgm:spPr/>
      <dgm:t>
        <a:bodyPr/>
        <a:lstStyle/>
        <a:p>
          <a:r>
            <a:rPr lang="en-US" dirty="0" smtClean="0"/>
            <a:t>Collection of seed crystals</a:t>
          </a:r>
          <a:endParaRPr lang="en-SG" dirty="0"/>
        </a:p>
      </dgm:t>
    </dgm:pt>
    <dgm:pt modelId="{99F407B7-B4EF-408F-8B18-401031360DE5}" type="parTrans" cxnId="{FB8587DC-927F-4E42-BDE9-306182670B16}">
      <dgm:prSet/>
      <dgm:spPr/>
      <dgm:t>
        <a:bodyPr/>
        <a:lstStyle/>
        <a:p>
          <a:endParaRPr lang="en-SG"/>
        </a:p>
      </dgm:t>
    </dgm:pt>
    <dgm:pt modelId="{FEA53F79-D1A1-4A93-9DD1-B18501E98AA8}" type="sibTrans" cxnId="{FB8587DC-927F-4E42-BDE9-306182670B16}">
      <dgm:prSet/>
      <dgm:spPr/>
      <dgm:t>
        <a:bodyPr/>
        <a:lstStyle/>
        <a:p>
          <a:endParaRPr lang="en-SG"/>
        </a:p>
      </dgm:t>
    </dgm:pt>
    <dgm:pt modelId="{B4A8581C-F344-455A-82CD-E81ACD7609EF}" type="pres">
      <dgm:prSet presAssocID="{34ACA4E7-4330-4C01-AA6B-9188D7D60716}" presName="diagram" presStyleCnt="0">
        <dgm:presLayoutVars>
          <dgm:dir/>
        </dgm:presLayoutVars>
      </dgm:prSet>
      <dgm:spPr/>
    </dgm:pt>
    <dgm:pt modelId="{B6DDAA72-014F-4ACC-8E7A-6F45601C9B8B}" type="pres">
      <dgm:prSet presAssocID="{6C424D7F-F892-4C34-836A-176C090324B8}" presName="composite" presStyleCnt="0"/>
      <dgm:spPr/>
    </dgm:pt>
    <dgm:pt modelId="{42CBC8E2-A2C1-4710-BADD-AB0B483ABD0B}" type="pres">
      <dgm:prSet presAssocID="{6C424D7F-F892-4C34-836A-176C090324B8}" presName="Image" presStyleLbl="bgShp" presStyleIdx="0" presStyleCnt="2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3000" b="-3000"/>
          </a:stretch>
        </a:blipFill>
      </dgm:spPr>
    </dgm:pt>
    <dgm:pt modelId="{3D1C9140-FA27-4238-8436-C4F9E5782231}" type="pres">
      <dgm:prSet presAssocID="{6C424D7F-F892-4C34-836A-176C090324B8}" presName="Parent" presStyleLbl="node0" presStyleIdx="0" presStyleCnt="2" custLinFactNeighborX="38873" custLinFactNeighborY="-432">
        <dgm:presLayoutVars>
          <dgm:bulletEnabled val="1"/>
        </dgm:presLayoutVars>
      </dgm:prSet>
      <dgm:spPr/>
      <dgm:t>
        <a:bodyPr/>
        <a:lstStyle/>
        <a:p>
          <a:endParaRPr lang="en-SG"/>
        </a:p>
      </dgm:t>
    </dgm:pt>
    <dgm:pt modelId="{2254254D-5B07-4294-B94A-5F024F985FF8}" type="pres">
      <dgm:prSet presAssocID="{AC73F383-6234-4F40-A718-87E62E6D8DB6}" presName="sibTrans" presStyleCnt="0"/>
      <dgm:spPr/>
    </dgm:pt>
    <dgm:pt modelId="{14F1F23C-FE5F-46DB-8425-3AF4BAE6EAB2}" type="pres">
      <dgm:prSet presAssocID="{98EF83CE-F106-49C6-9E42-A4A72F95AF6C}" presName="composite" presStyleCnt="0"/>
      <dgm:spPr/>
    </dgm:pt>
    <dgm:pt modelId="{262A3F4C-9B35-49F0-8926-7A5174E9112D}" type="pres">
      <dgm:prSet presAssocID="{98EF83CE-F106-49C6-9E42-A4A72F95AF6C}" presName="Image" presStyleLbl="bgShp" presStyleIdx="1" presStyleCnt="2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35000" b="-35000"/>
          </a:stretch>
        </a:blipFill>
      </dgm:spPr>
    </dgm:pt>
    <dgm:pt modelId="{886EEE7D-385D-4F27-BB17-C62364FE8A18}" type="pres">
      <dgm:prSet presAssocID="{98EF83CE-F106-49C6-9E42-A4A72F95AF6C}" presName="Parent" presStyleLbl="node0" presStyleIdx="1" presStyleCnt="2" custLinFactNeighborX="39128" custLinFactNeighborY="16881">
        <dgm:presLayoutVars>
          <dgm:bulletEnabled val="1"/>
        </dgm:presLayoutVars>
      </dgm:prSet>
      <dgm:spPr/>
      <dgm:t>
        <a:bodyPr/>
        <a:lstStyle/>
        <a:p>
          <a:endParaRPr lang="en-SG"/>
        </a:p>
      </dgm:t>
    </dgm:pt>
  </dgm:ptLst>
  <dgm:cxnLst>
    <dgm:cxn modelId="{E471061B-5795-4BF8-9F15-71338AE36F32}" srcId="{34ACA4E7-4330-4C01-AA6B-9188D7D60716}" destId="{6C424D7F-F892-4C34-836A-176C090324B8}" srcOrd="0" destOrd="0" parTransId="{C1519648-0646-448A-83F8-CB428665E9C8}" sibTransId="{AC73F383-6234-4F40-A718-87E62E6D8DB6}"/>
    <dgm:cxn modelId="{80A3E51A-3973-45D7-A591-E7E0E7759083}" srcId="{34ACA4E7-4330-4C01-AA6B-9188D7D60716}" destId="{98EF83CE-F106-49C6-9E42-A4A72F95AF6C}" srcOrd="1" destOrd="0" parTransId="{7D5AA190-B20E-4DAE-835D-D509BF4016DC}" sibTransId="{A5D2D379-3A79-4A39-97ED-86257ECAB325}"/>
    <dgm:cxn modelId="{6AEA7B20-8FC0-48CE-809A-9E6EA7E8334A}" type="presOf" srcId="{E9A5ACB7-789C-48DB-BBAD-6B261B009EA1}" destId="{886EEE7D-385D-4F27-BB17-C62364FE8A18}" srcOrd="0" destOrd="1" presId="urn:microsoft.com/office/officeart/2008/layout/BendingPictureCaption"/>
    <dgm:cxn modelId="{38A3ADF0-2F1F-4785-8B86-F35B6CDD3D25}" type="presOf" srcId="{98EF83CE-F106-49C6-9E42-A4A72F95AF6C}" destId="{886EEE7D-385D-4F27-BB17-C62364FE8A18}" srcOrd="0" destOrd="0" presId="urn:microsoft.com/office/officeart/2008/layout/BendingPictureCaption"/>
    <dgm:cxn modelId="{FB8587DC-927F-4E42-BDE9-306182670B16}" srcId="{98EF83CE-F106-49C6-9E42-A4A72F95AF6C}" destId="{E9A5ACB7-789C-48DB-BBAD-6B261B009EA1}" srcOrd="0" destOrd="0" parTransId="{99F407B7-B4EF-408F-8B18-401031360DE5}" sibTransId="{FEA53F79-D1A1-4A93-9DD1-B18501E98AA8}"/>
    <dgm:cxn modelId="{8218B522-FDF1-4D1B-8F8F-077C0E5ACA53}" type="presOf" srcId="{6C424D7F-F892-4C34-836A-176C090324B8}" destId="{3D1C9140-FA27-4238-8436-C4F9E5782231}" srcOrd="0" destOrd="0" presId="urn:microsoft.com/office/officeart/2008/layout/BendingPictureCaption"/>
    <dgm:cxn modelId="{557D3193-DFAA-4883-A6F1-E9AE1B48F4D2}" type="presOf" srcId="{34ACA4E7-4330-4C01-AA6B-9188D7D60716}" destId="{B4A8581C-F344-455A-82CD-E81ACD7609EF}" srcOrd="0" destOrd="0" presId="urn:microsoft.com/office/officeart/2008/layout/BendingPictureCaption"/>
    <dgm:cxn modelId="{3F2C255C-8150-48F5-B6C2-9061CB735452}" type="presParOf" srcId="{B4A8581C-F344-455A-82CD-E81ACD7609EF}" destId="{B6DDAA72-014F-4ACC-8E7A-6F45601C9B8B}" srcOrd="0" destOrd="0" presId="urn:microsoft.com/office/officeart/2008/layout/BendingPictureCaption"/>
    <dgm:cxn modelId="{A91A0349-351F-45D4-A2C8-AE327EF341EF}" type="presParOf" srcId="{B6DDAA72-014F-4ACC-8E7A-6F45601C9B8B}" destId="{42CBC8E2-A2C1-4710-BADD-AB0B483ABD0B}" srcOrd="0" destOrd="0" presId="urn:microsoft.com/office/officeart/2008/layout/BendingPictureCaption"/>
    <dgm:cxn modelId="{28C93C23-6541-40FF-8906-B1971ED8DF62}" type="presParOf" srcId="{B6DDAA72-014F-4ACC-8E7A-6F45601C9B8B}" destId="{3D1C9140-FA27-4238-8436-C4F9E5782231}" srcOrd="1" destOrd="0" presId="urn:microsoft.com/office/officeart/2008/layout/BendingPictureCaption"/>
    <dgm:cxn modelId="{DAC0A210-8473-42E5-A704-C2BCB7DFAB21}" type="presParOf" srcId="{B4A8581C-F344-455A-82CD-E81ACD7609EF}" destId="{2254254D-5B07-4294-B94A-5F024F985FF8}" srcOrd="1" destOrd="0" presId="urn:microsoft.com/office/officeart/2008/layout/BendingPictureCaption"/>
    <dgm:cxn modelId="{0926AABC-E1F2-4E93-ACD6-5C6C7D08719B}" type="presParOf" srcId="{B4A8581C-F344-455A-82CD-E81ACD7609EF}" destId="{14F1F23C-FE5F-46DB-8425-3AF4BAE6EAB2}" srcOrd="2" destOrd="0" presId="urn:microsoft.com/office/officeart/2008/layout/BendingPictureCaption"/>
    <dgm:cxn modelId="{C83F8A58-5A7B-4725-B2AB-9618A5015105}" type="presParOf" srcId="{14F1F23C-FE5F-46DB-8425-3AF4BAE6EAB2}" destId="{262A3F4C-9B35-49F0-8926-7A5174E9112D}" srcOrd="0" destOrd="0" presId="urn:microsoft.com/office/officeart/2008/layout/BendingPictureCaption"/>
    <dgm:cxn modelId="{CE8E8A05-6978-49AF-B832-1DD875BBACAD}" type="presParOf" srcId="{14F1F23C-FE5F-46DB-8425-3AF4BAE6EAB2}" destId="{886EEE7D-385D-4F27-BB17-C62364FE8A18}" srcOrd="1" destOrd="0" presId="urn:microsoft.com/office/officeart/2008/layout/BendingPictureCaption"/>
  </dgm:cxnLst>
  <dgm:bg/>
  <dgm:whole/>
  <dgm:extLst>
    <a:ext uri="http://schemas.microsoft.com/office/drawing/2008/diagram">
      <dsp:dataModelExt xmlns:dsp="http://schemas.microsoft.com/office/drawing/2008/diagram" relId="rId23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4C736AC5-5B19-4561-AAB4-F05F2F965224}" type="doc">
      <dgm:prSet loTypeId="urn:microsoft.com/office/officeart/2008/layout/BendingPictureCaption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SG"/>
        </a:p>
      </dgm:t>
    </dgm:pt>
    <dgm:pt modelId="{50E4F506-9D62-45B6-8E14-5BB3C8BC9836}">
      <dgm:prSet phldrT="[Text]"/>
      <dgm:spPr/>
      <dgm:t>
        <a:bodyPr/>
        <a:lstStyle/>
        <a:p>
          <a:r>
            <a:rPr lang="en-US" smtClean="0"/>
            <a:t>Suspending</a:t>
          </a:r>
          <a:endParaRPr lang="en-SG" dirty="0"/>
        </a:p>
      </dgm:t>
    </dgm:pt>
    <dgm:pt modelId="{3C96C377-2C5D-407E-932B-1B1419EF899D}" type="parTrans" cxnId="{43F4ED6F-164A-4421-ABFB-161535038BF8}">
      <dgm:prSet/>
      <dgm:spPr/>
      <dgm:t>
        <a:bodyPr/>
        <a:lstStyle/>
        <a:p>
          <a:endParaRPr lang="en-SG"/>
        </a:p>
      </dgm:t>
    </dgm:pt>
    <dgm:pt modelId="{F6ABF465-EADD-4880-BCC9-9E48F0F0FFCC}" type="sibTrans" cxnId="{43F4ED6F-164A-4421-ABFB-161535038BF8}">
      <dgm:prSet/>
      <dgm:spPr/>
      <dgm:t>
        <a:bodyPr/>
        <a:lstStyle/>
        <a:p>
          <a:endParaRPr lang="en-SG"/>
        </a:p>
      </dgm:t>
    </dgm:pt>
    <dgm:pt modelId="{0F4F8252-E5E8-484D-9BE0-2FA2D02C1761}">
      <dgm:prSet phldrT="[Text]"/>
      <dgm:spPr/>
      <dgm:t>
        <a:bodyPr/>
        <a:lstStyle/>
        <a:p>
          <a:r>
            <a:rPr lang="en-US" dirty="0" smtClean="0"/>
            <a:t>Final Crystal</a:t>
          </a:r>
          <a:endParaRPr lang="en-SG" dirty="0"/>
        </a:p>
      </dgm:t>
    </dgm:pt>
    <dgm:pt modelId="{E01B5F30-A7ED-45D0-BE46-8F5C9410804C}" type="parTrans" cxnId="{3C0D8A1D-3D09-4C09-9ABE-ADDC6780835A}">
      <dgm:prSet/>
      <dgm:spPr/>
      <dgm:t>
        <a:bodyPr/>
        <a:lstStyle/>
        <a:p>
          <a:endParaRPr lang="en-SG"/>
        </a:p>
      </dgm:t>
    </dgm:pt>
    <dgm:pt modelId="{098C0092-283F-46B1-9F0E-653FC621CD03}" type="sibTrans" cxnId="{3C0D8A1D-3D09-4C09-9ABE-ADDC6780835A}">
      <dgm:prSet/>
      <dgm:spPr/>
      <dgm:t>
        <a:bodyPr/>
        <a:lstStyle/>
        <a:p>
          <a:endParaRPr lang="en-SG"/>
        </a:p>
      </dgm:t>
    </dgm:pt>
    <dgm:pt modelId="{27400477-A4E9-47C9-BC5B-EB2A1DFBF557}" type="pres">
      <dgm:prSet presAssocID="{4C736AC5-5B19-4561-AAB4-F05F2F965224}" presName="diagram" presStyleCnt="0">
        <dgm:presLayoutVars>
          <dgm:dir/>
        </dgm:presLayoutVars>
      </dgm:prSet>
      <dgm:spPr/>
    </dgm:pt>
    <dgm:pt modelId="{7516D2DA-7895-40F8-9672-B8405CBCF76E}" type="pres">
      <dgm:prSet presAssocID="{50E4F506-9D62-45B6-8E14-5BB3C8BC9836}" presName="composite" presStyleCnt="0"/>
      <dgm:spPr/>
    </dgm:pt>
    <dgm:pt modelId="{44FBA6EA-617A-4851-A988-C35BE5378CA8}" type="pres">
      <dgm:prSet presAssocID="{50E4F506-9D62-45B6-8E14-5BB3C8BC9836}" presName="Image" presStyleLbl="bgShp" presStyleIdx="0" presStyleCnt="2" custScaleX="53382" custScaleY="63282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9000" b="-19000"/>
          </a:stretch>
        </a:blipFill>
      </dgm:spPr>
    </dgm:pt>
    <dgm:pt modelId="{EC60FB0A-B41E-4E3E-A99F-C92F8FA5833B}" type="pres">
      <dgm:prSet presAssocID="{50E4F506-9D62-45B6-8E14-5BB3C8BC9836}" presName="Parent" presStyleLbl="node0" presStyleIdx="0" presStyleCnt="2" custLinFactNeighborX="34018" custLinFactNeighborY="8387">
        <dgm:presLayoutVars>
          <dgm:bulletEnabled val="1"/>
        </dgm:presLayoutVars>
      </dgm:prSet>
      <dgm:spPr/>
      <dgm:t>
        <a:bodyPr/>
        <a:lstStyle/>
        <a:p>
          <a:endParaRPr lang="en-SG"/>
        </a:p>
      </dgm:t>
    </dgm:pt>
    <dgm:pt modelId="{98B9292B-005D-4F38-8DD4-19DEA36EADD1}" type="pres">
      <dgm:prSet presAssocID="{F6ABF465-EADD-4880-BCC9-9E48F0F0FFCC}" presName="sibTrans" presStyleCnt="0"/>
      <dgm:spPr/>
    </dgm:pt>
    <dgm:pt modelId="{D4B81542-B7F6-446E-8801-B6D9B8264864}" type="pres">
      <dgm:prSet presAssocID="{0F4F8252-E5E8-484D-9BE0-2FA2D02C1761}" presName="composite" presStyleCnt="0"/>
      <dgm:spPr/>
    </dgm:pt>
    <dgm:pt modelId="{E4D9525C-A9ED-4A0F-A502-00303F7BA897}" type="pres">
      <dgm:prSet presAssocID="{0F4F8252-E5E8-484D-9BE0-2FA2D02C1761}" presName="Image" presStyleLbl="bgShp" presStyleIdx="1" presStyleCnt="2" custScaleX="68644" custScaleY="68644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0000" r="-20000"/>
          </a:stretch>
        </a:blipFill>
      </dgm:spPr>
    </dgm:pt>
    <dgm:pt modelId="{7F8ADB79-4E2B-4D20-98BA-E3DE1E9C7EEA}" type="pres">
      <dgm:prSet presAssocID="{0F4F8252-E5E8-484D-9BE0-2FA2D02C1761}" presName="Parent" presStyleLbl="node0" presStyleIdx="1" presStyleCnt="2" custLinFactNeighborX="31387" custLinFactNeighborY="-14500">
        <dgm:presLayoutVars>
          <dgm:bulletEnabled val="1"/>
        </dgm:presLayoutVars>
      </dgm:prSet>
      <dgm:spPr/>
    </dgm:pt>
  </dgm:ptLst>
  <dgm:cxnLst>
    <dgm:cxn modelId="{5D4AAD27-292A-4204-A9D6-D702D83DE540}" type="presOf" srcId="{0F4F8252-E5E8-484D-9BE0-2FA2D02C1761}" destId="{7F8ADB79-4E2B-4D20-98BA-E3DE1E9C7EEA}" srcOrd="0" destOrd="0" presId="urn:microsoft.com/office/officeart/2008/layout/BendingPictureCaption"/>
    <dgm:cxn modelId="{43F4ED6F-164A-4421-ABFB-161535038BF8}" srcId="{4C736AC5-5B19-4561-AAB4-F05F2F965224}" destId="{50E4F506-9D62-45B6-8E14-5BB3C8BC9836}" srcOrd="0" destOrd="0" parTransId="{3C96C377-2C5D-407E-932B-1B1419EF899D}" sibTransId="{F6ABF465-EADD-4880-BCC9-9E48F0F0FFCC}"/>
    <dgm:cxn modelId="{CE893A71-5E17-48DA-BFE3-8D0858485D5A}" type="presOf" srcId="{50E4F506-9D62-45B6-8E14-5BB3C8BC9836}" destId="{EC60FB0A-B41E-4E3E-A99F-C92F8FA5833B}" srcOrd="0" destOrd="0" presId="urn:microsoft.com/office/officeart/2008/layout/BendingPictureCaption"/>
    <dgm:cxn modelId="{D5260AAD-E987-4127-B631-72ECDAAB00C9}" type="presOf" srcId="{4C736AC5-5B19-4561-AAB4-F05F2F965224}" destId="{27400477-A4E9-47C9-BC5B-EB2A1DFBF557}" srcOrd="0" destOrd="0" presId="urn:microsoft.com/office/officeart/2008/layout/BendingPictureCaption"/>
    <dgm:cxn modelId="{3C0D8A1D-3D09-4C09-9ABE-ADDC6780835A}" srcId="{4C736AC5-5B19-4561-AAB4-F05F2F965224}" destId="{0F4F8252-E5E8-484D-9BE0-2FA2D02C1761}" srcOrd="1" destOrd="0" parTransId="{E01B5F30-A7ED-45D0-BE46-8F5C9410804C}" sibTransId="{098C0092-283F-46B1-9F0E-653FC621CD03}"/>
    <dgm:cxn modelId="{F6B4B05D-2EFE-4741-A73F-7CF923B6BD01}" type="presParOf" srcId="{27400477-A4E9-47C9-BC5B-EB2A1DFBF557}" destId="{7516D2DA-7895-40F8-9672-B8405CBCF76E}" srcOrd="0" destOrd="0" presId="urn:microsoft.com/office/officeart/2008/layout/BendingPictureCaption"/>
    <dgm:cxn modelId="{D7515FDE-62C2-4108-B35E-F6EF5246169E}" type="presParOf" srcId="{7516D2DA-7895-40F8-9672-B8405CBCF76E}" destId="{44FBA6EA-617A-4851-A988-C35BE5378CA8}" srcOrd="0" destOrd="0" presId="urn:microsoft.com/office/officeart/2008/layout/BendingPictureCaption"/>
    <dgm:cxn modelId="{01ACD3B0-E3F3-4ADA-AFF3-29E029393230}" type="presParOf" srcId="{7516D2DA-7895-40F8-9672-B8405CBCF76E}" destId="{EC60FB0A-B41E-4E3E-A99F-C92F8FA5833B}" srcOrd="1" destOrd="0" presId="urn:microsoft.com/office/officeart/2008/layout/BendingPictureCaption"/>
    <dgm:cxn modelId="{79B7AEB1-AC2F-43EF-A317-BF2A1FDBC2D5}" type="presParOf" srcId="{27400477-A4E9-47C9-BC5B-EB2A1DFBF557}" destId="{98B9292B-005D-4F38-8DD4-19DEA36EADD1}" srcOrd="1" destOrd="0" presId="urn:microsoft.com/office/officeart/2008/layout/BendingPictureCaption"/>
    <dgm:cxn modelId="{67A0DE8F-8E61-49B6-8209-AE8BF77C833A}" type="presParOf" srcId="{27400477-A4E9-47C9-BC5B-EB2A1DFBF557}" destId="{D4B81542-B7F6-446E-8801-B6D9B8264864}" srcOrd="2" destOrd="0" presId="urn:microsoft.com/office/officeart/2008/layout/BendingPictureCaption"/>
    <dgm:cxn modelId="{52719480-D456-44C1-B1EB-E635F41CFD5F}" type="presParOf" srcId="{D4B81542-B7F6-446E-8801-B6D9B8264864}" destId="{E4D9525C-A9ED-4A0F-A502-00303F7BA897}" srcOrd="0" destOrd="0" presId="urn:microsoft.com/office/officeart/2008/layout/BendingPictureCaption"/>
    <dgm:cxn modelId="{B7034F09-B108-438B-B703-B97E7D13747E}" type="presParOf" srcId="{D4B81542-B7F6-446E-8801-B6D9B8264864}" destId="{7F8ADB79-4E2B-4D20-98BA-E3DE1E9C7EEA}" srcOrd="1" destOrd="0" presId="urn:microsoft.com/office/officeart/2008/layout/BendingPictureCaption"/>
  </dgm:cxnLst>
  <dgm:bg/>
  <dgm:whole/>
  <dgm:extLst>
    <a:ext uri="http://schemas.microsoft.com/office/drawing/2008/diagram">
      <dsp:dataModelExt xmlns:dsp="http://schemas.microsoft.com/office/drawing/2008/diagram" relId="rId2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5B20042-E530-4B87-A506-9CC9C9B6C780}">
      <dsp:nvSpPr>
        <dsp:cNvPr id="0" name=""/>
        <dsp:cNvSpPr/>
      </dsp:nvSpPr>
      <dsp:spPr>
        <a:xfrm>
          <a:off x="2821478" y="244849"/>
          <a:ext cx="4859325" cy="1687579"/>
        </a:xfrm>
        <a:prstGeom prst="ellipse">
          <a:avLst/>
        </a:prstGeom>
        <a:solidFill>
          <a:schemeClr val="accent4">
            <a:tint val="50000"/>
            <a:alpha val="4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z="-190500" extrusionH="12700" prstMaterial="matte"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FA1551E-CDBA-44F8-98A1-CAFE9C114474}">
      <dsp:nvSpPr>
        <dsp:cNvPr id="0" name=""/>
        <dsp:cNvSpPr/>
      </dsp:nvSpPr>
      <dsp:spPr>
        <a:xfrm>
          <a:off x="4787810" y="4377159"/>
          <a:ext cx="941729" cy="602707"/>
        </a:xfrm>
        <a:prstGeom prst="downArrow">
          <a:avLst/>
        </a:prstGeom>
        <a:solidFill>
          <a:schemeClr val="accent4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0000" dir="5400000" rotWithShape="0">
            <a:srgbClr val="000000">
              <a:alpha val="42000"/>
            </a:srgbClr>
          </a:outerShdw>
        </a:effectLst>
        <a:scene3d>
          <a:camera prst="orthographicFront"/>
          <a:lightRig rig="flat" dir="t"/>
        </a:scene3d>
        <a:sp3d z="190500"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046D460E-540F-459F-A738-E497FF02C294}">
      <dsp:nvSpPr>
        <dsp:cNvPr id="0" name=""/>
        <dsp:cNvSpPr/>
      </dsp:nvSpPr>
      <dsp:spPr>
        <a:xfrm>
          <a:off x="1459812" y="4859325"/>
          <a:ext cx="7597724" cy="113007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6032" tIns="256032" rIns="256032" bIns="256032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0" lang="en-SG" sz="3600" b="0" i="0" kern="1200" dirty="0" smtClean="0">
              <a:effectLst/>
              <a:latin typeface="+mn-lt"/>
              <a:ea typeface="+mn-ea"/>
              <a:cs typeface="+mn-cs"/>
            </a:rPr>
            <a:t>C</a:t>
          </a:r>
          <a:r>
            <a:rPr kumimoji="0" lang="en-SG" sz="3600" b="0" i="0" kern="1200" baseline="-25000" dirty="0" smtClean="0">
              <a:effectLst/>
              <a:latin typeface="+mn-lt"/>
              <a:ea typeface="+mn-ea"/>
              <a:cs typeface="+mn-cs"/>
            </a:rPr>
            <a:t>12</a:t>
          </a:r>
          <a:r>
            <a:rPr kumimoji="0" lang="en-SG" sz="3600" b="0" i="0" kern="1200" dirty="0" smtClean="0">
              <a:effectLst/>
              <a:latin typeface="+mn-lt"/>
              <a:ea typeface="+mn-ea"/>
              <a:cs typeface="+mn-cs"/>
            </a:rPr>
            <a:t>H</a:t>
          </a:r>
          <a:r>
            <a:rPr kumimoji="0" lang="en-SG" sz="3600" b="0" i="0" kern="1200" baseline="-25000" dirty="0" smtClean="0">
              <a:effectLst/>
              <a:latin typeface="+mn-lt"/>
              <a:ea typeface="+mn-ea"/>
              <a:cs typeface="+mn-cs"/>
            </a:rPr>
            <a:t>22</a:t>
          </a:r>
          <a:r>
            <a:rPr kumimoji="0" lang="en-SG" sz="3600" b="0" i="0" kern="1200" dirty="0" smtClean="0">
              <a:effectLst/>
              <a:latin typeface="+mn-lt"/>
              <a:ea typeface="+mn-ea"/>
              <a:cs typeface="+mn-cs"/>
            </a:rPr>
            <a:t>O</a:t>
          </a:r>
          <a:r>
            <a:rPr kumimoji="0" lang="en-SG" sz="3600" b="0" i="0" kern="1200" baseline="-25000" dirty="0" smtClean="0">
              <a:effectLst/>
              <a:latin typeface="+mn-lt"/>
              <a:ea typeface="+mn-ea"/>
              <a:cs typeface="+mn-cs"/>
            </a:rPr>
            <a:t>11 &amp; </a:t>
          </a:r>
          <a:r>
            <a:rPr kumimoji="0" lang="en-SG" sz="3600" b="0" i="0" kern="1200" dirty="0" smtClean="0">
              <a:effectLst/>
              <a:latin typeface="+mn-lt"/>
              <a:ea typeface="+mn-ea"/>
              <a:cs typeface="+mn-cs"/>
            </a:rPr>
            <a:t>H</a:t>
          </a:r>
          <a:r>
            <a:rPr kumimoji="0" lang="en-SG" sz="3600" b="0" i="0" kern="1200" baseline="-25000" dirty="0" smtClean="0">
              <a:effectLst/>
              <a:latin typeface="+mn-lt"/>
              <a:ea typeface="+mn-ea"/>
              <a:cs typeface="+mn-cs"/>
            </a:rPr>
            <a:t>2</a:t>
          </a:r>
          <a:r>
            <a:rPr kumimoji="0" lang="en-SG" sz="3600" b="0" i="0" kern="1200" dirty="0" smtClean="0">
              <a:effectLst/>
              <a:latin typeface="+mn-lt"/>
              <a:ea typeface="+mn-ea"/>
              <a:cs typeface="+mn-cs"/>
            </a:rPr>
            <a:t>O </a:t>
          </a:r>
          <a:br>
            <a:rPr kumimoji="0" lang="en-SG" sz="3600" b="0" i="0" kern="1200" dirty="0" smtClean="0">
              <a:effectLst/>
              <a:latin typeface="+mn-lt"/>
              <a:ea typeface="+mn-ea"/>
              <a:cs typeface="+mn-cs"/>
            </a:rPr>
          </a:br>
          <a:r>
            <a:rPr kumimoji="0" lang="en-SG" sz="3600" b="0" i="0" kern="1200" dirty="0" smtClean="0">
              <a:effectLst/>
              <a:latin typeface="+mn-lt"/>
              <a:ea typeface="+mn-ea"/>
              <a:cs typeface="+mn-cs"/>
            </a:rPr>
            <a:t>Mixture</a:t>
          </a:r>
          <a:endParaRPr lang="en-SG" sz="3600" kern="1200" dirty="0"/>
        </a:p>
      </dsp:txBody>
      <dsp:txXfrm>
        <a:off x="1459812" y="4859325"/>
        <a:ext cx="7597724" cy="1130075"/>
      </dsp:txXfrm>
    </dsp:sp>
    <dsp:sp modelId="{BF11FBFE-CAF1-45AA-97E9-61ED430C6B80}">
      <dsp:nvSpPr>
        <dsp:cNvPr id="0" name=""/>
        <dsp:cNvSpPr/>
      </dsp:nvSpPr>
      <dsp:spPr>
        <a:xfrm>
          <a:off x="5258682" y="814466"/>
          <a:ext cx="1695113" cy="1695113"/>
        </a:xfrm>
        <a:prstGeom prst="ellipse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63000"/>
                <a:satMod val="165000"/>
              </a:schemeClr>
            </a:gs>
            <a:gs pos="30000">
              <a:schemeClr val="accent4">
                <a:hueOff val="0"/>
                <a:satOff val="0"/>
                <a:lumOff val="0"/>
                <a:alphaOff val="0"/>
                <a:shade val="58000"/>
                <a:satMod val="165000"/>
              </a:schemeClr>
            </a:gs>
            <a:gs pos="75000">
              <a:schemeClr val="accent4">
                <a:hueOff val="0"/>
                <a:satOff val="0"/>
                <a:lumOff val="0"/>
                <a:alphaOff val="0"/>
                <a:shade val="30000"/>
                <a:satMod val="175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0000" dir="5400000" rotWithShape="0">
            <a:srgbClr val="000000">
              <a:alpha val="42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1750" tIns="31750" rIns="31750" bIns="317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0" lang="en-SG" sz="2500" b="0" i="0" kern="1200" smtClean="0">
              <a:effectLst/>
              <a:latin typeface="+mn-lt"/>
              <a:ea typeface="+mn-ea"/>
              <a:cs typeface="+mn-cs"/>
            </a:rPr>
            <a:t>H</a:t>
          </a:r>
          <a:r>
            <a:rPr kumimoji="0" lang="en-SG" sz="2500" b="0" i="0" kern="1200" baseline="-25000" smtClean="0">
              <a:effectLst/>
              <a:latin typeface="+mn-lt"/>
              <a:ea typeface="+mn-ea"/>
              <a:cs typeface="+mn-cs"/>
            </a:rPr>
            <a:t>2</a:t>
          </a:r>
          <a:r>
            <a:rPr kumimoji="0" lang="en-SG" sz="2500" b="0" i="0" kern="1200" smtClean="0">
              <a:effectLst/>
              <a:latin typeface="+mn-lt"/>
              <a:ea typeface="+mn-ea"/>
              <a:cs typeface="+mn-cs"/>
            </a:rPr>
            <a:t>O</a:t>
          </a:r>
          <a:endParaRPr lang="en-SG" sz="2500" kern="1200" dirty="0"/>
        </a:p>
      </dsp:txBody>
      <dsp:txXfrm>
        <a:off x="5506926" y="1062710"/>
        <a:ext cx="1198625" cy="1198625"/>
      </dsp:txXfrm>
    </dsp:sp>
    <dsp:sp modelId="{37F81F5C-6893-4112-ACA4-8F5ECBA1A52A}">
      <dsp:nvSpPr>
        <dsp:cNvPr id="0" name=""/>
        <dsp:cNvSpPr/>
      </dsp:nvSpPr>
      <dsp:spPr>
        <a:xfrm>
          <a:off x="3373478" y="490161"/>
          <a:ext cx="2152505" cy="2152505"/>
        </a:xfrm>
        <a:prstGeom prst="ellipse">
          <a:avLst/>
        </a:prstGeom>
        <a:gradFill rotWithShape="0">
          <a:gsLst>
            <a:gs pos="0">
              <a:schemeClr val="accent4">
                <a:hueOff val="1856823"/>
                <a:satOff val="-56410"/>
                <a:lumOff val="18628"/>
                <a:alphaOff val="0"/>
                <a:shade val="63000"/>
                <a:satMod val="165000"/>
              </a:schemeClr>
            </a:gs>
            <a:gs pos="30000">
              <a:schemeClr val="accent4">
                <a:hueOff val="1856823"/>
                <a:satOff val="-56410"/>
                <a:lumOff val="18628"/>
                <a:alphaOff val="0"/>
                <a:shade val="58000"/>
                <a:satMod val="165000"/>
              </a:schemeClr>
            </a:gs>
            <a:gs pos="75000">
              <a:schemeClr val="accent4">
                <a:hueOff val="1856823"/>
                <a:satOff val="-56410"/>
                <a:lumOff val="18628"/>
                <a:alphaOff val="0"/>
                <a:shade val="30000"/>
                <a:satMod val="175000"/>
              </a:schemeClr>
            </a:gs>
            <a:gs pos="100000">
              <a:schemeClr val="accent4">
                <a:hueOff val="1856823"/>
                <a:satOff val="-56410"/>
                <a:lumOff val="18628"/>
                <a:alphaOff val="0"/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0000" dir="5400000" rotWithShape="0">
            <a:srgbClr val="000000">
              <a:alpha val="42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1750" tIns="31750" rIns="31750" bIns="317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0" lang="en-SG" sz="2500" b="0" i="0" kern="1200" smtClean="0">
              <a:effectLst/>
              <a:latin typeface="+mn-lt"/>
              <a:ea typeface="+mn-ea"/>
              <a:cs typeface="+mn-cs"/>
            </a:rPr>
            <a:t>C</a:t>
          </a:r>
          <a:r>
            <a:rPr kumimoji="0" lang="en-SG" sz="2500" b="0" i="0" kern="1200" baseline="-25000" smtClean="0">
              <a:effectLst/>
              <a:latin typeface="+mn-lt"/>
              <a:ea typeface="+mn-ea"/>
              <a:cs typeface="+mn-cs"/>
            </a:rPr>
            <a:t>12</a:t>
          </a:r>
          <a:r>
            <a:rPr kumimoji="0" lang="en-SG" sz="2500" b="0" i="0" kern="1200" smtClean="0">
              <a:effectLst/>
              <a:latin typeface="+mn-lt"/>
              <a:ea typeface="+mn-ea"/>
              <a:cs typeface="+mn-cs"/>
            </a:rPr>
            <a:t>H</a:t>
          </a:r>
          <a:r>
            <a:rPr kumimoji="0" lang="en-SG" sz="2500" b="0" i="0" kern="1200" baseline="-25000" smtClean="0">
              <a:effectLst/>
              <a:latin typeface="+mn-lt"/>
              <a:ea typeface="+mn-ea"/>
              <a:cs typeface="+mn-cs"/>
            </a:rPr>
            <a:t>22</a:t>
          </a:r>
          <a:r>
            <a:rPr kumimoji="0" lang="en-SG" sz="2500" b="0" i="0" kern="1200" smtClean="0">
              <a:effectLst/>
              <a:latin typeface="+mn-lt"/>
              <a:ea typeface="+mn-ea"/>
              <a:cs typeface="+mn-cs"/>
            </a:rPr>
            <a:t>O</a:t>
          </a:r>
          <a:r>
            <a:rPr kumimoji="0" lang="en-SG" sz="2500" b="0" i="0" kern="1200" baseline="-25000" smtClean="0">
              <a:effectLst/>
              <a:latin typeface="+mn-lt"/>
              <a:ea typeface="+mn-ea"/>
              <a:cs typeface="+mn-cs"/>
            </a:rPr>
            <a:t>11</a:t>
          </a:r>
          <a:endParaRPr lang="en-SG" sz="2500" kern="1200" dirty="0"/>
        </a:p>
      </dsp:txBody>
      <dsp:txXfrm>
        <a:off x="3688705" y="805388"/>
        <a:ext cx="1522051" cy="1522051"/>
      </dsp:txXfrm>
    </dsp:sp>
    <dsp:sp modelId="{82886E11-1C66-4DC5-A994-E55608A321FE}">
      <dsp:nvSpPr>
        <dsp:cNvPr id="0" name=""/>
        <dsp:cNvSpPr/>
      </dsp:nvSpPr>
      <dsp:spPr>
        <a:xfrm>
          <a:off x="2621831" y="37669"/>
          <a:ext cx="5273686" cy="4218949"/>
        </a:xfrm>
        <a:prstGeom prst="funnel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0000" dir="5400000" rotWithShape="0">
            <a:srgbClr val="000000">
              <a:alpha val="42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2CBC8E2-A2C1-4710-BADD-AB0B483ABD0B}">
      <dsp:nvSpPr>
        <dsp:cNvPr id="0" name=""/>
        <dsp:cNvSpPr/>
      </dsp:nvSpPr>
      <dsp:spPr>
        <a:xfrm>
          <a:off x="1951485" y="6225"/>
          <a:ext cx="4830853" cy="3569982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3000" b="-3000"/>
          </a:stretch>
        </a:blip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D1C9140-FA27-4238-8436-C4F9E5782231}">
      <dsp:nvSpPr>
        <dsp:cNvPr id="0" name=""/>
        <dsp:cNvSpPr/>
      </dsp:nvSpPr>
      <dsp:spPr>
        <a:xfrm>
          <a:off x="4546122" y="2924581"/>
          <a:ext cx="4162756" cy="100037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5000"/>
            </a:spcAft>
          </a:pPr>
          <a:r>
            <a:rPr lang="en-US" sz="3200" kern="1200" dirty="0" smtClean="0"/>
            <a:t>Dissolving</a:t>
          </a:r>
          <a:endParaRPr lang="en-SG" sz="3200" kern="1200" dirty="0"/>
        </a:p>
      </dsp:txBody>
      <dsp:txXfrm>
        <a:off x="4546122" y="2924581"/>
        <a:ext cx="4162756" cy="1000379"/>
      </dsp:txXfrm>
    </dsp:sp>
    <dsp:sp modelId="{262A3F4C-9B35-49F0-8926-7A5174E9112D}">
      <dsp:nvSpPr>
        <dsp:cNvPr id="0" name=""/>
        <dsp:cNvSpPr/>
      </dsp:nvSpPr>
      <dsp:spPr>
        <a:xfrm>
          <a:off x="1951485" y="4443203"/>
          <a:ext cx="4830853" cy="3569982"/>
        </a:xfrm>
        <a:prstGeom prst="rect">
          <a:avLst/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35000" b="-35000"/>
          </a:stretch>
        </a:blip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86EEE7D-385D-4F27-BB17-C62364FE8A18}">
      <dsp:nvSpPr>
        <dsp:cNvPr id="0" name=""/>
        <dsp:cNvSpPr/>
      </dsp:nvSpPr>
      <dsp:spPr>
        <a:xfrm>
          <a:off x="4556737" y="7372107"/>
          <a:ext cx="4162756" cy="100037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5000"/>
            </a:spcAft>
          </a:pPr>
          <a:r>
            <a:rPr lang="en-US" sz="3200" kern="1200" dirty="0" smtClean="0"/>
            <a:t>Filtering</a:t>
          </a:r>
          <a:endParaRPr lang="en-SG" sz="3200" kern="1200" dirty="0"/>
        </a:p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500" kern="1200" dirty="0" smtClean="0"/>
            <a:t>Collection of seed crystals</a:t>
          </a:r>
          <a:endParaRPr lang="en-SG" sz="2500" kern="1200" dirty="0"/>
        </a:p>
      </dsp:txBody>
      <dsp:txXfrm>
        <a:off x="4556737" y="7372107"/>
        <a:ext cx="4162756" cy="1000379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4FBA6EA-617A-4851-A988-C35BE5378CA8}">
      <dsp:nvSpPr>
        <dsp:cNvPr id="0" name=""/>
        <dsp:cNvSpPr/>
      </dsp:nvSpPr>
      <dsp:spPr>
        <a:xfrm>
          <a:off x="2274879" y="756"/>
          <a:ext cx="2605630" cy="2282655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9000" b="-19000"/>
          </a:stretch>
        </a:blip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C60FB0A-B41E-4E3E-A99F-C92F8FA5833B}">
      <dsp:nvSpPr>
        <dsp:cNvPr id="0" name=""/>
        <dsp:cNvSpPr/>
      </dsp:nvSpPr>
      <dsp:spPr>
        <a:xfrm>
          <a:off x="3554565" y="2376379"/>
          <a:ext cx="4206056" cy="101078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7155" tIns="97155" rIns="97155" bIns="97155" numCol="1" spcCol="1270" anchor="ctr" anchorCtr="0">
          <a:noAutofit/>
        </a:bodyPr>
        <a:lstStyle/>
        <a:p>
          <a:pPr lvl="0" algn="ctr" defTabSz="2266950">
            <a:lnSpc>
              <a:spcPct val="90000"/>
            </a:lnSpc>
            <a:spcBef>
              <a:spcPct val="0"/>
            </a:spcBef>
            <a:spcAft>
              <a:spcPct val="5000"/>
            </a:spcAft>
          </a:pPr>
          <a:r>
            <a:rPr lang="en-US" sz="5100" kern="1200" smtClean="0"/>
            <a:t>Suspending</a:t>
          </a:r>
          <a:endParaRPr lang="en-SG" sz="5100" kern="1200" dirty="0"/>
        </a:p>
      </dsp:txBody>
      <dsp:txXfrm>
        <a:off x="3554565" y="2376379"/>
        <a:ext cx="4206056" cy="1010785"/>
      </dsp:txXfrm>
    </dsp:sp>
    <dsp:sp modelId="{E4D9525C-A9ED-4A0F-A502-00303F7BA897}">
      <dsp:nvSpPr>
        <dsp:cNvPr id="0" name=""/>
        <dsp:cNvSpPr/>
      </dsp:nvSpPr>
      <dsp:spPr>
        <a:xfrm>
          <a:off x="2013076" y="3821656"/>
          <a:ext cx="3350583" cy="2476069"/>
        </a:xfrm>
        <a:prstGeom prst="rect">
          <a:avLst/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0000" r="-20000"/>
          </a:stretch>
        </a:blip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F8ADB79-4E2B-4D20-98BA-E3DE1E9C7EEA}">
      <dsp:nvSpPr>
        <dsp:cNvPr id="0" name=""/>
        <dsp:cNvSpPr/>
      </dsp:nvSpPr>
      <dsp:spPr>
        <a:xfrm>
          <a:off x="3554577" y="6062647"/>
          <a:ext cx="4206056" cy="101078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7155" tIns="97155" rIns="97155" bIns="97155" numCol="1" spcCol="1270" anchor="ctr" anchorCtr="0">
          <a:noAutofit/>
        </a:bodyPr>
        <a:lstStyle/>
        <a:p>
          <a:pPr lvl="0" algn="ctr" defTabSz="2266950">
            <a:lnSpc>
              <a:spcPct val="90000"/>
            </a:lnSpc>
            <a:spcBef>
              <a:spcPct val="0"/>
            </a:spcBef>
            <a:spcAft>
              <a:spcPct val="5000"/>
            </a:spcAft>
          </a:pPr>
          <a:r>
            <a:rPr lang="en-US" sz="5100" kern="1200" dirty="0" smtClean="0"/>
            <a:t>Final Crystal</a:t>
          </a:r>
          <a:endParaRPr lang="en-SG" sz="5100" kern="1200" dirty="0"/>
        </a:p>
      </dsp:txBody>
      <dsp:txXfrm>
        <a:off x="3554577" y="6062647"/>
        <a:ext cx="4206056" cy="101078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funnel1">
  <dgm:title val=""/>
  <dgm:desc val=""/>
  <dgm:catLst>
    <dgm:cat type="relationship" pri="2000"/>
    <dgm:cat type="process" pri="2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4"/>
      <dgm:resizeHandles val="exact"/>
    </dgm:varLst>
    <dgm:alg type="composite">
      <dgm:param type="ar" val="1.25"/>
    </dgm:alg>
    <dgm:shape xmlns:r="http://schemas.openxmlformats.org/officeDocument/2006/relationships" r:blip="">
      <dgm:adjLst/>
    </dgm:shape>
    <dgm:presOf/>
    <dgm:choose name="Name1">
      <dgm:if name="Name2" axis="ch" ptType="node" func="cnt" op="equ" val="2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w" for="ch" forName="item1" refType="w" fact="0.35"/>
          <dgm:constr type="h" for="ch" forName="item1" refType="w" fact="0.35"/>
          <dgm:constr type="t" for="ch" forName="item1" refType="h" fact="0.05"/>
          <dgm:constr type="l" for="ch" forName="item1" refType="w" fact="0.125"/>
          <dgm:constr type="primFontSz" for="ch" forName="item1" op="equ" val="65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if>
      <dgm:else name="Name3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primFontSz" for="ch" forName="rectangle" val="65"/>
          <dgm:constr type="w" for="ch" forName="item1" refType="w" fact="0.225"/>
          <dgm:constr type="h" for="ch" forName="item1" refType="w" fact="0.225"/>
          <dgm:constr type="t" for="ch" forName="item1" refType="h" fact="0.336"/>
          <dgm:constr type="l" for="ch" forName="item1" refType="w" fact="0.261"/>
          <dgm:constr type="primFontSz" for="ch" forName="item1" val="65"/>
          <dgm:constr type="w" for="ch" forName="item2" refType="w" fact="0.225"/>
          <dgm:constr type="h" for="ch" forName="item2" refType="w" fact="0.225"/>
          <dgm:constr type="t" for="ch" forName="item2" refType="h" fact="0.125"/>
          <dgm:constr type="l" for="ch" forName="item2" refType="w" fact="0.1"/>
          <dgm:constr type="primFontSz" for="ch" forName="item2" refType="primFontSz" refFor="ch" refForName="item1" op="equ"/>
          <dgm:constr type="w" for="ch" forName="item3" refType="w" fact="0.225"/>
          <dgm:constr type="h" for="ch" forName="item3" refType="w" fact="0.225"/>
          <dgm:constr type="t" for="ch" forName="item3" refType="h" fact="0.057"/>
          <dgm:constr type="l" for="ch" forName="item3" refType="w" fact="0.33"/>
          <dgm:constr type="primFontSz" for="ch" forName="item3" refType="primFontSz" refFor="ch" refForName="item1" op="equ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else>
    </dgm:choose>
    <dgm:ruleLst/>
    <dgm:choose name="Name4">
      <dgm:if name="Name5" axis="ch" ptType="node" func="cnt" op="gte" val="1">
        <dgm:layoutNode name="ellipse" styleLbl="trBgShp">
          <dgm:alg type="sp"/>
          <dgm:shape xmlns:r="http://schemas.openxmlformats.org/officeDocument/2006/relationships" type="ellipse" r:blip="">
            <dgm:adjLst/>
          </dgm:shape>
          <dgm:presOf/>
          <dgm:constrLst/>
          <dgm:ruleLst/>
        </dgm:layoutNode>
        <dgm:layoutNode name="arrow1" styleLbl="fgShp">
          <dgm:alg type="sp"/>
          <dgm:shape xmlns:r="http://schemas.openxmlformats.org/officeDocument/2006/relationships" type="downArrow" r:blip="">
            <dgm:adjLst/>
          </dgm:shape>
          <dgm:presOf/>
          <dgm:constrLst/>
          <dgm:ruleLst/>
        </dgm:layoutNode>
        <dgm:layoutNode name="rectangle" styleLbl="revTx">
          <dgm:varLst>
            <dgm:bulletEnabled val="1"/>
          </dgm:varLst>
          <dgm:alg type="tx">
            <dgm:param type="txAnchorHorzCh" val="ctr"/>
          </dgm:alg>
          <dgm:shape xmlns:r="http://schemas.openxmlformats.org/officeDocument/2006/relationships" type="rect" r:blip="">
            <dgm:adjLst/>
          </dgm:shape>
          <dgm:choose name="Name6">
            <dgm:if name="Name7" axis="ch" ptType="node" func="cnt" op="equ" val="1">
              <dgm:presOf axis="ch desOrSelf" ptType="node node" st="1 1" cnt="1 0"/>
            </dgm:if>
            <dgm:if name="Name8" axis="ch" ptType="node" func="cnt" op="equ" val="2">
              <dgm:presOf axis="ch desOrSelf" ptType="node node" st="2 1" cnt="1 0"/>
            </dgm:if>
            <dgm:if name="Name9" axis="ch" ptType="node" func="cnt" op="equ" val="3">
              <dgm:presOf axis="ch desOrSelf" ptType="node node" st="3 1" cnt="1 0"/>
            </dgm:if>
            <dgm:else name="Name10">
              <dgm:presOf axis="ch desOrSelf" ptType="node node" st="4 1" cnt="1 0"/>
            </dgm:else>
          </dgm:choose>
          <dgm:constrLst/>
          <dgm:ruleLst>
            <dgm:rule type="primFontSz" val="5" fact="NaN" max="NaN"/>
          </dgm:ruleLst>
        </dgm:layoutNode>
        <dgm:forEach name="Name11" axis="ch" ptType="node" st="2" cnt="1">
          <dgm:layoutNode name="item1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2">
              <dgm:if name="Name13" axis="root ch" ptType="all node" func="cnt" op="equ" val="1">
                <dgm:presOf/>
              </dgm:if>
              <dgm:if name="Name14" axis="root ch" ptType="all node" func="cnt" op="equ" val="2">
                <dgm:presOf axis="root ch desOrSelf" ptType="all node node" st="1 1 1" cnt="0 1 0"/>
              </dgm:if>
              <dgm:if name="Name15" axis="root ch" ptType="all node" func="cnt" op="equ" val="3">
                <dgm:presOf axis="root ch desOrSelf" ptType="all node node" st="1 2 1" cnt="0 1 0"/>
              </dgm:if>
              <dgm:else name="Name16">
                <dgm:presOf axis="root ch desOrSelf" ptType="all node node" st="1 3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17" axis="ch" ptType="node" st="3" cnt="1">
          <dgm:layoutNode name="item2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8">
              <dgm:if name="Name19" axis="root ch" ptType="all node" func="cnt" op="equ" val="1">
                <dgm:presOf/>
              </dgm:if>
              <dgm:if name="Name20" axis="root ch" ptType="all node" func="cnt" op="equ" val="2">
                <dgm:presOf/>
              </dgm:if>
              <dgm:if name="Name21" axis="root ch" ptType="all node" func="cnt" op="equ" val="3">
                <dgm:presOf axis="root ch desOrSelf" ptType="all node node" st="1 1 1" cnt="0 1 0"/>
              </dgm:if>
              <dgm:else name="Name22">
                <dgm:presOf axis="root ch desOrSelf" ptType="all node node" st="1 2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23" axis="ch" ptType="node" st="4" cnt="1">
          <dgm:layoutNode name="item3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4">
              <dgm:if name="Name25" axis="root ch" ptType="all node" func="cnt" op="equ" val="1">
                <dgm:presOf/>
              </dgm:if>
              <dgm:if name="Name26" axis="root ch" ptType="all node" func="cnt" op="equ" val="2">
                <dgm:presOf/>
              </dgm:if>
              <dgm:if name="Name27" axis="root ch" ptType="all node" func="cnt" op="equ" val="3">
                <dgm:presOf/>
              </dgm:if>
              <dgm:else name="Name28">
                <dgm:presOf axis="root ch desOrSelf" ptType="all node node" st="1 1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layoutNode name="funnel" styleLbl="trAlignAcc1">
          <dgm:alg type="sp"/>
          <dgm:shape xmlns:r="http://schemas.openxmlformats.org/officeDocument/2006/relationships" type="funnel" r:blip="">
            <dgm:adjLst/>
          </dgm:shape>
          <dgm:presOf/>
          <dgm:constrLst/>
          <dgm:ruleLst/>
        </dgm:layoutNode>
      </dgm:if>
      <dgm:else name="Name29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BendingPictureCaption">
  <dgm:title val=""/>
  <dgm:desc val=""/>
  <dgm:catLst>
    <dgm:cat type="picture" pri="6000"/>
    <dgm:cat type="pictureconvert" pri="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7" srcId="0" destId="1" srcOrd="0" destOrd="0"/>
        <dgm:cxn modelId="8" srcId="0" destId="2" srcOrd="1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diagram">
    <dgm:varLst>
      <dgm:dir/>
    </dgm:varLst>
    <dgm:choose name="Name0">
      <dgm:if name="Name1" func="var" arg="dir" op="equ" val="norm">
        <dgm:alg type="snake">
          <dgm:param type="off" val="ctr"/>
        </dgm:alg>
      </dgm:if>
      <dgm:else name="Name2">
        <dgm:alg type="snake">
          <dgm:param type="grDir" val="tR"/>
          <dgm:param type="off" val="c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w"/>
      <dgm:constr type="h" for="ch" forName="composite" refType="h"/>
      <dgm:constr type="sp" refType="w" refFor="ch" refForName="composite" op="equ" fact="0.1"/>
      <dgm:constr type="w" for="ch" forName="sibTrans" refType="w" refFor="ch" refForName="composite" op="equ" fact="0.1"/>
      <dgm:constr type="h" for="ch" forName="sibTrans" refType="w" refFor="ch" refForName="sibTrans" op="equ"/>
    </dgm:constrLst>
    <dgm:forEach name="nodesForEach" axis="ch" ptType="node">
      <dgm:layoutNode name="composite">
        <dgm:alg type="composite">
          <dgm:param type="ar" val="1.31"/>
        </dgm:alg>
        <dgm:shape xmlns:r="http://schemas.openxmlformats.org/officeDocument/2006/relationships" r:blip="">
          <dgm:adjLst/>
        </dgm:shape>
        <dgm:choose name="Name3">
          <dgm:if name="Name4" func="var" arg="dir" op="equ" val="norm">
            <dgm:constrLst>
              <dgm:constr type="l" for="ch" forName="Image" refType="w" fact="0"/>
              <dgm:constr type="t" for="ch" forName="Image" refType="h" fact="0"/>
              <dgm:constr type="w" for="ch" forName="Image" refType="w" fact="0.94"/>
              <dgm:constr type="h" for="ch" forName="Image" refType="h" fact="0.91"/>
              <dgm:constr type="l" for="ch" forName="Parent" refType="w" fact="0.19"/>
              <dgm:constr type="t" for="ch" forName="Parent" refType="h" fact="0.745"/>
              <dgm:constr type="w" for="ch" forName="Parent" refType="w" fact="0.81"/>
              <dgm:constr type="h" for="ch" forName="Parent" refType="h" fact="0.255"/>
            </dgm:constrLst>
          </dgm:if>
          <dgm:else name="Name5">
            <dgm:constrLst>
              <dgm:constr type="l" for="ch" forName="Image" refType="w" fact="0.06"/>
              <dgm:constr type="t" for="ch" forName="Image" refType="h" fact="0"/>
              <dgm:constr type="w" for="ch" forName="Image" refType="w" fact="0.94"/>
              <dgm:constr type="h" for="ch" forName="Image" refType="h" fact="0.91"/>
              <dgm:constr type="l" for="ch" forName="Parent" refType="w" fact="0"/>
              <dgm:constr type="t" for="ch" forName="Parent" refType="h" fact="0.745"/>
              <dgm:constr type="w" for="ch" forName="Parent" refType="w" fact="0.81"/>
              <dgm:constr type="h" for="ch" forName="Parent" refType="h" fact="0.255"/>
            </dgm:constrLst>
          </dgm:else>
        </dgm:choose>
        <dgm:layoutNode name="Image" styleLbl="bgShp">
          <dgm:alg type="sp"/>
          <dgm:shape xmlns:r="http://schemas.openxmlformats.org/officeDocument/2006/relationships" type="rect" r:blip="" blipPhldr="1">
            <dgm:adjLst/>
          </dgm:shape>
          <dgm:presOf/>
        </dgm:layoutNode>
        <dgm:layoutNode name="Parent" styleLbl="node0">
          <dgm:varLst>
            <dgm:bulletEnabled val="1"/>
          </dgm:varLst>
          <dgm:alg type="tx">
            <dgm:param type="txAnchorVertCh" val="mid"/>
            <dgm:param type="shpTxRTLAlignCh" val="r"/>
            <dgm:param type="lnSpAfParP" val="5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lMarg" refType="primFontSz" fact="0.15"/>
            <dgm:constr type="rMarg" refType="primFontSz" fact="0.15"/>
            <dgm:constr type="tMarg" refType="primFontSz" fact="0.15"/>
            <dgm:constr type="bMarg" refType="primFontSz" fact="0.15"/>
          </dgm:constrLst>
          <dgm:ruleLst>
            <dgm:rule type="primFontSz" val="5" fact="NaN" max="NaN"/>
          </dgm:ruleLst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BendingPictureCaption">
  <dgm:title val=""/>
  <dgm:desc val=""/>
  <dgm:catLst>
    <dgm:cat type="picture" pri="6000"/>
    <dgm:cat type="pictureconvert" pri="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7" srcId="0" destId="1" srcOrd="0" destOrd="0"/>
        <dgm:cxn modelId="8" srcId="0" destId="2" srcOrd="1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diagram">
    <dgm:varLst>
      <dgm:dir/>
    </dgm:varLst>
    <dgm:choose name="Name0">
      <dgm:if name="Name1" func="var" arg="dir" op="equ" val="norm">
        <dgm:alg type="snake">
          <dgm:param type="off" val="ctr"/>
        </dgm:alg>
      </dgm:if>
      <dgm:else name="Name2">
        <dgm:alg type="snake">
          <dgm:param type="grDir" val="tR"/>
          <dgm:param type="off" val="c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w"/>
      <dgm:constr type="h" for="ch" forName="composite" refType="h"/>
      <dgm:constr type="sp" refType="w" refFor="ch" refForName="composite" op="equ" fact="0.1"/>
      <dgm:constr type="w" for="ch" forName="sibTrans" refType="w" refFor="ch" refForName="composite" op="equ" fact="0.1"/>
      <dgm:constr type="h" for="ch" forName="sibTrans" refType="w" refFor="ch" refForName="sibTrans" op="equ"/>
    </dgm:constrLst>
    <dgm:forEach name="nodesForEach" axis="ch" ptType="node">
      <dgm:layoutNode name="composite">
        <dgm:alg type="composite">
          <dgm:param type="ar" val="1.31"/>
        </dgm:alg>
        <dgm:shape xmlns:r="http://schemas.openxmlformats.org/officeDocument/2006/relationships" r:blip="">
          <dgm:adjLst/>
        </dgm:shape>
        <dgm:choose name="Name3">
          <dgm:if name="Name4" func="var" arg="dir" op="equ" val="norm">
            <dgm:constrLst>
              <dgm:constr type="l" for="ch" forName="Image" refType="w" fact="0"/>
              <dgm:constr type="t" for="ch" forName="Image" refType="h" fact="0"/>
              <dgm:constr type="w" for="ch" forName="Image" refType="w" fact="0.94"/>
              <dgm:constr type="h" for="ch" forName="Image" refType="h" fact="0.91"/>
              <dgm:constr type="l" for="ch" forName="Parent" refType="w" fact="0.19"/>
              <dgm:constr type="t" for="ch" forName="Parent" refType="h" fact="0.745"/>
              <dgm:constr type="w" for="ch" forName="Parent" refType="w" fact="0.81"/>
              <dgm:constr type="h" for="ch" forName="Parent" refType="h" fact="0.255"/>
            </dgm:constrLst>
          </dgm:if>
          <dgm:else name="Name5">
            <dgm:constrLst>
              <dgm:constr type="l" for="ch" forName="Image" refType="w" fact="0.06"/>
              <dgm:constr type="t" for="ch" forName="Image" refType="h" fact="0"/>
              <dgm:constr type="w" for="ch" forName="Image" refType="w" fact="0.94"/>
              <dgm:constr type="h" for="ch" forName="Image" refType="h" fact="0.91"/>
              <dgm:constr type="l" for="ch" forName="Parent" refType="w" fact="0"/>
              <dgm:constr type="t" for="ch" forName="Parent" refType="h" fact="0.745"/>
              <dgm:constr type="w" for="ch" forName="Parent" refType="w" fact="0.81"/>
              <dgm:constr type="h" for="ch" forName="Parent" refType="h" fact="0.255"/>
            </dgm:constrLst>
          </dgm:else>
        </dgm:choose>
        <dgm:layoutNode name="Image" styleLbl="bgShp">
          <dgm:alg type="sp"/>
          <dgm:shape xmlns:r="http://schemas.openxmlformats.org/officeDocument/2006/relationships" type="rect" r:blip="" blipPhldr="1">
            <dgm:adjLst/>
          </dgm:shape>
          <dgm:presOf/>
        </dgm:layoutNode>
        <dgm:layoutNode name="Parent" styleLbl="node0">
          <dgm:varLst>
            <dgm:bulletEnabled val="1"/>
          </dgm:varLst>
          <dgm:alg type="tx">
            <dgm:param type="txAnchorVertCh" val="mid"/>
            <dgm:param type="shpTxRTLAlignCh" val="r"/>
            <dgm:param type="lnSpAfParP" val="5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lMarg" refType="primFontSz" fact="0.15"/>
            <dgm:constr type="rMarg" refType="primFontSz" fact="0.15"/>
            <dgm:constr type="tMarg" refType="primFontSz" fact="0.15"/>
            <dgm:constr type="bMarg" refType="primFontSz" fact="0.15"/>
          </dgm:constrLst>
          <dgm:ruleLst>
            <dgm:rule type="primFontSz" val="5" fact="NaN" max="NaN"/>
          </dgm:ruleLst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E8F5449-69AE-43C3-B7C5-CABECE3AF61F}" type="datetimeFigureOut">
              <a:rPr lang="en-US" smtClean="0"/>
              <a:pPr/>
              <a:t>10/1/2012</a:t>
            </a:fld>
            <a:endParaRPr lang="en-AU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17738" y="685800"/>
            <a:ext cx="24225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DDC1D6F-7887-4D25-BDD7-E6D8FEC99FD7}" type="slidenum">
              <a:rPr lang="en-AU" smtClean="0"/>
              <a:pPr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1412146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2952319" rtl="0" eaLnBrk="1" latinLnBrk="0" hangingPunct="1">
      <a:defRPr sz="3900" kern="1200">
        <a:solidFill>
          <a:schemeClr val="tx1"/>
        </a:solidFill>
        <a:latin typeface="+mn-lt"/>
        <a:ea typeface="+mn-ea"/>
        <a:cs typeface="+mn-cs"/>
      </a:defRPr>
    </a:lvl1pPr>
    <a:lvl2pPr marL="1476159" algn="l" defTabSz="2952319" rtl="0" eaLnBrk="1" latinLnBrk="0" hangingPunct="1">
      <a:defRPr sz="3900" kern="1200">
        <a:solidFill>
          <a:schemeClr val="tx1"/>
        </a:solidFill>
        <a:latin typeface="+mn-lt"/>
        <a:ea typeface="+mn-ea"/>
        <a:cs typeface="+mn-cs"/>
      </a:defRPr>
    </a:lvl2pPr>
    <a:lvl3pPr marL="2952319" algn="l" defTabSz="2952319" rtl="0" eaLnBrk="1" latinLnBrk="0" hangingPunct="1">
      <a:defRPr sz="3900" kern="1200">
        <a:solidFill>
          <a:schemeClr val="tx1"/>
        </a:solidFill>
        <a:latin typeface="+mn-lt"/>
        <a:ea typeface="+mn-ea"/>
        <a:cs typeface="+mn-cs"/>
      </a:defRPr>
    </a:lvl3pPr>
    <a:lvl4pPr marL="4428478" algn="l" defTabSz="2952319" rtl="0" eaLnBrk="1" latinLnBrk="0" hangingPunct="1">
      <a:defRPr sz="3900" kern="1200">
        <a:solidFill>
          <a:schemeClr val="tx1"/>
        </a:solidFill>
        <a:latin typeface="+mn-lt"/>
        <a:ea typeface="+mn-ea"/>
        <a:cs typeface="+mn-cs"/>
      </a:defRPr>
    </a:lvl4pPr>
    <a:lvl5pPr marL="5904637" algn="l" defTabSz="2952319" rtl="0" eaLnBrk="1" latinLnBrk="0" hangingPunct="1">
      <a:defRPr sz="3900" kern="1200">
        <a:solidFill>
          <a:schemeClr val="tx1"/>
        </a:solidFill>
        <a:latin typeface="+mn-lt"/>
        <a:ea typeface="+mn-ea"/>
        <a:cs typeface="+mn-cs"/>
      </a:defRPr>
    </a:lvl5pPr>
    <a:lvl6pPr marL="7380797" algn="l" defTabSz="2952319" rtl="0" eaLnBrk="1" latinLnBrk="0" hangingPunct="1">
      <a:defRPr sz="3900" kern="1200">
        <a:solidFill>
          <a:schemeClr val="tx1"/>
        </a:solidFill>
        <a:latin typeface="+mn-lt"/>
        <a:ea typeface="+mn-ea"/>
        <a:cs typeface="+mn-cs"/>
      </a:defRPr>
    </a:lvl6pPr>
    <a:lvl7pPr marL="8856957" algn="l" defTabSz="2952319" rtl="0" eaLnBrk="1" latinLnBrk="0" hangingPunct="1">
      <a:defRPr sz="3900" kern="1200">
        <a:solidFill>
          <a:schemeClr val="tx1"/>
        </a:solidFill>
        <a:latin typeface="+mn-lt"/>
        <a:ea typeface="+mn-ea"/>
        <a:cs typeface="+mn-cs"/>
      </a:defRPr>
    </a:lvl7pPr>
    <a:lvl8pPr marL="10333116" algn="l" defTabSz="2952319" rtl="0" eaLnBrk="1" latinLnBrk="0" hangingPunct="1">
      <a:defRPr sz="3900" kern="1200">
        <a:solidFill>
          <a:schemeClr val="tx1"/>
        </a:solidFill>
        <a:latin typeface="+mn-lt"/>
        <a:ea typeface="+mn-ea"/>
        <a:cs typeface="+mn-cs"/>
      </a:defRPr>
    </a:lvl8pPr>
    <a:lvl9pPr marL="11809275" algn="l" defTabSz="2952319" rtl="0" eaLnBrk="1" latinLnBrk="0" hangingPunct="1">
      <a:defRPr sz="3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217738" y="685800"/>
            <a:ext cx="24225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DC1D6F-7887-4D25-BDD7-E6D8FEC99FD7}" type="slidenum">
              <a:rPr lang="en-AU" smtClean="0"/>
              <a:pPr/>
              <a:t>1</a:t>
            </a:fld>
            <a:endParaRPr lang="en-AU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5346700" y="13794211"/>
            <a:ext cx="14436090" cy="8364134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5346700" y="22091056"/>
            <a:ext cx="14436090" cy="6055995"/>
          </a:xfrm>
        </p:spPr>
        <p:txBody>
          <a:bodyPr/>
          <a:lstStyle>
            <a:lvl1pPr marL="0" indent="0" algn="l">
              <a:buNone/>
              <a:defRPr sz="5800" b="1">
                <a:solidFill>
                  <a:schemeClr val="tx2"/>
                </a:solidFill>
              </a:defRPr>
            </a:lvl1pPr>
            <a:lvl2pPr marL="1476162" indent="0" algn="ctr">
              <a:buNone/>
            </a:lvl2pPr>
            <a:lvl3pPr marL="2952323" indent="0" algn="ctr">
              <a:buNone/>
            </a:lvl3pPr>
            <a:lvl4pPr marL="4428485" indent="0" algn="ctr">
              <a:buNone/>
            </a:lvl4pPr>
            <a:lvl5pPr marL="5904647" indent="0" algn="ctr">
              <a:buNone/>
            </a:lvl5pPr>
            <a:lvl6pPr marL="7380808" indent="0" algn="ctr">
              <a:buNone/>
            </a:lvl6pPr>
            <a:lvl7pPr marL="8856970" indent="0" algn="ctr">
              <a:buNone/>
            </a:lvl7pPr>
            <a:lvl8pPr marL="10333131" indent="0" algn="ctr">
              <a:buNone/>
            </a:lvl8pPr>
            <a:lvl9pPr marL="11809293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15787273" y="5579516"/>
            <a:ext cx="10093325" cy="891117"/>
          </a:xfrm>
        </p:spPr>
        <p:txBody>
          <a:bodyPr/>
          <a:lstStyle/>
          <a:p>
            <a:fld id="{F2680E6C-2A8E-42FA-AC8C-E5893EEF495E}" type="datetimeFigureOut">
              <a:rPr lang="en-US" smtClean="0"/>
              <a:pPr/>
              <a:t>10/1/2012</a:t>
            </a:fld>
            <a:endParaRPr lang="en-AU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12755646" y="18861947"/>
            <a:ext cx="16149320" cy="898246"/>
          </a:xfrm>
        </p:spPr>
        <p:txBody>
          <a:bodyPr/>
          <a:lstStyle/>
          <a:p>
            <a:endParaRPr lang="en-AU" dirty="0"/>
          </a:p>
        </p:txBody>
      </p:sp>
      <p:sp>
        <p:nvSpPr>
          <p:cNvPr id="10" name="Rectangle 9"/>
          <p:cNvSpPr/>
          <p:nvPr/>
        </p:nvSpPr>
        <p:spPr bwMode="auto">
          <a:xfrm>
            <a:off x="891117" y="0"/>
            <a:ext cx="1425787" cy="30279975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295232" tIns="147616" rIns="295232" bIns="147616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646319" y="0"/>
            <a:ext cx="244797" cy="30279975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295232" tIns="147616" rIns="295232" bIns="147616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ctangle 13"/>
          <p:cNvSpPr/>
          <p:nvPr/>
        </p:nvSpPr>
        <p:spPr bwMode="auto">
          <a:xfrm>
            <a:off x="2316904" y="0"/>
            <a:ext cx="425378" cy="30279975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295232" tIns="147616" rIns="295232" bIns="147616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 bwMode="auto">
          <a:xfrm>
            <a:off x="2669421" y="0"/>
            <a:ext cx="538599" cy="30279975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295232" tIns="147616" rIns="295232" bIns="147616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248727" y="0"/>
            <a:ext cx="0" cy="30279975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295232" tIns="147616" rIns="295232" bIns="147616" anchor="t" compatLnSpc="1"/>
          <a:lstStyle/>
          <a:p>
            <a:endParaRPr kumimoji="0" lang="en-US"/>
          </a:p>
        </p:txBody>
      </p:sp>
      <p:sp>
        <p:nvSpPr>
          <p:cNvPr id="18" name="Straight Connector 17"/>
          <p:cNvSpPr>
            <a:spLocks noChangeShapeType="1"/>
          </p:cNvSpPr>
          <p:nvPr/>
        </p:nvSpPr>
        <p:spPr bwMode="auto">
          <a:xfrm>
            <a:off x="2138680" y="0"/>
            <a:ext cx="0" cy="30279975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295232" tIns="147616" rIns="295232" bIns="147616" anchor="t" compatLnSpc="1"/>
          <a:lstStyle/>
          <a:p>
            <a:endParaRPr kumimoji="0" lang="en-US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1997673" y="0"/>
            <a:ext cx="0" cy="30279975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295232" tIns="147616" rIns="295232" bIns="147616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4038419" y="0"/>
            <a:ext cx="0" cy="30279975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295232" tIns="147616" rIns="295232" bIns="147616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2495127" y="0"/>
            <a:ext cx="0" cy="30279975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295232" tIns="147616" rIns="295232" bIns="147616" anchor="t" compatLnSpc="1"/>
          <a:lstStyle/>
          <a:p>
            <a:endParaRPr kumimoji="0" lang="en-US"/>
          </a:p>
        </p:txBody>
      </p:sp>
      <p:sp>
        <p:nvSpPr>
          <p:cNvPr id="22" name="Straight Connector 21"/>
          <p:cNvSpPr>
            <a:spLocks noChangeShapeType="1"/>
          </p:cNvSpPr>
          <p:nvPr/>
        </p:nvSpPr>
        <p:spPr bwMode="auto">
          <a:xfrm>
            <a:off x="21316297" y="0"/>
            <a:ext cx="0" cy="30279975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295232" tIns="147616" rIns="295232" bIns="147616" anchor="t" compatLnSpc="1"/>
          <a:lstStyle/>
          <a:p>
            <a:endParaRPr kumimoji="0" lang="en-US"/>
          </a:p>
        </p:txBody>
      </p:sp>
      <p:sp>
        <p:nvSpPr>
          <p:cNvPr id="27" name="Rectangle 26"/>
          <p:cNvSpPr/>
          <p:nvPr/>
        </p:nvSpPr>
        <p:spPr bwMode="auto">
          <a:xfrm>
            <a:off x="2851574" y="0"/>
            <a:ext cx="178223" cy="30279975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295232" tIns="147616" rIns="295232" bIns="147616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1425787" y="15139987"/>
            <a:ext cx="3029797" cy="5719551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295232" tIns="147616" rIns="295232" bIns="147616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3063084" y="21488062"/>
            <a:ext cx="1500219" cy="283206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295232" tIns="147616" rIns="295232" bIns="147616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al 23"/>
          <p:cNvSpPr/>
          <p:nvPr/>
        </p:nvSpPr>
        <p:spPr bwMode="auto">
          <a:xfrm>
            <a:off x="2551915" y="24286818"/>
            <a:ext cx="320802" cy="60560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295232" tIns="147616" rIns="295232" bIns="147616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al 25"/>
          <p:cNvSpPr/>
          <p:nvPr/>
        </p:nvSpPr>
        <p:spPr bwMode="auto">
          <a:xfrm>
            <a:off x="3892398" y="25556299"/>
            <a:ext cx="641604" cy="1211199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295232" tIns="147616" rIns="295232" bIns="147616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al 24"/>
          <p:cNvSpPr/>
          <p:nvPr/>
        </p:nvSpPr>
        <p:spPr>
          <a:xfrm>
            <a:off x="4455583" y="19850206"/>
            <a:ext cx="855472" cy="1614932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295232" tIns="147616" rIns="295232" bIns="147616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3100300" y="21761589"/>
            <a:ext cx="1425787" cy="2285012"/>
          </a:xfrm>
        </p:spPr>
        <p:txBody>
          <a:bodyPr/>
          <a:lstStyle/>
          <a:p>
            <a:fld id="{E067C710-C95D-49C0-89C8-472452F3A70F}" type="slidenum">
              <a:rPr lang="en-AU" smtClean="0"/>
              <a:pPr/>
              <a:t>‹#›</a:t>
            </a:fld>
            <a:endParaRPr lang="en-A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680E6C-2A8E-42FA-AC8C-E5893EEF495E}" type="datetimeFigureOut">
              <a:rPr lang="en-US" smtClean="0"/>
              <a:pPr/>
              <a:t>10/1/2012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7C710-C95D-49C0-89C8-472452F3A70F}" type="slidenum">
              <a:rPr lang="en-AU" smtClean="0"/>
              <a:pPr/>
              <a:t>‹#›</a:t>
            </a:fld>
            <a:endParaRPr lang="en-A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5505430" y="1212610"/>
            <a:ext cx="3920913" cy="25836108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69340" y="1212605"/>
            <a:ext cx="14079643" cy="25836108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680E6C-2A8E-42FA-AC8C-E5893EEF495E}" type="datetimeFigureOut">
              <a:rPr lang="en-US" smtClean="0"/>
              <a:pPr/>
              <a:t>10/1/2012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7C710-C95D-49C0-89C8-472452F3A70F}" type="slidenum">
              <a:rPr lang="en-AU" smtClean="0"/>
              <a:pPr/>
              <a:t>‹#›</a:t>
            </a:fld>
            <a:endParaRPr lang="en-A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1069340" y="7065327"/>
            <a:ext cx="17465887" cy="21518969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F2680E6C-2A8E-42FA-AC8C-E5893EEF495E}" type="datetimeFigureOut">
              <a:rPr lang="en-US" smtClean="0"/>
              <a:pPr/>
              <a:t>10/1/2012</a:t>
            </a:fld>
            <a:endParaRPr lang="en-A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E067C710-C95D-49C0-89C8-472452F3A70F}" type="slidenum">
              <a:rPr lang="en-AU" smtClean="0"/>
              <a:pPr/>
              <a:t>‹#›</a:t>
            </a:fld>
            <a:endParaRPr lang="en-AU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A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6700" y="12784878"/>
            <a:ext cx="14436090" cy="9067170"/>
          </a:xfrm>
        </p:spPr>
        <p:txBody>
          <a:bodyPr/>
          <a:lstStyle>
            <a:lvl1pPr algn="l">
              <a:buNone/>
              <a:defRPr sz="97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6700" y="22121204"/>
            <a:ext cx="14436090" cy="6055995"/>
          </a:xfrm>
        </p:spPr>
        <p:txBody>
          <a:bodyPr anchor="t"/>
          <a:lstStyle>
            <a:lvl1pPr marL="0" indent="0">
              <a:buNone/>
              <a:defRPr sz="5800" b="1">
                <a:solidFill>
                  <a:schemeClr val="tx2"/>
                </a:solidFill>
              </a:defRPr>
            </a:lvl1pPr>
            <a:lvl2pPr>
              <a:buNone/>
              <a:defRPr sz="5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52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45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45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15784081" y="5563334"/>
            <a:ext cx="10093325" cy="891117"/>
          </a:xfrm>
        </p:spPr>
        <p:txBody>
          <a:bodyPr/>
          <a:lstStyle/>
          <a:p>
            <a:fld id="{F2680E6C-2A8E-42FA-AC8C-E5893EEF495E}" type="datetimeFigureOut">
              <a:rPr lang="en-US" smtClean="0"/>
              <a:pPr/>
              <a:t>10/1/2012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12756083" y="18849314"/>
            <a:ext cx="16149320" cy="898246"/>
          </a:xfrm>
        </p:spPr>
        <p:txBody>
          <a:bodyPr/>
          <a:lstStyle/>
          <a:p>
            <a:endParaRPr lang="en-AU" dirty="0"/>
          </a:p>
        </p:txBody>
      </p:sp>
      <p:sp>
        <p:nvSpPr>
          <p:cNvPr id="9" name="Rectangle 8"/>
          <p:cNvSpPr/>
          <p:nvPr/>
        </p:nvSpPr>
        <p:spPr bwMode="auto">
          <a:xfrm>
            <a:off x="891117" y="0"/>
            <a:ext cx="1425787" cy="30279975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295232" tIns="147616" rIns="295232" bIns="147616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646319" y="0"/>
            <a:ext cx="244797" cy="30279975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295232" tIns="147616" rIns="295232" bIns="147616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2316904" y="0"/>
            <a:ext cx="425378" cy="30279975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295232" tIns="147616" rIns="295232" bIns="147616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2669421" y="0"/>
            <a:ext cx="538599" cy="30279975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295232" tIns="147616" rIns="295232" bIns="147616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248727" y="0"/>
            <a:ext cx="0" cy="30279975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295232" tIns="147616" rIns="295232" bIns="147616" anchor="t" compatLnSpc="1"/>
          <a:lstStyle/>
          <a:p>
            <a:endParaRPr kumimoji="0" lang="en-US"/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2138680" y="0"/>
            <a:ext cx="0" cy="30279975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295232" tIns="147616" rIns="295232" bIns="147616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997673" y="0"/>
            <a:ext cx="0" cy="30279975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295232" tIns="147616" rIns="295232" bIns="147616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4038419" y="0"/>
            <a:ext cx="0" cy="30279975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295232" tIns="147616" rIns="295232" bIns="147616" anchor="t" compatLnSpc="1"/>
          <a:lstStyle/>
          <a:p>
            <a:endParaRPr kumimoji="0" lang="en-US"/>
          </a:p>
        </p:txBody>
      </p:sp>
      <p:sp>
        <p:nvSpPr>
          <p:cNvPr id="17" name="Straight Connector 16"/>
          <p:cNvSpPr>
            <a:spLocks noChangeShapeType="1"/>
          </p:cNvSpPr>
          <p:nvPr/>
        </p:nvSpPr>
        <p:spPr bwMode="auto">
          <a:xfrm>
            <a:off x="2495127" y="0"/>
            <a:ext cx="0" cy="30279975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295232" tIns="147616" rIns="295232" bIns="147616" anchor="t" compatLnSpc="1"/>
          <a:lstStyle/>
          <a:p>
            <a:endParaRPr kumimoji="0" lang="en-US"/>
          </a:p>
        </p:txBody>
      </p:sp>
      <p:sp>
        <p:nvSpPr>
          <p:cNvPr id="18" name="Rectangle 17"/>
          <p:cNvSpPr/>
          <p:nvPr/>
        </p:nvSpPr>
        <p:spPr bwMode="auto">
          <a:xfrm>
            <a:off x="2851574" y="0"/>
            <a:ext cx="178223" cy="30279975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295232" tIns="147616" rIns="295232" bIns="147616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1425787" y="15139987"/>
            <a:ext cx="3029797" cy="5719551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295232" tIns="147616" rIns="295232" bIns="147616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al 19"/>
          <p:cNvSpPr/>
          <p:nvPr/>
        </p:nvSpPr>
        <p:spPr bwMode="auto">
          <a:xfrm>
            <a:off x="3098336" y="21488062"/>
            <a:ext cx="1500219" cy="283206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295232" tIns="147616" rIns="295232" bIns="147616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2551915" y="24286818"/>
            <a:ext cx="320802" cy="60560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295232" tIns="147616" rIns="295232" bIns="147616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al 21"/>
          <p:cNvSpPr/>
          <p:nvPr/>
        </p:nvSpPr>
        <p:spPr bwMode="auto">
          <a:xfrm>
            <a:off x="3892398" y="25569757"/>
            <a:ext cx="641604" cy="1211199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295232" tIns="147616" rIns="295232" bIns="147616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4394866" y="19779950"/>
            <a:ext cx="855472" cy="1614932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295232" tIns="147616" rIns="295232" bIns="147616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Straight Connector 25"/>
          <p:cNvSpPr>
            <a:spLocks noChangeShapeType="1"/>
          </p:cNvSpPr>
          <p:nvPr/>
        </p:nvSpPr>
        <p:spPr bwMode="auto">
          <a:xfrm>
            <a:off x="21279080" y="0"/>
            <a:ext cx="0" cy="30279975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295232" tIns="147616" rIns="295232" bIns="147616" anchor="t" compatLnSpc="1"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3135552" y="21761589"/>
            <a:ext cx="1425787" cy="2285012"/>
          </a:xfrm>
        </p:spPr>
        <p:txBody>
          <a:bodyPr/>
          <a:lstStyle/>
          <a:p>
            <a:fld id="{E067C710-C95D-49C0-89C8-472452F3A70F}" type="slidenum">
              <a:rPr lang="en-AU" smtClean="0"/>
              <a:pPr/>
              <a:t>‹#›</a:t>
            </a:fld>
            <a:endParaRPr lang="en-A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680E6C-2A8E-42FA-AC8C-E5893EEF495E}" type="datetimeFigureOut">
              <a:rPr lang="en-US" smtClean="0"/>
              <a:pPr/>
              <a:t>10/1/2012</a:t>
            </a:fld>
            <a:endParaRPr lang="en-A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7C710-C95D-49C0-89C8-472452F3A70F}" type="slidenum">
              <a:rPr lang="en-AU" smtClean="0"/>
              <a:pPr/>
              <a:t>‹#›</a:t>
            </a:fld>
            <a:endParaRPr lang="en-AU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1069340" y="7065328"/>
            <a:ext cx="8554720" cy="2018665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9987636" y="7065328"/>
            <a:ext cx="8554720" cy="2018665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9340" y="1205591"/>
            <a:ext cx="17644110" cy="5046663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680E6C-2A8E-42FA-AC8C-E5893EEF495E}" type="datetimeFigureOut">
              <a:rPr lang="en-US" smtClean="0"/>
              <a:pPr/>
              <a:t>10/1/2012</a:t>
            </a:fld>
            <a:endParaRPr lang="en-A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7C710-C95D-49C0-89C8-472452F3A70F}" type="slidenum">
              <a:rPr lang="en-AU" smtClean="0"/>
              <a:pPr/>
              <a:t>‹#›</a:t>
            </a:fld>
            <a:endParaRPr lang="en-AU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1069340" y="10429769"/>
            <a:ext cx="8554720" cy="17158653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10225564" y="10429769"/>
            <a:ext cx="8554720" cy="17158653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1069340" y="6930750"/>
            <a:ext cx="8554720" cy="290687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65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10158730" y="6930750"/>
            <a:ext cx="8554720" cy="290687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65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F2680E6C-2A8E-42FA-AC8C-E5893EEF495E}" type="datetimeFigureOut">
              <a:rPr lang="en-US" smtClean="0"/>
              <a:pPr/>
              <a:t>10/1/2012</a:t>
            </a:fld>
            <a:endParaRPr lang="en-A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E067C710-C95D-49C0-89C8-472452F3A70F}" type="slidenum">
              <a:rPr lang="en-AU" smtClean="0"/>
              <a:pPr/>
              <a:t>‹#›</a:t>
            </a:fld>
            <a:endParaRPr lang="en-A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A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680E6C-2A8E-42FA-AC8C-E5893EEF495E}" type="datetimeFigureOut">
              <a:rPr lang="en-US" smtClean="0"/>
              <a:pPr/>
              <a:t>10/1/2012</a:t>
            </a:fld>
            <a:endParaRPr lang="en-A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7C710-C95D-49C0-89C8-472452F3A70F}" type="slidenum">
              <a:rPr lang="en-AU" smtClean="0"/>
              <a:pPr/>
              <a:t>‹#›</a:t>
            </a:fld>
            <a:endParaRPr lang="en-A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20495683" y="0"/>
            <a:ext cx="0" cy="30279975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295232" tIns="147616" rIns="295232" bIns="147616" anchor="t" compatLnSpc="1"/>
          <a:lstStyle/>
          <a:p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1336040" y="14605318"/>
            <a:ext cx="27857577" cy="1069340"/>
          </a:xfrm>
        </p:spPr>
        <p:txBody>
          <a:bodyPr anchor="b"/>
          <a:lstStyle>
            <a:lvl1pPr algn="l">
              <a:buNone/>
              <a:defRPr sz="65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15933166" y="1211199"/>
            <a:ext cx="3571596" cy="22003449"/>
          </a:xfrm>
        </p:spPr>
        <p:txBody>
          <a:bodyPr/>
          <a:lstStyle>
            <a:lvl1pPr marL="0" indent="0">
              <a:spcBef>
                <a:spcPts val="1291"/>
              </a:spcBef>
              <a:spcAft>
                <a:spcPts val="3229"/>
              </a:spcAft>
              <a:buNone/>
              <a:defRPr sz="3900"/>
            </a:lvl1pPr>
            <a:lvl2pPr>
              <a:buNone/>
              <a:defRPr sz="3900"/>
            </a:lvl2pPr>
            <a:lvl3pPr>
              <a:buNone/>
              <a:defRPr sz="3200"/>
            </a:lvl3pPr>
            <a:lvl4pPr>
              <a:buNone/>
              <a:defRPr sz="2900"/>
            </a:lvl4pPr>
            <a:lvl5pPr>
              <a:buNone/>
              <a:defRPr sz="2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4614313" y="0"/>
            <a:ext cx="0" cy="30279975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295232" tIns="147616" rIns="295232" bIns="147616" anchor="t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4483092" y="0"/>
            <a:ext cx="0" cy="30279975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295232" tIns="147616" rIns="295232" bIns="147616" anchor="t" compatLnSpc="1"/>
          <a:lstStyle/>
          <a:p>
            <a:endParaRPr kumimoji="0"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21030353" y="0"/>
            <a:ext cx="0" cy="30279975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295232" tIns="147616" rIns="295232" bIns="147616" anchor="t" compatLnSpc="1"/>
          <a:lstStyle/>
          <a:p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20673907" y="0"/>
            <a:ext cx="712893" cy="30279975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295232" tIns="147616" rIns="295232" bIns="147616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20852130" y="0"/>
            <a:ext cx="0" cy="30279975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295232" tIns="147616" rIns="295232" bIns="147616" anchor="t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19077026" y="25233313"/>
            <a:ext cx="1283208" cy="2422398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295232" tIns="147616" rIns="295232" bIns="147616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712893" y="1211199"/>
            <a:ext cx="13188527" cy="2793832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F2680E6C-2A8E-42FA-AC8C-E5893EEF495E}" type="datetimeFigureOut">
              <a:rPr lang="en-US" smtClean="0"/>
              <a:pPr/>
              <a:t>10/1/2012</a:t>
            </a:fld>
            <a:endParaRPr lang="en-AU" dirty="0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E067C710-C95D-49C0-89C8-472452F3A70F}" type="slidenum">
              <a:rPr lang="en-AU" smtClean="0"/>
              <a:pPr/>
              <a:t>‹#›</a:t>
            </a:fld>
            <a:endParaRPr lang="en-AU" dirty="0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A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20495683" y="0"/>
            <a:ext cx="0" cy="30279975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295232" tIns="147616" rIns="295232" bIns="147616" anchor="t" compatLnSpc="1"/>
          <a:lstStyle/>
          <a:p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9077026" y="25233313"/>
            <a:ext cx="1283208" cy="2422398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295232" tIns="147616" rIns="295232" bIns="147616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1285246" y="14605318"/>
            <a:ext cx="27857577" cy="1069340"/>
          </a:xfrm>
        </p:spPr>
        <p:txBody>
          <a:bodyPr anchor="b"/>
          <a:lstStyle>
            <a:lvl1pPr algn="l">
              <a:buNone/>
              <a:defRPr sz="65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14436090" cy="30279975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103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824450" y="1169143"/>
            <a:ext cx="3564467" cy="21882329"/>
          </a:xfrm>
        </p:spPr>
        <p:txBody>
          <a:bodyPr rot="0" spcFirstLastPara="0" vertOverflow="overflow" horzOverflow="overflow" vert="horz" wrap="square" lIns="295232" tIns="147616" rIns="295232" bIns="147616" numCol="1" spcCol="885697" rtlCol="0" fromWordArt="0" anchor="t" anchorCtr="0" forceAA="0" compatLnSpc="1">
            <a:normAutofit/>
          </a:bodyPr>
          <a:lstStyle>
            <a:lvl1pPr marL="0" indent="0">
              <a:spcBef>
                <a:spcPts val="323"/>
              </a:spcBef>
              <a:spcAft>
                <a:spcPts val="1291"/>
              </a:spcAft>
              <a:buFontTx/>
              <a:buNone/>
              <a:defRPr sz="3900"/>
            </a:lvl1pPr>
            <a:lvl2pPr>
              <a:defRPr sz="3900"/>
            </a:lvl2pPr>
            <a:lvl3pPr>
              <a:defRPr sz="3200"/>
            </a:lvl3pPr>
            <a:lvl4pPr>
              <a:defRPr sz="2900"/>
            </a:lvl4pPr>
            <a:lvl5pPr>
              <a:defRPr sz="2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21030353" y="0"/>
            <a:ext cx="0" cy="30279975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295232" tIns="147616" rIns="295232" bIns="147616" anchor="t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20673907" y="0"/>
            <a:ext cx="712893" cy="30279975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295232" tIns="147616" rIns="295232" bIns="147616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20852130" y="0"/>
            <a:ext cx="0" cy="30279975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295232" tIns="147616" rIns="295232" bIns="147616" anchor="t" compatLnSpc="1"/>
          <a:lstStyle/>
          <a:p>
            <a:endParaRPr kumimoji="0" lang="en-US"/>
          </a:p>
        </p:txBody>
      </p:sp>
      <p:sp>
        <p:nvSpPr>
          <p:cNvPr id="19" name="Straight Connector 18"/>
          <p:cNvSpPr>
            <a:spLocks noChangeShapeType="1"/>
          </p:cNvSpPr>
          <p:nvPr/>
        </p:nvSpPr>
        <p:spPr bwMode="auto">
          <a:xfrm>
            <a:off x="14614313" y="0"/>
            <a:ext cx="0" cy="30279975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295232" tIns="147616" rIns="295232" bIns="147616" anchor="t" compatLnSpc="1"/>
          <a:lstStyle/>
          <a:p>
            <a:endParaRPr kumimoji="0" lang="en-US" dirty="0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14483092" y="0"/>
            <a:ext cx="0" cy="30279975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295232" tIns="147616" rIns="295232" bIns="147616" anchor="t" compatLnSpc="1"/>
          <a:lstStyle/>
          <a:p>
            <a:endParaRPr kumimoji="0" lang="en-US" dirty="0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F2680E6C-2A8E-42FA-AC8C-E5893EEF495E}" type="datetimeFigureOut">
              <a:rPr lang="en-US" smtClean="0"/>
              <a:pPr/>
              <a:t>10/1/2012</a:t>
            </a:fld>
            <a:endParaRPr lang="en-AU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E067C710-C95D-49C0-89C8-472452F3A70F}" type="slidenum">
              <a:rPr lang="en-AU" smtClean="0"/>
              <a:pPr/>
              <a:t>‹#›</a:t>
            </a:fld>
            <a:endParaRPr lang="en-AU" dirty="0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A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20495683" y="0"/>
            <a:ext cx="0" cy="30279975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295232" tIns="147616" rIns="295232" bIns="147616" anchor="t" compatLnSpc="1"/>
          <a:lstStyle/>
          <a:p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1069340" y="1212603"/>
            <a:ext cx="17465887" cy="5046663"/>
          </a:xfrm>
          <a:prstGeom prst="rect">
            <a:avLst/>
          </a:prstGeom>
        </p:spPr>
        <p:txBody>
          <a:bodyPr vert="horz" lIns="295232" tIns="147616" rIns="295232" bIns="147616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1069340" y="7065327"/>
            <a:ext cx="17465887" cy="21518969"/>
          </a:xfrm>
          <a:prstGeom prst="rect">
            <a:avLst/>
          </a:prstGeom>
        </p:spPr>
        <p:txBody>
          <a:bodyPr vert="horz" lIns="295232" tIns="147616" rIns="295232" bIns="147616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15662529" y="5175389"/>
            <a:ext cx="8882126" cy="898246"/>
          </a:xfrm>
          <a:prstGeom prst="rect">
            <a:avLst/>
          </a:prstGeom>
        </p:spPr>
        <p:txBody>
          <a:bodyPr vert="horz" lIns="295232" tIns="147616" rIns="295232" bIns="147616" anchor="ctr" anchorCtr="0"/>
          <a:lstStyle>
            <a:lvl1pPr algn="r" eaLnBrk="1" latinLnBrk="0" hangingPunct="1">
              <a:defRPr kumimoji="0" sz="3900">
                <a:solidFill>
                  <a:schemeClr val="tx2"/>
                </a:solidFill>
              </a:defRPr>
            </a:lvl1pPr>
          </a:lstStyle>
          <a:p>
            <a:fld id="{F2680E6C-2A8E-42FA-AC8C-E5893EEF495E}" type="datetimeFigureOut">
              <a:rPr lang="en-US" smtClean="0"/>
              <a:pPr/>
              <a:t>10/1/2012</a:t>
            </a:fld>
            <a:endParaRPr lang="en-A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13026631" y="16880683"/>
            <a:ext cx="14130655" cy="855472"/>
          </a:xfrm>
          <a:prstGeom prst="rect">
            <a:avLst/>
          </a:prstGeom>
        </p:spPr>
        <p:txBody>
          <a:bodyPr vert="horz" lIns="295232" tIns="147616" rIns="295232" bIns="147616" anchor="ctr" anchorCtr="0"/>
          <a:lstStyle>
            <a:lvl1pPr algn="l" eaLnBrk="1" latinLnBrk="0" hangingPunct="1">
              <a:defRPr kumimoji="0" sz="3900">
                <a:solidFill>
                  <a:schemeClr val="tx2"/>
                </a:solidFill>
              </a:defRPr>
            </a:lvl1pPr>
          </a:lstStyle>
          <a:p>
            <a:endParaRPr lang="en-AU" dirty="0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78223" y="0"/>
            <a:ext cx="0" cy="30279975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295232" tIns="147616" rIns="295232" bIns="147616" anchor="t" compatLnSpc="1"/>
          <a:lstStyle/>
          <a:p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21030353" y="0"/>
            <a:ext cx="0" cy="30279975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295232" tIns="147616" rIns="295232" bIns="147616" anchor="t" compatLnSpc="1"/>
          <a:lstStyle/>
          <a:p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20673907" y="0"/>
            <a:ext cx="712893" cy="30279975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295232" tIns="147616" rIns="295232" bIns="147616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20852130" y="0"/>
            <a:ext cx="0" cy="30279975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295232" tIns="147616" rIns="295232" bIns="147616" anchor="t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19077026" y="25233313"/>
            <a:ext cx="1283208" cy="2422398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295232" tIns="147616" rIns="295232" bIns="147616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9012865" y="25317424"/>
            <a:ext cx="1425787" cy="2301278"/>
          </a:xfrm>
          <a:prstGeom prst="rect">
            <a:avLst/>
          </a:prstGeom>
        </p:spPr>
        <p:txBody>
          <a:bodyPr vert="horz" lIns="295232" tIns="147616" rIns="295232" bIns="147616" anchor="ctr"/>
          <a:lstStyle>
            <a:lvl1pPr algn="ctr" eaLnBrk="1" latinLnBrk="0" hangingPunct="1">
              <a:defRPr kumimoji="0" sz="4500" b="1">
                <a:solidFill>
                  <a:srgbClr val="FFFFFF"/>
                </a:solidFill>
              </a:defRPr>
            </a:lvl1pPr>
          </a:lstStyle>
          <a:p>
            <a:fld id="{E067C710-C95D-49C0-89C8-472452F3A70F}" type="slidenum">
              <a:rPr lang="en-AU" smtClean="0"/>
              <a:pPr/>
              <a:t>‹#›</a:t>
            </a:fld>
            <a:endParaRPr lang="en-A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97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885697" indent="-885697" algn="l" rtl="0" eaLnBrk="1" latinLnBrk="0" hangingPunct="1">
        <a:spcBef>
          <a:spcPts val="1937"/>
        </a:spcBef>
        <a:buClr>
          <a:schemeClr val="accent1"/>
        </a:buClr>
        <a:buSzPct val="70000"/>
        <a:buFont typeface="Wingdings"/>
        <a:buChar char=""/>
        <a:defRPr kumimoji="0" sz="7700" kern="1200">
          <a:solidFill>
            <a:schemeClr val="tx1"/>
          </a:solidFill>
          <a:latin typeface="+mn-lt"/>
          <a:ea typeface="+mn-ea"/>
          <a:cs typeface="+mn-cs"/>
        </a:defRPr>
      </a:lvl1pPr>
      <a:lvl2pPr marL="2066626" indent="-885697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6800" kern="1200">
          <a:solidFill>
            <a:schemeClr val="tx1"/>
          </a:solidFill>
          <a:latin typeface="+mn-lt"/>
          <a:ea typeface="+mn-ea"/>
          <a:cs typeface="+mn-cs"/>
        </a:defRPr>
      </a:lvl2pPr>
      <a:lvl3pPr marL="2952323" indent="-590465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5800" kern="1200">
          <a:solidFill>
            <a:schemeClr val="tx1"/>
          </a:solidFill>
          <a:latin typeface="+mn-lt"/>
          <a:ea typeface="+mn-ea"/>
          <a:cs typeface="+mn-cs"/>
        </a:defRPr>
      </a:lvl3pPr>
      <a:lvl4pPr marL="3838020" indent="-590465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5800" kern="1200">
          <a:solidFill>
            <a:schemeClr val="tx1"/>
          </a:solidFill>
          <a:latin typeface="+mn-lt"/>
          <a:ea typeface="+mn-ea"/>
          <a:cs typeface="+mn-cs"/>
        </a:defRPr>
      </a:lvl4pPr>
      <a:lvl5pPr marL="4723717" indent="-590465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5200" kern="1200">
          <a:solidFill>
            <a:schemeClr val="tx1"/>
          </a:solidFill>
          <a:latin typeface="+mn-lt"/>
          <a:ea typeface="+mn-ea"/>
          <a:cs typeface="+mn-cs"/>
        </a:defRPr>
      </a:lvl5pPr>
      <a:lvl6pPr marL="5609414" indent="-590465" algn="l" rtl="0" eaLnBrk="1" latinLnBrk="0" hangingPunct="1">
        <a:spcBef>
          <a:spcPct val="20000"/>
        </a:spcBef>
        <a:buClr>
          <a:schemeClr val="accent1"/>
        </a:buClr>
        <a:buChar char="•"/>
        <a:defRPr kumimoji="0" sz="5200" kern="1200">
          <a:solidFill>
            <a:schemeClr val="tx2"/>
          </a:solidFill>
          <a:latin typeface="+mn-lt"/>
          <a:ea typeface="+mn-ea"/>
          <a:cs typeface="+mn-cs"/>
        </a:defRPr>
      </a:lvl6pPr>
      <a:lvl7pPr marL="6495111" indent="-590465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45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7380808" indent="-590465" algn="l" rtl="0" eaLnBrk="1" latinLnBrk="0" hangingPunct="1">
        <a:spcBef>
          <a:spcPct val="20000"/>
        </a:spcBef>
        <a:buClr>
          <a:schemeClr val="accent2"/>
        </a:buClr>
        <a:buChar char="•"/>
        <a:defRPr kumimoji="0" sz="45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8266505" indent="-590465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45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1476162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2952323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442848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5904647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7380808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885697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10333131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11809293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exploratorium.edu/cooking/candy/recipe-rockcandy.html" TargetMode="External"/><Relationship Id="rId13" Type="http://schemas.openxmlformats.org/officeDocument/2006/relationships/diagramLayout" Target="../diagrams/layout1.xml"/><Relationship Id="rId18" Type="http://schemas.openxmlformats.org/officeDocument/2006/relationships/image" Target="../media/image5.png"/><Relationship Id="rId26" Type="http://schemas.openxmlformats.org/officeDocument/2006/relationships/diagramQuickStyle" Target="../diagrams/quickStyle3.xml"/><Relationship Id="rId3" Type="http://schemas.openxmlformats.org/officeDocument/2006/relationships/hyperlink" Target="http://www.crystalgrowing.com/alte-version/recipes/SUGAR/SUGAR.HTM" TargetMode="External"/><Relationship Id="rId21" Type="http://schemas.openxmlformats.org/officeDocument/2006/relationships/diagramQuickStyle" Target="../diagrams/quickStyle2.xml"/><Relationship Id="rId7" Type="http://schemas.openxmlformats.org/officeDocument/2006/relationships/hyperlink" Target="http://video.about.com/chemistry/3-Tips-for-Growing-Sugar-Crystals.htm" TargetMode="External"/><Relationship Id="rId12" Type="http://schemas.openxmlformats.org/officeDocument/2006/relationships/diagramData" Target="../diagrams/data1.xml"/><Relationship Id="rId17" Type="http://schemas.openxmlformats.org/officeDocument/2006/relationships/image" Target="../media/image4.gif"/><Relationship Id="rId25" Type="http://schemas.openxmlformats.org/officeDocument/2006/relationships/diagramLayout" Target="../diagrams/layout3.xml"/><Relationship Id="rId2" Type="http://schemas.openxmlformats.org/officeDocument/2006/relationships/notesSlide" Target="../notesSlides/notesSlide1.xml"/><Relationship Id="rId16" Type="http://schemas.microsoft.com/office/2007/relationships/diagramDrawing" Target="../diagrams/drawing1.xml"/><Relationship Id="rId20" Type="http://schemas.openxmlformats.org/officeDocument/2006/relationships/diagramLayout" Target="../diagrams/layout2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theexplorationstation.wordpress.com/2009/07/05/growing-crystals-sugar/" TargetMode="External"/><Relationship Id="rId11" Type="http://schemas.openxmlformats.org/officeDocument/2006/relationships/image" Target="../media/image3.tiff"/><Relationship Id="rId24" Type="http://schemas.openxmlformats.org/officeDocument/2006/relationships/diagramData" Target="../diagrams/data3.xml"/><Relationship Id="rId5" Type="http://schemas.openxmlformats.org/officeDocument/2006/relationships/hyperlink" Target="http://chemistry.about.com/od/growingcrystals/a/sugarcrystals.htm" TargetMode="External"/><Relationship Id="rId15" Type="http://schemas.openxmlformats.org/officeDocument/2006/relationships/diagramColors" Target="../diagrams/colors1.xml"/><Relationship Id="rId23" Type="http://schemas.microsoft.com/office/2007/relationships/diagramDrawing" Target="../diagrams/drawing2.xml"/><Relationship Id="rId28" Type="http://schemas.microsoft.com/office/2007/relationships/diagramDrawing" Target="../diagrams/drawing3.xml"/><Relationship Id="rId10" Type="http://schemas.openxmlformats.org/officeDocument/2006/relationships/image" Target="../media/image2.wmf"/><Relationship Id="rId19" Type="http://schemas.openxmlformats.org/officeDocument/2006/relationships/diagramData" Target="../diagrams/data2.xml"/><Relationship Id="rId4" Type="http://schemas.openxmlformats.org/officeDocument/2006/relationships/hyperlink" Target="http://chemistry.about.com/od/growingcrystals/ht/blsugarcrystal.htm" TargetMode="External"/><Relationship Id="rId9" Type="http://schemas.openxmlformats.org/officeDocument/2006/relationships/hyperlink" Target="http://www.nzifst.org.nz/unitoperations/conteqseparation10.htm" TargetMode="External"/><Relationship Id="rId14" Type="http://schemas.openxmlformats.org/officeDocument/2006/relationships/diagramQuickStyle" Target="../diagrams/quickStyle1.xml"/><Relationship Id="rId22" Type="http://schemas.openxmlformats.org/officeDocument/2006/relationships/diagramColors" Target="../diagrams/colors2.xml"/><Relationship Id="rId27" Type="http://schemas.openxmlformats.org/officeDocument/2006/relationships/diagramColors" Target="../diagrams/colors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0"/>
            <a:ext cx="21386800" cy="4953088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solidFill>
              <a:srgbClr val="0033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4639" tIns="32319" rIns="64639" bIns="32319" rtlCol="0" anchor="ctr"/>
          <a:lstStyle/>
          <a:p>
            <a:pPr algn="ctr"/>
            <a:endParaRPr lang="en-AU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12480" y="954411"/>
            <a:ext cx="18178780" cy="2546725"/>
          </a:xfrm>
        </p:spPr>
        <p:txBody>
          <a:bodyPr>
            <a:noAutofit/>
          </a:bodyPr>
          <a:lstStyle/>
          <a:p>
            <a:pPr algn="ctr"/>
            <a:r>
              <a:rPr lang="en-US" sz="7200" cap="none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Verdana" pitchFamily="34" charset="0"/>
              </a:rPr>
              <a:t>10</a:t>
            </a:r>
            <a:r>
              <a:rPr lang="en-US" sz="7200" cap="none" baseline="3000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Verdana" pitchFamily="34" charset="0"/>
              </a:rPr>
              <a:t>th</a:t>
            </a:r>
            <a:r>
              <a:rPr lang="en-US" sz="7200" cap="none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Verdana" pitchFamily="34" charset="0"/>
              </a:rPr>
              <a:t> </a:t>
            </a:r>
            <a:r>
              <a:rPr lang="en-US" sz="7200" cap="none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Calibri" pitchFamily="34" charset="0"/>
                <a:cs typeface="Calibri" pitchFamily="34" charset="0"/>
              </a:rPr>
              <a:t>SINGAPORE CRYSTAL GROWING CHALLENGE</a:t>
            </a:r>
            <a:r>
              <a:rPr lang="en-US" sz="7200" cap="none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Verdana" pitchFamily="34" charset="0"/>
              </a:rPr>
              <a:t/>
            </a:r>
            <a:br>
              <a:rPr lang="en-US" sz="7200" cap="none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Verdana" pitchFamily="34" charset="0"/>
              </a:rPr>
            </a:br>
            <a:endParaRPr lang="en-AU" sz="7200" cap="none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glow rad="101600">
                  <a:schemeClr val="accent1">
                    <a:satMod val="175000"/>
                    <a:alpha val="40000"/>
                  </a:schemeClr>
                </a:glow>
                <a:outerShdw blurRad="38100" dist="38100" dir="7020000" algn="tl">
                  <a:srgbClr val="000000">
                    <a:alpha val="35000"/>
                  </a:srgbClr>
                </a:outerShdw>
              </a:effectLst>
              <a:latin typeface="Verdana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492600" y="2034531"/>
            <a:ext cx="15114392" cy="2307255"/>
          </a:xfrm>
        </p:spPr>
        <p:txBody>
          <a:bodyPr>
            <a:noAutofit/>
          </a:bodyPr>
          <a:lstStyle/>
          <a:p>
            <a:pPr algn="ctr">
              <a:lnSpc>
                <a:spcPct val="150000"/>
              </a:lnSpc>
            </a:pPr>
            <a:r>
              <a:rPr lang="en-US" sz="2800" b="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Team members: Pang Wan </a:t>
            </a:r>
            <a:r>
              <a:rPr lang="en-US" sz="2800" b="0" dirty="0" err="1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Rion</a:t>
            </a:r>
            <a:r>
              <a:rPr lang="en-US" sz="2800" b="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, Marion and </a:t>
            </a:r>
            <a:r>
              <a:rPr lang="en-US" sz="2800" b="0" dirty="0" err="1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Priyadharshini</a:t>
            </a:r>
            <a:r>
              <a:rPr lang="en-US" sz="2800" b="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 Santhanakrishnan</a:t>
            </a:r>
          </a:p>
          <a:p>
            <a:pPr algn="ctr"/>
            <a:r>
              <a:rPr lang="en-US" sz="2800" b="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Teacher in charge: Ms </a:t>
            </a:r>
            <a:r>
              <a:rPr lang="en-US" sz="2800" b="0" dirty="0" err="1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Teo</a:t>
            </a:r>
            <a:r>
              <a:rPr lang="en-US" sz="2800" b="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 Yew Mei Grace</a:t>
            </a:r>
          </a:p>
          <a:p>
            <a:pPr algn="ctr"/>
            <a:r>
              <a:rPr lang="en-US" sz="2800" b="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Name of School: NUS High School of Mathematics and Science</a:t>
            </a:r>
          </a:p>
          <a:p>
            <a:pPr algn="ctr"/>
            <a:r>
              <a:rPr lang="en-US" sz="2800" b="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Category: Junior</a:t>
            </a:r>
          </a:p>
          <a:p>
            <a:pPr algn="ctr"/>
            <a:endParaRPr lang="en-US" sz="2800" b="0" dirty="0" smtClean="0">
              <a:solidFill>
                <a:schemeClr val="tx1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2109114" y="15284003"/>
            <a:ext cx="8992778" cy="619267"/>
          </a:xfrm>
          <a:prstGeom prst="rect">
            <a:avLst/>
          </a:prstGeom>
          <a:solidFill>
            <a:schemeClr val="accent1">
              <a:lumMod val="40000"/>
              <a:lumOff val="60000"/>
              <a:alpha val="75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64639" tIns="32319" rIns="64639" bIns="32319" rtlCol="0">
            <a:spAutoFit/>
          </a:bodyPr>
          <a:lstStyle/>
          <a:p>
            <a:r>
              <a:rPr lang="en-US" sz="3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  <a:cs typeface="Calibri" pitchFamily="34" charset="0"/>
              </a:rPr>
              <a:t>Conclusions</a:t>
            </a:r>
            <a:endParaRPr lang="en-AU" sz="3600" dirty="0">
              <a:solidFill>
                <a:schemeClr val="tx1">
                  <a:lumMod val="65000"/>
                  <a:lumOff val="35000"/>
                </a:schemeClr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468264" y="13483803"/>
            <a:ext cx="8992778" cy="2527482"/>
          </a:xfrm>
          <a:prstGeom prst="rect">
            <a:avLst/>
          </a:prstGeom>
          <a:solidFill>
            <a:schemeClr val="accent1">
              <a:lumMod val="40000"/>
              <a:lumOff val="60000"/>
              <a:alpha val="75000"/>
            </a:schemeClr>
          </a:solidFill>
        </p:spPr>
        <p:txBody>
          <a:bodyPr wrap="square" lIns="64639" tIns="32319" rIns="64639" bIns="32319" rtlCol="0">
            <a:spAutoFit/>
          </a:bodyPr>
          <a:lstStyle/>
          <a:p>
            <a:pPr algn="just"/>
            <a:r>
              <a:rPr lang="en-US" sz="2000" dirty="0" smtClean="0">
                <a:latin typeface="Calibri" pitchFamily="34" charset="0"/>
                <a:cs typeface="Calibri" pitchFamily="34" charset="0"/>
              </a:rPr>
              <a:t>The project aims to grow big sugar crystals with well defined edges and faces. Many variables such as the </a:t>
            </a:r>
            <a:r>
              <a:rPr lang="en-US" sz="2000" b="1" dirty="0" smtClean="0">
                <a:latin typeface="Calibri" pitchFamily="34" charset="0"/>
                <a:cs typeface="Calibri" pitchFamily="34" charset="0"/>
              </a:rPr>
              <a:t>saturation</a:t>
            </a:r>
            <a:r>
              <a:rPr lang="en-US" sz="2000" dirty="0" smtClean="0">
                <a:latin typeface="Calibri" pitchFamily="34" charset="0"/>
                <a:cs typeface="Calibri" pitchFamily="34" charset="0"/>
              </a:rPr>
              <a:t> of the solution, </a:t>
            </a:r>
            <a:r>
              <a:rPr lang="en-US" sz="2000" b="1" dirty="0" smtClean="0">
                <a:latin typeface="Calibri" pitchFamily="34" charset="0"/>
                <a:cs typeface="Calibri" pitchFamily="34" charset="0"/>
              </a:rPr>
              <a:t>temperature of cooling/heating</a:t>
            </a:r>
            <a:r>
              <a:rPr lang="en-US" sz="2000" dirty="0" smtClean="0">
                <a:latin typeface="Calibri" pitchFamily="34" charset="0"/>
                <a:cs typeface="Calibri" pitchFamily="34" charset="0"/>
              </a:rPr>
              <a:t>, the </a:t>
            </a:r>
            <a:r>
              <a:rPr lang="en-US" sz="2000" b="1" dirty="0" smtClean="0">
                <a:latin typeface="Calibri" pitchFamily="34" charset="0"/>
                <a:cs typeface="Calibri" pitchFamily="34" charset="0"/>
              </a:rPr>
              <a:t>environmental temperature</a:t>
            </a:r>
            <a:r>
              <a:rPr lang="en-US" sz="2000" dirty="0" smtClean="0">
                <a:latin typeface="Calibri" pitchFamily="34" charset="0"/>
                <a:cs typeface="Calibri" pitchFamily="34" charset="0"/>
              </a:rPr>
              <a:t>, the </a:t>
            </a:r>
            <a:r>
              <a:rPr lang="en-US" sz="2000" b="1" dirty="0" smtClean="0">
                <a:latin typeface="Calibri" pitchFamily="34" charset="0"/>
                <a:cs typeface="Calibri" pitchFamily="34" charset="0"/>
              </a:rPr>
              <a:t>solvent</a:t>
            </a:r>
            <a:r>
              <a:rPr lang="en-US" sz="2000" dirty="0" smtClean="0">
                <a:latin typeface="Calibri" pitchFamily="34" charset="0"/>
                <a:cs typeface="Calibri" pitchFamily="34" charset="0"/>
              </a:rPr>
              <a:t> and even the </a:t>
            </a:r>
            <a:r>
              <a:rPr lang="en-US" sz="2000" b="1" dirty="0" smtClean="0">
                <a:latin typeface="Calibri" pitchFamily="34" charset="0"/>
                <a:cs typeface="Calibri" pitchFamily="34" charset="0"/>
              </a:rPr>
              <a:t>grain size </a:t>
            </a:r>
            <a:r>
              <a:rPr lang="en-US" sz="2000" dirty="0" smtClean="0">
                <a:latin typeface="Calibri" pitchFamily="34" charset="0"/>
                <a:cs typeface="Calibri" pitchFamily="34" charset="0"/>
              </a:rPr>
              <a:t>of the sugar crystals were controlled and modified to grow achieve desired effect in the crystals.</a:t>
            </a:r>
          </a:p>
          <a:p>
            <a:pPr algn="just"/>
            <a:endParaRPr lang="en-AU" sz="2000" dirty="0" smtClean="0">
              <a:latin typeface="Calibri" pitchFamily="34" charset="0"/>
              <a:cs typeface="Calibri" pitchFamily="34" charset="0"/>
            </a:endParaRPr>
          </a:p>
          <a:p>
            <a:pPr algn="just"/>
            <a:r>
              <a:rPr lang="en-AU" sz="2000" dirty="0" smtClean="0">
                <a:latin typeface="Calibri" pitchFamily="34" charset="0"/>
                <a:cs typeface="Calibri" pitchFamily="34" charset="0"/>
              </a:rPr>
              <a:t>Crystals can be grown using a wide variety of methods. For certain reasons, the evaporation method was used. The evaporation method and the issues faced because of the method are later explained in the poster. </a:t>
            </a:r>
            <a:endParaRPr lang="en-US" sz="2000" dirty="0" smtClean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68264" y="17228219"/>
            <a:ext cx="8992778" cy="1296375"/>
          </a:xfrm>
          <a:prstGeom prst="rect">
            <a:avLst/>
          </a:prstGeom>
          <a:solidFill>
            <a:schemeClr val="accent1">
              <a:lumMod val="40000"/>
              <a:lumOff val="60000"/>
              <a:alpha val="75000"/>
            </a:schemeClr>
          </a:solidFill>
        </p:spPr>
        <p:txBody>
          <a:bodyPr wrap="square" lIns="64639" tIns="32319" rIns="64639" bIns="32319" rtlCol="0">
            <a:spAutoFit/>
          </a:bodyPr>
          <a:lstStyle/>
          <a:p>
            <a:pPr algn="just"/>
            <a:r>
              <a:rPr lang="en-US" sz="2000" dirty="0" smtClean="0">
                <a:latin typeface="Calibri" pitchFamily="34" charset="0"/>
                <a:cs typeface="Calibri" pitchFamily="34" charset="0"/>
              </a:rPr>
              <a:t>The objective of this project is to grow sugar crystals that has well-defined edges and faces. We aim to grow crystals by making modifications to the environmental temperature, saturation of solution  as well as rate of cooling/heating of solution.</a:t>
            </a:r>
          </a:p>
          <a:p>
            <a:pPr algn="just"/>
            <a:endParaRPr lang="en-US" sz="2000" dirty="0" smtClean="0"/>
          </a:p>
        </p:txBody>
      </p:sp>
      <p:sp>
        <p:nvSpPr>
          <p:cNvPr id="28" name="TextBox 27"/>
          <p:cNvSpPr txBox="1"/>
          <p:nvPr/>
        </p:nvSpPr>
        <p:spPr>
          <a:xfrm>
            <a:off x="12018021" y="24082102"/>
            <a:ext cx="8900515" cy="2435149"/>
          </a:xfrm>
          <a:prstGeom prst="rect">
            <a:avLst/>
          </a:prstGeom>
          <a:noFill/>
        </p:spPr>
        <p:txBody>
          <a:bodyPr wrap="square" lIns="64639" tIns="32319" rIns="64639" bIns="32319" rtlCol="0">
            <a:spAutoFit/>
          </a:bodyPr>
          <a:lstStyle/>
          <a:p>
            <a:pPr marL="457200" indent="-457200">
              <a:buAutoNum type="arabicPeriod"/>
            </a:pPr>
            <a:r>
              <a:rPr lang="en-US" sz="1400" dirty="0" smtClean="0">
                <a:latin typeface="Calibri" pitchFamily="34" charset="0"/>
                <a:cs typeface="Calibri" pitchFamily="34" charset="0"/>
              </a:rPr>
              <a:t>Methods to grow Sugar Crystals: </a:t>
            </a:r>
            <a:r>
              <a:rPr lang="en-SG" sz="1400" dirty="0" smtClean="0">
                <a:latin typeface="Calibri" pitchFamily="34" charset="0"/>
                <a:cs typeface="Calibri" pitchFamily="34" charset="0"/>
                <a:hlinkClick r:id="rId3"/>
              </a:rPr>
              <a:t>http</a:t>
            </a:r>
            <a:r>
              <a:rPr lang="en-SG" sz="1400" dirty="0">
                <a:latin typeface="Calibri" pitchFamily="34" charset="0"/>
                <a:cs typeface="Calibri" pitchFamily="34" charset="0"/>
                <a:hlinkClick r:id="rId3"/>
              </a:rPr>
              <a:t>://</a:t>
            </a:r>
            <a:r>
              <a:rPr lang="en-SG" sz="1400" dirty="0" smtClean="0">
                <a:latin typeface="Calibri" pitchFamily="34" charset="0"/>
                <a:cs typeface="Calibri" pitchFamily="34" charset="0"/>
                <a:hlinkClick r:id="rId3"/>
              </a:rPr>
              <a:t>www.crystalgrowing.com/alte-version/recipes/SUGAR/SUGAR.HTM</a:t>
            </a:r>
            <a:endParaRPr lang="en-SG" sz="1400" dirty="0">
              <a:latin typeface="Calibri" pitchFamily="34" charset="0"/>
              <a:cs typeface="Calibri" pitchFamily="34" charset="0"/>
            </a:endParaRPr>
          </a:p>
          <a:p>
            <a:pPr marL="457200" indent="-457200">
              <a:buAutoNum type="arabicPeriod"/>
            </a:pPr>
            <a:r>
              <a:rPr lang="en-US" sz="1400" dirty="0" smtClean="0">
                <a:latin typeface="Calibri" pitchFamily="34" charset="0"/>
                <a:cs typeface="Calibri" pitchFamily="34" charset="0"/>
              </a:rPr>
              <a:t>How to grow Sugar Crystals – Make your own Sugar Crystals: </a:t>
            </a:r>
            <a:r>
              <a:rPr lang="en-SG" sz="1400" dirty="0" smtClean="0">
                <a:latin typeface="Calibri" pitchFamily="34" charset="0"/>
                <a:cs typeface="Calibri" pitchFamily="34" charset="0"/>
                <a:hlinkClick r:id="rId4"/>
              </a:rPr>
              <a:t>http</a:t>
            </a:r>
            <a:r>
              <a:rPr lang="en-SG" sz="1400" dirty="0">
                <a:latin typeface="Calibri" pitchFamily="34" charset="0"/>
                <a:cs typeface="Calibri" pitchFamily="34" charset="0"/>
                <a:hlinkClick r:id="rId4"/>
              </a:rPr>
              <a:t>://</a:t>
            </a:r>
            <a:r>
              <a:rPr lang="en-SG" sz="1400" dirty="0" smtClean="0">
                <a:latin typeface="Calibri" pitchFamily="34" charset="0"/>
                <a:cs typeface="Calibri" pitchFamily="34" charset="0"/>
                <a:hlinkClick r:id="rId4"/>
              </a:rPr>
              <a:t>chemistry.about.com/od/growingcrystals/ht/blsugarcrystal.htm</a:t>
            </a:r>
            <a:endParaRPr lang="en-SG" sz="1400" dirty="0" smtClean="0">
              <a:latin typeface="Calibri" pitchFamily="34" charset="0"/>
              <a:cs typeface="Calibri" pitchFamily="34" charset="0"/>
            </a:endParaRPr>
          </a:p>
          <a:p>
            <a:pPr marL="457200" indent="-457200">
              <a:buAutoNum type="arabicPeriod"/>
            </a:pPr>
            <a:r>
              <a:rPr lang="en-US" sz="1400" dirty="0" smtClean="0">
                <a:latin typeface="Calibri" pitchFamily="34" charset="0"/>
                <a:cs typeface="Calibri" pitchFamily="34" charset="0"/>
              </a:rPr>
              <a:t>Problems growing Sugar Crystals, Sugar Crystal Growing Problems: </a:t>
            </a:r>
            <a:r>
              <a:rPr lang="en-SG" sz="1400" dirty="0">
                <a:latin typeface="Calibri" pitchFamily="34" charset="0"/>
                <a:cs typeface="Calibri" pitchFamily="34" charset="0"/>
                <a:hlinkClick r:id="rId5"/>
              </a:rPr>
              <a:t>http://</a:t>
            </a:r>
            <a:r>
              <a:rPr lang="en-SG" sz="1400" dirty="0" smtClean="0">
                <a:latin typeface="Calibri" pitchFamily="34" charset="0"/>
                <a:cs typeface="Calibri" pitchFamily="34" charset="0"/>
                <a:hlinkClick r:id="rId5"/>
              </a:rPr>
              <a:t>chemistry.about.com/od/growingcrystals/a/sugarcrystals.htm</a:t>
            </a:r>
            <a:endParaRPr lang="en-SG" sz="1400" dirty="0" smtClean="0">
              <a:latin typeface="Calibri" pitchFamily="34" charset="0"/>
              <a:cs typeface="Calibri" pitchFamily="34" charset="0"/>
            </a:endParaRPr>
          </a:p>
          <a:p>
            <a:pPr marL="457200" indent="-457200">
              <a:buAutoNum type="arabicPeriod"/>
            </a:pPr>
            <a:r>
              <a:rPr lang="en-US" sz="1400" dirty="0" smtClean="0">
                <a:latin typeface="Calibri" pitchFamily="34" charset="0"/>
                <a:cs typeface="Calibri" pitchFamily="34" charset="0"/>
              </a:rPr>
              <a:t>Growing Sugar Crystals: </a:t>
            </a:r>
            <a:r>
              <a:rPr lang="en-SG" sz="1400" dirty="0" smtClean="0">
                <a:latin typeface="Calibri" pitchFamily="34" charset="0"/>
                <a:cs typeface="Calibri" pitchFamily="34" charset="0"/>
                <a:hlinkClick r:id="rId6"/>
              </a:rPr>
              <a:t>http://theexplorationstation.wordpress.com/ 2009/07/05/growing-crystals-sugar/</a:t>
            </a:r>
            <a:endParaRPr lang="en-SG" sz="1400" dirty="0" smtClean="0">
              <a:latin typeface="Calibri" pitchFamily="34" charset="0"/>
              <a:cs typeface="Calibri" pitchFamily="34" charset="0"/>
            </a:endParaRPr>
          </a:p>
          <a:p>
            <a:pPr marL="457200" indent="-457200">
              <a:buAutoNum type="arabicPeriod"/>
            </a:pPr>
            <a:r>
              <a:rPr lang="en-US" sz="1400" dirty="0" smtClean="0">
                <a:latin typeface="Calibri" pitchFamily="34" charset="0"/>
                <a:cs typeface="Calibri" pitchFamily="34" charset="0"/>
              </a:rPr>
              <a:t>Video: 3 Tips for growing Sugar Crystals: </a:t>
            </a:r>
            <a:r>
              <a:rPr lang="en-SG" sz="1400" dirty="0">
                <a:latin typeface="Calibri" pitchFamily="34" charset="0"/>
                <a:cs typeface="Calibri" pitchFamily="34" charset="0"/>
                <a:hlinkClick r:id="rId7"/>
              </a:rPr>
              <a:t>http://</a:t>
            </a:r>
            <a:r>
              <a:rPr lang="en-SG" sz="1400" dirty="0" smtClean="0">
                <a:latin typeface="Calibri" pitchFamily="34" charset="0"/>
                <a:cs typeface="Calibri" pitchFamily="34" charset="0"/>
                <a:hlinkClick r:id="rId7"/>
              </a:rPr>
              <a:t>video.about.com /chemistry/3-Tips-for-Growing-Sugar-Crystals.htm</a:t>
            </a:r>
            <a:endParaRPr lang="en-SG" sz="1400" dirty="0" smtClean="0">
              <a:latin typeface="Calibri" pitchFamily="34" charset="0"/>
              <a:cs typeface="Calibri" pitchFamily="34" charset="0"/>
            </a:endParaRPr>
          </a:p>
          <a:p>
            <a:pPr marL="457200" indent="-457200">
              <a:buAutoNum type="arabicPeriod"/>
            </a:pPr>
            <a:r>
              <a:rPr lang="en-US" sz="1400" dirty="0" smtClean="0">
                <a:latin typeface="Calibri" pitchFamily="34" charset="0"/>
                <a:cs typeface="Calibri" pitchFamily="34" charset="0"/>
              </a:rPr>
              <a:t>Making Rock Candy: </a:t>
            </a:r>
            <a:r>
              <a:rPr lang="en-SG" sz="1400" dirty="0">
                <a:latin typeface="Calibri" pitchFamily="34" charset="0"/>
                <a:cs typeface="Calibri" pitchFamily="34" charset="0"/>
                <a:hlinkClick r:id="rId8"/>
              </a:rPr>
              <a:t>http://</a:t>
            </a:r>
            <a:r>
              <a:rPr lang="en-SG" sz="1400" dirty="0" smtClean="0">
                <a:latin typeface="Calibri" pitchFamily="34" charset="0"/>
                <a:cs typeface="Calibri" pitchFamily="34" charset="0"/>
                <a:hlinkClick r:id="rId8"/>
              </a:rPr>
              <a:t>www.exploratorium.edu/cooking/candy/recipe-rockcandy.html</a:t>
            </a:r>
            <a:endParaRPr lang="en-SG" sz="1400" dirty="0" smtClean="0">
              <a:latin typeface="Calibri" pitchFamily="34" charset="0"/>
              <a:cs typeface="Calibri" pitchFamily="34" charset="0"/>
            </a:endParaRPr>
          </a:p>
          <a:p>
            <a:pPr marL="457200" indent="-457200">
              <a:buFontTx/>
              <a:buAutoNum type="arabicPeriod"/>
            </a:pPr>
            <a:r>
              <a:rPr lang="en-SG" sz="1400" dirty="0">
                <a:latin typeface="Calibri" pitchFamily="34" charset="0"/>
                <a:cs typeface="Calibri" pitchFamily="34" charset="0"/>
              </a:rPr>
              <a:t>CONTACT EQUILIBRIUM PROCESSES – APPLICATIONS: </a:t>
            </a:r>
            <a:r>
              <a:rPr lang="en-SG" sz="1400" u="sng" dirty="0">
                <a:latin typeface="Calibri" pitchFamily="34" charset="0"/>
                <a:cs typeface="Calibri" pitchFamily="34" charset="0"/>
                <a:hlinkClick r:id="rId9"/>
              </a:rPr>
              <a:t>http://www.nzifst.org.nz/unitoperations/conteqseparation10.htm</a:t>
            </a:r>
            <a:endParaRPr lang="en-SG" sz="1400" dirty="0">
              <a:latin typeface="Calibri" pitchFamily="34" charset="0"/>
              <a:cs typeface="Calibri" pitchFamily="34" charset="0"/>
            </a:endParaRPr>
          </a:p>
          <a:p>
            <a:pPr marL="457200" indent="-457200">
              <a:buAutoNum type="arabicPeriod"/>
            </a:pPr>
            <a:endParaRPr lang="en-US" sz="1400" dirty="0" smtClean="0"/>
          </a:p>
        </p:txBody>
      </p:sp>
      <p:graphicFrame>
        <p:nvGraphicFramePr>
          <p:cNvPr id="31" name="Table 3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85399932"/>
              </p:ext>
            </p:extLst>
          </p:nvPr>
        </p:nvGraphicFramePr>
        <p:xfrm>
          <a:off x="623243" y="6634044"/>
          <a:ext cx="8747813" cy="387497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2542969"/>
                <a:gridCol w="6204844"/>
              </a:tblGrid>
              <a:tr h="806007"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Chemical Name</a:t>
                      </a:r>
                      <a:endParaRPr lang="en-AU" sz="2800" dirty="0"/>
                    </a:p>
                  </a:txBody>
                  <a:tcPr marL="64584" marR="64584" marT="32339" marB="32339" anchor="ctr"/>
                </a:tc>
                <a:tc>
                  <a:txBody>
                    <a:bodyPr/>
                    <a:lstStyle/>
                    <a:p>
                      <a:r>
                        <a:rPr lang="en-AU" sz="2800" dirty="0" smtClean="0"/>
                        <a:t>Sucrose,</a:t>
                      </a:r>
                      <a:br>
                        <a:rPr lang="en-AU" sz="2800" dirty="0" smtClean="0"/>
                      </a:br>
                      <a:r>
                        <a:rPr lang="en-AU" sz="2800" dirty="0" smtClean="0"/>
                        <a:t>O-alpha-D-</a:t>
                      </a:r>
                      <a:r>
                        <a:rPr lang="en-AU" sz="2800" dirty="0" err="1" smtClean="0"/>
                        <a:t>glucopyranosyl</a:t>
                      </a:r>
                      <a:r>
                        <a:rPr lang="en-AU" sz="2800" dirty="0" smtClean="0"/>
                        <a:t>- (1-2)-beta -D- </a:t>
                      </a:r>
                      <a:r>
                        <a:rPr lang="en-AU" sz="2800" dirty="0" err="1" smtClean="0"/>
                        <a:t>fructofuranoside</a:t>
                      </a:r>
                      <a:endParaRPr lang="en-AU" sz="2800" dirty="0"/>
                    </a:p>
                  </a:txBody>
                  <a:tcPr marL="64584" marR="64584" marT="32339" marB="32339" anchor="ctr"/>
                </a:tc>
              </a:tr>
              <a:tr h="806007">
                <a:tc>
                  <a:txBody>
                    <a:bodyPr/>
                    <a:lstStyle/>
                    <a:p>
                      <a:r>
                        <a:rPr lang="en-AU" sz="2800" dirty="0" smtClean="0"/>
                        <a:t>Chemical Formula</a:t>
                      </a:r>
                      <a:endParaRPr lang="en-AU" sz="2800" dirty="0"/>
                    </a:p>
                  </a:txBody>
                  <a:tcPr marL="64584" marR="64584" marT="32339" marB="32339" anchor="ctr"/>
                </a:tc>
                <a:tc>
                  <a:txBody>
                    <a:bodyPr/>
                    <a:lstStyle/>
                    <a:p>
                      <a:r>
                        <a:rPr kumimoji="0" lang="en-SG" sz="2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</a:t>
                      </a:r>
                      <a:r>
                        <a:rPr kumimoji="0" lang="en-SG" sz="2800" b="0" i="0" kern="1200" baseline="-250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12</a:t>
                      </a:r>
                      <a:r>
                        <a:rPr kumimoji="0" lang="en-SG" sz="2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</a:t>
                      </a:r>
                      <a:r>
                        <a:rPr kumimoji="0" lang="en-SG" sz="2800" b="0" i="0" kern="1200" baseline="-250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22</a:t>
                      </a:r>
                      <a:r>
                        <a:rPr kumimoji="0" lang="en-SG" sz="2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</a:t>
                      </a:r>
                      <a:r>
                        <a:rPr kumimoji="0" lang="en-SG" sz="2800" b="0" i="0" kern="1200" baseline="-250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11</a:t>
                      </a:r>
                      <a:endParaRPr lang="en-AU" sz="2800" dirty="0"/>
                    </a:p>
                  </a:txBody>
                  <a:tcPr marL="64584" marR="64584" marT="32339" marB="32339" anchor="ctr"/>
                </a:tc>
              </a:tr>
              <a:tr h="806007"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Weight</a:t>
                      </a:r>
                      <a:endParaRPr lang="en-AU" sz="2800" dirty="0"/>
                    </a:p>
                  </a:txBody>
                  <a:tcPr marL="64584" marR="64584" marT="32339" marB="32339" anchor="ctr"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-</a:t>
                      </a:r>
                      <a:endParaRPr lang="en-AU" sz="2800" dirty="0"/>
                    </a:p>
                  </a:txBody>
                  <a:tcPr marL="64584" marR="64584" marT="32339" marB="32339" anchor="ctr"/>
                </a:tc>
              </a:tr>
              <a:tr h="806007"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Dimensions</a:t>
                      </a:r>
                      <a:endParaRPr lang="en-AU" sz="2800" dirty="0"/>
                    </a:p>
                  </a:txBody>
                  <a:tcPr marL="64584" marR="64584" marT="32339" marB="32339" anchor="ctr"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-</a:t>
                      </a:r>
                      <a:endParaRPr lang="en-AU" sz="2800" dirty="0"/>
                    </a:p>
                  </a:txBody>
                  <a:tcPr marL="64584" marR="64584" marT="32339" marB="32339" anchor="ctr"/>
                </a:tc>
              </a:tr>
            </a:tbl>
          </a:graphicData>
        </a:graphic>
      </p:graphicFrame>
      <p:sp>
        <p:nvSpPr>
          <p:cNvPr id="29" name="TextBox 28"/>
          <p:cNvSpPr txBox="1"/>
          <p:nvPr/>
        </p:nvSpPr>
        <p:spPr>
          <a:xfrm>
            <a:off x="1961705" y="10590941"/>
            <a:ext cx="5760640" cy="927044"/>
          </a:xfrm>
          <a:prstGeom prst="rect">
            <a:avLst/>
          </a:prstGeom>
          <a:noFill/>
        </p:spPr>
        <p:txBody>
          <a:bodyPr wrap="square" lIns="64639" tIns="32319" rIns="64639" bIns="32319" rtlCol="0">
            <a:spAutoFit/>
          </a:bodyPr>
          <a:lstStyle/>
          <a:p>
            <a:pPr algn="ctr"/>
            <a:r>
              <a:rPr lang="en-US" sz="2800" b="1" dirty="0" smtClean="0"/>
              <a:t>Crystal growing still in progress</a:t>
            </a:r>
            <a:endParaRPr lang="en-AU" sz="2800" b="1" dirty="0"/>
          </a:p>
        </p:txBody>
      </p:sp>
      <p:sp>
        <p:nvSpPr>
          <p:cNvPr id="35" name="TextBox 34"/>
          <p:cNvSpPr txBox="1"/>
          <p:nvPr/>
        </p:nvSpPr>
        <p:spPr>
          <a:xfrm>
            <a:off x="12417550" y="26332536"/>
            <a:ext cx="2339158" cy="542323"/>
          </a:xfrm>
          <a:prstGeom prst="rect">
            <a:avLst/>
          </a:prstGeom>
          <a:noFill/>
        </p:spPr>
        <p:txBody>
          <a:bodyPr wrap="none" lIns="64639" tIns="32319" rIns="64639" bIns="32319" rtlCol="0">
            <a:spAutoFit/>
          </a:bodyPr>
          <a:lstStyle/>
          <a:p>
            <a:r>
              <a:rPr lang="en-US" sz="3100" dirty="0" smtClean="0"/>
              <a:t>Organised by:</a:t>
            </a:r>
            <a:endParaRPr lang="en-AU" sz="3100" dirty="0"/>
          </a:p>
        </p:txBody>
      </p:sp>
      <p:pic>
        <p:nvPicPr>
          <p:cNvPr id="36" name="Picture 6" descr="C:\Documents and Settings\chmllp\My Documents\Administration\NUS Logo\NUS stack full colour.eps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12570128" y="27093315"/>
            <a:ext cx="2036197" cy="3063256"/>
          </a:xfrm>
          <a:prstGeom prst="rect">
            <a:avLst/>
          </a:prstGeom>
          <a:noFill/>
        </p:spPr>
      </p:pic>
      <p:sp>
        <p:nvSpPr>
          <p:cNvPr id="37" name="TextBox 36"/>
          <p:cNvSpPr txBox="1"/>
          <p:nvPr/>
        </p:nvSpPr>
        <p:spPr>
          <a:xfrm>
            <a:off x="16181144" y="26332536"/>
            <a:ext cx="2436322" cy="544253"/>
          </a:xfrm>
          <a:prstGeom prst="rect">
            <a:avLst/>
          </a:prstGeom>
          <a:noFill/>
        </p:spPr>
        <p:txBody>
          <a:bodyPr wrap="none" lIns="64639" tIns="32319" rIns="64639" bIns="32319" rtlCol="0">
            <a:spAutoFit/>
          </a:bodyPr>
          <a:lstStyle/>
          <a:p>
            <a:r>
              <a:rPr lang="en-US" sz="3100" dirty="0" smtClean="0"/>
              <a:t>Sponsored by:</a:t>
            </a:r>
            <a:endParaRPr lang="en-AU" sz="3100" dirty="0"/>
          </a:p>
        </p:txBody>
      </p:sp>
      <p:pic>
        <p:nvPicPr>
          <p:cNvPr id="34" name="Picture 33" descr="Bruker log_high resolution.tif"/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16334666" y="27505471"/>
            <a:ext cx="3384376" cy="1805522"/>
          </a:xfrm>
          <a:prstGeom prst="rect">
            <a:avLst/>
          </a:prstGeom>
        </p:spPr>
      </p:pic>
      <p:sp>
        <p:nvSpPr>
          <p:cNvPr id="33" name="TextBox 32"/>
          <p:cNvSpPr txBox="1"/>
          <p:nvPr/>
        </p:nvSpPr>
        <p:spPr>
          <a:xfrm>
            <a:off x="12037106" y="12720520"/>
            <a:ext cx="8992778" cy="619267"/>
          </a:xfrm>
          <a:prstGeom prst="rect">
            <a:avLst/>
          </a:prstGeom>
          <a:solidFill>
            <a:schemeClr val="accent1">
              <a:lumMod val="40000"/>
              <a:lumOff val="60000"/>
              <a:alpha val="75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64639" tIns="32319" rIns="64639" bIns="32319" rtlCol="0">
            <a:spAutoFit/>
          </a:bodyPr>
          <a:lstStyle/>
          <a:p>
            <a:r>
              <a:rPr lang="en-US" sz="3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  <a:cs typeface="Calibri" pitchFamily="34" charset="0"/>
              </a:rPr>
              <a:t>Comments </a:t>
            </a:r>
            <a:endParaRPr lang="en-AU" sz="3600" dirty="0">
              <a:solidFill>
                <a:schemeClr val="tx1">
                  <a:lumMod val="65000"/>
                  <a:lumOff val="35000"/>
                </a:schemeClr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468264" y="12691715"/>
            <a:ext cx="8992778" cy="619267"/>
          </a:xfrm>
          <a:prstGeom prst="rect">
            <a:avLst/>
          </a:prstGeom>
          <a:solidFill>
            <a:schemeClr val="accent1">
              <a:lumMod val="40000"/>
              <a:lumOff val="60000"/>
              <a:alpha val="75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64639" tIns="32319" rIns="64639" bIns="32319" rtlCol="0">
            <a:spAutoFit/>
          </a:bodyPr>
          <a:lstStyle/>
          <a:p>
            <a:r>
              <a:rPr lang="en-US" sz="3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  <a:cs typeface="Calibri" pitchFamily="34" charset="0"/>
              </a:rPr>
              <a:t>Introduction</a:t>
            </a:r>
            <a:endParaRPr lang="en-AU" sz="3600" dirty="0">
              <a:solidFill>
                <a:schemeClr val="tx1">
                  <a:lumMod val="65000"/>
                  <a:lumOff val="35000"/>
                </a:schemeClr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467912" y="16436131"/>
            <a:ext cx="8993129" cy="619267"/>
          </a:xfrm>
          <a:prstGeom prst="rect">
            <a:avLst/>
          </a:prstGeom>
          <a:solidFill>
            <a:schemeClr val="accent1">
              <a:lumMod val="40000"/>
              <a:lumOff val="60000"/>
              <a:alpha val="75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64639" tIns="32319" rIns="64639" bIns="32319" rtlCol="0">
            <a:spAutoFit/>
          </a:bodyPr>
          <a:lstStyle/>
          <a:p>
            <a:r>
              <a:rPr lang="en-US" sz="3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  <a:cs typeface="Calibri" pitchFamily="34" charset="0"/>
              </a:rPr>
              <a:t>Objectives</a:t>
            </a:r>
            <a:endParaRPr lang="en-AU" sz="3600" dirty="0">
              <a:solidFill>
                <a:schemeClr val="tx1">
                  <a:lumMod val="65000"/>
                  <a:lumOff val="35000"/>
                </a:schemeClr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12133560" y="23449712"/>
            <a:ext cx="8992778" cy="619267"/>
          </a:xfrm>
          <a:prstGeom prst="rect">
            <a:avLst/>
          </a:prstGeom>
          <a:solidFill>
            <a:schemeClr val="accent1">
              <a:lumMod val="40000"/>
              <a:lumOff val="60000"/>
              <a:alpha val="8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64639" tIns="32319" rIns="64639" bIns="32319" rtlCol="0">
            <a:spAutoFit/>
          </a:bodyPr>
          <a:lstStyle/>
          <a:p>
            <a:r>
              <a:rPr lang="en-US" sz="3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  <a:cs typeface="Calibri" pitchFamily="34" charset="0"/>
              </a:rPr>
              <a:t>References</a:t>
            </a:r>
            <a:endParaRPr lang="en-AU" sz="3600" dirty="0">
              <a:solidFill>
                <a:schemeClr val="tx1">
                  <a:lumMod val="65000"/>
                  <a:lumOff val="35000"/>
                </a:schemeClr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468264" y="18625176"/>
            <a:ext cx="8992778" cy="619267"/>
          </a:xfrm>
          <a:prstGeom prst="rect">
            <a:avLst/>
          </a:prstGeom>
          <a:solidFill>
            <a:schemeClr val="accent1">
              <a:lumMod val="40000"/>
              <a:lumOff val="60000"/>
              <a:alpha val="75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64639" tIns="32319" rIns="64639" bIns="32319" rtlCol="0">
            <a:spAutoFit/>
          </a:bodyPr>
          <a:lstStyle/>
          <a:p>
            <a:r>
              <a:rPr lang="en-US" sz="3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  <a:cs typeface="Calibri" pitchFamily="34" charset="0"/>
              </a:rPr>
              <a:t>Experimental Description</a:t>
            </a:r>
            <a:endParaRPr lang="en-AU" sz="3600" dirty="0">
              <a:solidFill>
                <a:schemeClr val="tx1">
                  <a:lumMod val="65000"/>
                  <a:lumOff val="35000"/>
                </a:schemeClr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468264" y="5634931"/>
            <a:ext cx="8992778" cy="619267"/>
          </a:xfrm>
          <a:prstGeom prst="rect">
            <a:avLst/>
          </a:prstGeom>
          <a:solidFill>
            <a:schemeClr val="accent1">
              <a:lumMod val="40000"/>
              <a:lumOff val="60000"/>
              <a:alpha val="8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64639" tIns="32319" rIns="64639" bIns="32319" rtlCol="0">
            <a:spAutoFit/>
          </a:bodyPr>
          <a:lstStyle/>
          <a:p>
            <a:r>
              <a:rPr lang="en-US" sz="3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  <a:cs typeface="Calibri" pitchFamily="34" charset="0"/>
              </a:rPr>
              <a:t>Description of Crystal</a:t>
            </a:r>
            <a:endParaRPr lang="en-AU" sz="3600" dirty="0">
              <a:solidFill>
                <a:schemeClr val="tx1">
                  <a:lumMod val="65000"/>
                  <a:lumOff val="35000"/>
                </a:schemeClr>
              </a:solidFill>
              <a:latin typeface="Calibri" pitchFamily="34" charset="0"/>
              <a:cs typeface="Calibri" pitchFamily="34" charset="0"/>
            </a:endParaRPr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790160735"/>
              </p:ext>
            </p:extLst>
          </p:nvPr>
        </p:nvGraphicFramePr>
        <p:xfrm>
          <a:off x="13281506" y="5490915"/>
          <a:ext cx="10517350" cy="602707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2" r:lo="rId13" r:qs="rId14" r:cs="rId15"/>
          </a:graphicData>
        </a:graphic>
      </p:graphicFrame>
      <p:sp>
        <p:nvSpPr>
          <p:cNvPr id="32" name="TextBox 31"/>
          <p:cNvSpPr txBox="1"/>
          <p:nvPr/>
        </p:nvSpPr>
        <p:spPr>
          <a:xfrm>
            <a:off x="467912" y="19564620"/>
            <a:ext cx="8992778" cy="10529672"/>
          </a:xfrm>
          <a:prstGeom prst="rect">
            <a:avLst/>
          </a:prstGeom>
          <a:solidFill>
            <a:schemeClr val="accent1">
              <a:lumMod val="40000"/>
              <a:lumOff val="60000"/>
              <a:alpha val="75000"/>
            </a:schemeClr>
          </a:solidFill>
        </p:spPr>
        <p:txBody>
          <a:bodyPr wrap="square" lIns="64639" tIns="32319" rIns="64639" bIns="32319" rtlCol="0">
            <a:spAutoFit/>
          </a:bodyPr>
          <a:lstStyle/>
          <a:p>
            <a:pPr algn="just"/>
            <a:r>
              <a:rPr lang="en-US" sz="2000" dirty="0" smtClean="0">
                <a:latin typeface="Calibri" pitchFamily="34" charset="0"/>
                <a:cs typeface="Calibri" pitchFamily="34" charset="0"/>
              </a:rPr>
              <a:t>Crystals are formed when the solubility of a solution is above the maximum solubility it can achieve under normal circumstances, also known as supersaturated. When a solution is above its supersaturation curve, it crystalizes out as crystals at nucleation sites after the solubility of the solution decreases</a:t>
            </a:r>
            <a:r>
              <a:rPr lang="en-US" sz="2000" dirty="0" smtClean="0">
                <a:latin typeface="Calibri" pitchFamily="34" charset="0"/>
                <a:cs typeface="Calibri" pitchFamily="34" charset="0"/>
              </a:rPr>
              <a:t>. Our experimental procedures are as followed:</a:t>
            </a:r>
            <a:endParaRPr lang="en-US" sz="2000" dirty="0" smtClean="0">
              <a:latin typeface="Calibri" pitchFamily="34" charset="0"/>
              <a:cs typeface="Calibri" pitchFamily="34" charset="0"/>
            </a:endParaRPr>
          </a:p>
          <a:p>
            <a:pPr algn="just"/>
            <a:endParaRPr lang="en-US" sz="2000" dirty="0">
              <a:latin typeface="Calibri" pitchFamily="34" charset="0"/>
              <a:cs typeface="Calibri" pitchFamily="34" charset="0"/>
            </a:endParaRPr>
          </a:p>
          <a:p>
            <a:pPr algn="just"/>
            <a:endParaRPr lang="en-US" sz="2000" dirty="0">
              <a:solidFill>
                <a:schemeClr val="dk1"/>
              </a:solidFill>
              <a:latin typeface="Calibri" pitchFamily="34" charset="0"/>
              <a:cs typeface="Calibri" pitchFamily="34" charset="0"/>
            </a:endParaRPr>
          </a:p>
          <a:p>
            <a:pPr algn="just"/>
            <a:endParaRPr lang="en-US" sz="2000" dirty="0" smtClean="0">
              <a:solidFill>
                <a:schemeClr val="dk1"/>
              </a:solidFill>
              <a:latin typeface="Calibri" pitchFamily="34" charset="0"/>
              <a:cs typeface="Calibri" pitchFamily="34" charset="0"/>
            </a:endParaRPr>
          </a:p>
          <a:p>
            <a:pPr algn="just"/>
            <a:endParaRPr lang="en-US" sz="2000" dirty="0" smtClean="0">
              <a:solidFill>
                <a:schemeClr val="dk1"/>
              </a:solidFill>
              <a:latin typeface="Calibri" pitchFamily="34" charset="0"/>
              <a:cs typeface="Calibri" pitchFamily="34" charset="0"/>
            </a:endParaRPr>
          </a:p>
          <a:p>
            <a:pPr algn="just"/>
            <a:endParaRPr lang="en-US" sz="2000" dirty="0">
              <a:solidFill>
                <a:schemeClr val="dk1"/>
              </a:solidFill>
              <a:latin typeface="Calibri" pitchFamily="34" charset="0"/>
              <a:cs typeface="Calibri" pitchFamily="34" charset="0"/>
            </a:endParaRPr>
          </a:p>
          <a:p>
            <a:pPr algn="just"/>
            <a:endParaRPr lang="en-US" sz="2000" dirty="0" smtClean="0">
              <a:solidFill>
                <a:schemeClr val="dk1"/>
              </a:solidFill>
              <a:latin typeface="Calibri" pitchFamily="34" charset="0"/>
              <a:cs typeface="Calibri" pitchFamily="34" charset="0"/>
            </a:endParaRPr>
          </a:p>
          <a:p>
            <a:pPr algn="just"/>
            <a:endParaRPr lang="en-US" sz="2000" dirty="0">
              <a:solidFill>
                <a:schemeClr val="dk1"/>
              </a:solidFill>
              <a:latin typeface="Calibri" pitchFamily="34" charset="0"/>
              <a:cs typeface="Calibri" pitchFamily="34" charset="0"/>
            </a:endParaRPr>
          </a:p>
          <a:p>
            <a:pPr algn="just"/>
            <a:endParaRPr lang="en-US" sz="2000" dirty="0" smtClean="0">
              <a:solidFill>
                <a:schemeClr val="dk1"/>
              </a:solidFill>
              <a:latin typeface="Calibri" pitchFamily="34" charset="0"/>
              <a:cs typeface="Calibri" pitchFamily="34" charset="0"/>
            </a:endParaRPr>
          </a:p>
          <a:p>
            <a:pPr algn="just"/>
            <a:endParaRPr lang="en-US" sz="2000" dirty="0">
              <a:solidFill>
                <a:schemeClr val="dk1"/>
              </a:solidFill>
              <a:latin typeface="Calibri" pitchFamily="34" charset="0"/>
              <a:cs typeface="Calibri" pitchFamily="34" charset="0"/>
            </a:endParaRPr>
          </a:p>
          <a:p>
            <a:pPr algn="just"/>
            <a:endParaRPr lang="en-US" sz="2000" dirty="0" smtClean="0">
              <a:solidFill>
                <a:schemeClr val="dk1"/>
              </a:solidFill>
              <a:latin typeface="Calibri" pitchFamily="34" charset="0"/>
              <a:cs typeface="Calibri" pitchFamily="34" charset="0"/>
            </a:endParaRPr>
          </a:p>
          <a:p>
            <a:pPr algn="just"/>
            <a:endParaRPr lang="en-US" sz="2000" dirty="0">
              <a:solidFill>
                <a:schemeClr val="dk1"/>
              </a:solidFill>
              <a:latin typeface="Calibri" pitchFamily="34" charset="0"/>
              <a:cs typeface="Calibri" pitchFamily="34" charset="0"/>
            </a:endParaRPr>
          </a:p>
          <a:p>
            <a:pPr algn="just"/>
            <a:endParaRPr lang="en-US" sz="2000" dirty="0" smtClean="0">
              <a:solidFill>
                <a:schemeClr val="dk1"/>
              </a:solidFill>
              <a:latin typeface="Calibri" pitchFamily="34" charset="0"/>
              <a:cs typeface="Calibri" pitchFamily="34" charset="0"/>
            </a:endParaRPr>
          </a:p>
          <a:p>
            <a:pPr algn="just"/>
            <a:endParaRPr lang="en-US" sz="2000" dirty="0">
              <a:solidFill>
                <a:schemeClr val="dk1"/>
              </a:solidFill>
              <a:latin typeface="Calibri" pitchFamily="34" charset="0"/>
              <a:cs typeface="Calibri" pitchFamily="34" charset="0"/>
            </a:endParaRPr>
          </a:p>
          <a:p>
            <a:pPr algn="just"/>
            <a:endParaRPr lang="en-US" sz="2000" dirty="0" smtClean="0">
              <a:solidFill>
                <a:schemeClr val="dk1"/>
              </a:solidFill>
              <a:latin typeface="Calibri" pitchFamily="34" charset="0"/>
              <a:cs typeface="Calibri" pitchFamily="34" charset="0"/>
            </a:endParaRPr>
          </a:p>
          <a:p>
            <a:pPr algn="just"/>
            <a:endParaRPr lang="en-US" sz="2000" dirty="0">
              <a:solidFill>
                <a:schemeClr val="dk1"/>
              </a:solidFill>
              <a:latin typeface="Calibri" pitchFamily="34" charset="0"/>
              <a:cs typeface="Calibri" pitchFamily="34" charset="0"/>
            </a:endParaRPr>
          </a:p>
          <a:p>
            <a:pPr algn="just"/>
            <a:endParaRPr lang="en-US" sz="2000" dirty="0" smtClean="0">
              <a:solidFill>
                <a:schemeClr val="dk1"/>
              </a:solidFill>
              <a:latin typeface="Calibri" pitchFamily="34" charset="0"/>
              <a:cs typeface="Calibri" pitchFamily="34" charset="0"/>
            </a:endParaRPr>
          </a:p>
          <a:p>
            <a:pPr algn="just"/>
            <a:endParaRPr lang="en-US" sz="2000" dirty="0">
              <a:solidFill>
                <a:schemeClr val="dk1"/>
              </a:solidFill>
              <a:latin typeface="Calibri" pitchFamily="34" charset="0"/>
              <a:cs typeface="Calibri" pitchFamily="34" charset="0"/>
            </a:endParaRPr>
          </a:p>
          <a:p>
            <a:pPr algn="just"/>
            <a:endParaRPr lang="en-US" sz="2000" dirty="0" smtClean="0">
              <a:solidFill>
                <a:schemeClr val="dk1"/>
              </a:solidFill>
              <a:latin typeface="Calibri" pitchFamily="34" charset="0"/>
              <a:cs typeface="Calibri" pitchFamily="34" charset="0"/>
            </a:endParaRPr>
          </a:p>
          <a:p>
            <a:pPr algn="just"/>
            <a:endParaRPr lang="en-US" sz="2000" dirty="0">
              <a:solidFill>
                <a:schemeClr val="dk1"/>
              </a:solidFill>
              <a:latin typeface="Calibri" pitchFamily="34" charset="0"/>
              <a:cs typeface="Calibri" pitchFamily="34" charset="0"/>
            </a:endParaRPr>
          </a:p>
          <a:p>
            <a:pPr algn="just"/>
            <a:endParaRPr lang="en-US" sz="2000" dirty="0" smtClean="0">
              <a:solidFill>
                <a:schemeClr val="dk1"/>
              </a:solidFill>
              <a:latin typeface="Calibri" pitchFamily="34" charset="0"/>
              <a:cs typeface="Calibri" pitchFamily="34" charset="0"/>
            </a:endParaRPr>
          </a:p>
          <a:p>
            <a:pPr algn="just"/>
            <a:endParaRPr lang="en-US" sz="2000" dirty="0">
              <a:solidFill>
                <a:schemeClr val="dk1"/>
              </a:solidFill>
              <a:latin typeface="Calibri" pitchFamily="34" charset="0"/>
              <a:cs typeface="Calibri" pitchFamily="34" charset="0"/>
            </a:endParaRPr>
          </a:p>
          <a:p>
            <a:pPr algn="just"/>
            <a:endParaRPr lang="en-US" sz="2000" dirty="0" smtClean="0">
              <a:solidFill>
                <a:schemeClr val="dk1"/>
              </a:solidFill>
              <a:latin typeface="Calibri" pitchFamily="34" charset="0"/>
              <a:cs typeface="Calibri" pitchFamily="34" charset="0"/>
            </a:endParaRPr>
          </a:p>
          <a:p>
            <a:pPr algn="just"/>
            <a:endParaRPr lang="en-US" sz="2000" dirty="0">
              <a:solidFill>
                <a:schemeClr val="dk1"/>
              </a:solidFill>
              <a:latin typeface="Calibri" pitchFamily="34" charset="0"/>
              <a:cs typeface="Calibri" pitchFamily="34" charset="0"/>
            </a:endParaRPr>
          </a:p>
          <a:p>
            <a:pPr algn="just"/>
            <a:endParaRPr lang="en-US" sz="2000" dirty="0" smtClean="0">
              <a:solidFill>
                <a:schemeClr val="dk1"/>
              </a:solidFill>
              <a:latin typeface="Calibri" pitchFamily="34" charset="0"/>
              <a:cs typeface="Calibri" pitchFamily="34" charset="0"/>
            </a:endParaRPr>
          </a:p>
          <a:p>
            <a:pPr algn="just"/>
            <a:endParaRPr lang="en-US" sz="2000" dirty="0">
              <a:solidFill>
                <a:schemeClr val="dk1"/>
              </a:solidFill>
              <a:latin typeface="Calibri" pitchFamily="34" charset="0"/>
              <a:cs typeface="Calibri" pitchFamily="34" charset="0"/>
            </a:endParaRPr>
          </a:p>
          <a:p>
            <a:pPr algn="just"/>
            <a:endParaRPr lang="en-US" sz="2000" dirty="0" smtClean="0">
              <a:solidFill>
                <a:schemeClr val="dk1"/>
              </a:solidFill>
              <a:latin typeface="Calibri" pitchFamily="34" charset="0"/>
              <a:cs typeface="Calibri" pitchFamily="34" charset="0"/>
            </a:endParaRPr>
          </a:p>
          <a:p>
            <a:pPr algn="just"/>
            <a:endParaRPr lang="en-US" sz="2000" dirty="0">
              <a:solidFill>
                <a:schemeClr val="dk1"/>
              </a:solidFill>
              <a:latin typeface="Calibri" pitchFamily="34" charset="0"/>
              <a:cs typeface="Calibri" pitchFamily="34" charset="0"/>
            </a:endParaRPr>
          </a:p>
          <a:p>
            <a:pPr algn="just"/>
            <a:endParaRPr lang="en-US" sz="2000" dirty="0" smtClean="0">
              <a:latin typeface="Calibri" pitchFamily="34" charset="0"/>
              <a:cs typeface="Calibri" pitchFamily="34" charset="0"/>
            </a:endParaRPr>
          </a:p>
          <a:p>
            <a:pPr algn="just"/>
            <a:endParaRPr lang="en-US" sz="2000" dirty="0" smtClean="0"/>
          </a:p>
        </p:txBody>
      </p:sp>
      <p:sp>
        <p:nvSpPr>
          <p:cNvPr id="49" name="TextBox 48"/>
          <p:cNvSpPr txBox="1"/>
          <p:nvPr/>
        </p:nvSpPr>
        <p:spPr>
          <a:xfrm>
            <a:off x="12141782" y="16238493"/>
            <a:ext cx="8992778" cy="7144130"/>
          </a:xfrm>
          <a:prstGeom prst="rect">
            <a:avLst/>
          </a:prstGeom>
          <a:solidFill>
            <a:schemeClr val="accent1">
              <a:lumMod val="40000"/>
              <a:lumOff val="60000"/>
              <a:alpha val="75000"/>
            </a:schemeClr>
          </a:solidFill>
        </p:spPr>
        <p:txBody>
          <a:bodyPr wrap="square" lIns="64639" tIns="32319" rIns="64639" bIns="32319" rtlCol="0">
            <a:spAutoFit/>
          </a:bodyPr>
          <a:lstStyle/>
          <a:p>
            <a:r>
              <a:rPr lang="en-SG" sz="2000" dirty="0" smtClean="0">
                <a:latin typeface="Calibri" pitchFamily="34" charset="0"/>
                <a:cs typeface="Calibri" pitchFamily="34" charset="0"/>
              </a:rPr>
              <a:t>As shown by the results, due to the proportionate relationship between the solubility </a:t>
            </a:r>
            <a:r>
              <a:rPr lang="en-SG" sz="2000" dirty="0">
                <a:latin typeface="Calibri" pitchFamily="34" charset="0"/>
                <a:cs typeface="Calibri" pitchFamily="34" charset="0"/>
              </a:rPr>
              <a:t>of </a:t>
            </a:r>
            <a:r>
              <a:rPr lang="en-SG" sz="2000" dirty="0" smtClean="0">
                <a:latin typeface="Calibri" pitchFamily="34" charset="0"/>
                <a:cs typeface="Calibri" pitchFamily="34" charset="0"/>
              </a:rPr>
              <a:t>sugar and temperature</a:t>
            </a:r>
            <a:r>
              <a:rPr lang="en-SG" sz="2000" dirty="0">
                <a:latin typeface="Calibri" pitchFamily="34" charset="0"/>
                <a:cs typeface="Calibri" pitchFamily="34" charset="0"/>
              </a:rPr>
              <a:t>, </a:t>
            </a:r>
            <a:r>
              <a:rPr lang="en-SG" sz="2000" dirty="0" smtClean="0">
                <a:latin typeface="Calibri" pitchFamily="34" charset="0"/>
                <a:cs typeface="Calibri" pitchFamily="34" charset="0"/>
              </a:rPr>
              <a:t>thus at a lower </a:t>
            </a:r>
            <a:r>
              <a:rPr lang="en-SG" sz="2000" dirty="0">
                <a:latin typeface="Calibri" pitchFamily="34" charset="0"/>
                <a:cs typeface="Calibri" pitchFamily="34" charset="0"/>
              </a:rPr>
              <a:t>temperature </a:t>
            </a:r>
            <a:r>
              <a:rPr lang="en-SG" sz="2000" dirty="0" smtClean="0">
                <a:latin typeface="Calibri" pitchFamily="34" charset="0"/>
                <a:cs typeface="Calibri" pitchFamily="34" charset="0"/>
              </a:rPr>
              <a:t>where the solubility of the </a:t>
            </a:r>
            <a:r>
              <a:rPr lang="en-SG" sz="2000" b="1" dirty="0" smtClean="0">
                <a:latin typeface="Calibri" pitchFamily="34" charset="0"/>
                <a:cs typeface="Calibri" pitchFamily="34" charset="0"/>
              </a:rPr>
              <a:t>supersaturated </a:t>
            </a:r>
            <a:r>
              <a:rPr lang="en-SG" sz="2000" dirty="0" smtClean="0">
                <a:latin typeface="Calibri" pitchFamily="34" charset="0"/>
                <a:cs typeface="Calibri" pitchFamily="34" charset="0"/>
              </a:rPr>
              <a:t>solution is lower, the sucrose will be crystalized </a:t>
            </a:r>
            <a:r>
              <a:rPr lang="en-SG" sz="2000" dirty="0">
                <a:latin typeface="Calibri" pitchFamily="34" charset="0"/>
                <a:cs typeface="Calibri" pitchFamily="34" charset="0"/>
              </a:rPr>
              <a:t>out </a:t>
            </a:r>
            <a:r>
              <a:rPr lang="en-SG" sz="2000" dirty="0" smtClean="0">
                <a:latin typeface="Calibri" pitchFamily="34" charset="0"/>
                <a:cs typeface="Calibri" pitchFamily="34" charset="0"/>
              </a:rPr>
              <a:t>at the nucleation sites</a:t>
            </a:r>
            <a:r>
              <a:rPr lang="en-US" sz="2000" dirty="0" smtClean="0">
                <a:latin typeface="Calibri" pitchFamily="34" charset="0"/>
                <a:cs typeface="Calibri" pitchFamily="34" charset="0"/>
              </a:rPr>
              <a:t>. Hence, the </a:t>
            </a:r>
            <a:r>
              <a:rPr lang="en-US" sz="2000" b="1" dirty="0" smtClean="0">
                <a:latin typeface="Calibri" pitchFamily="34" charset="0"/>
                <a:cs typeface="Calibri" pitchFamily="34" charset="0"/>
              </a:rPr>
              <a:t>solubility of a solution </a:t>
            </a:r>
            <a:r>
              <a:rPr lang="en-US" sz="2000" dirty="0" smtClean="0">
                <a:latin typeface="Calibri" pitchFamily="34" charset="0"/>
                <a:cs typeface="Calibri" pitchFamily="34" charset="0"/>
              </a:rPr>
              <a:t>is one of the key determining factors in determining the rate of crystal growth.</a:t>
            </a:r>
            <a:endParaRPr lang="en-US" sz="2000" dirty="0">
              <a:latin typeface="Calibri" pitchFamily="34" charset="0"/>
              <a:cs typeface="Calibri" pitchFamily="34" charset="0"/>
            </a:endParaRPr>
          </a:p>
          <a:p>
            <a:r>
              <a:rPr lang="en-US" sz="2000" dirty="0" smtClean="0">
                <a:latin typeface="Calibri" pitchFamily="34" charset="0"/>
                <a:cs typeface="Calibri" pitchFamily="34" charset="0"/>
              </a:rPr>
              <a:t>The follow two graphs show how the solubility of sucrose (</a:t>
            </a:r>
            <a:r>
              <a:rPr lang="en-SG" sz="2000" dirty="0" smtClean="0">
                <a:solidFill>
                  <a:schemeClr val="dk1"/>
                </a:solidFill>
                <a:latin typeface="Calibri" pitchFamily="34" charset="0"/>
                <a:cs typeface="Calibri" pitchFamily="34" charset="0"/>
              </a:rPr>
              <a:t>C</a:t>
            </a:r>
            <a:r>
              <a:rPr lang="en-SG" sz="2000" baseline="-25000" dirty="0" smtClean="0">
                <a:solidFill>
                  <a:schemeClr val="dk1"/>
                </a:solidFill>
                <a:latin typeface="Calibri" pitchFamily="34" charset="0"/>
                <a:cs typeface="Calibri" pitchFamily="34" charset="0"/>
              </a:rPr>
              <a:t>12</a:t>
            </a:r>
            <a:r>
              <a:rPr lang="en-SG" sz="2000" dirty="0" smtClean="0">
                <a:solidFill>
                  <a:schemeClr val="dk1"/>
                </a:solidFill>
                <a:latin typeface="Calibri" pitchFamily="34" charset="0"/>
                <a:cs typeface="Calibri" pitchFamily="34" charset="0"/>
              </a:rPr>
              <a:t>H</a:t>
            </a:r>
            <a:r>
              <a:rPr lang="en-SG" sz="2000" baseline="-25000" dirty="0" smtClean="0">
                <a:solidFill>
                  <a:schemeClr val="dk1"/>
                </a:solidFill>
                <a:latin typeface="Calibri" pitchFamily="34" charset="0"/>
                <a:cs typeface="Calibri" pitchFamily="34" charset="0"/>
              </a:rPr>
              <a:t>22</a:t>
            </a:r>
            <a:r>
              <a:rPr lang="en-SG" sz="2000" dirty="0" smtClean="0">
                <a:solidFill>
                  <a:schemeClr val="dk1"/>
                </a:solidFill>
                <a:latin typeface="Calibri" pitchFamily="34" charset="0"/>
                <a:cs typeface="Calibri" pitchFamily="34" charset="0"/>
              </a:rPr>
              <a:t>O</a:t>
            </a:r>
            <a:r>
              <a:rPr lang="en-SG" sz="2000" baseline="-25000" dirty="0" smtClean="0">
                <a:solidFill>
                  <a:schemeClr val="dk1"/>
                </a:solidFill>
                <a:latin typeface="Calibri" pitchFamily="34" charset="0"/>
                <a:cs typeface="Calibri" pitchFamily="34" charset="0"/>
              </a:rPr>
              <a:t>11</a:t>
            </a:r>
            <a:r>
              <a:rPr lang="en-SG" sz="2000" dirty="0" smtClean="0">
                <a:solidFill>
                  <a:schemeClr val="dk1"/>
                </a:solidFill>
                <a:latin typeface="Calibri" pitchFamily="34" charset="0"/>
                <a:cs typeface="Calibri" pitchFamily="34" charset="0"/>
              </a:rPr>
              <a:t>) increases  proportionately with that of the surrounding temperature. Hence, it can be concluded that </a:t>
            </a:r>
            <a:r>
              <a:rPr lang="en-SG" sz="2000" b="1" dirty="0" smtClean="0">
                <a:solidFill>
                  <a:schemeClr val="dk1"/>
                </a:solidFill>
                <a:latin typeface="Calibri" pitchFamily="34" charset="0"/>
                <a:cs typeface="Calibri" pitchFamily="34" charset="0"/>
              </a:rPr>
              <a:t>temperature</a:t>
            </a:r>
            <a:r>
              <a:rPr lang="en-SG" sz="2000" dirty="0" smtClean="0">
                <a:solidFill>
                  <a:schemeClr val="dk1"/>
                </a:solidFill>
                <a:latin typeface="Calibri" pitchFamily="34" charset="0"/>
                <a:cs typeface="Calibri" pitchFamily="34" charset="0"/>
              </a:rPr>
              <a:t> is also one of the main factors that affect crystal growth. </a:t>
            </a:r>
          </a:p>
          <a:p>
            <a:pPr algn="just"/>
            <a:endParaRPr lang="en-US" sz="2000" dirty="0">
              <a:solidFill>
                <a:schemeClr val="dk1"/>
              </a:solidFill>
              <a:latin typeface="Calibri" pitchFamily="34" charset="0"/>
              <a:cs typeface="Calibri" pitchFamily="34" charset="0"/>
            </a:endParaRPr>
          </a:p>
          <a:p>
            <a:pPr algn="just"/>
            <a:endParaRPr lang="en-US" sz="2000" dirty="0" smtClean="0">
              <a:solidFill>
                <a:schemeClr val="dk1"/>
              </a:solidFill>
              <a:latin typeface="Calibri" pitchFamily="34" charset="0"/>
              <a:cs typeface="Calibri" pitchFamily="34" charset="0"/>
            </a:endParaRPr>
          </a:p>
          <a:p>
            <a:pPr algn="just"/>
            <a:endParaRPr lang="en-US" sz="2000" dirty="0" smtClean="0">
              <a:solidFill>
                <a:schemeClr val="dk1"/>
              </a:solidFill>
              <a:latin typeface="Calibri" pitchFamily="34" charset="0"/>
              <a:cs typeface="Calibri" pitchFamily="34" charset="0"/>
            </a:endParaRPr>
          </a:p>
          <a:p>
            <a:pPr algn="just"/>
            <a:endParaRPr lang="en-US" sz="2000" dirty="0">
              <a:solidFill>
                <a:schemeClr val="dk1"/>
              </a:solidFill>
              <a:latin typeface="Calibri" pitchFamily="34" charset="0"/>
              <a:cs typeface="Calibri" pitchFamily="34" charset="0"/>
            </a:endParaRPr>
          </a:p>
          <a:p>
            <a:pPr algn="just"/>
            <a:endParaRPr lang="en-US" sz="2000" dirty="0" smtClean="0">
              <a:solidFill>
                <a:schemeClr val="dk1"/>
              </a:solidFill>
              <a:latin typeface="Calibri" pitchFamily="34" charset="0"/>
              <a:cs typeface="Calibri" pitchFamily="34" charset="0"/>
            </a:endParaRPr>
          </a:p>
          <a:p>
            <a:pPr algn="just"/>
            <a:endParaRPr lang="en-US" sz="2000" dirty="0" smtClean="0">
              <a:solidFill>
                <a:schemeClr val="dk1"/>
              </a:solidFill>
              <a:latin typeface="Calibri" pitchFamily="34" charset="0"/>
              <a:cs typeface="Calibri" pitchFamily="34" charset="0"/>
            </a:endParaRPr>
          </a:p>
          <a:p>
            <a:pPr algn="just"/>
            <a:endParaRPr lang="en-US" sz="2000" dirty="0">
              <a:solidFill>
                <a:schemeClr val="dk1"/>
              </a:solidFill>
              <a:latin typeface="Calibri" pitchFamily="34" charset="0"/>
              <a:cs typeface="Calibri" pitchFamily="34" charset="0"/>
            </a:endParaRPr>
          </a:p>
          <a:p>
            <a:pPr algn="just"/>
            <a:endParaRPr lang="en-US" sz="2000" dirty="0">
              <a:solidFill>
                <a:schemeClr val="dk1"/>
              </a:solidFill>
              <a:latin typeface="Calibri" pitchFamily="34" charset="0"/>
              <a:cs typeface="Calibri" pitchFamily="34" charset="0"/>
            </a:endParaRPr>
          </a:p>
          <a:p>
            <a:pPr algn="just"/>
            <a:endParaRPr lang="en-US" sz="2000" dirty="0" smtClean="0">
              <a:solidFill>
                <a:schemeClr val="dk1"/>
              </a:solidFill>
              <a:latin typeface="Calibri" pitchFamily="34" charset="0"/>
              <a:cs typeface="Calibri" pitchFamily="34" charset="0"/>
            </a:endParaRPr>
          </a:p>
          <a:p>
            <a:pPr algn="just"/>
            <a:endParaRPr lang="en-US" sz="2000" dirty="0" smtClean="0">
              <a:solidFill>
                <a:schemeClr val="dk1"/>
              </a:solidFill>
              <a:latin typeface="Calibri" pitchFamily="34" charset="0"/>
              <a:cs typeface="Calibri" pitchFamily="34" charset="0"/>
            </a:endParaRPr>
          </a:p>
          <a:p>
            <a:pPr algn="just"/>
            <a:endParaRPr lang="en-US" sz="2000" dirty="0">
              <a:solidFill>
                <a:schemeClr val="dk1"/>
              </a:solidFill>
              <a:latin typeface="Calibri" pitchFamily="34" charset="0"/>
              <a:cs typeface="Calibri" pitchFamily="34" charset="0"/>
            </a:endParaRPr>
          </a:p>
          <a:p>
            <a:pPr algn="just"/>
            <a:endParaRPr lang="en-US" sz="2000" dirty="0" smtClean="0">
              <a:latin typeface="Calibri" pitchFamily="34" charset="0"/>
              <a:cs typeface="Calibri" pitchFamily="34" charset="0"/>
            </a:endParaRPr>
          </a:p>
          <a:p>
            <a:pPr algn="just"/>
            <a:endParaRPr lang="en-US" sz="2000" dirty="0" smtClean="0">
              <a:latin typeface="Calibri" pitchFamily="34" charset="0"/>
              <a:cs typeface="Calibri" pitchFamily="34" charset="0"/>
            </a:endParaRPr>
          </a:p>
          <a:p>
            <a:pPr algn="just"/>
            <a:endParaRPr lang="en-US" sz="2000" dirty="0" smtClean="0">
              <a:latin typeface="Calibri" pitchFamily="34" charset="0"/>
              <a:cs typeface="Calibri" pitchFamily="34" charset="0"/>
            </a:endParaRPr>
          </a:p>
          <a:p>
            <a:pPr algn="just"/>
            <a:endParaRPr lang="en-US" sz="2000" dirty="0" smtClean="0"/>
          </a:p>
        </p:txBody>
      </p:sp>
      <p:pic>
        <p:nvPicPr>
          <p:cNvPr id="50" name="Picture 49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20939" y="18799434"/>
            <a:ext cx="3225589" cy="4290033"/>
          </a:xfrm>
          <a:prstGeom prst="rect">
            <a:avLst/>
          </a:prstGeom>
          <a:solidFill>
            <a:srgbClr val="FFFFFF">
              <a:shade val="85000"/>
            </a:srgbClr>
          </a:solidFill>
          <a:ln w="762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51" name="Picture 50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62004" y="18867489"/>
            <a:ext cx="4884124" cy="411730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8" name="TextBox 7"/>
          <p:cNvSpPr txBox="1"/>
          <p:nvPr/>
        </p:nvSpPr>
        <p:spPr>
          <a:xfrm>
            <a:off x="12853640" y="23089467"/>
            <a:ext cx="410445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>
                <a:latin typeface="Calibri" pitchFamily="34" charset="0"/>
                <a:cs typeface="Calibri" pitchFamily="34" charset="0"/>
              </a:rPr>
              <a:t>Figure 1.1 Graph of Concentration/g against </a:t>
            </a:r>
            <a:r>
              <a:rPr lang="en-US" sz="1100" dirty="0" smtClean="0">
                <a:latin typeface="Calibri" pitchFamily="34" charset="0"/>
                <a:cs typeface="Calibri" pitchFamily="34" charset="0"/>
              </a:rPr>
              <a:t>temperature/°C</a:t>
            </a:r>
            <a:endParaRPr lang="en-SG" sz="11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17246128" y="23132875"/>
            <a:ext cx="410445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>
                <a:latin typeface="Calibri" pitchFamily="34" charset="0"/>
                <a:cs typeface="Calibri" pitchFamily="34" charset="0"/>
              </a:rPr>
              <a:t>Figure 1.2 Graph of Concentration/g against </a:t>
            </a:r>
            <a:r>
              <a:rPr lang="en-US" sz="1000" dirty="0">
                <a:latin typeface="Calibri" pitchFamily="34" charset="0"/>
                <a:cs typeface="Calibri" pitchFamily="34" charset="0"/>
              </a:rPr>
              <a:t>temperature/°C</a:t>
            </a:r>
            <a:endParaRPr lang="en-SG" sz="1000" dirty="0">
              <a:latin typeface="Calibri" pitchFamily="34" charset="0"/>
              <a:cs typeface="Calibri" pitchFamily="34" charset="0"/>
            </a:endParaRPr>
          </a:p>
        </p:txBody>
      </p:sp>
      <p:graphicFrame>
        <p:nvGraphicFramePr>
          <p:cNvPr id="12" name="Diagram 11"/>
          <p:cNvGraphicFramePr/>
          <p:nvPr>
            <p:extLst>
              <p:ext uri="{D42A27DB-BD31-4B8C-83A1-F6EECF244321}">
                <p14:modId xmlns:p14="http://schemas.microsoft.com/office/powerpoint/2010/main" val="2689755116"/>
              </p:ext>
            </p:extLst>
          </p:nvPr>
        </p:nvGraphicFramePr>
        <p:xfrm>
          <a:off x="418514" y="21404683"/>
          <a:ext cx="9042176" cy="837248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9" r:lo="rId20" r:qs="rId21" r:cs="rId22"/>
          </a:graphicData>
        </a:graphic>
      </p:graphicFrame>
      <p:graphicFrame>
        <p:nvGraphicFramePr>
          <p:cNvPr id="13" name="Diagram 12"/>
          <p:cNvGraphicFramePr/>
          <p:nvPr>
            <p:extLst>
              <p:ext uri="{D42A27DB-BD31-4B8C-83A1-F6EECF244321}">
                <p14:modId xmlns:p14="http://schemas.microsoft.com/office/powerpoint/2010/main" val="3272415084"/>
              </p:ext>
            </p:extLst>
          </p:nvPr>
        </p:nvGraphicFramePr>
        <p:xfrm>
          <a:off x="7957096" y="5110921"/>
          <a:ext cx="8453555" cy="722075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4" r:lo="rId25" r:qs="rId26" r:cs="rId27"/>
          </a:graphicData>
        </a:graphic>
      </p:graphicFrame>
      <p:sp>
        <p:nvSpPr>
          <p:cNvPr id="14" name="TextBox 13"/>
          <p:cNvSpPr txBox="1"/>
          <p:nvPr/>
        </p:nvSpPr>
        <p:spPr>
          <a:xfrm>
            <a:off x="12631757" y="13483803"/>
            <a:ext cx="8718827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>
                <a:solidFill>
                  <a:srgbClr val="FF0000"/>
                </a:solidFill>
              </a:rPr>
              <a:t>Priya</a:t>
            </a:r>
            <a:r>
              <a:rPr lang="en-US" dirty="0" smtClean="0">
                <a:solidFill>
                  <a:srgbClr val="FF0000"/>
                </a:solidFill>
              </a:rPr>
              <a:t> no space for problems ):</a:t>
            </a:r>
            <a:endParaRPr lang="en-SG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4880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09"/>
  <p:tag name="MMPROD_UIDATA" val="&lt;database version=&quot;7.0&quot;&gt;&lt;object type=&quot;1&quot; unique_id=&quot;10001&quot;&gt;&lt;object type=&quot;8&quot; unique_id=&quot;10002&quot;&gt;&lt;/object&gt;&lt;object type=&quot;2&quot; unique_id=&quot;10003&quot;&gt;&lt;object type=&quot;3&quot; unique_id=&quot;10004&quot;&gt;&lt;property id=&quot;20148&quot; value=&quot;5&quot;/&gt;&lt;property id=&quot;20300&quot; value=&quot;Slide 1 - &amp;quot;Key in the title of your poster here&amp;#x0D;&amp;#x0A;&amp;quot;&quot;/&gt;&lt;property id=&quot;20307&quot; value=&quot;256&quot;/&gt;&lt;/object&gt;&lt;/object&gt;&lt;/object&gt;&lt;/database&gt;"/>
  <p:tag name="SECTOMILLISECCONVERTED" val="1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936</TotalTime>
  <Words>492</Words>
  <Application>Microsoft Office PowerPoint</Application>
  <PresentationFormat>Custom</PresentationFormat>
  <Paragraphs>89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Oriel</vt:lpstr>
      <vt:lpstr>10th SINGAPORE CRYSTAL GROWING CHALLENGE </vt:lpstr>
    </vt:vector>
  </TitlesOfParts>
  <Company>National University of Singapore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Key in the title of your poster here</dc:title>
  <dc:creator>Leong Lai Peng</dc:creator>
  <cp:lastModifiedBy>Srpang</cp:lastModifiedBy>
  <cp:revision>77</cp:revision>
  <dcterms:created xsi:type="dcterms:W3CDTF">2012-07-30T09:09:59Z</dcterms:created>
  <dcterms:modified xsi:type="dcterms:W3CDTF">2012-10-01T15:47:26Z</dcterms:modified>
</cp:coreProperties>
</file>