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70" r:id="rId10"/>
    <p:sldId id="271" r:id="rId11"/>
    <p:sldId id="272" r:id="rId12"/>
    <p:sldId id="273" r:id="rId13"/>
    <p:sldId id="274" r:id="rId14"/>
    <p:sldId id="265" r:id="rId15"/>
    <p:sldId id="266" r:id="rId16"/>
    <p:sldId id="267" r:id="rId17"/>
    <p:sldId id="268" r:id="rId18"/>
    <p:sldId id="269" r:id="rId19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6" autoAdjust="0"/>
    <p:restoredTop sz="94660"/>
  </p:normalViewPr>
  <p:slideViewPr>
    <p:cSldViewPr>
      <p:cViewPr>
        <p:scale>
          <a:sx n="75" d="100"/>
          <a:sy n="75" d="100"/>
        </p:scale>
        <p:origin x="-122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A401-EA1F-42B0-AC8B-154AE027CE26}" type="datetimeFigureOut">
              <a:rPr lang="pt-PT" smtClean="0"/>
              <a:t>02-06-2013</a:t>
            </a:fld>
            <a:endParaRPr lang="pt-PT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CC5A9-9513-45A3-8D98-EE14773D270C}" type="slidenum">
              <a:rPr lang="pt-PT" smtClean="0"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A401-EA1F-42B0-AC8B-154AE027CE26}" type="datetimeFigureOut">
              <a:rPr lang="pt-PT" smtClean="0"/>
              <a:t>02-06-2013</a:t>
            </a:fld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CC5A9-9513-45A3-8D98-EE14773D270C}" type="slidenum">
              <a:rPr lang="pt-PT" smtClean="0"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A401-EA1F-42B0-AC8B-154AE027CE26}" type="datetimeFigureOut">
              <a:rPr lang="pt-PT" smtClean="0"/>
              <a:t>02-06-2013</a:t>
            </a:fld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CC5A9-9513-45A3-8D98-EE14773D270C}" type="slidenum">
              <a:rPr lang="pt-PT" smtClean="0"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A401-EA1F-42B0-AC8B-154AE027CE26}" type="datetimeFigureOut">
              <a:rPr lang="pt-PT" smtClean="0"/>
              <a:t>02-06-2013</a:t>
            </a:fld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CC5A9-9513-45A3-8D98-EE14773D270C}" type="slidenum">
              <a:rPr lang="pt-PT" smtClean="0"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A401-EA1F-42B0-AC8B-154AE027CE26}" type="datetimeFigureOut">
              <a:rPr lang="pt-PT" smtClean="0"/>
              <a:t>02-06-2013</a:t>
            </a:fld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CC5A9-9513-45A3-8D98-EE14773D270C}" type="slidenum">
              <a:rPr lang="pt-PT" smtClean="0"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A401-EA1F-42B0-AC8B-154AE027CE26}" type="datetimeFigureOut">
              <a:rPr lang="pt-PT" smtClean="0"/>
              <a:t>02-06-2013</a:t>
            </a:fld>
            <a:endParaRPr lang="pt-P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CC5A9-9513-45A3-8D98-EE14773D270C}" type="slidenum">
              <a:rPr lang="pt-PT" smtClean="0"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A401-EA1F-42B0-AC8B-154AE027CE26}" type="datetimeFigureOut">
              <a:rPr lang="pt-PT" smtClean="0"/>
              <a:t>02-06-2013</a:t>
            </a:fld>
            <a:endParaRPr lang="pt-P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CC5A9-9513-45A3-8D98-EE14773D270C}" type="slidenum">
              <a:rPr lang="pt-PT" smtClean="0"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A401-EA1F-42B0-AC8B-154AE027CE26}" type="datetimeFigureOut">
              <a:rPr lang="pt-PT" smtClean="0"/>
              <a:t>02-06-2013</a:t>
            </a:fld>
            <a:endParaRPr lang="pt-P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CC5A9-9513-45A3-8D98-EE14773D270C}" type="slidenum">
              <a:rPr lang="pt-PT" smtClean="0"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A401-EA1F-42B0-AC8B-154AE027CE26}" type="datetimeFigureOut">
              <a:rPr lang="pt-PT" smtClean="0"/>
              <a:t>02-06-2013</a:t>
            </a:fld>
            <a:endParaRPr lang="pt-P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CC5A9-9513-45A3-8D98-EE14773D270C}" type="slidenum">
              <a:rPr lang="pt-PT" smtClean="0"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A401-EA1F-42B0-AC8B-154AE027CE26}" type="datetimeFigureOut">
              <a:rPr lang="pt-PT" smtClean="0"/>
              <a:t>02-06-2013</a:t>
            </a:fld>
            <a:endParaRPr lang="pt-P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CC5A9-9513-45A3-8D98-EE14773D270C}" type="slidenum">
              <a:rPr lang="pt-PT" smtClean="0"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A401-EA1F-42B0-AC8B-154AE027CE26}" type="datetimeFigureOut">
              <a:rPr lang="pt-PT" smtClean="0"/>
              <a:t>02-06-2013</a:t>
            </a:fld>
            <a:endParaRPr lang="pt-P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70CC5A9-9513-45A3-8D98-EE14773D270C}" type="slidenum">
              <a:rPr lang="pt-PT" smtClean="0"/>
              <a:t>‹nº›</a:t>
            </a:fld>
            <a:endParaRPr lang="pt-PT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PT" dirty="0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38A401-EA1F-42B0-AC8B-154AE027CE26}" type="datetimeFigureOut">
              <a:rPr lang="pt-PT" smtClean="0"/>
              <a:t>02-06-2013</a:t>
            </a:fld>
            <a:endParaRPr lang="pt-PT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t-PT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70CC5A9-9513-45A3-8D98-EE14773D270C}" type="slidenum">
              <a:rPr lang="pt-PT" smtClean="0"/>
              <a:t>‹nº›</a:t>
            </a:fld>
            <a:endParaRPr lang="pt-PT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9552" y="2060848"/>
            <a:ext cx="7851648" cy="2363688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pt-PT" sz="15100" dirty="0" smtClean="0">
                <a:latin typeface="+mn-lt"/>
              </a:rPr>
              <a:t>VoIP</a:t>
            </a:r>
            <a:r>
              <a:rPr lang="pt-PT" dirty="0" smtClean="0"/>
              <a:t/>
            </a:r>
            <a:br>
              <a:rPr lang="pt-PT" dirty="0" smtClean="0"/>
            </a:br>
            <a:r>
              <a:rPr lang="pt-PT" dirty="0" smtClean="0"/>
              <a:t>(Voz sobre IP)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1161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-12252" y="548680"/>
            <a:ext cx="6816500" cy="1181844"/>
          </a:xfrm>
          <a:prstGeom prst="rect">
            <a:avLst/>
          </a:prstGeom>
        </p:spPr>
        <p:txBody>
          <a:bodyPr vert="horz" lIns="0" rIns="0" bIns="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4600" dirty="0" smtClean="0">
                <a:solidFill>
                  <a:schemeClr val="tx1"/>
                </a:solidFill>
                <a:latin typeface="Constantia" pitchFamily="18" charset="0"/>
              </a:rPr>
              <a:t>Equipamentos para VOIP</a:t>
            </a:r>
            <a:endParaRPr lang="pt-PT" sz="4600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3136" y="1700510"/>
            <a:ext cx="8476729" cy="1396799"/>
          </a:xfrm>
          <a:prstGeom prst="rect">
            <a:avLst/>
          </a:prstGeom>
        </p:spPr>
        <p:txBody>
          <a:bodyPr vert="horz" lIns="0" rIns="0" bIns="0" anchor="t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dirty="0" smtClean="0">
                <a:solidFill>
                  <a:schemeClr val="tx1"/>
                </a:solidFill>
                <a:latin typeface="Constantia" pitchFamily="18" charset="0"/>
              </a:rPr>
              <a:t>Telefone é um rede fixo, precisa ATA para ter Telefone VoIP</a:t>
            </a:r>
          </a:p>
        </p:txBody>
      </p:sp>
      <p:pic>
        <p:nvPicPr>
          <p:cNvPr id="6147" name="Picture 3" descr="C:\Users\Pereira006\Desktop\ATI\Voip PAT\ss (2013-05-12 at 11.33.3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116" y="3429000"/>
            <a:ext cx="6912768" cy="1871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023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-12252" y="548680"/>
            <a:ext cx="6816500" cy="1181844"/>
          </a:xfrm>
          <a:prstGeom prst="rect">
            <a:avLst/>
          </a:prstGeom>
        </p:spPr>
        <p:txBody>
          <a:bodyPr vert="horz" lIns="0" rIns="0" bIns="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4600" dirty="0" smtClean="0">
                <a:solidFill>
                  <a:schemeClr val="tx1"/>
                </a:solidFill>
                <a:latin typeface="Constantia" pitchFamily="18" charset="0"/>
              </a:rPr>
              <a:t>Equipamentos para VOIP</a:t>
            </a:r>
            <a:endParaRPr lang="pt-PT" sz="4600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3136" y="1700510"/>
            <a:ext cx="8476729" cy="1396799"/>
          </a:xfrm>
          <a:prstGeom prst="rect">
            <a:avLst/>
          </a:prstGeom>
        </p:spPr>
        <p:txBody>
          <a:bodyPr vert="horz" lIns="0" rIns="0" bIns="0" anchor="t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dirty="0" smtClean="0">
                <a:solidFill>
                  <a:schemeClr val="tx1"/>
                </a:solidFill>
                <a:latin typeface="Constantia" pitchFamily="18" charset="0"/>
              </a:rPr>
              <a:t>Telemóvel é uma rede moveis, precisa S.O, Wi-Fi e software</a:t>
            </a:r>
          </a:p>
        </p:txBody>
      </p:sp>
      <p:pic>
        <p:nvPicPr>
          <p:cNvPr id="7170" name="Picture 2" descr="C:\Users\Pereira006\Desktop\ATI\Voip PAT\ss (2013-05-13 at 12.09.0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1" y="3097309"/>
            <a:ext cx="5962129" cy="2419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9116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-12252" y="548680"/>
            <a:ext cx="6816500" cy="1181844"/>
          </a:xfrm>
          <a:prstGeom prst="rect">
            <a:avLst/>
          </a:prstGeom>
        </p:spPr>
        <p:txBody>
          <a:bodyPr vert="horz" lIns="0" rIns="0" bIns="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4600" dirty="0" smtClean="0">
                <a:solidFill>
                  <a:schemeClr val="tx1"/>
                </a:solidFill>
                <a:latin typeface="Constantia" pitchFamily="18" charset="0"/>
              </a:rPr>
              <a:t>Equipamentos para VOIP</a:t>
            </a:r>
            <a:endParaRPr lang="pt-PT" sz="4600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3136" y="1700510"/>
            <a:ext cx="8476729" cy="1396799"/>
          </a:xfrm>
          <a:prstGeom prst="rect">
            <a:avLst/>
          </a:prstGeom>
        </p:spPr>
        <p:txBody>
          <a:bodyPr vert="horz" lIns="0" rIns="0" bIns="0" anchor="t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dirty="0" smtClean="0">
                <a:solidFill>
                  <a:schemeClr val="tx1"/>
                </a:solidFill>
                <a:latin typeface="Constantia" pitchFamily="18" charset="0"/>
              </a:rPr>
              <a:t>Tablet é parecido computador mas é movei </a:t>
            </a:r>
          </a:p>
        </p:txBody>
      </p:sp>
      <p:pic>
        <p:nvPicPr>
          <p:cNvPr id="8194" name="Picture 2" descr="C:\Users\Pereira006\Desktop\ATI\Voip PAT\ss (2013-05-13 at 12.59.2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945" y="3429000"/>
            <a:ext cx="6617110" cy="160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6944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-12252" y="548680"/>
            <a:ext cx="6816500" cy="1181844"/>
          </a:xfrm>
          <a:prstGeom prst="rect">
            <a:avLst/>
          </a:prstGeom>
        </p:spPr>
        <p:txBody>
          <a:bodyPr vert="horz" lIns="0" rIns="0" bIns="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4600" dirty="0" smtClean="0">
                <a:solidFill>
                  <a:schemeClr val="tx1"/>
                </a:solidFill>
                <a:latin typeface="Constantia" pitchFamily="18" charset="0"/>
              </a:rPr>
              <a:t>Equipamentos para VOIP</a:t>
            </a:r>
            <a:endParaRPr lang="pt-PT" sz="4600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3136" y="1700510"/>
            <a:ext cx="8476729" cy="1396799"/>
          </a:xfrm>
          <a:prstGeom prst="rect">
            <a:avLst/>
          </a:prstGeom>
        </p:spPr>
        <p:txBody>
          <a:bodyPr vert="horz" lIns="0" rIns="0" bIns="0" anchor="t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dirty="0" smtClean="0">
                <a:solidFill>
                  <a:schemeClr val="tx1"/>
                </a:solidFill>
                <a:latin typeface="Constantia" pitchFamily="18" charset="0"/>
              </a:rPr>
              <a:t>Computador é utilizado por uso pessoal ou grupo</a:t>
            </a:r>
          </a:p>
        </p:txBody>
      </p:sp>
      <p:pic>
        <p:nvPicPr>
          <p:cNvPr id="9218" name="Picture 2" descr="C:\Users\Pereira006\Desktop\ATI\Voip PAT\computador lig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429000"/>
            <a:ext cx="7043612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3568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-12252" y="548680"/>
            <a:ext cx="4872284" cy="1181844"/>
          </a:xfrm>
          <a:prstGeom prst="rect">
            <a:avLst/>
          </a:prstGeom>
        </p:spPr>
        <p:txBody>
          <a:bodyPr vert="horz" lIns="0" rIns="0" bIns="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4600" dirty="0" smtClean="0">
                <a:solidFill>
                  <a:schemeClr val="tx1"/>
                </a:solidFill>
                <a:latin typeface="Constantia" pitchFamily="18" charset="0"/>
              </a:rPr>
              <a:t>Softwares de VoIP</a:t>
            </a:r>
            <a:endParaRPr lang="pt-PT" sz="4600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27719" y="1744169"/>
            <a:ext cx="9016281" cy="986432"/>
          </a:xfrm>
          <a:prstGeom prst="rect">
            <a:avLst/>
          </a:prstGeom>
        </p:spPr>
        <p:txBody>
          <a:bodyPr vert="horz" lIns="0" rIns="0" bIns="0" anchor="t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dirty="0" smtClean="0">
                <a:solidFill>
                  <a:schemeClr val="tx1"/>
                </a:solidFill>
                <a:latin typeface="Constantia" pitchFamily="18" charset="0"/>
              </a:rPr>
              <a:t>VoipBuster é freeware mas só pode chamadas de voz e mensagem, em Linux chama-se Linphone</a:t>
            </a:r>
            <a:endParaRPr lang="pt-PT" sz="2800" dirty="0">
              <a:solidFill>
                <a:schemeClr val="tx1"/>
              </a:solidFill>
              <a:latin typeface="Constantia" pitchFamily="18" charset="0"/>
            </a:endParaRPr>
          </a:p>
        </p:txBody>
      </p:sp>
      <p:pic>
        <p:nvPicPr>
          <p:cNvPr id="4098" name="Picture 2" descr="C:\Users\Pereira006\Desktop\ATI\Voip PAT\voipbuste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19" y="2730600"/>
            <a:ext cx="1707977" cy="1018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127719" y="3933056"/>
            <a:ext cx="9016281" cy="986432"/>
          </a:xfrm>
          <a:prstGeom prst="rect">
            <a:avLst/>
          </a:prstGeom>
        </p:spPr>
        <p:txBody>
          <a:bodyPr vert="horz" lIns="0" rIns="0" bIns="0" anchor="t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dirty="0" smtClean="0">
                <a:solidFill>
                  <a:schemeClr val="tx1"/>
                </a:solidFill>
                <a:latin typeface="Constantia" pitchFamily="18" charset="0"/>
              </a:rPr>
              <a:t>Skype é freeware, consegue fazer todas tipos de chamadas voz, vídeo, mensagem</a:t>
            </a:r>
            <a:endParaRPr lang="pt-PT" sz="2800" dirty="0">
              <a:solidFill>
                <a:schemeClr val="tx1"/>
              </a:solidFill>
              <a:latin typeface="Constantia" pitchFamily="18" charset="0"/>
            </a:endParaRPr>
          </a:p>
        </p:txBody>
      </p:sp>
      <p:pic>
        <p:nvPicPr>
          <p:cNvPr id="4099" name="Picture 3" descr="C:\Users\Pereira006\Desktop\ATI\Voip PAT\skype-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14" y="4919488"/>
            <a:ext cx="1683182" cy="1845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567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-12252" y="548680"/>
            <a:ext cx="9156252" cy="1181844"/>
          </a:xfrm>
          <a:prstGeom prst="rect">
            <a:avLst/>
          </a:prstGeom>
        </p:spPr>
        <p:txBody>
          <a:bodyPr vert="horz" lIns="0" rIns="0" bIns="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4600" dirty="0" smtClean="0">
                <a:solidFill>
                  <a:schemeClr val="tx1"/>
                </a:solidFill>
                <a:latin typeface="Constantia" pitchFamily="18" charset="0"/>
              </a:rPr>
              <a:t>Diferenças entre Voipbuster e </a:t>
            </a:r>
            <a:r>
              <a:rPr lang="pt-PT" sz="4600" dirty="0">
                <a:solidFill>
                  <a:schemeClr val="tx1"/>
                </a:solidFill>
                <a:latin typeface="Constantia" pitchFamily="18" charset="0"/>
              </a:rPr>
              <a:t>S</a:t>
            </a:r>
            <a:r>
              <a:rPr lang="pt-PT" sz="4600" dirty="0" smtClean="0">
                <a:solidFill>
                  <a:schemeClr val="tx1"/>
                </a:solidFill>
                <a:latin typeface="Constantia" pitchFamily="18" charset="0"/>
              </a:rPr>
              <a:t>kype</a:t>
            </a:r>
            <a:endParaRPr lang="pt-PT" sz="4600" dirty="0">
              <a:solidFill>
                <a:schemeClr val="tx1"/>
              </a:solidFill>
              <a:latin typeface="Constantia" pitchFamily="18" charset="0"/>
            </a:endParaRP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253742"/>
              </p:ext>
            </p:extLst>
          </p:nvPr>
        </p:nvGraphicFramePr>
        <p:xfrm>
          <a:off x="323528" y="1730525"/>
          <a:ext cx="8471966" cy="48890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35983"/>
                <a:gridCol w="4235983"/>
              </a:tblGrid>
              <a:tr h="886639">
                <a:tc>
                  <a:txBody>
                    <a:bodyPr/>
                    <a:lstStyle/>
                    <a:p>
                      <a:pPr algn="ctr"/>
                      <a:r>
                        <a:rPr lang="pt-PT" sz="2800" dirty="0" smtClean="0">
                          <a:latin typeface="Constantia" pitchFamily="18" charset="0"/>
                        </a:rPr>
                        <a:t>Voipbuster</a:t>
                      </a:r>
                    </a:p>
                    <a:p>
                      <a:pPr algn="ctr"/>
                      <a:r>
                        <a:rPr lang="pt-PT" sz="2800" dirty="0" smtClean="0">
                          <a:latin typeface="Constantia" pitchFamily="18" charset="0"/>
                        </a:rPr>
                        <a:t>(Vantagens)</a:t>
                      </a:r>
                      <a:endParaRPr lang="pt-PT" sz="28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800" dirty="0" smtClean="0"/>
                        <a:t>Skype</a:t>
                      </a:r>
                    </a:p>
                    <a:p>
                      <a:pPr algn="ctr"/>
                      <a:r>
                        <a:rPr lang="pt-PT" sz="2800" dirty="0" smtClean="0"/>
                        <a:t>(Vantagens)</a:t>
                      </a:r>
                      <a:endParaRPr lang="pt-PT" sz="2800" dirty="0"/>
                    </a:p>
                  </a:txBody>
                  <a:tcPr/>
                </a:tc>
              </a:tr>
              <a:tr h="603250">
                <a:tc>
                  <a:txBody>
                    <a:bodyPr/>
                    <a:lstStyle/>
                    <a:p>
                      <a:r>
                        <a:rPr lang="pt-PT" sz="2800" baseline="0" dirty="0" smtClean="0">
                          <a:latin typeface="Constantia" pitchFamily="18" charset="0"/>
                        </a:rPr>
                        <a:t>Mais baratos</a:t>
                      </a:r>
                      <a:endParaRPr lang="pt-PT" sz="28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800" baseline="0" dirty="0" smtClean="0">
                          <a:latin typeface="Constantia" pitchFamily="18" charset="0"/>
                        </a:rPr>
                        <a:t>Boa gráfico</a:t>
                      </a:r>
                    </a:p>
                  </a:txBody>
                  <a:tcPr/>
                </a:tc>
              </a:tr>
              <a:tr h="1189512">
                <a:tc>
                  <a:txBody>
                    <a:bodyPr/>
                    <a:lstStyle/>
                    <a:p>
                      <a:r>
                        <a:rPr lang="pt-PT" sz="2800" dirty="0" smtClean="0">
                          <a:latin typeface="Constantia" pitchFamily="18" charset="0"/>
                        </a:rPr>
                        <a:t>Suporte todas</a:t>
                      </a:r>
                      <a:r>
                        <a:rPr lang="pt-PT" sz="2800" baseline="0" dirty="0" smtClean="0">
                          <a:latin typeface="Constantia" pitchFamily="18" charset="0"/>
                        </a:rPr>
                        <a:t> equipamentos </a:t>
                      </a:r>
                      <a:endParaRPr lang="pt-PT" sz="28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800" dirty="0" smtClean="0">
                          <a:latin typeface="Constantia" pitchFamily="18" charset="0"/>
                        </a:rPr>
                        <a:t>Suporte todas</a:t>
                      </a:r>
                      <a:r>
                        <a:rPr lang="pt-PT" sz="2800" baseline="0" dirty="0" smtClean="0">
                          <a:latin typeface="Constantia" pitchFamily="18" charset="0"/>
                        </a:rPr>
                        <a:t> equipamentos</a:t>
                      </a:r>
                      <a:endParaRPr lang="pt-PT" sz="2800" dirty="0"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603250">
                <a:tc>
                  <a:txBody>
                    <a:bodyPr/>
                    <a:lstStyle/>
                    <a:p>
                      <a:r>
                        <a:rPr lang="pt-PT" sz="2800" dirty="0" smtClean="0">
                          <a:latin typeface="Constantia" pitchFamily="18" charset="0"/>
                        </a:rPr>
                        <a:t>Suporte todas</a:t>
                      </a:r>
                      <a:r>
                        <a:rPr lang="pt-PT" sz="2800" baseline="0" dirty="0" smtClean="0">
                          <a:latin typeface="Constantia" pitchFamily="18" charset="0"/>
                        </a:rPr>
                        <a:t> S.O</a:t>
                      </a:r>
                      <a:endParaRPr lang="pt-PT" sz="28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800" dirty="0" smtClean="0">
                          <a:latin typeface="Constantia" pitchFamily="18" charset="0"/>
                        </a:rPr>
                        <a:t>Suporte todas</a:t>
                      </a:r>
                      <a:r>
                        <a:rPr lang="pt-PT" sz="2800" baseline="0" dirty="0" smtClean="0">
                          <a:latin typeface="Constantia" pitchFamily="18" charset="0"/>
                        </a:rPr>
                        <a:t> S.O</a:t>
                      </a:r>
                      <a:endParaRPr lang="pt-PT" sz="2800" dirty="0"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603250">
                <a:tc>
                  <a:txBody>
                    <a:bodyPr/>
                    <a:lstStyle/>
                    <a:p>
                      <a:r>
                        <a:rPr lang="pt-PT" sz="2800" dirty="0" smtClean="0">
                          <a:latin typeface="Constantia" pitchFamily="18" charset="0"/>
                        </a:rPr>
                        <a:t>Serviços preço</a:t>
                      </a:r>
                      <a:r>
                        <a:rPr lang="pt-PT" sz="2800" baseline="0" dirty="0" smtClean="0">
                          <a:latin typeface="Constantia" pitchFamily="18" charset="0"/>
                        </a:rPr>
                        <a:t> e grátis</a:t>
                      </a:r>
                      <a:endParaRPr lang="pt-PT" sz="28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2800" dirty="0" smtClean="0">
                          <a:latin typeface="Constantia" pitchFamily="18" charset="0"/>
                        </a:rPr>
                        <a:t>Serviços preço</a:t>
                      </a:r>
                      <a:r>
                        <a:rPr lang="pt-PT" sz="2800" baseline="0" dirty="0" smtClean="0">
                          <a:latin typeface="Constantia" pitchFamily="18" charset="0"/>
                        </a:rPr>
                        <a:t> e grátis</a:t>
                      </a:r>
                      <a:endParaRPr lang="pt-PT" sz="2800" dirty="0" smtClean="0"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6032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2800" dirty="0" smtClean="0">
                          <a:latin typeface="Constantia" pitchFamily="18" charset="0"/>
                        </a:rPr>
                        <a:t>Usa muito menos 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800" dirty="0" smtClean="0">
                          <a:latin typeface="Constantia" pitchFamily="18" charset="0"/>
                        </a:rPr>
                        <a:t>Suporte </a:t>
                      </a:r>
                      <a:r>
                        <a:rPr lang="pt-PT" sz="2800" baseline="0" dirty="0" smtClean="0">
                          <a:latin typeface="Constantia" pitchFamily="18" charset="0"/>
                        </a:rPr>
                        <a:t>tipos de chamadas</a:t>
                      </a:r>
                      <a:endParaRPr lang="pt-PT" sz="2800" dirty="0">
                        <a:latin typeface="Constant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7783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-12252" y="548680"/>
            <a:ext cx="9156252" cy="1181844"/>
          </a:xfrm>
          <a:prstGeom prst="rect">
            <a:avLst/>
          </a:prstGeom>
        </p:spPr>
        <p:txBody>
          <a:bodyPr vert="horz" lIns="0" rIns="0" bIns="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4600" dirty="0" smtClean="0">
                <a:solidFill>
                  <a:schemeClr val="tx1"/>
                </a:solidFill>
                <a:latin typeface="Constantia" pitchFamily="18" charset="0"/>
              </a:rPr>
              <a:t>Diferenças entre Voipbuster e </a:t>
            </a:r>
            <a:r>
              <a:rPr lang="pt-PT" sz="4600" dirty="0">
                <a:solidFill>
                  <a:schemeClr val="tx1"/>
                </a:solidFill>
                <a:latin typeface="Constantia" pitchFamily="18" charset="0"/>
              </a:rPr>
              <a:t>S</a:t>
            </a:r>
            <a:r>
              <a:rPr lang="pt-PT" sz="4600" dirty="0" smtClean="0">
                <a:solidFill>
                  <a:schemeClr val="tx1"/>
                </a:solidFill>
                <a:latin typeface="Constantia" pitchFamily="18" charset="0"/>
              </a:rPr>
              <a:t>kype</a:t>
            </a:r>
            <a:endParaRPr lang="pt-PT" sz="4600" dirty="0">
              <a:solidFill>
                <a:schemeClr val="tx1"/>
              </a:solidFill>
              <a:latin typeface="Constantia" pitchFamily="18" charset="0"/>
            </a:endParaRP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9376855"/>
              </p:ext>
            </p:extLst>
          </p:nvPr>
        </p:nvGraphicFramePr>
        <p:xfrm>
          <a:off x="323528" y="1730525"/>
          <a:ext cx="8471966" cy="4450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35983"/>
                <a:gridCol w="4235983"/>
              </a:tblGrid>
              <a:tr h="886639">
                <a:tc>
                  <a:txBody>
                    <a:bodyPr/>
                    <a:lstStyle/>
                    <a:p>
                      <a:pPr algn="ctr"/>
                      <a:r>
                        <a:rPr lang="pt-PT" sz="2800" dirty="0" smtClean="0">
                          <a:latin typeface="Constantia" pitchFamily="18" charset="0"/>
                        </a:rPr>
                        <a:t>Voipbuster</a:t>
                      </a:r>
                    </a:p>
                    <a:p>
                      <a:pPr algn="ctr"/>
                      <a:r>
                        <a:rPr lang="pt-PT" sz="2800" dirty="0" smtClean="0">
                          <a:latin typeface="Constantia" pitchFamily="18" charset="0"/>
                        </a:rPr>
                        <a:t>(Desvantagens)</a:t>
                      </a:r>
                      <a:endParaRPr lang="pt-PT" sz="28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800" dirty="0" smtClean="0"/>
                        <a:t>Skype</a:t>
                      </a:r>
                    </a:p>
                    <a:p>
                      <a:pPr algn="ctr"/>
                      <a:r>
                        <a:rPr lang="pt-PT" sz="2800" dirty="0" smtClean="0"/>
                        <a:t>(Desvantagens)</a:t>
                      </a:r>
                      <a:endParaRPr lang="pt-PT" sz="2800" dirty="0"/>
                    </a:p>
                  </a:txBody>
                  <a:tcPr/>
                </a:tc>
              </a:tr>
              <a:tr h="603250">
                <a:tc>
                  <a:txBody>
                    <a:bodyPr/>
                    <a:lstStyle/>
                    <a:p>
                      <a:r>
                        <a:rPr lang="pt-PT" sz="2800" dirty="0" smtClean="0">
                          <a:latin typeface="Constantia" pitchFamily="18" charset="0"/>
                        </a:rPr>
                        <a:t>Gráfico</a:t>
                      </a:r>
                      <a:r>
                        <a:rPr lang="pt-PT" sz="2800" baseline="0" dirty="0" smtClean="0">
                          <a:latin typeface="Constantia" pitchFamily="18" charset="0"/>
                        </a:rPr>
                        <a:t> não está comparado com Skype</a:t>
                      </a:r>
                      <a:endParaRPr lang="pt-PT" sz="28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800" dirty="0" smtClean="0">
                          <a:latin typeface="Constantia" pitchFamily="18" charset="0"/>
                        </a:rPr>
                        <a:t>Gasta muito</a:t>
                      </a:r>
                      <a:r>
                        <a:rPr lang="pt-PT" sz="2800" baseline="0" dirty="0" smtClean="0">
                          <a:latin typeface="Constantia" pitchFamily="18" charset="0"/>
                        </a:rPr>
                        <a:t> RAM e CPU e é usado mal para Tablets e Telemóveis</a:t>
                      </a:r>
                    </a:p>
                  </a:txBody>
                  <a:tcPr/>
                </a:tc>
              </a:tr>
              <a:tr h="1189512">
                <a:tc>
                  <a:txBody>
                    <a:bodyPr/>
                    <a:lstStyle/>
                    <a:p>
                      <a:r>
                        <a:rPr lang="pt-PT" sz="2800" dirty="0" smtClean="0">
                          <a:latin typeface="Constantia" pitchFamily="18" charset="0"/>
                        </a:rPr>
                        <a:t>Bugs</a:t>
                      </a:r>
                      <a:r>
                        <a:rPr lang="pt-PT" sz="2800" baseline="0" dirty="0" smtClean="0">
                          <a:latin typeface="Constantia" pitchFamily="18" charset="0"/>
                        </a:rPr>
                        <a:t> erro</a:t>
                      </a:r>
                      <a:endParaRPr lang="pt-PT" sz="28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800" dirty="0" smtClean="0">
                          <a:latin typeface="Constantia" pitchFamily="18" charset="0"/>
                        </a:rPr>
                        <a:t>Mais Caros</a:t>
                      </a:r>
                      <a:endParaRPr lang="pt-PT" sz="2800" dirty="0"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603250">
                <a:tc>
                  <a:txBody>
                    <a:bodyPr/>
                    <a:lstStyle/>
                    <a:p>
                      <a:r>
                        <a:rPr lang="pt-PT" sz="2800" dirty="0" smtClean="0">
                          <a:latin typeface="Constantia" pitchFamily="18" charset="0"/>
                        </a:rPr>
                        <a:t>Não</a:t>
                      </a:r>
                      <a:r>
                        <a:rPr lang="pt-PT" sz="2800" baseline="0" dirty="0" smtClean="0">
                          <a:latin typeface="Constantia" pitchFamily="18" charset="0"/>
                        </a:rPr>
                        <a:t> tem vídeo e transferência de arquivos</a:t>
                      </a:r>
                      <a:endParaRPr lang="pt-PT" sz="28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t-PT" sz="2800" dirty="0">
                        <a:latin typeface="Constant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0683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-12252" y="548680"/>
            <a:ext cx="7752604" cy="1181844"/>
          </a:xfrm>
          <a:prstGeom prst="rect">
            <a:avLst/>
          </a:prstGeom>
        </p:spPr>
        <p:txBody>
          <a:bodyPr vert="horz" lIns="0" rIns="0" bIns="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4600" dirty="0" smtClean="0">
                <a:solidFill>
                  <a:schemeClr val="tx1"/>
                </a:solidFill>
                <a:latin typeface="Constantia" pitchFamily="18" charset="0"/>
              </a:rPr>
              <a:t>Requisitos Voipbuster e </a:t>
            </a:r>
            <a:r>
              <a:rPr lang="pt-PT" sz="4600" dirty="0">
                <a:solidFill>
                  <a:schemeClr val="tx1"/>
                </a:solidFill>
                <a:latin typeface="Constantia" pitchFamily="18" charset="0"/>
              </a:rPr>
              <a:t>S</a:t>
            </a:r>
            <a:r>
              <a:rPr lang="pt-PT" sz="4600" dirty="0" smtClean="0">
                <a:solidFill>
                  <a:schemeClr val="tx1"/>
                </a:solidFill>
                <a:latin typeface="Constantia" pitchFamily="18" charset="0"/>
              </a:rPr>
              <a:t>kype</a:t>
            </a:r>
            <a:endParaRPr lang="pt-PT" sz="4600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0" y="1730524"/>
            <a:ext cx="87607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pt-PT" sz="2400" b="1" dirty="0">
                <a:latin typeface="Constantia" pitchFamily="18" charset="0"/>
              </a:rPr>
              <a:t>Requisitos de </a:t>
            </a:r>
            <a:r>
              <a:rPr lang="pt-PT" sz="2400" b="1" i="1" dirty="0">
                <a:latin typeface="Constantia" pitchFamily="18" charset="0"/>
              </a:rPr>
              <a:t>VoipBuster</a:t>
            </a:r>
            <a:r>
              <a:rPr lang="pt-PT" sz="2400" b="1" dirty="0" smtClean="0">
                <a:latin typeface="Constantia" pitchFamily="18" charset="0"/>
              </a:rPr>
              <a:t>:</a:t>
            </a:r>
          </a:p>
          <a:p>
            <a:pPr lvl="0"/>
            <a:endParaRPr lang="pt-PT" sz="2400" dirty="0">
              <a:latin typeface="Constantia" pitchFamily="18" charset="0"/>
            </a:endParaRPr>
          </a:p>
          <a:p>
            <a:pPr marL="342900" lvl="0" indent="-342900" fontAlgn="base">
              <a:buFont typeface="Wingdings" pitchFamily="2" charset="2"/>
              <a:buChar char="ü"/>
            </a:pPr>
            <a:r>
              <a:rPr lang="pt-PT" sz="2400" dirty="0" smtClean="0">
                <a:latin typeface="Constantia" pitchFamily="18" charset="0"/>
              </a:rPr>
              <a:t>PC </a:t>
            </a:r>
            <a:r>
              <a:rPr lang="pt-PT" sz="2400" dirty="0">
                <a:latin typeface="Constantia" pitchFamily="18" charset="0"/>
              </a:rPr>
              <a:t>que execute o </a:t>
            </a:r>
            <a:r>
              <a:rPr lang="pt-PT" sz="2400" i="1" dirty="0">
                <a:latin typeface="Constantia" pitchFamily="18" charset="0"/>
              </a:rPr>
              <a:t>Windows</a:t>
            </a:r>
            <a:r>
              <a:rPr lang="pt-PT" sz="2400" dirty="0">
                <a:latin typeface="Constantia" pitchFamily="18" charset="0"/>
              </a:rPr>
              <a:t> 8, 7, Vista, XP, 2000 (com SP2 </a:t>
            </a:r>
            <a:r>
              <a:rPr lang="pt-PT" sz="2400" dirty="0" smtClean="0">
                <a:latin typeface="Constantia" pitchFamily="18" charset="0"/>
              </a:rPr>
              <a:t>ou </a:t>
            </a:r>
            <a:r>
              <a:rPr lang="pt-PT" sz="2400" dirty="0">
                <a:latin typeface="Constantia" pitchFamily="18" charset="0"/>
              </a:rPr>
              <a:t>superior), </a:t>
            </a:r>
            <a:r>
              <a:rPr lang="pt-PT" sz="2400" i="1" dirty="0">
                <a:latin typeface="Constantia" pitchFamily="18" charset="0"/>
              </a:rPr>
              <a:t>Mac</a:t>
            </a:r>
            <a:r>
              <a:rPr lang="pt-PT" sz="2400" dirty="0">
                <a:latin typeface="Constantia" pitchFamily="18" charset="0"/>
              </a:rPr>
              <a:t> e </a:t>
            </a:r>
            <a:r>
              <a:rPr lang="pt-PT" sz="2400" i="1" dirty="0">
                <a:latin typeface="Constantia" pitchFamily="18" charset="0"/>
              </a:rPr>
              <a:t>Linux</a:t>
            </a:r>
            <a:r>
              <a:rPr lang="pt-PT" sz="2400" dirty="0">
                <a:latin typeface="Constantia" pitchFamily="18" charset="0"/>
              </a:rPr>
              <a:t>; </a:t>
            </a:r>
          </a:p>
          <a:p>
            <a:pPr marL="342900" lvl="0" indent="-342900" fontAlgn="base">
              <a:buFont typeface="Wingdings" pitchFamily="2" charset="2"/>
              <a:buChar char="ü"/>
            </a:pPr>
            <a:r>
              <a:rPr lang="pt-PT" sz="2400" dirty="0" smtClean="0">
                <a:latin typeface="Constantia" pitchFamily="18" charset="0"/>
              </a:rPr>
              <a:t>Processador </a:t>
            </a:r>
            <a:r>
              <a:rPr lang="pt-PT" sz="2400" dirty="0">
                <a:latin typeface="Constantia" pitchFamily="18" charset="0"/>
              </a:rPr>
              <a:t>300 MHz;</a:t>
            </a:r>
          </a:p>
          <a:p>
            <a:pPr marL="342900" lvl="0" indent="-342900" fontAlgn="base">
              <a:buFont typeface="Wingdings" pitchFamily="2" charset="2"/>
              <a:buChar char="ü"/>
            </a:pPr>
            <a:r>
              <a:rPr lang="pt-PT" sz="2400" dirty="0" smtClean="0">
                <a:latin typeface="Constantia" pitchFamily="18" charset="0"/>
              </a:rPr>
              <a:t>128 </a:t>
            </a:r>
            <a:r>
              <a:rPr lang="pt-PT" sz="2400" dirty="0">
                <a:latin typeface="Constantia" pitchFamily="18" charset="0"/>
              </a:rPr>
              <a:t>MB de RAM;</a:t>
            </a:r>
          </a:p>
          <a:p>
            <a:pPr marL="342900" lvl="0" indent="-342900" fontAlgn="base">
              <a:buFont typeface="Wingdings" pitchFamily="2" charset="2"/>
              <a:buChar char="ü"/>
            </a:pPr>
            <a:r>
              <a:rPr lang="pt-PT" sz="2400" dirty="0" smtClean="0">
                <a:latin typeface="Constantia" pitchFamily="18" charset="0"/>
              </a:rPr>
              <a:t>10 </a:t>
            </a:r>
            <a:r>
              <a:rPr lang="pt-PT" sz="2400" dirty="0">
                <a:latin typeface="Constantia" pitchFamily="18" charset="0"/>
              </a:rPr>
              <a:t>MB de espaço livre no disco rígido;</a:t>
            </a:r>
          </a:p>
          <a:p>
            <a:pPr marL="342900" lvl="0" indent="-342900" fontAlgn="base">
              <a:buFont typeface="Wingdings" pitchFamily="2" charset="2"/>
              <a:buChar char="ü"/>
            </a:pPr>
            <a:r>
              <a:rPr lang="pt-PT" sz="2400" dirty="0" smtClean="0">
                <a:latin typeface="Constantia" pitchFamily="18" charset="0"/>
              </a:rPr>
              <a:t>Placa </a:t>
            </a:r>
            <a:r>
              <a:rPr lang="pt-PT" sz="2400" dirty="0">
                <a:latin typeface="Constantia" pitchFamily="18" charset="0"/>
              </a:rPr>
              <a:t>de som, auscultadores e microfone;</a:t>
            </a:r>
          </a:p>
          <a:p>
            <a:pPr marL="342900" lvl="0" indent="-342900" fontAlgn="base">
              <a:buFont typeface="Wingdings" pitchFamily="2" charset="2"/>
              <a:buChar char="ü"/>
            </a:pPr>
            <a:r>
              <a:rPr lang="pt-PT" sz="2400" dirty="0" smtClean="0">
                <a:latin typeface="Constantia" pitchFamily="18" charset="0"/>
              </a:rPr>
              <a:t>Cabo</a:t>
            </a:r>
            <a:r>
              <a:rPr lang="pt-PT" sz="2400" dirty="0">
                <a:latin typeface="Constantia" pitchFamily="18" charset="0"/>
              </a:rPr>
              <a:t>, DSL ou banda larga.</a:t>
            </a:r>
          </a:p>
        </p:txBody>
      </p:sp>
    </p:spTree>
    <p:extLst>
      <p:ext uri="{BB962C8B-B14F-4D97-AF65-F5344CB8AC3E}">
        <p14:creationId xmlns:p14="http://schemas.microsoft.com/office/powerpoint/2010/main" val="2284638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-12252" y="548680"/>
            <a:ext cx="7752604" cy="1181844"/>
          </a:xfrm>
          <a:prstGeom prst="rect">
            <a:avLst/>
          </a:prstGeom>
        </p:spPr>
        <p:txBody>
          <a:bodyPr vert="horz" lIns="0" rIns="0" bIns="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4600" dirty="0" smtClean="0">
                <a:solidFill>
                  <a:schemeClr val="tx1"/>
                </a:solidFill>
                <a:latin typeface="Constantia" pitchFamily="18" charset="0"/>
              </a:rPr>
              <a:t>Requisitos Voipbuster e </a:t>
            </a:r>
            <a:r>
              <a:rPr lang="pt-PT" sz="4600" dirty="0">
                <a:solidFill>
                  <a:schemeClr val="tx1"/>
                </a:solidFill>
                <a:latin typeface="Constantia" pitchFamily="18" charset="0"/>
              </a:rPr>
              <a:t>S</a:t>
            </a:r>
            <a:r>
              <a:rPr lang="pt-PT" sz="4600" dirty="0" smtClean="0">
                <a:solidFill>
                  <a:schemeClr val="tx1"/>
                </a:solidFill>
                <a:latin typeface="Constantia" pitchFamily="18" charset="0"/>
              </a:rPr>
              <a:t>kype</a:t>
            </a:r>
            <a:endParaRPr lang="pt-PT" sz="4600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0" y="1719362"/>
            <a:ext cx="88204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itchFamily="34" charset="0"/>
              <a:buChar char="•"/>
            </a:pPr>
            <a:r>
              <a:rPr lang="pt-PT" sz="2400" b="1" dirty="0" smtClean="0">
                <a:latin typeface="Constantia" pitchFamily="18" charset="0"/>
              </a:rPr>
              <a:t>Requisitos de </a:t>
            </a:r>
            <a:r>
              <a:rPr lang="pt-PT" sz="2400" b="1" i="1" dirty="0" smtClean="0">
                <a:latin typeface="Constantia" pitchFamily="18" charset="0"/>
              </a:rPr>
              <a:t>Skype</a:t>
            </a:r>
            <a:r>
              <a:rPr lang="pt-PT" sz="2400" b="1" dirty="0" smtClean="0">
                <a:latin typeface="Constantia" pitchFamily="18" charset="0"/>
              </a:rPr>
              <a:t>:</a:t>
            </a:r>
          </a:p>
          <a:p>
            <a:pPr lvl="0" fontAlgn="base"/>
            <a:endParaRPr lang="pt-PT" sz="2400" dirty="0" smtClean="0">
              <a:latin typeface="Constantia" pitchFamily="18" charset="0"/>
            </a:endParaRPr>
          </a:p>
          <a:p>
            <a:pPr marL="342900" lvl="0" indent="-342900" fontAlgn="base">
              <a:buFont typeface="Wingdings" pitchFamily="2" charset="2"/>
              <a:buChar char="ü"/>
            </a:pPr>
            <a:r>
              <a:rPr lang="pt-PT" sz="2400" dirty="0" smtClean="0">
                <a:latin typeface="Constantia" pitchFamily="18" charset="0"/>
              </a:rPr>
              <a:t>PC </a:t>
            </a:r>
            <a:r>
              <a:rPr lang="pt-PT" sz="2400" dirty="0">
                <a:latin typeface="Constantia" pitchFamily="18" charset="0"/>
              </a:rPr>
              <a:t>que execute o </a:t>
            </a:r>
            <a:r>
              <a:rPr lang="pt-PT" sz="2400" i="1" dirty="0">
                <a:latin typeface="Constantia" pitchFamily="18" charset="0"/>
              </a:rPr>
              <a:t>Windows</a:t>
            </a:r>
            <a:r>
              <a:rPr lang="pt-PT" sz="2400" dirty="0">
                <a:latin typeface="Constantia" pitchFamily="18" charset="0"/>
              </a:rPr>
              <a:t> 8, 7, Vista, XP, 2000 (com SP2 ou superior),</a:t>
            </a:r>
            <a:r>
              <a:rPr lang="pt-PT" sz="2400" i="1" dirty="0">
                <a:latin typeface="Constantia" pitchFamily="18" charset="0"/>
              </a:rPr>
              <a:t> Mac</a:t>
            </a:r>
            <a:r>
              <a:rPr lang="pt-PT" sz="2400" dirty="0">
                <a:latin typeface="Constantia" pitchFamily="18" charset="0"/>
              </a:rPr>
              <a:t> e </a:t>
            </a:r>
            <a:r>
              <a:rPr lang="pt-PT" sz="2400" i="1" dirty="0">
                <a:latin typeface="Constantia" pitchFamily="18" charset="0"/>
              </a:rPr>
              <a:t>Linux</a:t>
            </a:r>
            <a:r>
              <a:rPr lang="pt-PT" sz="2400" dirty="0">
                <a:latin typeface="Constantia" pitchFamily="18" charset="0"/>
              </a:rPr>
              <a:t>; </a:t>
            </a:r>
          </a:p>
          <a:p>
            <a:pPr marL="342900" lvl="0" indent="-342900" fontAlgn="base">
              <a:buFont typeface="Wingdings" pitchFamily="2" charset="2"/>
              <a:buChar char="ü"/>
            </a:pPr>
            <a:r>
              <a:rPr lang="pt-PT" sz="2400" dirty="0">
                <a:latin typeface="Constantia" pitchFamily="18" charset="0"/>
              </a:rPr>
              <a:t>Processador mínimo 1 GHZ;</a:t>
            </a:r>
          </a:p>
          <a:p>
            <a:pPr marL="342900" lvl="0" indent="-342900" fontAlgn="base">
              <a:buFont typeface="Wingdings" pitchFamily="2" charset="2"/>
              <a:buChar char="ü"/>
            </a:pPr>
            <a:r>
              <a:rPr lang="pt-PT" sz="2400" dirty="0">
                <a:latin typeface="Constantia" pitchFamily="18" charset="0"/>
              </a:rPr>
              <a:t>256 MB de RAM;</a:t>
            </a:r>
          </a:p>
          <a:p>
            <a:pPr marL="342900" lvl="0" indent="-342900" fontAlgn="base">
              <a:buFont typeface="Wingdings" pitchFamily="2" charset="2"/>
              <a:buChar char="ü"/>
            </a:pPr>
            <a:r>
              <a:rPr lang="pt-PT" sz="2400" dirty="0">
                <a:latin typeface="Constantia" pitchFamily="18" charset="0"/>
              </a:rPr>
              <a:t>10 MB de espaço livre no disco rígido;</a:t>
            </a:r>
          </a:p>
          <a:p>
            <a:pPr marL="342900" lvl="0" indent="-342900" fontAlgn="base">
              <a:buFont typeface="Wingdings" pitchFamily="2" charset="2"/>
              <a:buChar char="ü"/>
            </a:pPr>
            <a:r>
              <a:rPr lang="pt-PT" sz="2400" dirty="0">
                <a:latin typeface="Constantia" pitchFamily="18" charset="0"/>
              </a:rPr>
              <a:t>Placa de som, auscultadores, microfone e câmara de </a:t>
            </a:r>
            <a:r>
              <a:rPr lang="pt-PT" sz="2400" dirty="0" smtClean="0">
                <a:latin typeface="Constantia" pitchFamily="18" charset="0"/>
              </a:rPr>
              <a:t>vídeo;</a:t>
            </a:r>
            <a:endParaRPr lang="pt-PT" sz="2400" dirty="0">
              <a:latin typeface="Constantia" pitchFamily="18" charset="0"/>
            </a:endParaRPr>
          </a:p>
          <a:p>
            <a:pPr marL="342900" lvl="0" indent="-342900" fontAlgn="base">
              <a:buFont typeface="Wingdings" pitchFamily="2" charset="2"/>
              <a:buChar char="ü"/>
            </a:pPr>
            <a:r>
              <a:rPr lang="pt-PT" sz="2400" dirty="0">
                <a:latin typeface="Constantia" pitchFamily="18" charset="0"/>
              </a:rPr>
              <a:t>Cabo, DSL ou banda larga.</a:t>
            </a:r>
          </a:p>
        </p:txBody>
      </p:sp>
    </p:spTree>
    <p:extLst>
      <p:ext uri="{BB962C8B-B14F-4D97-AF65-F5344CB8AC3E}">
        <p14:creationId xmlns:p14="http://schemas.microsoft.com/office/powerpoint/2010/main" val="150776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-12251" y="548680"/>
            <a:ext cx="4104456" cy="1181844"/>
          </a:xfrm>
          <a:prstGeom prst="rect">
            <a:avLst/>
          </a:prstGeom>
        </p:spPr>
        <p:txBody>
          <a:bodyPr vert="horz" lIns="0" rIns="0" bIns="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4600" dirty="0" smtClean="0">
                <a:solidFill>
                  <a:schemeClr val="tx1"/>
                </a:solidFill>
                <a:latin typeface="Constantia" pitchFamily="18" charset="0"/>
              </a:rPr>
              <a:t>O que é VoIP</a:t>
            </a:r>
            <a:endParaRPr lang="pt-PT" sz="4600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27719" y="1744169"/>
            <a:ext cx="9016281" cy="1181844"/>
          </a:xfrm>
          <a:prstGeom prst="rect">
            <a:avLst/>
          </a:prstGeom>
        </p:spPr>
        <p:txBody>
          <a:bodyPr vert="horz" lIns="0" rIns="0" bIns="0" anchor="t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dirty="0" smtClean="0">
                <a:solidFill>
                  <a:schemeClr val="tx1"/>
                </a:solidFill>
                <a:latin typeface="Constantia" pitchFamily="18" charset="0"/>
              </a:rPr>
              <a:t>O VoIP serve efectuar chamadas entres duas pessoas ou mais pessoas  em através da internet. Não é igual ao PSTN </a:t>
            </a:r>
            <a:endParaRPr lang="pt-PT" sz="2800" dirty="0">
              <a:solidFill>
                <a:schemeClr val="tx1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94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-12251" y="548680"/>
            <a:ext cx="4104456" cy="1181844"/>
          </a:xfrm>
          <a:prstGeom prst="rect">
            <a:avLst/>
          </a:prstGeom>
        </p:spPr>
        <p:txBody>
          <a:bodyPr vert="horz" lIns="0" rIns="0" bIns="0" anchor="t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4600" dirty="0" smtClean="0">
                <a:solidFill>
                  <a:schemeClr val="tx1"/>
                </a:solidFill>
                <a:latin typeface="Constantia" pitchFamily="18" charset="0"/>
              </a:rPr>
              <a:t>O que é PSTN</a:t>
            </a:r>
            <a:endParaRPr lang="pt-PT" sz="4600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127719" y="1744169"/>
            <a:ext cx="9016281" cy="1684831"/>
          </a:xfrm>
          <a:prstGeom prst="rect">
            <a:avLst/>
          </a:prstGeom>
        </p:spPr>
        <p:txBody>
          <a:bodyPr vert="horz" lIns="0" rIns="0" bIns="0" anchor="t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t-PT" sz="2900" dirty="0">
                <a:solidFill>
                  <a:schemeClr val="tx1"/>
                </a:solidFill>
                <a:latin typeface="Constantia" pitchFamily="18" charset="0"/>
              </a:rPr>
              <a:t>É usado a rede telefónicos a nível mundial comutada por circuitos, como uma rede de linha fixas e também moveis, exemplo: Telefone e Telemóvel. </a:t>
            </a:r>
          </a:p>
        </p:txBody>
      </p:sp>
    </p:spTree>
    <p:extLst>
      <p:ext uri="{BB962C8B-B14F-4D97-AF65-F5344CB8AC3E}">
        <p14:creationId xmlns:p14="http://schemas.microsoft.com/office/powerpoint/2010/main" val="121573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-12252" y="548680"/>
            <a:ext cx="7464572" cy="1181844"/>
          </a:xfrm>
          <a:prstGeom prst="rect">
            <a:avLst/>
          </a:prstGeom>
        </p:spPr>
        <p:txBody>
          <a:bodyPr vert="horz" lIns="0" rIns="0" bIns="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4600" dirty="0" smtClean="0">
                <a:solidFill>
                  <a:schemeClr val="tx1"/>
                </a:solidFill>
                <a:latin typeface="Constantia" pitchFamily="18" charset="0"/>
              </a:rPr>
              <a:t>Diferenças entre PSTN e VOIP</a:t>
            </a:r>
            <a:endParaRPr lang="pt-PT" sz="4600" dirty="0">
              <a:solidFill>
                <a:schemeClr val="tx1"/>
              </a:solidFill>
              <a:latin typeface="Constantia" pitchFamily="18" charset="0"/>
            </a:endParaRP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880620"/>
              </p:ext>
            </p:extLst>
          </p:nvPr>
        </p:nvGraphicFramePr>
        <p:xfrm>
          <a:off x="323528" y="1730524"/>
          <a:ext cx="8471966" cy="34583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35983"/>
                <a:gridCol w="4235983"/>
              </a:tblGrid>
              <a:tr h="695594">
                <a:tc>
                  <a:txBody>
                    <a:bodyPr/>
                    <a:lstStyle/>
                    <a:p>
                      <a:pPr algn="ctr"/>
                      <a:r>
                        <a:rPr lang="pt-PT" sz="2800" dirty="0" smtClean="0">
                          <a:latin typeface="Constantia" pitchFamily="18" charset="0"/>
                        </a:rPr>
                        <a:t>PSTN</a:t>
                      </a:r>
                      <a:endParaRPr lang="pt-PT" sz="28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800" dirty="0" smtClean="0"/>
                        <a:t>VOIP</a:t>
                      </a:r>
                      <a:endParaRPr lang="pt-PT" sz="2800" dirty="0"/>
                    </a:p>
                  </a:txBody>
                  <a:tcPr/>
                </a:tc>
              </a:tr>
              <a:tr h="695594">
                <a:tc>
                  <a:txBody>
                    <a:bodyPr/>
                    <a:lstStyle/>
                    <a:p>
                      <a:r>
                        <a:rPr lang="pt-PT" sz="2800" baseline="0" dirty="0" smtClean="0">
                          <a:latin typeface="Constantia" pitchFamily="18" charset="0"/>
                        </a:rPr>
                        <a:t>Mais caro</a:t>
                      </a:r>
                      <a:endParaRPr lang="pt-PT" sz="28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800" dirty="0" smtClean="0">
                          <a:latin typeface="Constantia" pitchFamily="18" charset="0"/>
                        </a:rPr>
                        <a:t>Mais</a:t>
                      </a:r>
                      <a:r>
                        <a:rPr lang="pt-PT" sz="2800" baseline="0" dirty="0" smtClean="0">
                          <a:latin typeface="Constantia" pitchFamily="18" charset="0"/>
                        </a:rPr>
                        <a:t> barato</a:t>
                      </a:r>
                    </a:p>
                  </a:txBody>
                  <a:tcPr/>
                </a:tc>
              </a:tr>
              <a:tr h="695594">
                <a:tc>
                  <a:txBody>
                    <a:bodyPr/>
                    <a:lstStyle/>
                    <a:p>
                      <a:r>
                        <a:rPr lang="pt-PT" sz="2800" dirty="0" smtClean="0">
                          <a:latin typeface="Constantia" pitchFamily="18" charset="0"/>
                        </a:rPr>
                        <a:t>Suporte só telefone e telemóvel</a:t>
                      </a:r>
                      <a:endParaRPr lang="pt-PT" sz="28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800" dirty="0" smtClean="0">
                          <a:latin typeface="Constantia" pitchFamily="18" charset="0"/>
                        </a:rPr>
                        <a:t>Suporte todas</a:t>
                      </a:r>
                      <a:r>
                        <a:rPr lang="pt-PT" sz="2800" baseline="0" dirty="0" smtClean="0">
                          <a:latin typeface="Constantia" pitchFamily="18" charset="0"/>
                        </a:rPr>
                        <a:t> equipamentos se tiver </a:t>
                      </a:r>
                    </a:p>
                    <a:p>
                      <a:r>
                        <a:rPr lang="pt-PT" sz="2800" baseline="0" dirty="0" smtClean="0">
                          <a:latin typeface="Constantia" pitchFamily="18" charset="0"/>
                        </a:rPr>
                        <a:t>Wi-Fi ou Internet</a:t>
                      </a:r>
                      <a:endParaRPr lang="pt-PT" sz="2800" dirty="0">
                        <a:latin typeface="Constantia" pitchFamily="18" charset="0"/>
                      </a:endParaRPr>
                    </a:p>
                  </a:txBody>
                  <a:tcPr/>
                </a:tc>
              </a:tr>
              <a:tr h="695594">
                <a:tc>
                  <a:txBody>
                    <a:bodyPr/>
                    <a:lstStyle/>
                    <a:p>
                      <a:r>
                        <a:rPr lang="pt-PT" sz="2800" dirty="0" smtClean="0">
                          <a:latin typeface="Constantia" pitchFamily="18" charset="0"/>
                        </a:rPr>
                        <a:t>Serviços preço</a:t>
                      </a:r>
                      <a:endParaRPr lang="pt-PT" sz="28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2800" dirty="0" smtClean="0">
                          <a:latin typeface="Constantia" pitchFamily="18" charset="0"/>
                        </a:rPr>
                        <a:t>Serviços grátis e preço</a:t>
                      </a:r>
                      <a:endParaRPr lang="pt-PT" sz="2800" dirty="0">
                        <a:latin typeface="Constant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4859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-12251" y="548680"/>
            <a:ext cx="4104456" cy="1181844"/>
          </a:xfrm>
          <a:prstGeom prst="rect">
            <a:avLst/>
          </a:prstGeom>
        </p:spPr>
        <p:txBody>
          <a:bodyPr vert="horz" lIns="0" rIns="0" bIns="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4600" dirty="0" smtClean="0">
                <a:solidFill>
                  <a:schemeClr val="tx1"/>
                </a:solidFill>
                <a:latin typeface="Constantia" pitchFamily="18" charset="0"/>
              </a:rPr>
              <a:t>Como funciona</a:t>
            </a:r>
            <a:endParaRPr lang="pt-PT" sz="4600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27719" y="1744169"/>
            <a:ext cx="9016281" cy="1972864"/>
          </a:xfrm>
          <a:prstGeom prst="rect">
            <a:avLst/>
          </a:prstGeom>
        </p:spPr>
        <p:txBody>
          <a:bodyPr vert="horz" lIns="0" rIns="0" bIns="0" anchor="t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dirty="0" smtClean="0">
                <a:solidFill>
                  <a:schemeClr val="tx1"/>
                </a:solidFill>
                <a:latin typeface="Constantia" pitchFamily="18" charset="0"/>
              </a:rPr>
              <a:t>Ele funciona </a:t>
            </a:r>
            <a:r>
              <a:rPr lang="pt-PT" sz="2800" dirty="0">
                <a:solidFill>
                  <a:schemeClr val="tx1"/>
                </a:solidFill>
                <a:latin typeface="Constantia" pitchFamily="18" charset="0"/>
              </a:rPr>
              <a:t>com voz analógica que converte </a:t>
            </a:r>
            <a:r>
              <a:rPr lang="pt-PT" sz="2800" dirty="0" smtClean="0">
                <a:solidFill>
                  <a:schemeClr val="tx1"/>
                </a:solidFill>
                <a:latin typeface="Constantia" pitchFamily="18" charset="0"/>
              </a:rPr>
              <a:t>para </a:t>
            </a:r>
            <a:r>
              <a:rPr lang="pt-PT" sz="2800" dirty="0">
                <a:solidFill>
                  <a:schemeClr val="tx1"/>
                </a:solidFill>
                <a:latin typeface="Constantia" pitchFamily="18" charset="0"/>
              </a:rPr>
              <a:t>valores numéricos, para que a banda larga ou router reconheça, que depois deste reconhecimento, a banda larga ou router envia para o outro utilizador que está na chamada.</a:t>
            </a:r>
          </a:p>
        </p:txBody>
      </p:sp>
    </p:spTree>
    <p:extLst>
      <p:ext uri="{BB962C8B-B14F-4D97-AF65-F5344CB8AC3E}">
        <p14:creationId xmlns:p14="http://schemas.microsoft.com/office/powerpoint/2010/main" val="1921906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-12252" y="548680"/>
            <a:ext cx="4368227" cy="1181844"/>
          </a:xfrm>
          <a:prstGeom prst="rect">
            <a:avLst/>
          </a:prstGeom>
        </p:spPr>
        <p:txBody>
          <a:bodyPr vert="horz" lIns="0" rIns="0" bIns="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4600" dirty="0" smtClean="0">
                <a:solidFill>
                  <a:schemeClr val="tx1"/>
                </a:solidFill>
                <a:latin typeface="Constantia" pitchFamily="18" charset="0"/>
              </a:rPr>
              <a:t>Tipos de chamadas</a:t>
            </a:r>
            <a:endParaRPr lang="pt-PT" sz="4600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127720" y="1744169"/>
            <a:ext cx="1422624" cy="460696"/>
          </a:xfrm>
          <a:prstGeom prst="rect">
            <a:avLst/>
          </a:prstGeom>
        </p:spPr>
        <p:txBody>
          <a:bodyPr vert="horz" lIns="0" rIns="0" bIns="0" anchor="t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itchFamily="2" charset="2"/>
              <a:buChar char="ü"/>
            </a:pPr>
            <a:r>
              <a:rPr lang="pt-PT" sz="2800" dirty="0" smtClean="0">
                <a:solidFill>
                  <a:schemeClr val="tx1"/>
                </a:solidFill>
                <a:latin typeface="Constantia" pitchFamily="18" charset="0"/>
              </a:rPr>
              <a:t>voz </a:t>
            </a: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3356248" y="1744169"/>
            <a:ext cx="2032540" cy="460696"/>
          </a:xfrm>
          <a:prstGeom prst="rect">
            <a:avLst/>
          </a:prstGeom>
        </p:spPr>
        <p:txBody>
          <a:bodyPr vert="horz" lIns="0" rIns="0" bIns="0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itchFamily="2" charset="2"/>
              <a:buChar char="ü"/>
            </a:pPr>
            <a:r>
              <a:rPr lang="pt-PT" sz="2800" dirty="0" smtClean="0">
                <a:solidFill>
                  <a:schemeClr val="tx1"/>
                </a:solidFill>
                <a:latin typeface="Constantia" pitchFamily="18" charset="0"/>
              </a:rPr>
              <a:t>vídeo</a:t>
            </a: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6300192" y="1700809"/>
            <a:ext cx="2843808" cy="504056"/>
          </a:xfrm>
          <a:prstGeom prst="rect">
            <a:avLst/>
          </a:prstGeom>
        </p:spPr>
        <p:txBody>
          <a:bodyPr vert="horz" lIns="0" rIns="0" bIns="0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Wingdings" pitchFamily="2" charset="2"/>
              <a:buChar char="ü"/>
            </a:pPr>
            <a:r>
              <a:rPr lang="pt-PT" sz="2800" dirty="0" smtClean="0">
                <a:solidFill>
                  <a:schemeClr val="tx1"/>
                </a:solidFill>
                <a:latin typeface="Constantia" pitchFamily="18" charset="0"/>
              </a:rPr>
              <a:t>mensagem</a:t>
            </a:r>
          </a:p>
        </p:txBody>
      </p:sp>
      <p:sp>
        <p:nvSpPr>
          <p:cNvPr id="7" name="Seta para baixo 6"/>
          <p:cNvSpPr/>
          <p:nvPr/>
        </p:nvSpPr>
        <p:spPr>
          <a:xfrm>
            <a:off x="1190303" y="2636912"/>
            <a:ext cx="720080" cy="108012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2052" name="Picture 4" descr="C:\Users\Pereira006\Desktop\ATI\Voip PAT\VIP-PRICE-MIC-desk-microphone-computer-phone-condenser-microphone-speaker-amplifier-Genuine-Original-70pcs-lot-fr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717032"/>
            <a:ext cx="17335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eta para baixo 12"/>
          <p:cNvSpPr/>
          <p:nvPr/>
        </p:nvSpPr>
        <p:spPr>
          <a:xfrm>
            <a:off x="3995935" y="2636912"/>
            <a:ext cx="720080" cy="108012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pic>
        <p:nvPicPr>
          <p:cNvPr id="2053" name="Picture 5" descr="C:\Users\Pereira006\Desktop\ATI\Voip PAT\Logitech_QuickCam_Pro_5000_Webcam_for_PC_Audio_Video_Internet_Camer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162" y="3736923"/>
            <a:ext cx="2065626" cy="2165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Pereira006\Desktop\ATI\Voip PAT\teclado para computador 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057" y="4155816"/>
            <a:ext cx="2373585" cy="132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Seta para baixo 15"/>
          <p:cNvSpPr/>
          <p:nvPr/>
        </p:nvSpPr>
        <p:spPr>
          <a:xfrm>
            <a:off x="7152809" y="2656803"/>
            <a:ext cx="720080" cy="1080120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5976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7" grpId="0" animBg="1"/>
      <p:bldP spid="13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-12252" y="548680"/>
            <a:ext cx="4368227" cy="1181844"/>
          </a:xfrm>
          <a:prstGeom prst="rect">
            <a:avLst/>
          </a:prstGeom>
        </p:spPr>
        <p:txBody>
          <a:bodyPr vert="horz" lIns="0" rIns="0" bIns="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4600" dirty="0" smtClean="0">
                <a:solidFill>
                  <a:schemeClr val="tx1"/>
                </a:solidFill>
                <a:latin typeface="Constantia" pitchFamily="18" charset="0"/>
              </a:rPr>
              <a:t>Tipos de Serviços</a:t>
            </a:r>
            <a:endParaRPr lang="pt-PT" sz="4600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27719" y="1744169"/>
            <a:ext cx="9016281" cy="986432"/>
          </a:xfrm>
          <a:prstGeom prst="rect">
            <a:avLst/>
          </a:prstGeom>
        </p:spPr>
        <p:txBody>
          <a:bodyPr vert="horz" lIns="0" rIns="0" bIns="0" anchor="t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dirty="0" smtClean="0">
                <a:solidFill>
                  <a:schemeClr val="tx1"/>
                </a:solidFill>
                <a:latin typeface="Constantia" pitchFamily="18" charset="0"/>
              </a:rPr>
              <a:t>Preço:</a:t>
            </a:r>
          </a:p>
          <a:p>
            <a:r>
              <a:rPr lang="pt-PT" sz="2800" dirty="0" smtClean="0">
                <a:solidFill>
                  <a:schemeClr val="tx1"/>
                </a:solidFill>
                <a:latin typeface="Constantia" pitchFamily="18" charset="0"/>
              </a:rPr>
              <a:t>Chamar ao utilizadores se for PSTN ou não utilizador VoIP</a:t>
            </a:r>
            <a:endParaRPr lang="pt-PT" sz="2800" dirty="0">
              <a:solidFill>
                <a:schemeClr val="tx1"/>
              </a:solidFill>
              <a:latin typeface="Constantia" pitchFamily="18" charset="0"/>
            </a:endParaRPr>
          </a:p>
        </p:txBody>
      </p:sp>
      <p:pic>
        <p:nvPicPr>
          <p:cNvPr id="3075" name="Picture 3" descr="C:\Users\Pereira006\Desktop\ATI\Voip PAT\ss (2013-05-11 at 09.42.1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5" y="2730600"/>
            <a:ext cx="5324475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88676" y="3762126"/>
            <a:ext cx="9016281" cy="986432"/>
          </a:xfrm>
          <a:prstGeom prst="rect">
            <a:avLst/>
          </a:prstGeom>
        </p:spPr>
        <p:txBody>
          <a:bodyPr vert="horz" lIns="0" rIns="0" bIns="0" anchor="t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dirty="0" smtClean="0">
                <a:solidFill>
                  <a:schemeClr val="tx1"/>
                </a:solidFill>
                <a:latin typeface="Constantia" pitchFamily="18" charset="0"/>
              </a:rPr>
              <a:t>Grátis:</a:t>
            </a:r>
          </a:p>
          <a:p>
            <a:r>
              <a:rPr lang="pt-PT" sz="2800" dirty="0" smtClean="0">
                <a:solidFill>
                  <a:schemeClr val="tx1"/>
                </a:solidFill>
                <a:latin typeface="Constantia" pitchFamily="18" charset="0"/>
              </a:rPr>
              <a:t>Chamar ao utilizadores se utilizador VoIP</a:t>
            </a:r>
            <a:endParaRPr lang="pt-PT" sz="2800" dirty="0">
              <a:solidFill>
                <a:schemeClr val="tx1"/>
              </a:solidFill>
              <a:latin typeface="Constantia" pitchFamily="18" charset="0"/>
            </a:endParaRPr>
          </a:p>
        </p:txBody>
      </p:sp>
      <p:pic>
        <p:nvPicPr>
          <p:cNvPr id="3076" name="Picture 4" descr="C:\Users\Pereira006\Desktop\ATI\Voip PAT\ss (2013-05-11 at 09.44.10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76" y="4810903"/>
            <a:ext cx="5324475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581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-12252" y="548680"/>
            <a:ext cx="6816500" cy="1181844"/>
          </a:xfrm>
          <a:prstGeom prst="rect">
            <a:avLst/>
          </a:prstGeom>
        </p:spPr>
        <p:txBody>
          <a:bodyPr vert="horz" lIns="0" rIns="0" bIns="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4600" dirty="0" smtClean="0">
                <a:solidFill>
                  <a:schemeClr val="tx1"/>
                </a:solidFill>
                <a:latin typeface="Constantia" pitchFamily="18" charset="0"/>
              </a:rPr>
              <a:t>Equipamentos para VOIP</a:t>
            </a:r>
            <a:endParaRPr lang="pt-PT" sz="4600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14" name="Título 1"/>
          <p:cNvSpPr txBox="1">
            <a:spLocks/>
          </p:cNvSpPr>
          <p:nvPr/>
        </p:nvSpPr>
        <p:spPr>
          <a:xfrm>
            <a:off x="127719" y="1744168"/>
            <a:ext cx="9016281" cy="1828847"/>
          </a:xfrm>
          <a:prstGeom prst="rect">
            <a:avLst/>
          </a:prstGeom>
        </p:spPr>
        <p:txBody>
          <a:bodyPr vert="horz" lIns="0" rIns="0" bIns="0" anchor="t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dirty="0" smtClean="0">
                <a:solidFill>
                  <a:schemeClr val="tx1"/>
                </a:solidFill>
                <a:latin typeface="Constantia" pitchFamily="18" charset="0"/>
              </a:rPr>
              <a:t>Existem 4 equipamentos para VoIP, não precisa todas, só utilizadores preferem, são: ATA, Telefone, Telemóvel, Tablet e computador</a:t>
            </a:r>
            <a:endParaRPr lang="pt-PT" sz="2800" dirty="0">
              <a:solidFill>
                <a:schemeClr val="tx1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4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43136" y="1700510"/>
            <a:ext cx="8476729" cy="1396799"/>
          </a:xfrm>
          <a:prstGeom prst="rect">
            <a:avLst/>
          </a:prstGeom>
        </p:spPr>
        <p:txBody>
          <a:bodyPr vert="horz" lIns="0" rIns="0" bIns="0" anchor="t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dirty="0" smtClean="0">
                <a:solidFill>
                  <a:schemeClr val="tx1"/>
                </a:solidFill>
                <a:latin typeface="Constantia" pitchFamily="18" charset="0"/>
              </a:rPr>
              <a:t>ATA </a:t>
            </a:r>
            <a:r>
              <a:rPr lang="pt-PT" sz="2800" dirty="0">
                <a:solidFill>
                  <a:schemeClr val="tx1"/>
                </a:solidFill>
                <a:latin typeface="Constantia" pitchFamily="18" charset="0"/>
              </a:rPr>
              <a:t>é um adaptador de telefone </a:t>
            </a:r>
            <a:r>
              <a:rPr lang="pt-PT" sz="2800" dirty="0" smtClean="0">
                <a:solidFill>
                  <a:schemeClr val="tx1"/>
                </a:solidFill>
                <a:latin typeface="Constantia" pitchFamily="18" charset="0"/>
              </a:rPr>
              <a:t>analógico é </a:t>
            </a:r>
            <a:r>
              <a:rPr lang="pt-PT" sz="2800" dirty="0">
                <a:solidFill>
                  <a:schemeClr val="tx1"/>
                </a:solidFill>
                <a:latin typeface="Constantia" pitchFamily="18" charset="0"/>
              </a:rPr>
              <a:t>um equipamento utilizado para conectar um ou mais aparelhos telefónicos comuns a uma rede </a:t>
            </a:r>
            <a:r>
              <a:rPr lang="pt-PT" sz="2800" i="1" dirty="0">
                <a:solidFill>
                  <a:schemeClr val="tx1"/>
                </a:solidFill>
                <a:latin typeface="Constantia" pitchFamily="18" charset="0"/>
              </a:rPr>
              <a:t>VoIP</a:t>
            </a:r>
            <a:r>
              <a:rPr lang="pt-PT" sz="2800" dirty="0">
                <a:solidFill>
                  <a:schemeClr val="tx1"/>
                </a:solidFill>
                <a:latin typeface="Constantia" pitchFamily="18" charset="0"/>
              </a:rPr>
              <a:t>. </a:t>
            </a:r>
            <a:endParaRPr lang="pt-PT" sz="2800" dirty="0" smtClean="0">
              <a:solidFill>
                <a:schemeClr val="tx1"/>
              </a:solidFill>
              <a:latin typeface="Constantia" pitchFamily="18" charset="0"/>
            </a:endParaRPr>
          </a:p>
        </p:txBody>
      </p:sp>
      <p:pic>
        <p:nvPicPr>
          <p:cNvPr id="5" name="Picture 2" descr="C:\Users\Pereira006\Desktop\ATI\Voip PAT\PAP2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63" y="3241176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Pereira006\Desktop\ATI\Voip PAT\Ata VOIP Linksys Cisco SPA3102-NA - Diagram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305" y="3523081"/>
            <a:ext cx="4143375" cy="223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ítulo 1"/>
          <p:cNvSpPr txBox="1">
            <a:spLocks/>
          </p:cNvSpPr>
          <p:nvPr/>
        </p:nvSpPr>
        <p:spPr>
          <a:xfrm>
            <a:off x="-12252" y="548680"/>
            <a:ext cx="6816500" cy="1181844"/>
          </a:xfrm>
          <a:prstGeom prst="rect">
            <a:avLst/>
          </a:prstGeom>
        </p:spPr>
        <p:txBody>
          <a:bodyPr vert="horz" lIns="0" rIns="0" bIns="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4600" dirty="0" smtClean="0">
                <a:solidFill>
                  <a:schemeClr val="tx1"/>
                </a:solidFill>
                <a:latin typeface="Constantia" pitchFamily="18" charset="0"/>
              </a:rPr>
              <a:t>Equipamentos para VOIP</a:t>
            </a:r>
            <a:endParaRPr lang="pt-PT" sz="4600" dirty="0">
              <a:solidFill>
                <a:schemeClr val="tx1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221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183</TotalTime>
  <Words>522</Words>
  <Application>Microsoft Office PowerPoint</Application>
  <PresentationFormat>Apresentação no Ecrã (4:3)</PresentationFormat>
  <Paragraphs>84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18</vt:i4>
      </vt:variant>
    </vt:vector>
  </HeadingPairs>
  <TitlesOfParts>
    <vt:vector size="19" baseType="lpstr">
      <vt:lpstr>Fluxo</vt:lpstr>
      <vt:lpstr>VoIP (Voz sobre IP)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Pereira006</dc:creator>
  <cp:lastModifiedBy>Pereira006</cp:lastModifiedBy>
  <cp:revision>16</cp:revision>
  <dcterms:created xsi:type="dcterms:W3CDTF">2013-06-02T16:48:56Z</dcterms:created>
  <dcterms:modified xsi:type="dcterms:W3CDTF">2013-06-02T19:59:22Z</dcterms:modified>
</cp:coreProperties>
</file>