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5" r:id="rId3"/>
    <p:sldId id="302" r:id="rId4"/>
    <p:sldId id="303" r:id="rId5"/>
    <p:sldId id="298" r:id="rId6"/>
    <p:sldId id="301" r:id="rId7"/>
    <p:sldId id="305" r:id="rId8"/>
    <p:sldId id="306" r:id="rId9"/>
    <p:sldId id="307" r:id="rId10"/>
    <p:sldId id="308" r:id="rId11"/>
    <p:sldId id="309" r:id="rId12"/>
    <p:sldId id="294" r:id="rId13"/>
    <p:sldId id="312" r:id="rId14"/>
    <p:sldId id="313" r:id="rId15"/>
    <p:sldId id="299" r:id="rId16"/>
    <p:sldId id="316" r:id="rId17"/>
    <p:sldId id="314" r:id="rId18"/>
    <p:sldId id="315" r:id="rId19"/>
    <p:sldId id="285" r:id="rId20"/>
    <p:sldId id="261" r:id="rId21"/>
    <p:sldId id="293" r:id="rId22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4286" autoAdjust="0"/>
    <p:restoredTop sz="94660"/>
  </p:normalViewPr>
  <p:slideViewPr>
    <p:cSldViewPr>
      <p:cViewPr>
        <p:scale>
          <a:sx n="79" d="100"/>
          <a:sy n="79" d="100"/>
        </p:scale>
        <p:origin x="-110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8F9022A-FC5F-4969-BA8A-DF738DF620CF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1275" y="9378950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E28672-653C-40B1-87E2-69F2BFC51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2066" tIns="46033" rIns="92066" bIns="460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2066" tIns="46033" rIns="92066" bIns="460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97670D-5296-491E-A968-580DDB89FD23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66" tIns="46033" rIns="92066" bIns="4603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2066" tIns="46033" rIns="92066" bIns="4603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2066" tIns="46033" rIns="92066" bIns="460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2066" tIns="46033" rIns="92066" bIns="460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7CA4A1E-E41F-4C1C-9968-0B9609782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Опрос регионов по наличию информационных систем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02E504-04BD-43E4-8C1F-E8D0D91044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FD7AC-8F62-4428-9B2C-D1DC1AF9C771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14C02-0C7E-4127-A734-13D03D5BA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3B4D1-441F-4683-8117-A063E255BD1B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2DA15-B6FD-4924-9613-1DF3EB4E4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C1DAB-ED2E-43C8-BE26-1622CDD9B764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0E563-1C96-4D1C-BF4D-FEEFDBEEB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DCADF-5C35-489E-8EA6-3A29923B7D9B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56D0-EB11-49D2-9DE0-D6F6996C7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2CA0F-F0D6-474F-ACAE-656E4EFD1EAA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1A9AA-0170-4304-96EE-79AC875EC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67BB-A241-4BA3-A8F7-9087D999593B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E9D95-FB62-43DD-B8E4-896E3D8F0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38584-BBAD-4B0E-AA19-F67E1E674DE3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034C3-6C19-461B-9397-3171F76D3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002C8-BF0F-4E91-A8EB-40B0828E75EC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4BC66-868E-4CE8-929C-3E40FB51B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74F86-0E3C-4861-BAC6-477C74282E01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E621C-A7DF-4C4A-BD6E-93BE8A2ED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49771-238B-4147-AB11-65E05135BFA6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596DC-1131-417D-8A43-0FC73DE49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C7A51-CB17-44BB-AC3D-126E5D62415F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72E06-8D85-4C3D-B478-0493DA45E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FD019D-2585-4211-98BB-525838572875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0C9CA-B4F7-4F49-BB51-8F9749B29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onflikt58@mail.ru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3" y="2500313"/>
            <a:ext cx="7772400" cy="1470025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Единый государственный экзамен 2013</a:t>
            </a:r>
            <a:endParaRPr lang="ru-RU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143250" y="5786438"/>
            <a:ext cx="5915025" cy="8985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12.04.2013</a:t>
            </a:r>
          </a:p>
        </p:txBody>
      </p:sp>
      <p:pic>
        <p:nvPicPr>
          <p:cNvPr id="2052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510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3"/>
          <p:cNvSpPr>
            <a:spLocks noChangeArrowheads="1"/>
          </p:cNvSpPr>
          <p:nvPr/>
        </p:nvSpPr>
        <p:spPr bwMode="auto">
          <a:xfrm>
            <a:off x="0" y="857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Расписание</a:t>
            </a:r>
            <a:r>
              <a:rPr lang="ru-RU" sz="11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и назначение ППЭ в основной период ЕГЭ 2013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765175"/>
          <a:ext cx="792088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4491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 июня (понедельник)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Химия (4)</a:t>
                      </a:r>
                      <a:endParaRPr lang="ru-RU" sz="2400" dirty="0"/>
                    </a:p>
                  </a:txBody>
                  <a:tcPr/>
                </a:tc>
              </a:tr>
              <a:tr h="11075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МБОУСОШ №9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</a:t>
                      </a:r>
                    </a:p>
                    <a:p>
                      <a:pPr algn="ctr"/>
                      <a:r>
                        <a:rPr lang="ru-RU" sz="2400" b="1" dirty="0" smtClean="0"/>
                        <a:t>(180 минут)</a:t>
                      </a:r>
                      <a:endParaRPr lang="ru-RU" sz="2400" b="1" dirty="0"/>
                    </a:p>
                  </a:txBody>
                  <a:tcPr/>
                </a:tc>
              </a:tr>
              <a:tr h="110755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Разрешается пользоваться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непрограммируемым калькулятором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750" y="3644900"/>
          <a:ext cx="7920880" cy="2753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4491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13 июня (четверг)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География (8)</a:t>
                      </a:r>
                      <a:endParaRPr lang="ru-RU" sz="2400" dirty="0"/>
                    </a:p>
                  </a:txBody>
                  <a:tcPr/>
                </a:tc>
              </a:tr>
              <a:tr h="11075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МБОУСОШ №7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</a:t>
                      </a:r>
                    </a:p>
                    <a:p>
                      <a:pPr algn="ctr"/>
                      <a:r>
                        <a:rPr lang="ru-RU" sz="2400" b="1" dirty="0" smtClean="0"/>
                        <a:t>(180 минут)</a:t>
                      </a:r>
                      <a:endParaRPr lang="ru-RU" sz="2400" b="1" dirty="0"/>
                    </a:p>
                  </a:txBody>
                  <a:tcPr/>
                </a:tc>
              </a:tr>
              <a:tr h="11075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Разрешается пользоваться линейкой, транспортиром, непрограммируемым калькулятором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0" y="857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Расписание</a:t>
            </a:r>
            <a:r>
              <a:rPr lang="ru-RU" sz="11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и назначение ППЭ в основной период ЕГЭ 2013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765175"/>
          <a:ext cx="792088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4491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13 июня (четверг)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Литература (18)</a:t>
                      </a:r>
                      <a:endParaRPr lang="ru-RU" sz="2400" dirty="0"/>
                    </a:p>
                  </a:txBody>
                  <a:tcPr/>
                </a:tc>
              </a:tr>
              <a:tr h="11075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МБОУСОШ №7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55 минут (235 минут)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2643182"/>
          <a:ext cx="7920880" cy="2117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92869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15 июня (суббота)</a:t>
                      </a:r>
                    </a:p>
                    <a:p>
                      <a:pPr algn="ctr"/>
                      <a:r>
                        <a:rPr lang="ru-RU" sz="2400" b="1" dirty="0" smtClean="0"/>
                        <a:t>МБОУСОШ №32 г.Пензы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Английский язык (9), </a:t>
                      </a:r>
                      <a:endParaRPr lang="ru-RU" sz="2400" dirty="0"/>
                    </a:p>
                  </a:txBody>
                  <a:tcPr/>
                </a:tc>
              </a:tr>
              <a:tr h="116391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15 июня (суббота)</a:t>
                      </a:r>
                    </a:p>
                    <a:p>
                      <a:pPr algn="ctr"/>
                      <a:r>
                        <a:rPr lang="ru-RU" sz="2400" b="1" dirty="0" smtClean="0"/>
                        <a:t>МБОУСОШ №9 г.Пензы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История (7)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5000635"/>
          <a:ext cx="7920880" cy="877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87787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17 июня (понедельник)</a:t>
                      </a:r>
                    </a:p>
                    <a:p>
                      <a:pPr algn="ctr"/>
                      <a:r>
                        <a:rPr lang="ru-RU" sz="2400" b="1" dirty="0" smtClean="0"/>
                        <a:t>МБОУСОШ №58 г.Пензы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Обществознание (12)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268413"/>
            <a:ext cx="8821738" cy="5581650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cs typeface="Times New Roman" pitchFamily="18" charset="0"/>
              </a:rPr>
              <a:t>П.4 Лица, привлекаемые к проведению ЕГЭ, лица, сдававшие ЕГЭ, несут ответственность за разглашение содержащихся в КИМ сведений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cs typeface="Times New Roman" pitchFamily="18" charset="0"/>
              </a:rPr>
              <a:t>П.27 Для участников ЕГЭ с ограниченными возможностями здоровья продолжительность экзамена увеличивается на 1,5 часа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cs typeface="Times New Roman" pitchFamily="18" charset="0"/>
              </a:rPr>
              <a:t>П.34 При проведении ЕГЭ по соответствующему общеобразовательному предмету в состав организаторов не должны входить специалисты по данному общеобразовательному предмету. Не допускается привлекать в качестве организаторов работников, являющихся учителями участников ЕГЭ, сдающих экзамен в данном ППЭ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0"/>
            <a:ext cx="7715250" cy="8985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Порядок проведения ЕГЭ </a:t>
            </a:r>
          </a:p>
        </p:txBody>
      </p:sp>
      <p:pic>
        <p:nvPicPr>
          <p:cNvPr id="16388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4763" y="1612900"/>
            <a:ext cx="8929687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5600" algn="just">
              <a:buFontTx/>
              <a:buChar char="•"/>
            </a:pPr>
            <a:r>
              <a:rPr lang="ru-RU" sz="2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1.13. </a:t>
            </a:r>
            <a:r>
              <a:rPr lang="ru-RU" b="1">
                <a:latin typeface="Calibri" pitchFamily="34" charset="0"/>
                <a:ea typeface="Calibri" pitchFamily="34" charset="0"/>
                <a:cs typeface="Times New Roman" pitchFamily="18" charset="0"/>
              </a:rPr>
              <a:t>По решению ГЭК повторно допускаются к сдаче ЕГЭ в текущем году по соответствующему общеобразовательному предмету следующие участники ЕГЭ:</a:t>
            </a:r>
          </a:p>
          <a:p>
            <a:pPr indent="355600" algn="just" eaLnBrk="0" hangingPunct="0">
              <a:buFontTx/>
              <a:buChar char="•"/>
            </a:pPr>
            <a:r>
              <a:rPr lang="ru-RU" b="1">
                <a:latin typeface="Calibri" pitchFamily="34" charset="0"/>
                <a:ea typeface="Calibri" pitchFamily="34" charset="0"/>
                <a:cs typeface="Times New Roman" pitchFamily="18" charset="0"/>
              </a:rPr>
              <a:t>выпускники текущего года, получившие на государственной (итоговой) аттестации в форме ЕГЭ неудовлетворительный результат по русскому языку или математике;</a:t>
            </a:r>
            <a:endParaRPr lang="ru-RU" b="1">
              <a:latin typeface="Calibri" pitchFamily="34" charset="0"/>
            </a:endParaRPr>
          </a:p>
          <a:p>
            <a:pPr indent="355600" algn="just" eaLnBrk="0" hangingPunct="0">
              <a:buFontTx/>
              <a:buChar char="•"/>
            </a:pPr>
            <a:r>
              <a:rPr lang="ru-RU" b="1">
                <a:latin typeface="Calibri" pitchFamily="34" charset="0"/>
                <a:cs typeface="Calibri" pitchFamily="34" charset="0"/>
              </a:rPr>
              <a:t>не сдававшие ЕГЭ по объективным (уважительным) причинам (болезнь или иные обстоятельства, подтвержденные документально);</a:t>
            </a:r>
            <a:endParaRPr lang="ru-RU" b="1">
              <a:latin typeface="Calibri" pitchFamily="34" charset="0"/>
            </a:endParaRPr>
          </a:p>
          <a:p>
            <a:pPr indent="355600" algn="just" eaLnBrk="0" hangingPunct="0">
              <a:buFontTx/>
              <a:buChar char="•"/>
            </a:pPr>
            <a:r>
              <a:rPr lang="ru-RU" b="1">
                <a:latin typeface="Calibri" pitchFamily="34" charset="0"/>
                <a:cs typeface="Calibri" pitchFamily="34" charset="0"/>
              </a:rPr>
              <a:t>не завершившие выполнение экзаменационной работы по уважительным причинам (болезнь или иные обстоятельства, подтвержденные документально);</a:t>
            </a:r>
            <a:endParaRPr lang="ru-RU" b="1">
              <a:latin typeface="Calibri" pitchFamily="34" charset="0"/>
            </a:endParaRPr>
          </a:p>
          <a:p>
            <a:pPr indent="355600" algn="just" eaLnBrk="0" hangingPunct="0">
              <a:buFontTx/>
              <a:buChar char="•"/>
            </a:pPr>
            <a:r>
              <a:rPr lang="ru-RU" b="1">
                <a:latin typeface="Calibri" pitchFamily="34" charset="0"/>
                <a:cs typeface="Calibri" pitchFamily="34" charset="0"/>
              </a:rPr>
              <a:t>результаты ЕГЭ которых были отменены ГЭК (ФЭК) при удовлетворении конфликтной комиссией апелляции участника ЕГЭ о нарушении установленного порядка проведения ЕГЭ.</a:t>
            </a:r>
            <a:endParaRPr lang="ru-RU" b="1">
              <a:latin typeface="Calibri" pitchFamily="34" charset="0"/>
            </a:endParaRPr>
          </a:p>
          <a:p>
            <a:pPr indent="355600" algn="just" eaLnBrk="0" hangingPunct="0"/>
            <a:r>
              <a:rPr lang="ru-RU" b="1">
                <a:latin typeface="Calibri" pitchFamily="34" charset="0"/>
                <a:cs typeface="Calibri" pitchFamily="34" charset="0"/>
              </a:rPr>
              <a:t>Если в случаях, установленных настоящим Порядком, участник ЕГЭ был удален с экзамена, то решение о возможности допуска его к повторной сдаче ЕГЭ по соответствующему общеобразовательному предмету принимается ГЭК по результатам проверки факта удаления его с экзамена.</a:t>
            </a:r>
            <a:endParaRPr lang="ru-RU" b="1">
              <a:latin typeface="Calibri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692275" y="738188"/>
            <a:ext cx="6072188" cy="738187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ctr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ИНСТРУКЦИИ ДЛЯ УЧАСТНИКОВ 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indent="450850" algn="ctr"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ЕДИНОГО ГОСУДАРСТВЕННОГО ЭКЗАМЕНА</a:t>
            </a:r>
            <a:endParaRPr lang="ru-RU" sz="900"/>
          </a:p>
          <a:p>
            <a:pPr indent="450850" algn="ctr" eaLnBrk="0" hangingPunct="0"/>
            <a:r>
              <a:rPr lang="ru-RU" sz="1400" b="1">
                <a:latin typeface="Times New Roman" pitchFamily="18" charset="0"/>
                <a:cs typeface="Calibri" pitchFamily="34" charset="0"/>
              </a:rPr>
              <a:t> В 2013 ГОДУ</a:t>
            </a: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43000" y="0"/>
            <a:ext cx="7715250" cy="898525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Нормативно-правовая база ЕГЭ 2013</a:t>
            </a:r>
          </a:p>
        </p:txBody>
      </p:sp>
      <p:pic>
        <p:nvPicPr>
          <p:cNvPr id="17413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142875" y="1598613"/>
            <a:ext cx="8215313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 algn="just"/>
            <a:r>
              <a:rPr lang="ru-RU" sz="2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2.3. Изменение указанных в заявлении экзаменов по общеобразовательным предметам возможно только при наличии у участника ЕГЭ объективных причин (болезни или иных обстоятельств, подтвержденных документально). В этом случае участник ЕГЭ подает заявление в государственную экзаменационную комиссию субъекта Российской Федерации (федеральную экзаменационную комиссию) с указанием измененного перечня общеобразовательных предметов, по которым он планирует сдавать ЕГЭ, и причины изменения заявленного ранее перечня. Указанное заявление подается не позднее чем за месяц до начала соответствующих экзаменов.</a:t>
            </a:r>
          </a:p>
          <a:p>
            <a:pPr lvl="1" algn="just"/>
            <a:endParaRPr lang="ru-RU" sz="20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1" algn="just"/>
            <a:r>
              <a:rPr lang="ru-RU" sz="2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2.4. До 10 мая участники ЕГЭ получают пропуск. Выпускников в ППЭ сопровождают уполномоченные представители от общеобразовательного учреждения.</a:t>
            </a:r>
            <a:endParaRPr lang="ru-RU" sz="28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0"/>
            <a:ext cx="7715250" cy="898525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Нормативно-правовая база ЕГЭ 2012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19250" y="939800"/>
            <a:ext cx="6072188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indent="450850"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ИНСТРУКЦИИ ДЛЯ УЧАСТНИКОВ </a:t>
            </a:r>
            <a:endParaRPr lang="ru-RU" sz="900" dirty="0">
              <a:solidFill>
                <a:schemeClr val="tx1"/>
              </a:solidFill>
              <a:latin typeface="Arial" pitchFamily="34" charset="0"/>
            </a:endParaRPr>
          </a:p>
          <a:p>
            <a:pPr indent="450850" algn="ctr" eaLnBrk="0" hangingPunct="0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ЕДИНОГО ГОСУДАРСТВЕННОГО ЭКЗАМЕНА В 2012 ГОДУ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8437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-30163"/>
            <a:ext cx="5595938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519113"/>
            <a:ext cx="8964613" cy="633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7938"/>
            <a:ext cx="50800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5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5238" y="1144588"/>
            <a:ext cx="405765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4946650" y="115888"/>
            <a:ext cx="3946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Инфографика ЕГЭ 2013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 l="51582" t="66064" b="12001"/>
          <a:stretch>
            <a:fillRect/>
          </a:stretch>
        </p:blipFill>
        <p:spPr bwMode="auto">
          <a:xfrm>
            <a:off x="11113" y="-9525"/>
            <a:ext cx="492125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5288" y="236538"/>
            <a:ext cx="4903787" cy="640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3092450"/>
            <a:ext cx="4157663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Times New Roman" pitchFamily="18" charset="0"/>
              </a:rPr>
              <a:t>Руководитель общеобразовательного учреждения передает в конфликтную комиссию апелляцию незамедлительно по электронной почте  (сканированную копию). Место работы конфликтной комиссии: г. Пенза, ул. Попова,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Times New Roman" pitchFamily="18" charset="0"/>
              </a:rPr>
              <a:t>д. 40,  ГАОУ ДПО «Пензенский институт развития образования»,  РЦОИ, </a:t>
            </a:r>
            <a:r>
              <a:rPr lang="ru-RU" sz="1600" b="1" dirty="0" err="1">
                <a:latin typeface="+mn-lt"/>
                <a:cs typeface="Times New Roman" pitchFamily="18" charset="0"/>
              </a:rPr>
              <a:t>каб</a:t>
            </a:r>
            <a:r>
              <a:rPr lang="ru-RU" sz="1600" b="1" dirty="0">
                <a:latin typeface="+mn-lt"/>
                <a:cs typeface="Times New Roman" pitchFamily="18" charset="0"/>
              </a:rPr>
              <a:t>. №15.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Times New Roman" pitchFamily="18" charset="0"/>
              </a:rPr>
              <a:t>Время работы конфликтной комиссии: понедельник – пятница с 9-00 до 17-00 часов, суббота с 9-00 до 14-00 часов.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Times New Roman" pitchFamily="18" charset="0"/>
              </a:rPr>
              <a:t>Контактный телефон: 34-86-07, электронный адрес: </a:t>
            </a:r>
            <a:r>
              <a:rPr lang="en-US" sz="1600" b="1" u="sng" dirty="0" err="1">
                <a:latin typeface="+mn-lt"/>
                <a:cs typeface="Times New Roman" pitchFamily="18" charset="0"/>
                <a:hlinkClick r:id="rId4"/>
              </a:rPr>
              <a:t>konflikt</a:t>
            </a:r>
            <a:r>
              <a:rPr lang="ru-RU" sz="1600" b="1" u="sng" dirty="0">
                <a:latin typeface="+mn-lt"/>
                <a:cs typeface="Times New Roman" pitchFamily="18" charset="0"/>
                <a:hlinkClick r:id="rId4"/>
              </a:rPr>
              <a:t>58@</a:t>
            </a:r>
            <a:r>
              <a:rPr lang="en-US" sz="1600" b="1" u="sng" dirty="0">
                <a:latin typeface="+mn-lt"/>
                <a:cs typeface="Times New Roman" pitchFamily="18" charset="0"/>
                <a:hlinkClick r:id="rId4"/>
              </a:rPr>
              <a:t>mail</a:t>
            </a:r>
            <a:r>
              <a:rPr lang="ru-RU" sz="1600" b="1" u="sng" dirty="0">
                <a:latin typeface="+mn-lt"/>
                <a:cs typeface="Times New Roman" pitchFamily="18" charset="0"/>
                <a:hlinkClick r:id="rId4"/>
              </a:rPr>
              <a:t>.</a:t>
            </a:r>
            <a:r>
              <a:rPr lang="en-US" sz="1600" b="1" u="sng" dirty="0" err="1">
                <a:latin typeface="+mn-lt"/>
                <a:cs typeface="Times New Roman" pitchFamily="18" charset="0"/>
                <a:hlinkClick r:id="rId4"/>
              </a:rPr>
              <a:t>ru</a:t>
            </a:r>
            <a:endParaRPr lang="ru-RU" sz="1600" b="1" dirty="0">
              <a:latin typeface="+mn-lt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Times New Roman" pitchFamily="18" charset="0"/>
              </a:rPr>
              <a:t>Ответственный секретарь конфликтной комиссии – Макарова Марина Анатольевна.</a:t>
            </a:r>
          </a:p>
          <a:p>
            <a:pPr indent="450850" algn="just" eaLnBrk="0" hangingPunct="0">
              <a:defRPr/>
            </a:pPr>
            <a:endParaRPr lang="ru-RU" sz="2400" dirty="0">
              <a:latin typeface="Arial" pitchFamily="34" charset="0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928688" y="0"/>
            <a:ext cx="7715250" cy="898525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Нормативно-правовая база ЕГЭ 2013</a:t>
            </a:r>
          </a:p>
        </p:txBody>
      </p:sp>
      <p:pic>
        <p:nvPicPr>
          <p:cNvPr id="23555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388" y="1868488"/>
            <a:ext cx="8621712" cy="4989512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1800" b="1" smtClean="0">
                <a:ea typeface="Calibri" pitchFamily="34" charset="0"/>
                <a:cs typeface="Times New Roman" pitchFamily="18" charset="0"/>
              </a:rPr>
              <a:t>4.3. Участникам ЕГЭ – выпускникам текущего года – свидетельства о результатах ЕГЭ выдаются общеобразовательными учреждениями, в которых они были допущены к государственной (итоговой) аттестации.</a:t>
            </a:r>
            <a:endParaRPr lang="ru-RU" sz="1800" b="1" smtClean="0">
              <a:cs typeface="Times New Roman" pitchFamily="18" charset="0"/>
            </a:endParaRP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sz="1800" b="1" smtClean="0">
              <a:cs typeface="Calibri" pitchFamily="34" charset="0"/>
            </a:endParaRP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800" b="1" smtClean="0">
                <a:cs typeface="Calibri" pitchFamily="34" charset="0"/>
              </a:rPr>
              <a:t>Свидетельства о результатах ЕГЭ подписываются руководителем общеобразовательного учреждения, выдавшего свидетельство о результатах ЕГЭ, и заверяются печатью. Свидетельство заполняется черной гелевой ручкой. Не допускается заверение свидетельств о результатах ЕГЭ факсимильной подписью. 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sz="1800" b="1" smtClean="0">
              <a:cs typeface="Calibri" pitchFamily="34" charset="0"/>
            </a:endParaRP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800" b="1" smtClean="0">
                <a:cs typeface="Times New Roman" pitchFamily="18" charset="0"/>
              </a:rPr>
              <a:t>4.5. Срок действия свидетельства о результатах ЕГЭ истекает 31 декабря года, следующего за годом его получения. Лицам, проходившим военную службу по призыву и уволенным с военной службы, предоставляется право использовать результаты ЕГЭ, сданного ими в течение года до призыва на военную службу, в течение года после увольнения с военной службы при поступлении в ссузы и вузы.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sz="1800" b="1" smtClean="0">
              <a:cs typeface="Times New Roman" pitchFamily="18" charset="0"/>
            </a:endParaRP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800" b="1" smtClean="0">
                <a:cs typeface="Times New Roman" pitchFamily="18" charset="0"/>
              </a:rPr>
              <a:t>4.6. Свидетельство выдается участнику ЕГЭ (или его родителям) при предъявлении документа, удостоверяющего личность (и оформленной в установленном порядке доверенности)</a:t>
            </a: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sz="1800" b="1" smtClean="0">
              <a:cs typeface="Times New Roman" pitchFamily="18" charset="0"/>
            </a:endParaRPr>
          </a:p>
          <a:p>
            <a:pPr marL="0" indent="450850" algn="just" eaLnBrk="0" hangingPunct="0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800" b="1" smtClean="0">
                <a:cs typeface="Times New Roman" pitchFamily="18" charset="0"/>
              </a:rPr>
              <a:t>4.7. Выдача свидетельства производится под подпись в ведомости учета выдачи.</a:t>
            </a:r>
          </a:p>
          <a:p>
            <a:pPr marL="0" indent="450850">
              <a:lnSpc>
                <a:spcPct val="80000"/>
              </a:lnSpc>
              <a:buFont typeface="Arial" charset="0"/>
              <a:buNone/>
            </a:pPr>
            <a:endParaRPr lang="ru-RU" sz="1000" smtClean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619250" y="939800"/>
            <a:ext cx="6072188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indent="450850"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ИНСТРУКЦИИ ДЛЯ УЧАСТНИКОВ </a:t>
            </a:r>
            <a:endParaRPr lang="ru-RU" sz="900" dirty="0">
              <a:solidFill>
                <a:schemeClr val="tx1"/>
              </a:solidFill>
              <a:latin typeface="Arial" pitchFamily="34" charset="0"/>
            </a:endParaRPr>
          </a:p>
          <a:p>
            <a:pPr indent="450850" algn="ctr" eaLnBrk="0" hangingPunct="0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ЕДИНОГО ГОСУДАРСТВЕННОГО ЭКЗАМЕНА В 2013 ГОДУ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000125"/>
            <a:ext cx="9001125" cy="56435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/>
              <a:t>Федеральный Закон «Об образовании в Российской Федерации» от 29.12.2012 № 273-ФЗ (вступает в силу с 01.09.2013г.)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/>
              <a:t>Кодекс Российской Федерации об административных правонарушениях от 30.12.2001 № 195-ФЗ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/>
              <a:t>Приказ </a:t>
            </a:r>
            <a:r>
              <a:rPr lang="ru-RU" sz="1600" b="1" dirty="0" err="1" smtClean="0"/>
              <a:t>Минобрнауки</a:t>
            </a:r>
            <a:r>
              <a:rPr lang="ru-RU" sz="1600" b="1" dirty="0" smtClean="0"/>
              <a:t> РФ от 11.10.2011 № 2451 «Об утверждении Порядка проведения единого государственного экзамена»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/>
              <a:t>Приказ </a:t>
            </a:r>
            <a:r>
              <a:rPr lang="ru-RU" sz="1600" b="1" dirty="0" err="1" smtClean="0"/>
              <a:t>Минобрнауки</a:t>
            </a:r>
            <a:r>
              <a:rPr lang="ru-RU" sz="1600" b="1" dirty="0" smtClean="0"/>
              <a:t> РФ от 29.08.2011 № 2235 «Об утверждении Положения о системе общественного наблюдения при проведении государственной (итоговой) аттестации обучающихся, освоивших образовательные программы основного общего образования или среднего (полного) общего образования»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/>
              <a:t>Приказ </a:t>
            </a:r>
            <a:r>
              <a:rPr lang="ru-RU" sz="1600" b="1" dirty="0" err="1" smtClean="0"/>
              <a:t>Минобрнауки</a:t>
            </a:r>
            <a:r>
              <a:rPr lang="ru-RU" sz="1600" b="1" dirty="0" smtClean="0"/>
              <a:t> РФ от 28.12.2011 № 2895 «Об  утверждении Порядка приема граждан в образовательные учреждения высшего профессионального образования»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/>
              <a:t>Распоряжение </a:t>
            </a:r>
            <a:r>
              <a:rPr lang="ru-RU" sz="1600" b="1" dirty="0" err="1" smtClean="0"/>
              <a:t>Рособрнадзора</a:t>
            </a:r>
            <a:r>
              <a:rPr lang="ru-RU" sz="1600" b="1" dirty="0" smtClean="0"/>
              <a:t> от 29.08.2012 № 3499-10 «Об установлении минимального количества баллов единого государственного экзамена по общеобразовательным предметам, подтверждающего освоение основных общеобразовательных программ среднего (полного) общего образования в соответствии с требованиями федерального государственного образовательного стандарта среднего (полного) общего образования»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0"/>
            <a:ext cx="7715250" cy="898525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Нормативно-правовая база ЕГЭ 2013</a:t>
            </a:r>
          </a:p>
        </p:txBody>
      </p:sp>
      <p:pic>
        <p:nvPicPr>
          <p:cNvPr id="3076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0"/>
            <a:ext cx="7715250" cy="8985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Полезные ссылки</a:t>
            </a:r>
          </a:p>
        </p:txBody>
      </p:sp>
      <p:pic>
        <p:nvPicPr>
          <p:cNvPr id="29699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752475"/>
            <a:ext cx="7323137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0"/>
            <a:ext cx="7715250" cy="8985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Полезные ссылки</a:t>
            </a:r>
          </a:p>
        </p:txBody>
      </p:sp>
      <p:pic>
        <p:nvPicPr>
          <p:cNvPr id="30723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788" y="1052513"/>
            <a:ext cx="8939212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142875" y="1000125"/>
            <a:ext cx="9001125" cy="5643563"/>
          </a:xfrm>
        </p:spPr>
        <p:txBody>
          <a:bodyPr/>
          <a:lstStyle/>
          <a:p>
            <a:endParaRPr lang="ru-RU" sz="1600" b="1" smtClean="0"/>
          </a:p>
          <a:p>
            <a:r>
              <a:rPr lang="ru-RU" sz="1600" b="1" smtClean="0"/>
              <a:t>Приказ Министерства образования Пензенской области от 11.12.2012 № 636/01-07 «Об утверждении Положения о государственной экзаменационной комиссии Пензенской области»</a:t>
            </a:r>
          </a:p>
          <a:p>
            <a:endParaRPr lang="ru-RU" sz="1600" b="1" smtClean="0"/>
          </a:p>
          <a:p>
            <a:r>
              <a:rPr lang="ru-RU" sz="1600" b="1" smtClean="0"/>
              <a:t>Приказ Министерства образования Пензенской области от 11.12.2012 № 637/01-07 «Об утверждении перечня мест регистрации заявлений на сдачу единого государственного экзамена в Пензенской области в 2013 году»</a:t>
            </a:r>
          </a:p>
          <a:p>
            <a:endParaRPr lang="ru-RU" sz="1600" b="1" smtClean="0"/>
          </a:p>
          <a:p>
            <a:r>
              <a:rPr lang="ru-RU" sz="1600" b="1" smtClean="0"/>
              <a:t>Приказ Министерства образования Пензенской области от 11.12.2012 № 638/01-07 «Об аккредитации представителей средств массовой информации, освещающих проведение  единого государственного экзамена в Пензенской области в 2013 году»</a:t>
            </a:r>
          </a:p>
          <a:p>
            <a:pPr>
              <a:buFont typeface="Arial" charset="0"/>
              <a:buNone/>
            </a:pPr>
            <a:endParaRPr lang="ru-RU" sz="1600" b="1" smtClean="0"/>
          </a:p>
          <a:p>
            <a:r>
              <a:rPr lang="ru-RU" sz="1600" b="1" smtClean="0"/>
              <a:t>Приказ Министерства образования Пензенской области от 11.12.2012 № 639/01-07 «Об утверждении Положения о конфликтной комиссии Пензенской области»</a:t>
            </a:r>
          </a:p>
          <a:p>
            <a:endParaRPr lang="ru-RU" sz="1600" b="1" smtClean="0"/>
          </a:p>
          <a:p>
            <a:r>
              <a:rPr lang="ru-RU" sz="1600" b="1" smtClean="0"/>
              <a:t>Приказ Министерства образования Пензенской области от 11.12.2012 № 647/01-07 «Об утверждении Положения о предметной комиссии Пензенской области»</a:t>
            </a:r>
          </a:p>
          <a:p>
            <a:endParaRPr lang="ru-RU" sz="1600" b="1" smtClean="0"/>
          </a:p>
          <a:p>
            <a:endParaRPr lang="ru-RU" sz="1600" b="1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0"/>
            <a:ext cx="7715250" cy="898525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Нормативно-правовая база ЕГЭ 2013</a:t>
            </a:r>
          </a:p>
        </p:txBody>
      </p:sp>
      <p:pic>
        <p:nvPicPr>
          <p:cNvPr id="4100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000125"/>
            <a:ext cx="8715375" cy="56435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/>
              <a:t>Приказ Министерства образования и науки РФ от 22.01.2013 № 637/01-07 «Об утверждении сроков и единого расписания проведения единого государственного экзамена, его продолжительности по каждому общеобразовательному предмету, перечня дополнительных устройств и материалов, пользование которыми разрешено на едином государственном экзамене по отдельным общеобразовательным предметам, в 2013 году</a:t>
            </a:r>
            <a:r>
              <a:rPr lang="ru-RU" sz="1800" b="1" dirty="0" smtClean="0"/>
              <a:t>»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/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/>
              <a:t>Приказ Министерства образования Пензенской области от 15.02.2013 № 112/01-07 «Об утверждении состава уполномоченных представителей государственной экзаменационной комиссии Пензенской области для проведения единого государственного экзамена на территории Пензенской области в 2013 году»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/>
              <a:t>Приказ Министерства образования Пензенской области от 18.03.2013 № 152/01-07 «Об утверждении перечня пунктов проведения единого государственного экзамена, состава </a:t>
            </a:r>
            <a:r>
              <a:rPr lang="ru-RU" sz="1800" b="1" dirty="0"/>
              <a:t>руководителей пунктов проведения единого государственного экзамена </a:t>
            </a:r>
            <a:r>
              <a:rPr lang="ru-RU" sz="1800" b="1" dirty="0" smtClean="0"/>
              <a:t>на территории Пензенской области в 2013 году»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0"/>
            <a:ext cx="7715250" cy="898525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Нормативно-правовая база ЕГЭ 2013</a:t>
            </a:r>
          </a:p>
        </p:txBody>
      </p:sp>
      <p:pic>
        <p:nvPicPr>
          <p:cNvPr id="5124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0"/>
            <a:ext cx="7715250" cy="8985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Расписание ЕГЭ 2013</a:t>
            </a:r>
          </a:p>
        </p:txBody>
      </p:sp>
      <p:pic>
        <p:nvPicPr>
          <p:cNvPr id="7171" name="Picture 2" descr="C:\Users\simdjanova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496887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Досрочный период: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20 апреля (суббота) – русский язык в лицее № 2 (</a:t>
            </a:r>
            <a:r>
              <a:rPr lang="ru-RU" sz="2400" dirty="0" err="1" smtClean="0"/>
              <a:t>ул.Бакунина</a:t>
            </a:r>
            <a:r>
              <a:rPr lang="ru-RU" sz="2400" dirty="0" smtClean="0"/>
              <a:t>, 88а)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23 апреля (вторник) - математика</a:t>
            </a:r>
            <a:r>
              <a:rPr lang="ru-RU" sz="2400" dirty="0"/>
              <a:t> в лицее № 2 (</a:t>
            </a:r>
            <a:r>
              <a:rPr lang="ru-RU" sz="2400" dirty="0" err="1"/>
              <a:t>ул.Бакунина</a:t>
            </a:r>
            <a:r>
              <a:rPr lang="ru-RU" sz="2400" dirty="0"/>
              <a:t>, 88а</a:t>
            </a:r>
            <a:r>
              <a:rPr lang="ru-RU" sz="2400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26 апреля (пятница) – английский язык, история </a:t>
            </a:r>
            <a:r>
              <a:rPr lang="ru-RU" sz="2400" dirty="0"/>
              <a:t>в лицее № 2 (</a:t>
            </a:r>
            <a:r>
              <a:rPr lang="ru-RU" sz="2400" dirty="0" err="1"/>
              <a:t>ул.Бакунина</a:t>
            </a:r>
            <a:r>
              <a:rPr lang="ru-RU" sz="2400" dirty="0"/>
              <a:t>, 88а</a:t>
            </a:r>
            <a:r>
              <a:rPr lang="ru-RU" sz="2400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29 апреля (понедельник) – биология, обществознание в лицее № 2 (ул.Бакунина, 88а)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6 мая (понедельник) – обществознание в школе № 36 (</a:t>
            </a:r>
            <a:r>
              <a:rPr lang="ru-RU" sz="2400" dirty="0" err="1" smtClean="0"/>
              <a:t>ул.Собинова</a:t>
            </a:r>
            <a:r>
              <a:rPr lang="ru-RU" sz="2400" dirty="0" smtClean="0"/>
              <a:t>, 6)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3"/>
          <p:cNvSpPr>
            <a:spLocks noChangeArrowheads="1"/>
          </p:cNvSpPr>
          <p:nvPr/>
        </p:nvSpPr>
        <p:spPr bwMode="auto">
          <a:xfrm>
            <a:off x="0" y="857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Расписание</a:t>
            </a:r>
            <a:r>
              <a:rPr lang="ru-RU" sz="11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и назначение ППЭ в основной период ЕГЭ 2013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188" y="1125538"/>
          <a:ext cx="7920880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76874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27 мая (понедельник)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Русский язык (1)</a:t>
                      </a:r>
                      <a:endParaRPr lang="ru-RU" sz="2400" dirty="0"/>
                    </a:p>
                  </a:txBody>
                  <a:tcPr/>
                </a:tc>
              </a:tr>
              <a:tr h="189554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 СОШ №7 г.Пензы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30 минут (210 минут)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188" y="3933825"/>
          <a:ext cx="7848872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68564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30 мая (четверг)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Биология (6)</a:t>
                      </a:r>
                      <a:endParaRPr lang="ru-RU" sz="2400" b="1" dirty="0"/>
                    </a:p>
                  </a:txBody>
                  <a:tcPr/>
                </a:tc>
              </a:tr>
              <a:tr h="169062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МБОУ» ЛСТУ №2»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</a:t>
                      </a:r>
                    </a:p>
                    <a:p>
                      <a:pPr algn="ctr"/>
                      <a:r>
                        <a:rPr lang="ru-RU" sz="2400" b="1" dirty="0" smtClean="0"/>
                        <a:t>(180 минут)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0" y="857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Расписание</a:t>
            </a:r>
            <a:r>
              <a:rPr lang="ru-RU" sz="11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и назначение ППЭ в основной период ЕГЭ 2013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188" y="1125538"/>
          <a:ext cx="7920880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76874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30 мая (четверг)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Информатика и ИКТ (5)</a:t>
                      </a:r>
                      <a:endParaRPr lang="ru-RU" sz="2400" dirty="0"/>
                    </a:p>
                  </a:txBody>
                  <a:tcPr/>
                </a:tc>
              </a:tr>
              <a:tr h="189554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МБОУСОШ №17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55 минут (235 минут)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188" y="3933825"/>
          <a:ext cx="7848872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68564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30 мая (четверг)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История (6)</a:t>
                      </a:r>
                      <a:endParaRPr lang="ru-RU" sz="2400" b="1" dirty="0"/>
                    </a:p>
                  </a:txBody>
                  <a:tcPr/>
                </a:tc>
              </a:tr>
              <a:tr h="169062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МБОУСОШ №7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30 минут</a:t>
                      </a:r>
                    </a:p>
                    <a:p>
                      <a:pPr algn="ctr"/>
                      <a:r>
                        <a:rPr lang="ru-RU" sz="2400" b="1" dirty="0" smtClean="0"/>
                        <a:t>(210 минут)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0" y="857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Расписание</a:t>
            </a:r>
            <a:r>
              <a:rPr lang="ru-RU" sz="11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и назначение ППЭ в основной период ЕГЭ 2013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765175"/>
          <a:ext cx="7920880" cy="2753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4491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 июня (понедельник)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Математика (2)</a:t>
                      </a:r>
                      <a:endParaRPr lang="ru-RU" sz="2400" dirty="0"/>
                    </a:p>
                  </a:txBody>
                  <a:tcPr/>
                </a:tc>
              </a:tr>
              <a:tr h="11075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МБОУСОШ №7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55 минут (235 минут)</a:t>
                      </a:r>
                      <a:endParaRPr lang="ru-RU" sz="2400" b="1" dirty="0"/>
                    </a:p>
                  </a:txBody>
                  <a:tcPr/>
                </a:tc>
              </a:tr>
              <a:tr h="11075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Разрешается пользоваться линейкой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750" y="3644900"/>
          <a:ext cx="7920880" cy="2753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4491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 июня (четверг)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Физика (3)</a:t>
                      </a:r>
                      <a:endParaRPr lang="ru-RU" sz="2400" dirty="0"/>
                    </a:p>
                  </a:txBody>
                  <a:tcPr/>
                </a:tc>
              </a:tr>
              <a:tr h="11075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МБОУСОШ №17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55 минут (235 минут)</a:t>
                      </a:r>
                      <a:endParaRPr lang="ru-RU" sz="2400" b="1" dirty="0"/>
                    </a:p>
                  </a:txBody>
                  <a:tcPr/>
                </a:tc>
              </a:tr>
              <a:tr h="11075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Разрешается пользоваться линейкой и непрограммируемым калькулятором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3"/>
          <p:cNvSpPr>
            <a:spLocks noChangeArrowheads="1"/>
          </p:cNvSpPr>
          <p:nvPr/>
        </p:nvSpPr>
        <p:spPr bwMode="auto">
          <a:xfrm>
            <a:off x="0" y="857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Расписание</a:t>
            </a:r>
            <a:r>
              <a:rPr lang="ru-RU" sz="11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и назначение ППЭ в основной период ЕГЭ 2013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188" y="1125538"/>
          <a:ext cx="7920880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94359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 июня (четверг)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Английский язык (9), </a:t>
                      </a:r>
                      <a:endParaRPr lang="ru-RU" sz="2400" dirty="0"/>
                    </a:p>
                  </a:txBody>
                  <a:tcPr/>
                </a:tc>
              </a:tr>
              <a:tr h="150467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МБОУ» ЛСТУ №2»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</a:t>
                      </a:r>
                    </a:p>
                    <a:p>
                      <a:pPr algn="ctr"/>
                      <a:r>
                        <a:rPr lang="ru-RU" sz="2400" b="1" dirty="0" smtClean="0"/>
                        <a:t>(180 минут)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188" y="3933825"/>
          <a:ext cx="7848872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68564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10</a:t>
                      </a:r>
                      <a:r>
                        <a:rPr lang="ru-RU" sz="2400" b="1" baseline="0" dirty="0" smtClean="0"/>
                        <a:t> июня </a:t>
                      </a:r>
                      <a:r>
                        <a:rPr lang="ru-RU" sz="2400" b="1" dirty="0" smtClean="0"/>
                        <a:t>(понедельник)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Обществознание (12)</a:t>
                      </a:r>
                      <a:endParaRPr lang="ru-RU" sz="2400" b="1" dirty="0"/>
                    </a:p>
                  </a:txBody>
                  <a:tcPr/>
                </a:tc>
              </a:tr>
              <a:tr h="169062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МБОУСОШ №7 г.Пензы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Продолжительность экзамена – 3 часа 30 минут</a:t>
                      </a:r>
                    </a:p>
                    <a:p>
                      <a:pPr algn="ctr"/>
                      <a:r>
                        <a:rPr lang="ru-RU" sz="2400" b="1" dirty="0" smtClean="0"/>
                        <a:t>(210 минут)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1556</TotalTime>
  <Words>1289</Words>
  <Application>Microsoft Office PowerPoint</Application>
  <PresentationFormat>Экран (4:3)</PresentationFormat>
  <Paragraphs>159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Единый государственный экзамен 2013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Единый государственный экзамен 2012</dc:title>
  <dc:creator>Шулякова О.В.</dc:creator>
  <cp:lastModifiedBy>Teacher</cp:lastModifiedBy>
  <cp:revision>156</cp:revision>
  <cp:lastPrinted>2013-04-11T12:24:13Z</cp:lastPrinted>
  <dcterms:modified xsi:type="dcterms:W3CDTF">2013-04-26T07:10:10Z</dcterms:modified>
</cp:coreProperties>
</file>