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5" r:id="rId6"/>
    <p:sldId id="266" r:id="rId7"/>
    <p:sldId id="267" r:id="rId8"/>
    <p:sldId id="268" r:id="rId9"/>
    <p:sldId id="269" r:id="rId10"/>
    <p:sldId id="260" r:id="rId11"/>
    <p:sldId id="264" r:id="rId12"/>
    <p:sldId id="263"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7D0"/>
    <a:srgbClr val="03A9AD"/>
    <a:srgbClr val="00434C"/>
    <a:srgbClr val="079200"/>
    <a:srgbClr val="078A00"/>
    <a:srgbClr val="006B7A"/>
    <a:srgbClr val="007D8E"/>
    <a:srgbClr val="00515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344" autoAdjust="0"/>
    <p:restoredTop sz="72053" autoAdjust="0"/>
  </p:normalViewPr>
  <p:slideViewPr>
    <p:cSldViewPr>
      <p:cViewPr varScale="1">
        <p:scale>
          <a:sx n="78" d="100"/>
          <a:sy n="78" d="100"/>
        </p:scale>
        <p:origin x="-10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2E3E54-11F5-498E-B12A-32A73DC2D0C4}" type="datetimeFigureOut">
              <a:rPr lang="es-ES" smtClean="0"/>
              <a:t>23/07/2013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202AB4-50A3-4EB3-B017-D9865F8FC76A}"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Bienvenidos</a:t>
            </a:r>
            <a:r>
              <a:rPr lang="es-ES" baseline="0" dirty="0" smtClean="0"/>
              <a:t> esta es </a:t>
            </a:r>
            <a:r>
              <a:rPr lang="es-ES" baseline="0" smtClean="0"/>
              <a:t>mi presentación </a:t>
            </a:r>
            <a:r>
              <a:rPr lang="es-ES" baseline="0" dirty="0" smtClean="0"/>
              <a:t>sobre mi tema escogido, yo </a:t>
            </a:r>
            <a:r>
              <a:rPr lang="es-ES" baseline="0" smtClean="0"/>
              <a:t>soy Yanni </a:t>
            </a:r>
            <a:r>
              <a:rPr lang="es-ES" baseline="0" dirty="0" smtClean="0"/>
              <a:t>Ronaldo Delgado Viteri del Primer año Bachillerato D y les vengo a enseñar un poco sobre esta historia de amor de Romeo y Juliet</a:t>
            </a:r>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Poor Richard" pitchFamily="18" charset="0"/>
              </a:rPr>
              <a:t>Esta obra junto con la de Hamlet de William Shakespeare dieron pasos grandes para que se continuaran creando mas obras, fueron las obras mas reconocidas por el mundo y en lo personal a mi me gusta bastante esta historia</a:t>
            </a:r>
          </a:p>
          <a:p>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Muchas Gracias</a:t>
            </a:r>
            <a:r>
              <a:rPr lang="es-ES" baseline="0" dirty="0" smtClean="0"/>
              <a:t>!!!</a:t>
            </a:r>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12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Poor Richard" pitchFamily="18" charset="0"/>
              </a:rPr>
              <a:t>Romeo y Julieta es una obra muy reconocida del poeta William Shakespeare que se dio a conocer en el año 1507 y tiene de origen Inglaterra, sus géneros son de romance, fantasía, drama, tragedia </a:t>
            </a:r>
          </a:p>
          <a:p>
            <a:r>
              <a:rPr lang="es-ES" sz="1200" b="0" i="0" kern="1200" dirty="0" smtClean="0">
                <a:solidFill>
                  <a:schemeClr val="tx1"/>
                </a:solidFill>
                <a:latin typeface="+mn-lt"/>
                <a:ea typeface="+mn-ea"/>
                <a:cs typeface="+mn-cs"/>
              </a:rPr>
              <a:t>Se estrenó el 4 de abril de 2007 por la cadena CBC.</a:t>
            </a:r>
          </a:p>
          <a:p>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b="0" i="0" kern="1200" dirty="0" smtClean="0">
                <a:solidFill>
                  <a:schemeClr val="tx1"/>
                </a:solidFill>
                <a:latin typeface="+mn-lt"/>
                <a:ea typeface="+mn-ea"/>
                <a:cs typeface="+mn-cs"/>
              </a:rPr>
              <a:t>En el continente de </a:t>
            </a:r>
            <a:r>
              <a:rPr lang="es-ES" sz="1200" b="1" i="0" kern="1200" dirty="0" smtClean="0">
                <a:solidFill>
                  <a:schemeClr val="tx1"/>
                </a:solidFill>
                <a:latin typeface="+mn-lt"/>
                <a:ea typeface="+mn-ea"/>
                <a:cs typeface="+mn-cs"/>
              </a:rPr>
              <a:t>"Neo </a:t>
            </a:r>
            <a:r>
              <a:rPr lang="es-ES" sz="1200" b="1" i="0" kern="1200" dirty="0" err="1" smtClean="0">
                <a:solidFill>
                  <a:schemeClr val="tx1"/>
                </a:solidFill>
                <a:latin typeface="+mn-lt"/>
                <a:ea typeface="+mn-ea"/>
                <a:cs typeface="+mn-cs"/>
              </a:rPr>
              <a:t>Verona"</a:t>
            </a:r>
            <a:r>
              <a:rPr lang="es-ES" sz="1200" b="0" i="0" kern="1200" dirty="0" err="1" smtClean="0">
                <a:solidFill>
                  <a:schemeClr val="tx1"/>
                </a:solidFill>
                <a:latin typeface="+mn-lt"/>
                <a:ea typeface="+mn-ea"/>
                <a:cs typeface="+mn-cs"/>
              </a:rPr>
              <a:t>,una</a:t>
            </a:r>
            <a:r>
              <a:rPr lang="es-ES" sz="1200" b="0" i="0" kern="1200" dirty="0" smtClean="0">
                <a:solidFill>
                  <a:schemeClr val="tx1"/>
                </a:solidFill>
                <a:latin typeface="+mn-lt"/>
                <a:ea typeface="+mn-ea"/>
                <a:cs typeface="+mn-cs"/>
              </a:rPr>
              <a:t> noche </a:t>
            </a:r>
            <a:r>
              <a:rPr lang="es-ES" sz="1200" b="0" i="0" kern="1200" dirty="0" err="1" smtClean="0">
                <a:solidFill>
                  <a:schemeClr val="tx1"/>
                </a:solidFill>
                <a:latin typeface="+mn-lt"/>
                <a:ea typeface="+mn-ea"/>
                <a:cs typeface="+mn-cs"/>
              </a:rPr>
              <a:t>ocurrio</a:t>
            </a:r>
            <a:r>
              <a:rPr lang="es-ES" sz="1200" b="0" i="0" kern="1200" dirty="0" smtClean="0">
                <a:solidFill>
                  <a:schemeClr val="tx1"/>
                </a:solidFill>
                <a:latin typeface="+mn-lt"/>
                <a:ea typeface="+mn-ea"/>
                <a:cs typeface="+mn-cs"/>
              </a:rPr>
              <a:t> una terrible tragedia</a:t>
            </a:r>
            <a:r>
              <a:rPr lang="es-ES" sz="1200" b="0" i="0" kern="1200" baseline="0" dirty="0" smtClean="0">
                <a:solidFill>
                  <a:schemeClr val="tx1"/>
                </a:solidFill>
                <a:latin typeface="+mn-lt"/>
                <a:ea typeface="+mn-ea"/>
                <a:cs typeface="+mn-cs"/>
              </a:rPr>
              <a:t> la familia real de aquella ciudad, los Capuleto, fueron asesinados por</a:t>
            </a:r>
            <a:r>
              <a:rPr lang="es-ES" sz="1200" b="0" i="0" kern="1200" dirty="0" smtClean="0">
                <a:solidFill>
                  <a:schemeClr val="tx1"/>
                </a:solidFill>
                <a:latin typeface="+mn-lt"/>
                <a:ea typeface="+mn-ea"/>
                <a:cs typeface="+mn-cs"/>
              </a:rPr>
              <a:t> </a:t>
            </a:r>
            <a:r>
              <a:rPr lang="es-ES" sz="1200" b="0" i="0" kern="1200" dirty="0" err="1" smtClean="0">
                <a:solidFill>
                  <a:schemeClr val="tx1"/>
                </a:solidFill>
                <a:latin typeface="+mn-lt"/>
                <a:ea typeface="+mn-ea"/>
                <a:cs typeface="+mn-cs"/>
              </a:rPr>
              <a:t>Lartes</a:t>
            </a:r>
            <a:r>
              <a:rPr lang="es-ES" sz="1200" b="0" i="0" kern="1200" dirty="0" smtClean="0">
                <a:solidFill>
                  <a:schemeClr val="tx1"/>
                </a:solidFill>
                <a:latin typeface="+mn-lt"/>
                <a:ea typeface="+mn-ea"/>
                <a:cs typeface="+mn-cs"/>
              </a:rPr>
              <a:t> Montesco que quería hacerse con el poder y obtener venganza por un oscuro secreto, asesinó a los reyes aquella noche, pero </a:t>
            </a:r>
            <a:r>
              <a:rPr lang="es-ES" sz="1200" b="1" i="0" kern="1200" dirty="0" smtClean="0">
                <a:solidFill>
                  <a:schemeClr val="tx1"/>
                </a:solidFill>
                <a:latin typeface="+mn-lt"/>
                <a:ea typeface="+mn-ea"/>
                <a:cs typeface="+mn-cs"/>
              </a:rPr>
              <a:t>Julieta</a:t>
            </a:r>
            <a:r>
              <a:rPr lang="es-ES" sz="1200" b="0" i="0" kern="1200" dirty="0" smtClean="0">
                <a:solidFill>
                  <a:schemeClr val="tx1"/>
                </a:solidFill>
                <a:latin typeface="+mn-lt"/>
                <a:ea typeface="+mn-ea"/>
                <a:cs typeface="+mn-cs"/>
              </a:rPr>
              <a:t>, la </a:t>
            </a:r>
            <a:r>
              <a:rPr lang="es-ES" sz="1200" b="0" i="0" kern="1200" dirty="0" err="1" smtClean="0">
                <a:solidFill>
                  <a:schemeClr val="tx1"/>
                </a:solidFill>
                <a:latin typeface="+mn-lt"/>
                <a:ea typeface="+mn-ea"/>
                <a:cs typeface="+mn-cs"/>
              </a:rPr>
              <a:t>unica</a:t>
            </a:r>
            <a:r>
              <a:rPr lang="es-ES" sz="1200" b="0" i="0" kern="1200" dirty="0" smtClean="0">
                <a:solidFill>
                  <a:schemeClr val="tx1"/>
                </a:solidFill>
                <a:latin typeface="+mn-lt"/>
                <a:ea typeface="+mn-ea"/>
                <a:cs typeface="+mn-cs"/>
              </a:rPr>
              <a:t> hija del matrimonio, y junto con su mejor amiga </a:t>
            </a:r>
            <a:r>
              <a:rPr lang="es-ES" sz="1200" b="0" i="1" kern="1200" dirty="0" smtClean="0">
                <a:solidFill>
                  <a:schemeClr val="tx1"/>
                </a:solidFill>
                <a:latin typeface="+mn-lt"/>
                <a:ea typeface="+mn-ea"/>
                <a:cs typeface="+mn-cs"/>
              </a:rPr>
              <a:t>Cordelia</a:t>
            </a:r>
            <a:r>
              <a:rPr lang="es-ES" sz="1200" b="0" i="0" kern="1200" dirty="0" smtClean="0">
                <a:solidFill>
                  <a:schemeClr val="tx1"/>
                </a:solidFill>
                <a:latin typeface="+mn-lt"/>
                <a:ea typeface="+mn-ea"/>
                <a:cs typeface="+mn-cs"/>
              </a:rPr>
              <a:t> consiguen escapar gracias a la ayuda de un súbdito leal a Capuleto, el capitán </a:t>
            </a:r>
            <a:r>
              <a:rPr lang="es-ES" sz="1200" b="0" i="1" kern="1200" dirty="0" smtClean="0">
                <a:solidFill>
                  <a:schemeClr val="tx1"/>
                </a:solidFill>
                <a:latin typeface="+mn-lt"/>
                <a:ea typeface="+mn-ea"/>
                <a:cs typeface="+mn-cs"/>
              </a:rPr>
              <a:t>Conrad</a:t>
            </a:r>
            <a:r>
              <a:rPr lang="es-ES" sz="1200" b="0" i="0" kern="1200" dirty="0" smtClean="0">
                <a:solidFill>
                  <a:schemeClr val="tx1"/>
                </a:solidFill>
                <a:latin typeface="+mn-lt"/>
                <a:ea typeface="+mn-ea"/>
                <a:cs typeface="+mn-cs"/>
              </a:rPr>
              <a:t>.</a:t>
            </a:r>
          </a:p>
          <a:p>
            <a:endParaRPr lang="es-ES" sz="1200" b="0" i="0" kern="1200" dirty="0" smtClean="0">
              <a:solidFill>
                <a:schemeClr val="tx1"/>
              </a:solidFill>
              <a:latin typeface="+mn-lt"/>
              <a:ea typeface="+mn-ea"/>
              <a:cs typeface="+mn-cs"/>
            </a:endParaRPr>
          </a:p>
          <a:p>
            <a:r>
              <a:rPr lang="es-ES" sz="1200" b="0" i="0" kern="1200" dirty="0" smtClean="0">
                <a:solidFill>
                  <a:schemeClr val="tx1"/>
                </a:solidFill>
                <a:latin typeface="+mn-lt"/>
                <a:ea typeface="+mn-ea"/>
                <a:cs typeface="+mn-cs"/>
              </a:rPr>
              <a:t>Han pasado ya catorce años, y </a:t>
            </a:r>
            <a:r>
              <a:rPr lang="es-ES" sz="1200" b="1" i="0" kern="1200" dirty="0" smtClean="0">
                <a:solidFill>
                  <a:schemeClr val="tx1"/>
                </a:solidFill>
                <a:latin typeface="+mn-lt"/>
                <a:ea typeface="+mn-ea"/>
                <a:cs typeface="+mn-cs"/>
              </a:rPr>
              <a:t>Julieta</a:t>
            </a:r>
            <a:r>
              <a:rPr lang="es-ES" sz="1200" b="0" i="0" kern="1200" dirty="0" smtClean="0">
                <a:solidFill>
                  <a:schemeClr val="tx1"/>
                </a:solidFill>
                <a:latin typeface="+mn-lt"/>
                <a:ea typeface="+mn-ea"/>
                <a:cs typeface="+mn-cs"/>
              </a:rPr>
              <a:t>, escondida en una casa oculta dentro del teatro de un dramaturgo llamado </a:t>
            </a:r>
            <a:r>
              <a:rPr lang="es-ES" sz="1200" b="1" i="0" kern="1200" dirty="0" smtClean="0">
                <a:solidFill>
                  <a:schemeClr val="tx1"/>
                </a:solidFill>
                <a:latin typeface="+mn-lt"/>
                <a:ea typeface="+mn-ea"/>
                <a:cs typeface="+mn-cs"/>
              </a:rPr>
              <a:t>William Shakespeare</a:t>
            </a:r>
            <a:r>
              <a:rPr lang="es-ES" sz="1200" b="0" i="0" kern="1200" dirty="0" smtClean="0">
                <a:solidFill>
                  <a:schemeClr val="tx1"/>
                </a:solidFill>
                <a:latin typeface="+mn-lt"/>
                <a:ea typeface="+mn-ea"/>
                <a:cs typeface="+mn-cs"/>
              </a:rPr>
              <a:t>, tiene que mantener su identidad oculta para salvar su vida. Muy a su pesar, ella se hace pasar por </a:t>
            </a:r>
            <a:r>
              <a:rPr lang="es-ES" sz="1200" b="1" i="0" kern="1200" dirty="0" err="1" smtClean="0">
                <a:solidFill>
                  <a:schemeClr val="tx1"/>
                </a:solidFill>
                <a:latin typeface="+mn-lt"/>
                <a:ea typeface="+mn-ea"/>
                <a:cs typeface="+mn-cs"/>
              </a:rPr>
              <a:t>Odin</a:t>
            </a:r>
            <a:r>
              <a:rPr lang="es-ES" sz="1200" b="0" i="0" kern="1200" dirty="0" smtClean="0">
                <a:solidFill>
                  <a:schemeClr val="tx1"/>
                </a:solidFill>
                <a:latin typeface="+mn-lt"/>
                <a:ea typeface="+mn-ea"/>
                <a:cs typeface="+mn-cs"/>
              </a:rPr>
              <a:t>, un ingenuo extra y tramoyista del teatro que a su vez es el </a:t>
            </a:r>
            <a:r>
              <a:rPr lang="es-ES" sz="1200" b="0" i="1" kern="1200" dirty="0" smtClean="0">
                <a:solidFill>
                  <a:schemeClr val="tx1"/>
                </a:solidFill>
                <a:latin typeface="+mn-lt"/>
                <a:ea typeface="+mn-ea"/>
                <a:cs typeface="+mn-cs"/>
              </a:rPr>
              <a:t>Torbellino Rojo, el salvador de Neo Verona.</a:t>
            </a:r>
          </a:p>
          <a:p>
            <a:endParaRPr lang="es-ES" sz="1200" b="0" i="1" kern="1200" dirty="0" smtClean="0">
              <a:solidFill>
                <a:schemeClr val="tx1"/>
              </a:solidFill>
              <a:latin typeface="+mn-lt"/>
              <a:ea typeface="+mn-ea"/>
              <a:cs typeface="+mn-cs"/>
            </a:endParaRPr>
          </a:p>
          <a:p>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buFont typeface="Arial" pitchFamily="34" charset="0"/>
              <a:buChar char="•"/>
            </a:pPr>
            <a:r>
              <a:rPr lang="es-ES" sz="1200" dirty="0" smtClean="0">
                <a:latin typeface="Poor Richard" pitchFamily="18" charset="0"/>
              </a:rPr>
              <a:t>Conrad</a:t>
            </a:r>
          </a:p>
          <a:p>
            <a:pPr>
              <a:buFont typeface="Arial" pitchFamily="34" charset="0"/>
              <a:buChar char="•"/>
            </a:pPr>
            <a:r>
              <a:rPr lang="es-ES" sz="1200" dirty="0" smtClean="0">
                <a:latin typeface="Poor Richard" pitchFamily="18" charset="0"/>
              </a:rPr>
              <a:t>Cordelia</a:t>
            </a:r>
          </a:p>
          <a:p>
            <a:pPr>
              <a:buFont typeface="Arial" pitchFamily="34" charset="0"/>
              <a:buChar char="•"/>
            </a:pPr>
            <a:r>
              <a:rPr lang="es-ES" sz="1200" dirty="0" smtClean="0">
                <a:latin typeface="Poor Richard" pitchFamily="18" charset="0"/>
              </a:rPr>
              <a:t>Curio</a:t>
            </a:r>
          </a:p>
          <a:p>
            <a:pPr>
              <a:buFont typeface="Arial" pitchFamily="34" charset="0"/>
              <a:buChar char="•"/>
            </a:pPr>
            <a:r>
              <a:rPr lang="es-ES" sz="1200" dirty="0" smtClean="0">
                <a:latin typeface="Poor Richard" pitchFamily="18" charset="0"/>
              </a:rPr>
              <a:t>Francisco</a:t>
            </a:r>
          </a:p>
          <a:p>
            <a:pPr>
              <a:buFont typeface="Arial" pitchFamily="34" charset="0"/>
              <a:buChar char="•"/>
            </a:pPr>
            <a:r>
              <a:rPr lang="es-ES" sz="1200" dirty="0" err="1" smtClean="0">
                <a:latin typeface="Poor Richard" pitchFamily="18" charset="0"/>
              </a:rPr>
              <a:t>Mercutio</a:t>
            </a:r>
            <a:endParaRPr lang="es-ES" sz="1200" dirty="0" smtClean="0">
              <a:latin typeface="Poor Richard" pitchFamily="18" charset="0"/>
            </a:endParaRPr>
          </a:p>
          <a:p>
            <a:pPr>
              <a:buFont typeface="Arial" pitchFamily="34" charset="0"/>
              <a:buChar char="•"/>
            </a:pPr>
            <a:r>
              <a:rPr lang="es-ES" sz="1200" dirty="0" err="1" smtClean="0">
                <a:latin typeface="Poor Richard" pitchFamily="18" charset="0"/>
              </a:rPr>
              <a:t>Titus</a:t>
            </a:r>
            <a:endParaRPr lang="es-ES" sz="1200" dirty="0" smtClean="0">
              <a:latin typeface="Poor Richard" pitchFamily="18" charset="0"/>
            </a:endParaRPr>
          </a:p>
          <a:p>
            <a:pPr>
              <a:buFont typeface="Arial" pitchFamily="34" charset="0"/>
              <a:buChar char="•"/>
            </a:pPr>
            <a:r>
              <a:rPr lang="es-ES" sz="1200" dirty="0" smtClean="0">
                <a:latin typeface="Poor Richard" pitchFamily="18" charset="0"/>
              </a:rPr>
              <a:t>Vittorio</a:t>
            </a:r>
          </a:p>
          <a:p>
            <a:pPr>
              <a:buFont typeface="Arial" pitchFamily="34" charset="0"/>
              <a:buChar char="•"/>
            </a:pPr>
            <a:r>
              <a:rPr lang="es-ES" sz="1200" dirty="0" err="1" smtClean="0">
                <a:latin typeface="Poor Richard" pitchFamily="18" charset="0"/>
              </a:rPr>
              <a:t>Benvolio</a:t>
            </a:r>
            <a:endParaRPr lang="es-ES" sz="1200" dirty="0" smtClean="0">
              <a:latin typeface="Poor Richard" pitchFamily="18" charset="0"/>
            </a:endParaRPr>
          </a:p>
          <a:p>
            <a:pPr>
              <a:buFont typeface="Arial" pitchFamily="34" charset="0"/>
              <a:buChar char="•"/>
            </a:pPr>
            <a:r>
              <a:rPr lang="es-ES" sz="1200" dirty="0" err="1" smtClean="0">
                <a:latin typeface="Poor Richard" pitchFamily="18" charset="0"/>
              </a:rPr>
              <a:t>Etc</a:t>
            </a:r>
            <a:r>
              <a:rPr lang="es-ES" sz="1200" dirty="0" smtClean="0">
                <a:latin typeface="Poor Richard" pitchFamily="18" charset="0"/>
              </a:rPr>
              <a:t>…</a:t>
            </a:r>
          </a:p>
          <a:p>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Al principio de la serie tiene 15 años, pero en poco tiempo cumple los 16.Es la hija de los duques de Neo Verona, única superviviente del golpe de estado que dio Montesco. Se oculta en el teatro de Neo Verona bajo la apariencia de un chico, </a:t>
            </a:r>
            <a:r>
              <a:rPr lang="es-ES" i="1" dirty="0" err="1" smtClean="0"/>
              <a:t>Odin</a:t>
            </a:r>
            <a:r>
              <a:rPr lang="es-ES" dirty="0" smtClean="0"/>
              <a:t> y este a su vez es </a:t>
            </a:r>
            <a:r>
              <a:rPr lang="es-ES" i="1" dirty="0" smtClean="0"/>
              <a:t>El Torbellino Rojo</a:t>
            </a:r>
            <a:r>
              <a:rPr lang="es-ES" dirty="0" smtClean="0"/>
              <a:t>, el salvador de la ciudad, deshace los planes de los guardias y ayuda en todo a la gente. Está enamorada de </a:t>
            </a:r>
            <a:r>
              <a:rPr lang="es-ES" b="1" dirty="0" smtClean="0"/>
              <a:t>Romeo</a:t>
            </a:r>
            <a:r>
              <a:rPr lang="es-ES" dirty="0" smtClean="0"/>
              <a:t>, desde que le salvó la </a:t>
            </a:r>
            <a:r>
              <a:rPr lang="es-ES" dirty="0" err="1" smtClean="0"/>
              <a:t>vida.</a:t>
            </a:r>
            <a:r>
              <a:rPr lang="es-ES" sz="1200" b="0" i="0" kern="1200" dirty="0" err="1" smtClean="0">
                <a:solidFill>
                  <a:schemeClr val="tx1"/>
                </a:solidFill>
                <a:latin typeface="+mn-lt"/>
                <a:ea typeface="+mn-ea"/>
                <a:cs typeface="+mn-cs"/>
              </a:rPr>
              <a:t>Es</a:t>
            </a:r>
            <a:r>
              <a:rPr lang="es-ES" sz="1200" b="0" i="0" kern="1200" dirty="0" smtClean="0">
                <a:solidFill>
                  <a:schemeClr val="tx1"/>
                </a:solidFill>
                <a:latin typeface="+mn-lt"/>
                <a:ea typeface="+mn-ea"/>
                <a:cs typeface="+mn-cs"/>
              </a:rPr>
              <a:t> una chica animada, buena con la espada aunque nunca ha matado a nadie, al ver que es una Capuleto se preocupa mucho por el bien de la gente pero una vez que conoce a Romeo y se declaran su amor, todo cambia.</a:t>
            </a:r>
            <a:endParaRPr lang="es-ES" sz="1200" b="0" i="0" kern="1200" dirty="0">
              <a:solidFill>
                <a:schemeClr val="tx1"/>
              </a:solidFill>
              <a:latin typeface="+mn-lt"/>
              <a:ea typeface="+mn-ea"/>
              <a:cs typeface="+mn-cs"/>
            </a:endParaRPr>
          </a:p>
        </p:txBody>
      </p:sp>
      <p:sp>
        <p:nvSpPr>
          <p:cNvPr id="4" name="3 Marcador de número de diapositiva"/>
          <p:cNvSpPr>
            <a:spLocks noGrp="1"/>
          </p:cNvSpPr>
          <p:nvPr>
            <p:ph type="sldNum" sz="quarter" idx="10"/>
          </p:nvPr>
        </p:nvSpPr>
        <p:spPr/>
        <p:txBody>
          <a:bodyPr/>
          <a:lstStyle/>
          <a:p>
            <a:fld id="{B6202AB4-50A3-4EB3-B017-D9865F8FC76A}" type="slidenum">
              <a:rPr lang="es-ES" smtClean="0"/>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Odin</a:t>
            </a:r>
            <a:r>
              <a:rPr lang="es-ES" dirty="0" smtClean="0"/>
              <a:t> (Julieta)</a:t>
            </a:r>
          </a:p>
          <a:p>
            <a:r>
              <a:rPr lang="es-ES" dirty="0" err="1" smtClean="0"/>
              <a:t>Odin</a:t>
            </a:r>
            <a:r>
              <a:rPr lang="es-ES" dirty="0" smtClean="0"/>
              <a:t> fue el personaje ficticio que creo Juliet para poder ser</a:t>
            </a:r>
            <a:r>
              <a:rPr lang="es-ES" baseline="0" dirty="0" smtClean="0"/>
              <a:t> Torbellino Rojo, esta </a:t>
            </a:r>
            <a:r>
              <a:rPr lang="es-ES" baseline="0" dirty="0" err="1" smtClean="0"/>
              <a:t>tambien</a:t>
            </a:r>
            <a:r>
              <a:rPr lang="es-ES" baseline="0" dirty="0" smtClean="0"/>
              <a:t> era su faceta para andar en las plazas y calles, se hospedaban en la casa de William, el personaje de </a:t>
            </a:r>
            <a:r>
              <a:rPr lang="es-ES" baseline="0" dirty="0" err="1" smtClean="0"/>
              <a:t>Odin</a:t>
            </a:r>
            <a:r>
              <a:rPr lang="es-ES" baseline="0" dirty="0" smtClean="0"/>
              <a:t> fue un personaje secundario que paso a ser principal, el disfraz de Torbellino Rojo constaba de una mascara, una larga capa roja y una espada, </a:t>
            </a:r>
            <a:r>
              <a:rPr lang="es-ES" baseline="0" dirty="0" err="1" smtClean="0"/>
              <a:t>despues</a:t>
            </a:r>
            <a:r>
              <a:rPr lang="es-ES" baseline="0" dirty="0" smtClean="0"/>
              <a:t> del tiempo logra utilizar la espada de la familia Capuleto que le fue </a:t>
            </a:r>
            <a:r>
              <a:rPr lang="es-ES" baseline="0" dirty="0" err="1" smtClean="0"/>
              <a:t>otorgadada</a:t>
            </a:r>
            <a:r>
              <a:rPr lang="es-ES" baseline="0" dirty="0" smtClean="0"/>
              <a:t> por Conrad, un sobreviviente de la casa de los Capuleto</a:t>
            </a:r>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Poor Richard" pitchFamily="18" charset="0"/>
              </a:rPr>
              <a:t>Romeo </a:t>
            </a:r>
            <a:r>
              <a:rPr lang="es-ES" sz="1200" dirty="0" err="1" smtClean="0">
                <a:latin typeface="Poor Richard" pitchFamily="18" charset="0"/>
              </a:rPr>
              <a:t>Candorebantoe</a:t>
            </a:r>
            <a:r>
              <a:rPr lang="es-ES" sz="1200" dirty="0" smtClean="0">
                <a:latin typeface="Poor Richard" pitchFamily="18" charset="0"/>
              </a:rPr>
              <a:t> Montesco</a:t>
            </a:r>
          </a:p>
          <a:p>
            <a:r>
              <a:rPr lang="es-ES" sz="1200" b="0" i="0" kern="1200" dirty="0" smtClean="0">
                <a:solidFill>
                  <a:schemeClr val="tx1"/>
                </a:solidFill>
                <a:latin typeface="+mn-lt"/>
                <a:ea typeface="+mn-ea"/>
                <a:cs typeface="+mn-cs"/>
              </a:rPr>
              <a:t>Tiene 16 años. Hijo del Duque Montesco y sucesor al trono de Neo Verona. Es un chico obediente, justo y bueno, pero completamente desconectado de la realidad de Neo Verona hasta que conoce a Julieta. Como noble monta a un </a:t>
            </a:r>
            <a:r>
              <a:rPr lang="es-ES" sz="1200" b="0" i="0" u="none" strike="noStrike" kern="1200" dirty="0" err="1" smtClean="0">
                <a:solidFill>
                  <a:schemeClr val="tx1"/>
                </a:solidFill>
                <a:latin typeface="+mn-lt"/>
                <a:ea typeface="+mn-ea"/>
                <a:cs typeface="+mn-cs"/>
              </a:rPr>
              <a:t>pegaso</a:t>
            </a:r>
            <a:r>
              <a:rPr lang="es-ES" sz="1200" b="0" i="0" kern="1200" dirty="0" smtClean="0">
                <a:solidFill>
                  <a:schemeClr val="tx1"/>
                </a:solidFill>
                <a:latin typeface="+mn-lt"/>
                <a:ea typeface="+mn-ea"/>
                <a:cs typeface="+mn-cs"/>
              </a:rPr>
              <a:t> llamado </a:t>
            </a:r>
            <a:r>
              <a:rPr lang="es-ES" sz="1200" b="0" i="1" kern="1200" dirty="0" smtClean="0">
                <a:solidFill>
                  <a:schemeClr val="tx1"/>
                </a:solidFill>
                <a:latin typeface="+mn-lt"/>
                <a:ea typeface="+mn-ea"/>
                <a:cs typeface="+mn-cs"/>
              </a:rPr>
              <a:t>Cielo</a:t>
            </a:r>
            <a:r>
              <a:rPr lang="es-ES" sz="1200" b="0" i="0" kern="1200" dirty="0" smtClean="0">
                <a:solidFill>
                  <a:schemeClr val="tx1"/>
                </a:solidFill>
                <a:latin typeface="+mn-lt"/>
                <a:ea typeface="+mn-ea"/>
                <a:cs typeface="+mn-cs"/>
              </a:rPr>
              <a:t>. Está obligado a casarse con la joven </a:t>
            </a:r>
            <a:r>
              <a:rPr lang="es-ES" sz="1200" b="0" i="0" kern="1200" dirty="0" err="1" smtClean="0">
                <a:solidFill>
                  <a:schemeClr val="tx1"/>
                </a:solidFill>
                <a:latin typeface="+mn-lt"/>
                <a:ea typeface="+mn-ea"/>
                <a:cs typeface="+mn-cs"/>
              </a:rPr>
              <a:t>Hermione</a:t>
            </a:r>
            <a:r>
              <a:rPr lang="es-ES" sz="1200" b="0" i="0" kern="1200" dirty="0" smtClean="0">
                <a:solidFill>
                  <a:schemeClr val="tx1"/>
                </a:solidFill>
                <a:latin typeface="+mn-lt"/>
                <a:ea typeface="+mn-ea"/>
                <a:cs typeface="+mn-cs"/>
              </a:rPr>
              <a:t>, pero está completamente enamorado de </a:t>
            </a:r>
            <a:r>
              <a:rPr lang="es-ES" sz="1200" b="1" i="0" kern="1200" dirty="0" smtClean="0">
                <a:solidFill>
                  <a:schemeClr val="tx1"/>
                </a:solidFill>
                <a:latin typeface="+mn-lt"/>
                <a:ea typeface="+mn-ea"/>
                <a:cs typeface="+mn-cs"/>
              </a:rPr>
              <a:t>Julieta</a:t>
            </a:r>
            <a:r>
              <a:rPr lang="es-ES" sz="1200" b="0" i="0" kern="1200" dirty="0" smtClean="0">
                <a:solidFill>
                  <a:schemeClr val="tx1"/>
                </a:solidFill>
                <a:latin typeface="+mn-lt"/>
                <a:ea typeface="+mn-ea"/>
                <a:cs typeface="+mn-cs"/>
              </a:rPr>
              <a:t>, una vez que la conoce se preocupa por la fechorías de su padre y niega ser un Montesco.</a:t>
            </a:r>
            <a:endParaRPr lang="es-ES" dirty="0" smtClean="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Conrad</a:t>
            </a:r>
          </a:p>
          <a:p>
            <a:r>
              <a:rPr lang="es-ES" dirty="0" smtClean="0"/>
              <a:t>Ex-Capitán de la casa de Capuleto, es quien salvó a </a:t>
            </a:r>
            <a:r>
              <a:rPr lang="es-ES" b="1" dirty="0" smtClean="0"/>
              <a:t>Julieta</a:t>
            </a:r>
            <a:r>
              <a:rPr lang="es-ES" dirty="0" smtClean="0"/>
              <a:t> y Cordelia cuando eran pequeñas, también es el jefe de la rebelión y la persona que cuida de </a:t>
            </a:r>
            <a:r>
              <a:rPr lang="es-ES" b="1" dirty="0" smtClean="0"/>
              <a:t>Julieta</a:t>
            </a:r>
            <a:r>
              <a:rPr lang="es-ES" dirty="0" smtClean="0"/>
              <a:t>, se preocupa mucho por ella y la admira al momento en que ella toma la espada que pertenece a los Capuleto.</a:t>
            </a:r>
          </a:p>
          <a:p>
            <a:r>
              <a:rPr lang="es-ES" dirty="0" smtClean="0"/>
              <a:t>Cordelia </a:t>
            </a:r>
          </a:p>
          <a:p>
            <a:r>
              <a:rPr lang="es-ES" dirty="0" smtClean="0"/>
              <a:t>La mejor amiga de </a:t>
            </a:r>
            <a:r>
              <a:rPr lang="es-ES" b="1" dirty="0" smtClean="0"/>
              <a:t>Julieta</a:t>
            </a:r>
            <a:r>
              <a:rPr lang="es-ES" dirty="0" smtClean="0"/>
              <a:t>, gracias a ella está viva porque la puso a salvo hasta que las salvaron a ambas. Está muy preocupada por </a:t>
            </a:r>
            <a:r>
              <a:rPr lang="es-ES" b="1" dirty="0" smtClean="0"/>
              <a:t>Julieta</a:t>
            </a:r>
            <a:r>
              <a:rPr lang="es-ES" dirty="0" smtClean="0"/>
              <a:t> y no quiere verla sufrir, por ello le hace prometer que nunca más vería al noble del que se enamoró. Al final de la serie, ella se casa con </a:t>
            </a:r>
            <a:r>
              <a:rPr lang="es-ES" dirty="0" err="1" smtClean="0"/>
              <a:t>Benvolio</a:t>
            </a:r>
            <a:r>
              <a:rPr lang="es-ES" dirty="0" smtClean="0"/>
              <a:t>, y tienen un hijo.</a:t>
            </a:r>
          </a:p>
          <a:p>
            <a:r>
              <a:rPr lang="es-ES" dirty="0" smtClean="0"/>
              <a:t>Antonio </a:t>
            </a:r>
          </a:p>
          <a:p>
            <a:r>
              <a:rPr lang="es-ES" dirty="0" smtClean="0"/>
              <a:t>Nieto</a:t>
            </a:r>
            <a:r>
              <a:rPr lang="es-ES" baseline="0" dirty="0" smtClean="0"/>
              <a:t> </a:t>
            </a:r>
            <a:r>
              <a:rPr lang="es-ES" dirty="0" smtClean="0"/>
              <a:t>de Conrad, apoya a los Capuleto, y siempre está ahí para dar noticias o ayudar en las trepidantes aventuras del </a:t>
            </a:r>
            <a:r>
              <a:rPr lang="es-ES" i="1" dirty="0" smtClean="0"/>
              <a:t>Torbellino Rojo</a:t>
            </a:r>
            <a:r>
              <a:rPr lang="es-ES" dirty="0" smtClean="0"/>
              <a:t>, es un niño animado y valiente.</a:t>
            </a:r>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Curio</a:t>
            </a:r>
          </a:p>
          <a:p>
            <a:r>
              <a:rPr lang="es-ES" dirty="0" smtClean="0"/>
              <a:t>Amigo del arquero Francisco, experto espadachín y profesor de </a:t>
            </a:r>
            <a:r>
              <a:rPr lang="es-ES" b="1" dirty="0" smtClean="0"/>
              <a:t>Julieta</a:t>
            </a:r>
            <a:r>
              <a:rPr lang="es-ES" dirty="0" smtClean="0"/>
              <a:t>, perdió un ojo cuando era muy joven al enfrentarse con la guardia, es algo serio pero entregado a su causa. Él oculta sus sentimientos por Julieta.</a:t>
            </a:r>
          </a:p>
          <a:p>
            <a:r>
              <a:rPr lang="es-ES" dirty="0" smtClean="0"/>
              <a:t>Francisco</a:t>
            </a:r>
          </a:p>
          <a:p>
            <a:r>
              <a:rPr lang="es-ES" dirty="0" smtClean="0"/>
              <a:t>Amigo de la infancia de Curio, es el más intelectual del dúo y un maestro en el tiro con arco, es atractivo para todas las mujeres pero "no está enamorado de nadie". Las mujeres están detrás de él. También oculta sus sentimientos por Julieta.</a:t>
            </a:r>
            <a:endParaRPr lang="es-ES" dirty="0"/>
          </a:p>
        </p:txBody>
      </p:sp>
      <p:sp>
        <p:nvSpPr>
          <p:cNvPr id="4" name="3 Marcador de número de diapositiva"/>
          <p:cNvSpPr>
            <a:spLocks noGrp="1"/>
          </p:cNvSpPr>
          <p:nvPr>
            <p:ph type="sldNum" sz="quarter" idx="10"/>
          </p:nvPr>
        </p:nvSpPr>
        <p:spPr/>
        <p:txBody>
          <a:bodyPr/>
          <a:lstStyle/>
          <a:p>
            <a:fld id="{B6202AB4-50A3-4EB3-B017-D9865F8FC76A}" type="slidenum">
              <a:rPr lang="es-ES" smtClean="0"/>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 name="22 Rectángulo"/>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Rectángulo"/>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Rectángulo"/>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26 Rectángulo"/>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0" name="29 Rectángulo redondeado"/>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1" name="30 Rectángulo redondeado"/>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6 Rectángulo"/>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Rectángulo"/>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6705600" y="4206240"/>
            <a:ext cx="960120" cy="457200"/>
          </a:xfrm>
        </p:spPr>
        <p:txBody>
          <a:bodyPr/>
          <a:lstStyle/>
          <a:p>
            <a:fld id="{83EC03D8-630F-425A-874A-D7014C3EFBC0}" type="datetimeFigureOut">
              <a:rPr lang="es-ES" smtClean="0"/>
              <a:pPr/>
              <a:t>23/07/2013</a:t>
            </a:fld>
            <a:endParaRPr lang="es-ES" dirty="0"/>
          </a:p>
        </p:txBody>
      </p:sp>
      <p:sp>
        <p:nvSpPr>
          <p:cNvPr id="17" name="16 Marcador de pie de página"/>
          <p:cNvSpPr>
            <a:spLocks noGrp="1"/>
          </p:cNvSpPr>
          <p:nvPr>
            <p:ph type="ftr" sz="quarter" idx="11"/>
          </p:nvPr>
        </p:nvSpPr>
        <p:spPr>
          <a:xfrm>
            <a:off x="5410200" y="4205288"/>
            <a:ext cx="1295400" cy="457200"/>
          </a:xfrm>
        </p:spPr>
        <p:txBody>
          <a:bodyPr/>
          <a:lstStyle/>
          <a:p>
            <a:endParaRPr lang="es-ES" dirty="0"/>
          </a:p>
        </p:txBody>
      </p:sp>
      <p:sp>
        <p:nvSpPr>
          <p:cNvPr id="29" name="28 Marcador de número de diapositiva"/>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1AE224A-34AB-4855-95E1-5242F306553B}"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nchor="ctr"/>
          <a:lstStyle>
            <a:lvl1pPr>
              <a:defRPr sz="4000" b="0" i="0"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fecha"/>
          <p:cNvSpPr>
            <a:spLocks noGrp="1"/>
          </p:cNvSpPr>
          <p:nvPr>
            <p:ph type="dt" sz="half" idx="10"/>
          </p:nvPr>
        </p:nvSpPr>
        <p:spPr/>
        <p:txBody>
          <a:bodyPr rtlCol="0"/>
          <a:lstStyle/>
          <a:p>
            <a:fld id="{83EC03D8-630F-425A-874A-D7014C3EFBC0}" type="datetimeFigureOut">
              <a:rPr lang="es-ES" smtClean="0"/>
              <a:pPr/>
              <a:t>23/07/2013</a:t>
            </a:fld>
            <a:endParaRPr lang="es-ES" dirty="0"/>
          </a:p>
        </p:txBody>
      </p:sp>
      <p:sp>
        <p:nvSpPr>
          <p:cNvPr id="27" name="26 Marcador de número de diapositiva"/>
          <p:cNvSpPr>
            <a:spLocks noGrp="1"/>
          </p:cNvSpPr>
          <p:nvPr>
            <p:ph type="sldNum" sz="quarter" idx="11"/>
          </p:nvPr>
        </p:nvSpPr>
        <p:spPr/>
        <p:txBody>
          <a:bodyPr rtlCol="0"/>
          <a:lstStyle/>
          <a:p>
            <a:fld id="{F1AE224A-34AB-4855-95E1-5242F306553B}" type="slidenum">
              <a:rPr lang="es-ES" smtClean="0"/>
              <a:pPr/>
              <a:t>‹Nº›</a:t>
            </a:fld>
            <a:endParaRPr lang="es-ES" dirty="0"/>
          </a:p>
        </p:txBody>
      </p:sp>
      <p:sp>
        <p:nvSpPr>
          <p:cNvPr id="28" name="27 Marcador de pie de página"/>
          <p:cNvSpPr>
            <a:spLocks noGrp="1"/>
          </p:cNvSpPr>
          <p:nvPr>
            <p:ph type="ftr" sz="quarter" idx="12"/>
          </p:nvPr>
        </p:nvSpPr>
        <p:spPr/>
        <p:txBody>
          <a:bodyPr rtlCol="0"/>
          <a:lstStyle/>
          <a:p>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a:xfrm>
            <a:off x="6583680" y="612648"/>
            <a:ext cx="957264" cy="457200"/>
          </a:xfrm>
        </p:spPr>
        <p:txBody>
          <a:bodyPr/>
          <a:lstStyle/>
          <a:p>
            <a:fld id="{83EC03D8-630F-425A-874A-D7014C3EFBC0}" type="datetimeFigureOut">
              <a:rPr lang="es-ES" smtClean="0"/>
              <a:pPr/>
              <a:t>23/07/2013</a:t>
            </a:fld>
            <a:endParaRPr lang="es-ES" dirty="0"/>
          </a:p>
        </p:txBody>
      </p:sp>
      <p:sp>
        <p:nvSpPr>
          <p:cNvPr id="4" name="3 Marcador de pie de página"/>
          <p:cNvSpPr>
            <a:spLocks noGrp="1"/>
          </p:cNvSpPr>
          <p:nvPr>
            <p:ph type="ftr" sz="quarter" idx="11"/>
          </p:nvPr>
        </p:nvSpPr>
        <p:spPr>
          <a:xfrm>
            <a:off x="5257800" y="612648"/>
            <a:ext cx="1325880" cy="457200"/>
          </a:xfrm>
        </p:spPr>
        <p:txBody>
          <a:bodyPr/>
          <a:lstStyle/>
          <a:p>
            <a:endParaRPr lang="es-ES" dirty="0"/>
          </a:p>
        </p:txBody>
      </p:sp>
      <p:sp>
        <p:nvSpPr>
          <p:cNvPr id="5" name="4 Marcador de número de diapositiva"/>
          <p:cNvSpPr>
            <a:spLocks noGrp="1"/>
          </p:cNvSpPr>
          <p:nvPr>
            <p:ph type="sldNum" sz="quarter" idx="12"/>
          </p:nvPr>
        </p:nvSpPr>
        <p:spPr>
          <a:xfrm>
            <a:off x="8174736" y="2272"/>
            <a:ext cx="762000" cy="365760"/>
          </a:xfrm>
        </p:spPr>
        <p:txBody>
          <a:bodyPr/>
          <a:lstStyle/>
          <a:p>
            <a:fld id="{F1AE224A-34AB-4855-95E1-5242F306553B}"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3EC03D8-630F-425A-874A-D7014C3EFBC0}" type="datetimeFigureOut">
              <a:rPr lang="es-ES" smtClean="0"/>
              <a:pPr/>
              <a:t>23/07/2013</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F1AE224A-34AB-4855-95E1-5242F306553B}"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Rectángulo"/>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29 Rectángulo"/>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1" name="30 Rectángulo"/>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2" name="31 Rectángulo"/>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3" name="32 Rectángulo redondeado"/>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34" name="33 Rectángulo redondeado"/>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34 Rectángulo"/>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35 Rectángulo"/>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36 Rectángulo"/>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37 Rectángulo"/>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38 Rectángulo"/>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39 Rectángulo"/>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Marcador de título"/>
          <p:cNvSpPr>
            <a:spLocks noGrp="1"/>
          </p:cNvSpPr>
          <p:nvPr>
            <p:ph type="title"/>
          </p:nvPr>
        </p:nvSpPr>
        <p:spPr>
          <a:xfrm>
            <a:off x="457200" y="1143000"/>
            <a:ext cx="8229600" cy="10668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3EC03D8-630F-425A-874A-D7014C3EFBC0}" type="datetimeFigureOut">
              <a:rPr lang="es-ES" smtClean="0"/>
              <a:pPr/>
              <a:t>23/07/2013</a:t>
            </a:fld>
            <a:endParaRPr lang="es-ES" dirty="0"/>
          </a:p>
        </p:txBody>
      </p:sp>
      <p:sp>
        <p:nvSpPr>
          <p:cNvPr id="3" name="2 Marcador de pie de página"/>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s-ES" dirty="0"/>
          </a:p>
        </p:txBody>
      </p:sp>
      <p:sp>
        <p:nvSpPr>
          <p:cNvPr id="23" name="22 Marcador de número de diapositiva"/>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1AE224A-34AB-4855-95E1-5242F306553B}"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es.wikipedia.org/wiki/William_Shakespeare" TargetMode="External"/><Relationship Id="rId2" Type="http://schemas.openxmlformats.org/officeDocument/2006/relationships/hyperlink" Target="http://es.wikipedia.org/wiki/Romeo_y_Julieta" TargetMode="External"/><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hyperlink" Target="http://es.wikipedia.org/wiki/Romeo_%C3%97_Julie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0" y="2143116"/>
            <a:ext cx="3786182" cy="1470025"/>
          </a:xfrm>
        </p:spPr>
        <p:txBody>
          <a:bodyPr>
            <a:noAutofit/>
          </a:bodyPr>
          <a:lstStyle/>
          <a:p>
            <a:pPr algn="ctr"/>
            <a:r>
              <a:rPr lang="es-ES" sz="7200" dirty="0" smtClean="0">
                <a:solidFill>
                  <a:srgbClr val="03A9AD"/>
                </a:solidFill>
                <a:latin typeface="Viner Hand ITC" pitchFamily="66" charset="0"/>
                <a:cs typeface="Times New Roman" pitchFamily="18" charset="0"/>
              </a:rPr>
              <a:t>Romeo</a:t>
            </a:r>
            <a:br>
              <a:rPr lang="es-ES" sz="7200" dirty="0" smtClean="0">
                <a:solidFill>
                  <a:srgbClr val="03A9AD"/>
                </a:solidFill>
                <a:latin typeface="Viner Hand ITC" pitchFamily="66" charset="0"/>
                <a:cs typeface="Times New Roman" pitchFamily="18" charset="0"/>
              </a:rPr>
            </a:br>
            <a:r>
              <a:rPr lang="es-ES" sz="7200" dirty="0" smtClean="0">
                <a:solidFill>
                  <a:srgbClr val="03A9AD"/>
                </a:solidFill>
                <a:latin typeface="Viner Hand ITC" pitchFamily="66" charset="0"/>
                <a:cs typeface="Times New Roman" pitchFamily="18" charset="0"/>
              </a:rPr>
              <a:t> x </a:t>
            </a:r>
            <a:br>
              <a:rPr lang="es-ES" sz="7200" dirty="0" smtClean="0">
                <a:solidFill>
                  <a:srgbClr val="03A9AD"/>
                </a:solidFill>
                <a:latin typeface="Viner Hand ITC" pitchFamily="66" charset="0"/>
                <a:cs typeface="Times New Roman" pitchFamily="18" charset="0"/>
              </a:rPr>
            </a:br>
            <a:r>
              <a:rPr lang="es-ES" sz="7200" dirty="0" smtClean="0">
                <a:solidFill>
                  <a:srgbClr val="03A9AD"/>
                </a:solidFill>
                <a:latin typeface="Viner Hand ITC" pitchFamily="66" charset="0"/>
                <a:cs typeface="Times New Roman" pitchFamily="18" charset="0"/>
              </a:rPr>
              <a:t>Julieta</a:t>
            </a:r>
            <a:br>
              <a:rPr lang="es-ES" sz="7200" dirty="0" smtClean="0">
                <a:solidFill>
                  <a:srgbClr val="03A9AD"/>
                </a:solidFill>
                <a:latin typeface="Viner Hand ITC" pitchFamily="66" charset="0"/>
                <a:cs typeface="Times New Roman" pitchFamily="18" charset="0"/>
              </a:rPr>
            </a:br>
            <a:r>
              <a:rPr lang="es-ES" sz="2000" dirty="0" smtClean="0">
                <a:solidFill>
                  <a:srgbClr val="03A9AD"/>
                </a:solidFill>
                <a:latin typeface="Viner Hand ITC" pitchFamily="66" charset="0"/>
                <a:cs typeface="Times New Roman" pitchFamily="18" charset="0"/>
              </a:rPr>
              <a:t>(Anime) </a:t>
            </a:r>
            <a:endParaRPr lang="es-ES" sz="2000" dirty="0">
              <a:solidFill>
                <a:srgbClr val="03A9AD"/>
              </a:solidFill>
              <a:latin typeface="Viner Hand ITC" pitchFamily="66" charset="0"/>
              <a:cs typeface="Times New Roman" pitchFamily="18" charset="0"/>
            </a:endParaRPr>
          </a:p>
        </p:txBody>
      </p:sp>
      <p:sp>
        <p:nvSpPr>
          <p:cNvPr id="3" name="2 Subtítulo"/>
          <p:cNvSpPr>
            <a:spLocks noGrp="1"/>
          </p:cNvSpPr>
          <p:nvPr>
            <p:ph type="subTitle" idx="1"/>
          </p:nvPr>
        </p:nvSpPr>
        <p:spPr>
          <a:xfrm>
            <a:off x="0" y="5643578"/>
            <a:ext cx="4714876" cy="1752600"/>
          </a:xfrm>
        </p:spPr>
        <p:txBody>
          <a:bodyPr>
            <a:normAutofit/>
          </a:bodyPr>
          <a:lstStyle/>
          <a:p>
            <a:r>
              <a:rPr lang="es-ES" sz="3200" dirty="0" smtClean="0">
                <a:latin typeface="Mistral" pitchFamily="66" charset="0"/>
              </a:rPr>
              <a:t>Yanni Delgado Viteri </a:t>
            </a:r>
          </a:p>
          <a:p>
            <a:r>
              <a:rPr lang="es-ES" sz="3200" dirty="0" smtClean="0">
                <a:latin typeface="Mistral" pitchFamily="66" charset="0"/>
              </a:rPr>
              <a:t>Primer Bachillerato Común “D”</a:t>
            </a:r>
            <a:endParaRPr lang="es-ES" sz="3200" dirty="0">
              <a:latin typeface="Mistral" pitchFamily="66" charset="0"/>
            </a:endParaRPr>
          </a:p>
        </p:txBody>
      </p:sp>
      <p:pic>
        <p:nvPicPr>
          <p:cNvPr id="23554" name="Picture 2" descr="http://spd.fotolog.com/photo/61/29/76/ivi_11_11/1213466568179_f.jpg"/>
          <p:cNvPicPr>
            <a:picLocks noChangeAspect="1" noChangeArrowheads="1"/>
          </p:cNvPicPr>
          <p:nvPr/>
        </p:nvPicPr>
        <p:blipFill>
          <a:blip r:embed="rId3">
            <a:lum bright="-30000" contrast="40000"/>
          </a:blip>
          <a:srcRect/>
          <a:stretch>
            <a:fillRect/>
          </a:stretch>
        </p:blipFill>
        <p:spPr bwMode="auto">
          <a:xfrm>
            <a:off x="4572000" y="4053069"/>
            <a:ext cx="4572000" cy="2804932"/>
          </a:xfrm>
          <a:prstGeom prst="rect">
            <a:avLst/>
          </a:prstGeom>
          <a:noFill/>
        </p:spPr>
      </p:pic>
      <p:pic>
        <p:nvPicPr>
          <p:cNvPr id="23558" name="Picture 6" descr="http://4.bp.blogspot.com/_x2vBZUXDzVk/S8i0v3Pul2I/AAAAAAAAAV8/1A4RBQgH0mM/s1600/448980Romeo_X_Juliet_Logo.jpg"/>
          <p:cNvPicPr>
            <a:picLocks noChangeAspect="1" noChangeArrowheads="1"/>
          </p:cNvPicPr>
          <p:nvPr/>
        </p:nvPicPr>
        <p:blipFill>
          <a:blip r:embed="rId4">
            <a:lum bright="-20000" contrast="40000"/>
          </a:blip>
          <a:srcRect/>
          <a:stretch>
            <a:fillRect/>
          </a:stretch>
        </p:blipFill>
        <p:spPr bwMode="auto">
          <a:xfrm>
            <a:off x="0" y="-1"/>
            <a:ext cx="3500429" cy="494797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animewapers.com/wp-content/gallery/romeo-x-juliet-wallpapers/Romeo-x-Juliet-Wallpapers-009.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7" name="1 Título"/>
          <p:cNvSpPr>
            <a:spLocks noGrp="1"/>
          </p:cNvSpPr>
          <p:nvPr>
            <p:ph type="title"/>
          </p:nvPr>
        </p:nvSpPr>
        <p:spPr>
          <a:xfrm>
            <a:off x="5357818" y="1357298"/>
            <a:ext cx="3383280" cy="877824"/>
          </a:xfrm>
        </p:spPr>
        <p:txBody>
          <a:bodyPr>
            <a:noAutofit/>
          </a:bodyPr>
          <a:lstStyle/>
          <a:p>
            <a:pPr algn="ctr"/>
            <a:r>
              <a:rPr lang="es-ES" sz="6600" b="0" dirty="0" smtClean="0">
                <a:solidFill>
                  <a:srgbClr val="FF0000"/>
                </a:solidFill>
                <a:latin typeface="French Script MT" pitchFamily="66" charset="0"/>
              </a:rPr>
              <a:t>Influencia en el mundo</a:t>
            </a:r>
            <a:endParaRPr lang="es-ES" sz="6600" b="0" dirty="0">
              <a:solidFill>
                <a:srgbClr val="FF0000"/>
              </a:solidFill>
              <a:latin typeface="French Script MT" pitchFamily="66" charset="0"/>
            </a:endParaRPr>
          </a:p>
        </p:txBody>
      </p:sp>
      <p:sp>
        <p:nvSpPr>
          <p:cNvPr id="8" name="7 CuadroTexto"/>
          <p:cNvSpPr txBox="1"/>
          <p:nvPr/>
        </p:nvSpPr>
        <p:spPr>
          <a:xfrm>
            <a:off x="714348" y="2500306"/>
            <a:ext cx="3286116" cy="2554545"/>
          </a:xfrm>
          <a:prstGeom prst="rect">
            <a:avLst/>
          </a:prstGeom>
          <a:noFill/>
        </p:spPr>
        <p:txBody>
          <a:bodyPr wrap="square" rtlCol="0">
            <a:spAutoFit/>
          </a:bodyPr>
          <a:lstStyle/>
          <a:p>
            <a:r>
              <a:rPr lang="es-ES" sz="3200" dirty="0" smtClean="0">
                <a:solidFill>
                  <a:srgbClr val="00B7D0"/>
                </a:solidFill>
                <a:latin typeface="Monotype Corsiva" pitchFamily="66" charset="0"/>
              </a:rPr>
              <a:t>Ayudo a la </a:t>
            </a:r>
            <a:r>
              <a:rPr lang="es-ES" sz="3200" dirty="0" err="1" smtClean="0">
                <a:solidFill>
                  <a:srgbClr val="00B7D0"/>
                </a:solidFill>
                <a:latin typeface="Monotype Corsiva" pitchFamily="66" charset="0"/>
              </a:rPr>
              <a:t>creacion</a:t>
            </a:r>
            <a:r>
              <a:rPr lang="es-ES" sz="3200" dirty="0" smtClean="0">
                <a:solidFill>
                  <a:srgbClr val="00B7D0"/>
                </a:solidFill>
                <a:latin typeface="Monotype Corsiva" pitchFamily="66" charset="0"/>
              </a:rPr>
              <a:t> de mejores obras</a:t>
            </a:r>
          </a:p>
          <a:p>
            <a:endParaRPr lang="es-ES" sz="3200" dirty="0" smtClean="0">
              <a:solidFill>
                <a:srgbClr val="00B7D0"/>
              </a:solidFill>
              <a:latin typeface="Monotype Corsiva" pitchFamily="66" charset="0"/>
            </a:endParaRPr>
          </a:p>
          <a:p>
            <a:r>
              <a:rPr lang="es-ES" sz="3200" dirty="0" smtClean="0">
                <a:solidFill>
                  <a:srgbClr val="00B7D0"/>
                </a:solidFill>
                <a:latin typeface="Monotype Corsiva" pitchFamily="66" charset="0"/>
              </a:rPr>
              <a:t>Tiene una historia de amor muy profunda</a:t>
            </a:r>
            <a:endParaRPr lang="es-ES" sz="3200" dirty="0">
              <a:solidFill>
                <a:srgbClr val="00B7D0"/>
              </a:solidFill>
              <a:latin typeface="Monotype Corsiva"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b="0" dirty="0" smtClean="0">
                <a:solidFill>
                  <a:srgbClr val="FF0000"/>
                </a:solidFill>
                <a:latin typeface="Mistral" pitchFamily="66" charset="0"/>
              </a:rPr>
              <a:t>Fuentes de Información</a:t>
            </a:r>
            <a:endParaRPr lang="es-ES" sz="3200" b="0" dirty="0">
              <a:solidFill>
                <a:srgbClr val="FF0000"/>
              </a:solidFill>
              <a:latin typeface="Mistral" pitchFamily="66" charset="0"/>
            </a:endParaRPr>
          </a:p>
        </p:txBody>
      </p:sp>
      <p:sp>
        <p:nvSpPr>
          <p:cNvPr id="3" name="2 Marcador de texto"/>
          <p:cNvSpPr>
            <a:spLocks noGrp="1"/>
          </p:cNvSpPr>
          <p:nvPr>
            <p:ph type="body" idx="2"/>
          </p:nvPr>
        </p:nvSpPr>
        <p:spPr/>
        <p:txBody>
          <a:bodyPr/>
          <a:lstStyle/>
          <a:p>
            <a:r>
              <a:rPr lang="es-ES" dirty="0" smtClean="0">
                <a:hlinkClick r:id="rId2"/>
              </a:rPr>
              <a:t>http://es.wikipedia.org/wiki/Romeo_y_Julieta</a:t>
            </a:r>
            <a:endParaRPr lang="es-ES" dirty="0" smtClean="0"/>
          </a:p>
          <a:p>
            <a:endParaRPr lang="es-ES" dirty="0" smtClean="0"/>
          </a:p>
          <a:p>
            <a:r>
              <a:rPr lang="es-ES" dirty="0" smtClean="0">
                <a:hlinkClick r:id="rId3"/>
              </a:rPr>
              <a:t>http://es.wikipedia.org/wiki/William_Shakespeare</a:t>
            </a:r>
            <a:endParaRPr lang="es-ES" dirty="0" smtClean="0"/>
          </a:p>
          <a:p>
            <a:endParaRPr lang="es-ES" dirty="0" smtClean="0"/>
          </a:p>
          <a:p>
            <a:r>
              <a:rPr lang="es-ES" dirty="0" smtClean="0">
                <a:hlinkClick r:id="rId4"/>
              </a:rPr>
              <a:t>http://es.wikipedia.org/wiki/Romeo_%C3%97_Juliet</a:t>
            </a:r>
            <a:endParaRPr lang="es-ES" dirty="0"/>
          </a:p>
        </p:txBody>
      </p:sp>
      <p:pic>
        <p:nvPicPr>
          <p:cNvPr id="34818" name="Picture 2" descr="http://fc02.deviantart.net/fs22/i/2008/021/9/4/Romeo_x_Juliet_by_aylarox.jpg"/>
          <p:cNvPicPr>
            <a:picLocks noChangeAspect="1" noChangeArrowheads="1"/>
          </p:cNvPicPr>
          <p:nvPr/>
        </p:nvPicPr>
        <p:blipFill>
          <a:blip r:embed="rId5"/>
          <a:srcRect/>
          <a:stretch>
            <a:fillRect/>
          </a:stretch>
        </p:blipFill>
        <p:spPr bwMode="auto">
          <a:xfrm>
            <a:off x="214282" y="1357298"/>
            <a:ext cx="5072066" cy="44577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0"/>
            <a:ext cx="8458200" cy="1470025"/>
          </a:xfrm>
        </p:spPr>
        <p:txBody>
          <a:bodyPr>
            <a:normAutofit/>
          </a:bodyPr>
          <a:lstStyle/>
          <a:p>
            <a:pPr algn="ctr"/>
            <a:r>
              <a:rPr lang="es-ES" sz="8800" dirty="0" smtClean="0"/>
              <a:t>Gracias!! :D</a:t>
            </a:r>
            <a:endParaRPr lang="es-ES" sz="8800" dirty="0"/>
          </a:p>
        </p:txBody>
      </p:sp>
      <p:pic>
        <p:nvPicPr>
          <p:cNvPr id="32770" name="Picture 2" descr="http://2.bp.blogspot.com/-2JgRrxt4x68/TtWU1_qhOfI/AAAAAAAAAQA/N5Ua5aQo860/s1600/13.jpg"/>
          <p:cNvPicPr>
            <a:picLocks noChangeAspect="1" noChangeArrowheads="1"/>
          </p:cNvPicPr>
          <p:nvPr/>
        </p:nvPicPr>
        <p:blipFill>
          <a:blip r:embed="rId3"/>
          <a:srcRect/>
          <a:stretch>
            <a:fillRect/>
          </a:stretch>
        </p:blipFill>
        <p:spPr bwMode="auto">
          <a:xfrm>
            <a:off x="857224" y="1714488"/>
            <a:ext cx="7269447" cy="454340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Tags: Scan, Manga Cover, Romeo x Juliet, Romeo Candorebanto Montague, Juliet Fiammata Asto Capulet, Official Art, Com (Mangaka)"/>
          <p:cNvPicPr>
            <a:picLocks noChangeAspect="1" noChangeArrowheads="1"/>
          </p:cNvPicPr>
          <p:nvPr/>
        </p:nvPicPr>
        <p:blipFill>
          <a:blip r:embed="rId3">
            <a:lum bright="-10000" contrast="20000"/>
          </a:blip>
          <a:srcRect/>
          <a:stretch>
            <a:fillRect/>
          </a:stretch>
        </p:blipFill>
        <p:spPr bwMode="auto">
          <a:xfrm>
            <a:off x="0" y="0"/>
            <a:ext cx="9144001" cy="6858000"/>
          </a:xfrm>
          <a:prstGeom prst="rect">
            <a:avLst/>
          </a:prstGeom>
          <a:noFill/>
        </p:spPr>
      </p:pic>
      <p:sp>
        <p:nvSpPr>
          <p:cNvPr id="8" name="7 CuadroTexto"/>
          <p:cNvSpPr txBox="1"/>
          <p:nvPr/>
        </p:nvSpPr>
        <p:spPr>
          <a:xfrm>
            <a:off x="142844" y="1857364"/>
            <a:ext cx="7991290" cy="2585323"/>
          </a:xfrm>
          <a:prstGeom prst="rect">
            <a:avLst/>
          </a:prstGeom>
          <a:noFill/>
        </p:spPr>
        <p:txBody>
          <a:bodyPr wrap="none" rtlCol="0">
            <a:spAutoFit/>
          </a:bodyPr>
          <a:lstStyle/>
          <a:p>
            <a:pPr>
              <a:buClr>
                <a:srgbClr val="00B0F0"/>
              </a:buClr>
              <a:buFont typeface="Arial" pitchFamily="34" charset="0"/>
              <a:buChar char="•"/>
            </a:pPr>
            <a:r>
              <a:rPr lang="es-ES" sz="5400" dirty="0" smtClean="0">
                <a:ln w="38100">
                  <a:noFill/>
                </a:ln>
                <a:solidFill>
                  <a:srgbClr val="079200"/>
                </a:solidFill>
                <a:latin typeface="Monotype Corsiva" pitchFamily="66" charset="0"/>
                <a:cs typeface="Mangal" pitchFamily="2"/>
              </a:rPr>
              <a:t>Obra </a:t>
            </a:r>
            <a:r>
              <a:rPr lang="es-ES" sz="5400" dirty="0" smtClean="0">
                <a:ln w="38100">
                  <a:noFill/>
                </a:ln>
                <a:solidFill>
                  <a:srgbClr val="079200"/>
                </a:solidFill>
                <a:latin typeface="Monotype Corsiva" pitchFamily="66" charset="0"/>
                <a:cs typeface="Mangal" pitchFamily="2"/>
              </a:rPr>
              <a:t>muy </a:t>
            </a:r>
            <a:r>
              <a:rPr lang="es-ES" sz="5400" dirty="0" smtClean="0">
                <a:ln w="38100">
                  <a:noFill/>
                </a:ln>
                <a:solidFill>
                  <a:srgbClr val="079200"/>
                </a:solidFill>
                <a:latin typeface="Monotype Corsiva" pitchFamily="66" charset="0"/>
                <a:cs typeface="Mangal" pitchFamily="2"/>
              </a:rPr>
              <a:t>reconocida</a:t>
            </a:r>
          </a:p>
          <a:p>
            <a:pPr>
              <a:buClr>
                <a:srgbClr val="00B0F0"/>
              </a:buClr>
              <a:buFont typeface="Arial" pitchFamily="34" charset="0"/>
              <a:buChar char="•"/>
            </a:pPr>
            <a:r>
              <a:rPr lang="es-ES" sz="5400" dirty="0" smtClean="0">
                <a:ln w="38100">
                  <a:noFill/>
                </a:ln>
                <a:solidFill>
                  <a:srgbClr val="079200"/>
                </a:solidFill>
                <a:latin typeface="Monotype Corsiva" pitchFamily="66" charset="0"/>
                <a:cs typeface="Mangal" pitchFamily="2"/>
              </a:rPr>
              <a:t>William </a:t>
            </a:r>
            <a:r>
              <a:rPr lang="es-ES" sz="5400" dirty="0" smtClean="0">
                <a:ln w="38100">
                  <a:noFill/>
                </a:ln>
                <a:solidFill>
                  <a:srgbClr val="079200"/>
                </a:solidFill>
                <a:latin typeface="Monotype Corsiva" pitchFamily="66" charset="0"/>
                <a:cs typeface="Mangal" pitchFamily="2"/>
              </a:rPr>
              <a:t>Shakespeare </a:t>
            </a:r>
            <a:endParaRPr lang="es-ES" sz="5400" dirty="0" smtClean="0">
              <a:ln w="38100">
                <a:noFill/>
              </a:ln>
              <a:solidFill>
                <a:srgbClr val="079200"/>
              </a:solidFill>
              <a:latin typeface="Monotype Corsiva" pitchFamily="66" charset="0"/>
              <a:cs typeface="Mangal" pitchFamily="2"/>
            </a:endParaRPr>
          </a:p>
          <a:p>
            <a:pPr>
              <a:buClr>
                <a:srgbClr val="00B0F0"/>
              </a:buClr>
              <a:buFont typeface="Arial" pitchFamily="34" charset="0"/>
              <a:buChar char="•"/>
            </a:pPr>
            <a:r>
              <a:rPr lang="es-ES" sz="5400" dirty="0" smtClean="0">
                <a:ln w="38100">
                  <a:noFill/>
                </a:ln>
                <a:solidFill>
                  <a:srgbClr val="079200"/>
                </a:solidFill>
                <a:latin typeface="Monotype Corsiva" pitchFamily="66" charset="0"/>
              </a:rPr>
              <a:t>se dio a conocer en el año 1507 </a:t>
            </a:r>
            <a:endParaRPr lang="es-ES" sz="5400" dirty="0">
              <a:ln w="38100">
                <a:noFill/>
              </a:ln>
              <a:solidFill>
                <a:srgbClr val="079200"/>
              </a:solidFill>
              <a:latin typeface="Monotype Corsiva" pitchFamily="66" charset="0"/>
              <a:cs typeface="Mangal" pitchFamily="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4" name="Picture 6" descr="http://fc00.deviantart.net/fs22/i/2007/344/5/5/Romeo_x_Juliet_by_JulietFC.jpg"/>
          <p:cNvPicPr>
            <a:picLocks noChangeAspect="1" noChangeArrowheads="1"/>
          </p:cNvPicPr>
          <p:nvPr/>
        </p:nvPicPr>
        <p:blipFill>
          <a:blip r:embed="rId3">
            <a:lum bright="-10000" contrast="40000"/>
          </a:blip>
          <a:srcRect/>
          <a:stretch>
            <a:fillRect/>
          </a:stretch>
        </p:blipFill>
        <p:spPr bwMode="auto">
          <a:xfrm>
            <a:off x="0" y="-28852"/>
            <a:ext cx="9144000" cy="6886852"/>
          </a:xfrm>
          <a:prstGeom prst="rect">
            <a:avLst/>
          </a:prstGeom>
          <a:noFill/>
        </p:spPr>
      </p:pic>
      <p:sp>
        <p:nvSpPr>
          <p:cNvPr id="7" name="1 Título"/>
          <p:cNvSpPr>
            <a:spLocks noGrp="1"/>
          </p:cNvSpPr>
          <p:nvPr>
            <p:ph type="title"/>
          </p:nvPr>
        </p:nvSpPr>
        <p:spPr>
          <a:xfrm>
            <a:off x="-285784" y="714356"/>
            <a:ext cx="3383280" cy="877824"/>
          </a:xfrm>
        </p:spPr>
        <p:txBody>
          <a:bodyPr>
            <a:noAutofit/>
          </a:bodyPr>
          <a:lstStyle/>
          <a:p>
            <a:pPr algn="ctr"/>
            <a:r>
              <a:rPr lang="es-ES" sz="7200" b="0" dirty="0" smtClean="0">
                <a:solidFill>
                  <a:srgbClr val="FF0000"/>
                </a:solidFill>
                <a:latin typeface="French Script MT" pitchFamily="66" charset="0"/>
              </a:rPr>
              <a:t>Síntesis</a:t>
            </a:r>
            <a:endParaRPr lang="es-ES" sz="7200" b="0" dirty="0">
              <a:solidFill>
                <a:srgbClr val="FF0000"/>
              </a:solidFill>
              <a:latin typeface="French Script MT" pitchFamily="66" charset="0"/>
            </a:endParaRPr>
          </a:p>
        </p:txBody>
      </p:sp>
      <p:sp>
        <p:nvSpPr>
          <p:cNvPr id="8" name="7 CuadroTexto"/>
          <p:cNvSpPr txBox="1"/>
          <p:nvPr/>
        </p:nvSpPr>
        <p:spPr>
          <a:xfrm>
            <a:off x="285720" y="2214554"/>
            <a:ext cx="8643998" cy="2123658"/>
          </a:xfrm>
          <a:prstGeom prst="rect">
            <a:avLst/>
          </a:prstGeom>
          <a:noFill/>
        </p:spPr>
        <p:txBody>
          <a:bodyPr wrap="square" rtlCol="0">
            <a:spAutoFit/>
          </a:bodyPr>
          <a:lstStyle/>
          <a:p>
            <a:r>
              <a:rPr lang="es-ES" sz="4400" dirty="0" smtClean="0">
                <a:solidFill>
                  <a:srgbClr val="00434C"/>
                </a:solidFill>
                <a:latin typeface="Monotype Corsiva" pitchFamily="66" charset="0"/>
              </a:rPr>
              <a:t>Dos jóvenes enamorados de familias rivales tienen una relación amorosa que los llevara al suicidio</a:t>
            </a:r>
            <a:endParaRPr lang="es-ES" sz="4400" dirty="0">
              <a:solidFill>
                <a:srgbClr val="00434C"/>
              </a:solidFill>
              <a:latin typeface="Monotype Corsiva"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http://www.animewapers.com/wp-content/gallery/romeo-x-juliet-wallpapers/Romeo-x-Juliet-Wallpapers-020.jpg"/>
          <p:cNvPicPr>
            <a:picLocks noChangeAspect="1" noChangeArrowheads="1"/>
          </p:cNvPicPr>
          <p:nvPr/>
        </p:nvPicPr>
        <p:blipFill>
          <a:blip r:embed="rId3">
            <a:lum bright="-10000" contrast="-10000"/>
          </a:blip>
          <a:srcRect/>
          <a:stretch>
            <a:fillRect/>
          </a:stretch>
        </p:blipFill>
        <p:spPr bwMode="auto">
          <a:xfrm>
            <a:off x="0" y="0"/>
            <a:ext cx="9144000" cy="6858000"/>
          </a:xfrm>
          <a:prstGeom prst="rect">
            <a:avLst/>
          </a:prstGeom>
          <a:noFill/>
        </p:spPr>
      </p:pic>
      <p:sp>
        <p:nvSpPr>
          <p:cNvPr id="8" name="1 Título"/>
          <p:cNvSpPr>
            <a:spLocks noGrp="1"/>
          </p:cNvSpPr>
          <p:nvPr>
            <p:ph type="title"/>
          </p:nvPr>
        </p:nvSpPr>
        <p:spPr>
          <a:xfrm>
            <a:off x="142844" y="1000108"/>
            <a:ext cx="3383280" cy="877824"/>
          </a:xfrm>
        </p:spPr>
        <p:txBody>
          <a:bodyPr>
            <a:noAutofit/>
          </a:bodyPr>
          <a:lstStyle/>
          <a:p>
            <a:pPr algn="ctr"/>
            <a:r>
              <a:rPr lang="es-ES" sz="7200" b="0" dirty="0" smtClean="0">
                <a:solidFill>
                  <a:srgbClr val="FF0000"/>
                </a:solidFill>
                <a:latin typeface="French Script MT" pitchFamily="66" charset="0"/>
              </a:rPr>
              <a:t>Personajes</a:t>
            </a:r>
            <a:endParaRPr lang="es-ES" sz="7200" b="0" dirty="0">
              <a:solidFill>
                <a:srgbClr val="FF0000"/>
              </a:solidFill>
              <a:latin typeface="French Script MT" pitchFamily="66" charset="0"/>
            </a:endParaRPr>
          </a:p>
        </p:txBody>
      </p:sp>
      <p:sp>
        <p:nvSpPr>
          <p:cNvPr id="9" name="8 CuadroTexto"/>
          <p:cNvSpPr txBox="1"/>
          <p:nvPr/>
        </p:nvSpPr>
        <p:spPr>
          <a:xfrm>
            <a:off x="571473" y="2428868"/>
            <a:ext cx="8072494" cy="3785652"/>
          </a:xfrm>
          <a:prstGeom prst="rect">
            <a:avLst/>
          </a:prstGeom>
          <a:noFill/>
        </p:spPr>
        <p:txBody>
          <a:bodyPr wrap="square" rtlCol="0">
            <a:spAutoFit/>
          </a:bodyPr>
          <a:lstStyle/>
          <a:p>
            <a:r>
              <a:rPr lang="es-ES" sz="4800" dirty="0" smtClean="0">
                <a:solidFill>
                  <a:srgbClr val="00B0F0"/>
                </a:solidFill>
                <a:latin typeface="Monotype Corsiva" pitchFamily="66" charset="0"/>
              </a:rPr>
              <a:t>Tuvieron gran participación en la obra</a:t>
            </a:r>
          </a:p>
          <a:p>
            <a:endParaRPr lang="es-ES" sz="4800" dirty="0" smtClean="0">
              <a:solidFill>
                <a:srgbClr val="00B0F0"/>
              </a:solidFill>
              <a:latin typeface="Monotype Corsiva" pitchFamily="66" charset="0"/>
            </a:endParaRPr>
          </a:p>
          <a:p>
            <a:r>
              <a:rPr lang="es-ES" sz="4800" dirty="0" smtClean="0">
                <a:solidFill>
                  <a:srgbClr val="00B0F0"/>
                </a:solidFill>
                <a:latin typeface="Monotype Corsiva" pitchFamily="66" charset="0"/>
              </a:rPr>
              <a:t> Hubieron algunos personajes extras que iban </a:t>
            </a:r>
            <a:r>
              <a:rPr lang="es-ES" sz="4800" dirty="0" err="1" smtClean="0">
                <a:solidFill>
                  <a:srgbClr val="00B0F0"/>
                </a:solidFill>
                <a:latin typeface="Monotype Corsiva" pitchFamily="66" charset="0"/>
              </a:rPr>
              <a:t>amumentado</a:t>
            </a:r>
            <a:endParaRPr lang="es-ES" sz="4800" dirty="0" smtClean="0">
              <a:solidFill>
                <a:srgbClr val="00B0F0"/>
              </a:solidFill>
              <a:latin typeface="Monotype Corsiva"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787.jpg (1920×1200)"/>
          <p:cNvPicPr>
            <a:picLocks noChangeAspect="1" noChangeArrowheads="1"/>
          </p:cNvPicPr>
          <p:nvPr/>
        </p:nvPicPr>
        <p:blipFill>
          <a:blip r:embed="rId3"/>
          <a:srcRect/>
          <a:stretch>
            <a:fillRect/>
          </a:stretch>
        </p:blipFill>
        <p:spPr bwMode="auto">
          <a:xfrm>
            <a:off x="0" y="-142900"/>
            <a:ext cx="9144000" cy="7286676"/>
          </a:xfrm>
          <a:prstGeom prst="rect">
            <a:avLst/>
          </a:prstGeom>
          <a:noFill/>
        </p:spPr>
      </p:pic>
      <p:sp>
        <p:nvSpPr>
          <p:cNvPr id="6" name="1 Título"/>
          <p:cNvSpPr txBox="1">
            <a:spLocks/>
          </p:cNvSpPr>
          <p:nvPr/>
        </p:nvSpPr>
        <p:spPr>
          <a:xfrm>
            <a:off x="500034" y="500042"/>
            <a:ext cx="8501122" cy="877824"/>
          </a:xfrm>
          <a:prstGeom prst="rect">
            <a:avLst/>
          </a:prstGeom>
        </p:spPr>
        <p:txBody>
          <a:bodyPr>
            <a:noAutofit/>
          </a:bodyPr>
          <a:lstStyle/>
          <a:p>
            <a:r>
              <a:rPr lang="es-ES" sz="4800" dirty="0" smtClean="0">
                <a:latin typeface="Baskerville Old Face" pitchFamily="18" charset="0"/>
              </a:rPr>
              <a:t>Julieta Fiammatto Asto Capuleto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animewapers.com/wp-content/gallery/romeo-x-juliet-wallpapers/Romeo-x-Juliet-Wallpapers-012.jpg"/>
          <p:cNvPicPr>
            <a:picLocks noChangeAspect="1" noChangeArrowheads="1"/>
          </p:cNvPicPr>
          <p:nvPr/>
        </p:nvPicPr>
        <p:blipFill>
          <a:blip r:embed="rId3"/>
          <a:srcRect/>
          <a:stretch>
            <a:fillRect/>
          </a:stretch>
        </p:blipFill>
        <p:spPr bwMode="auto">
          <a:xfrm>
            <a:off x="-1" y="0"/>
            <a:ext cx="9165017" cy="6858000"/>
          </a:xfrm>
          <a:prstGeom prst="rect">
            <a:avLst/>
          </a:prstGeom>
          <a:noFill/>
        </p:spPr>
      </p:pic>
      <p:sp>
        <p:nvSpPr>
          <p:cNvPr id="6" name="5 CuadroTexto"/>
          <p:cNvSpPr txBox="1"/>
          <p:nvPr/>
        </p:nvSpPr>
        <p:spPr>
          <a:xfrm>
            <a:off x="500034" y="357166"/>
            <a:ext cx="2122697" cy="1200329"/>
          </a:xfrm>
          <a:prstGeom prst="rect">
            <a:avLst/>
          </a:prstGeom>
          <a:noFill/>
        </p:spPr>
        <p:txBody>
          <a:bodyPr wrap="none" rtlCol="0">
            <a:spAutoFit/>
          </a:bodyPr>
          <a:lstStyle/>
          <a:p>
            <a:r>
              <a:rPr lang="es-ES" sz="7200" dirty="0" err="1" smtClean="0">
                <a:latin typeface="Baskerville Old Face" pitchFamily="18" charset="0"/>
              </a:rPr>
              <a:t>Odin</a:t>
            </a:r>
            <a:endParaRPr lang="es-ES" sz="7200" dirty="0">
              <a:latin typeface="Baskerville Old Face"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images4.fanpop.com/image/photos/15200000/Romeo-and-Juliet-romeo-x-juliet-15293563-2560-1600.jpg"/>
          <p:cNvPicPr>
            <a:picLocks noChangeAspect="1" noChangeArrowheads="1"/>
          </p:cNvPicPr>
          <p:nvPr/>
        </p:nvPicPr>
        <p:blipFill>
          <a:blip r:embed="rId3"/>
          <a:srcRect/>
          <a:stretch>
            <a:fillRect/>
          </a:stretch>
        </p:blipFill>
        <p:spPr bwMode="auto">
          <a:xfrm>
            <a:off x="0" y="0"/>
            <a:ext cx="9144026" cy="6858000"/>
          </a:xfrm>
          <a:prstGeom prst="rect">
            <a:avLst/>
          </a:prstGeom>
          <a:noFill/>
        </p:spPr>
      </p:pic>
      <p:sp>
        <p:nvSpPr>
          <p:cNvPr id="8" name="7 CuadroTexto"/>
          <p:cNvSpPr txBox="1"/>
          <p:nvPr/>
        </p:nvSpPr>
        <p:spPr>
          <a:xfrm>
            <a:off x="641351" y="5750004"/>
            <a:ext cx="7906332" cy="1107996"/>
          </a:xfrm>
          <a:prstGeom prst="rect">
            <a:avLst/>
          </a:prstGeom>
          <a:noFill/>
        </p:spPr>
        <p:txBody>
          <a:bodyPr wrap="none" rtlCol="0">
            <a:spAutoFit/>
          </a:bodyPr>
          <a:lstStyle/>
          <a:p>
            <a:r>
              <a:rPr lang="es-ES" sz="4800" dirty="0" smtClean="0">
                <a:latin typeface="Baskerville Old Face" pitchFamily="18" charset="0"/>
              </a:rPr>
              <a:t>Romeo </a:t>
            </a:r>
            <a:r>
              <a:rPr lang="es-ES" sz="4800" dirty="0" smtClean="0">
                <a:latin typeface="Baskerville Old Face" pitchFamily="18" charset="0"/>
              </a:rPr>
              <a:t>Candobante </a:t>
            </a:r>
            <a:r>
              <a:rPr lang="es-ES" sz="4800" dirty="0" smtClean="0">
                <a:latin typeface="Baskerville Old Face" pitchFamily="18" charset="0"/>
              </a:rPr>
              <a:t>Montesco</a:t>
            </a:r>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http://anime.goo.ne.jp/special/gonzo/romejuli/character/img/16_p.jpg"/>
          <p:cNvPicPr>
            <a:picLocks noChangeAspect="1" noChangeArrowheads="1"/>
          </p:cNvPicPr>
          <p:nvPr/>
        </p:nvPicPr>
        <p:blipFill>
          <a:blip r:embed="rId3"/>
          <a:srcRect/>
          <a:stretch>
            <a:fillRect/>
          </a:stretch>
        </p:blipFill>
        <p:spPr bwMode="auto">
          <a:xfrm>
            <a:off x="1" y="0"/>
            <a:ext cx="6215074" cy="2730473"/>
          </a:xfrm>
          <a:prstGeom prst="rect">
            <a:avLst/>
          </a:prstGeom>
          <a:noFill/>
        </p:spPr>
      </p:pic>
      <p:pic>
        <p:nvPicPr>
          <p:cNvPr id="24582" name="Picture 6" descr="http://www.mexat.com/vb/attachment.php?attachmentid=295356&amp;d=1183991829"/>
          <p:cNvPicPr>
            <a:picLocks noChangeAspect="1" noChangeArrowheads="1"/>
          </p:cNvPicPr>
          <p:nvPr/>
        </p:nvPicPr>
        <p:blipFill>
          <a:blip r:embed="rId4"/>
          <a:srcRect/>
          <a:stretch>
            <a:fillRect/>
          </a:stretch>
        </p:blipFill>
        <p:spPr bwMode="auto">
          <a:xfrm>
            <a:off x="0" y="4001988"/>
            <a:ext cx="6500826" cy="2856012"/>
          </a:xfrm>
          <a:prstGeom prst="rect">
            <a:avLst/>
          </a:prstGeom>
          <a:noFill/>
        </p:spPr>
      </p:pic>
      <p:pic>
        <p:nvPicPr>
          <p:cNvPr id="24584" name="Picture 8" descr="http://moe.animecharactersdatabase.com/uploads/chars/4758-1443985463.jpg"/>
          <p:cNvPicPr>
            <a:picLocks noChangeAspect="1" noChangeArrowheads="1"/>
          </p:cNvPicPr>
          <p:nvPr/>
        </p:nvPicPr>
        <p:blipFill>
          <a:blip r:embed="rId5"/>
          <a:srcRect/>
          <a:stretch>
            <a:fillRect/>
          </a:stretch>
        </p:blipFill>
        <p:spPr bwMode="auto">
          <a:xfrm>
            <a:off x="3929058" y="1928802"/>
            <a:ext cx="5214942" cy="2294574"/>
          </a:xfrm>
          <a:prstGeom prst="rect">
            <a:avLst/>
          </a:prstGeom>
          <a:noFill/>
        </p:spPr>
      </p:pic>
      <p:sp>
        <p:nvSpPr>
          <p:cNvPr id="11" name="10 CuadroTexto"/>
          <p:cNvSpPr txBox="1"/>
          <p:nvPr/>
        </p:nvSpPr>
        <p:spPr>
          <a:xfrm>
            <a:off x="0" y="2428868"/>
            <a:ext cx="2143140" cy="461665"/>
          </a:xfrm>
          <a:prstGeom prst="rect">
            <a:avLst/>
          </a:prstGeom>
          <a:solidFill>
            <a:schemeClr val="bg1"/>
          </a:solidFill>
        </p:spPr>
        <p:txBody>
          <a:bodyPr wrap="square" rtlCol="0">
            <a:spAutoFit/>
          </a:bodyPr>
          <a:lstStyle/>
          <a:p>
            <a:r>
              <a:rPr lang="es-ES" sz="2400" dirty="0" smtClean="0"/>
              <a:t>Conrad</a:t>
            </a:r>
            <a:endParaRPr lang="es-ES" sz="2400" dirty="0"/>
          </a:p>
        </p:txBody>
      </p:sp>
      <p:sp>
        <p:nvSpPr>
          <p:cNvPr id="12" name="11 CuadroTexto"/>
          <p:cNvSpPr txBox="1"/>
          <p:nvPr/>
        </p:nvSpPr>
        <p:spPr>
          <a:xfrm>
            <a:off x="1000100" y="525761"/>
            <a:ext cx="142876" cy="215444"/>
          </a:xfrm>
          <a:prstGeom prst="rect">
            <a:avLst/>
          </a:prstGeom>
          <a:solidFill>
            <a:schemeClr val="bg1"/>
          </a:solidFill>
        </p:spPr>
        <p:txBody>
          <a:bodyPr wrap="square" rtlCol="0">
            <a:spAutoFit/>
          </a:bodyPr>
          <a:lstStyle/>
          <a:p>
            <a:r>
              <a:rPr lang="es-ES" sz="800" dirty="0" smtClean="0">
                <a:noFill/>
              </a:rPr>
              <a:t>h</a:t>
            </a:r>
            <a:endParaRPr lang="es-ES" sz="800" dirty="0">
              <a:noFill/>
            </a:endParaRPr>
          </a:p>
        </p:txBody>
      </p:sp>
      <p:sp>
        <p:nvSpPr>
          <p:cNvPr id="13" name="12 CuadroTexto"/>
          <p:cNvSpPr txBox="1"/>
          <p:nvPr/>
        </p:nvSpPr>
        <p:spPr>
          <a:xfrm>
            <a:off x="0" y="71414"/>
            <a:ext cx="857224" cy="215444"/>
          </a:xfrm>
          <a:prstGeom prst="rect">
            <a:avLst/>
          </a:prstGeom>
          <a:solidFill>
            <a:schemeClr val="bg1"/>
          </a:solidFill>
        </p:spPr>
        <p:txBody>
          <a:bodyPr wrap="square" rtlCol="0">
            <a:spAutoFit/>
          </a:bodyPr>
          <a:lstStyle/>
          <a:p>
            <a:r>
              <a:rPr lang="es-ES" sz="800" dirty="0" smtClean="0">
                <a:noFill/>
              </a:rPr>
              <a:t>f</a:t>
            </a:r>
            <a:endParaRPr lang="es-ES" sz="800" dirty="0">
              <a:noFill/>
            </a:endParaRPr>
          </a:p>
        </p:txBody>
      </p:sp>
      <p:sp>
        <p:nvSpPr>
          <p:cNvPr id="14" name="13 CuadroTexto"/>
          <p:cNvSpPr txBox="1"/>
          <p:nvPr/>
        </p:nvSpPr>
        <p:spPr>
          <a:xfrm>
            <a:off x="3929058" y="2000240"/>
            <a:ext cx="857224" cy="215444"/>
          </a:xfrm>
          <a:prstGeom prst="rect">
            <a:avLst/>
          </a:prstGeom>
          <a:solidFill>
            <a:schemeClr val="bg1"/>
          </a:solidFill>
        </p:spPr>
        <p:txBody>
          <a:bodyPr wrap="square" rtlCol="0">
            <a:spAutoFit/>
          </a:bodyPr>
          <a:lstStyle/>
          <a:p>
            <a:r>
              <a:rPr lang="es-ES" sz="800" dirty="0" smtClean="0">
                <a:noFill/>
              </a:rPr>
              <a:t>f</a:t>
            </a:r>
            <a:endParaRPr lang="es-ES" sz="800" dirty="0">
              <a:noFill/>
            </a:endParaRPr>
          </a:p>
        </p:txBody>
      </p:sp>
      <p:sp>
        <p:nvSpPr>
          <p:cNvPr id="15" name="14 CuadroTexto"/>
          <p:cNvSpPr txBox="1"/>
          <p:nvPr/>
        </p:nvSpPr>
        <p:spPr>
          <a:xfrm>
            <a:off x="0" y="4071942"/>
            <a:ext cx="1142976" cy="215444"/>
          </a:xfrm>
          <a:prstGeom prst="rect">
            <a:avLst/>
          </a:prstGeom>
          <a:solidFill>
            <a:schemeClr val="bg1"/>
          </a:solidFill>
        </p:spPr>
        <p:txBody>
          <a:bodyPr wrap="square" rtlCol="0">
            <a:spAutoFit/>
          </a:bodyPr>
          <a:lstStyle/>
          <a:p>
            <a:r>
              <a:rPr lang="es-ES" sz="800" dirty="0" smtClean="0">
                <a:noFill/>
              </a:rPr>
              <a:t>f</a:t>
            </a:r>
            <a:endParaRPr lang="es-ES" sz="800" dirty="0">
              <a:noFill/>
            </a:endParaRPr>
          </a:p>
        </p:txBody>
      </p:sp>
      <p:sp>
        <p:nvSpPr>
          <p:cNvPr id="16" name="15 CuadroTexto"/>
          <p:cNvSpPr txBox="1"/>
          <p:nvPr/>
        </p:nvSpPr>
        <p:spPr>
          <a:xfrm>
            <a:off x="6786578" y="1428736"/>
            <a:ext cx="2143140" cy="461665"/>
          </a:xfrm>
          <a:prstGeom prst="rect">
            <a:avLst/>
          </a:prstGeom>
          <a:solidFill>
            <a:schemeClr val="bg1"/>
          </a:solidFill>
        </p:spPr>
        <p:txBody>
          <a:bodyPr wrap="square" rtlCol="0">
            <a:spAutoFit/>
          </a:bodyPr>
          <a:lstStyle/>
          <a:p>
            <a:r>
              <a:rPr lang="es-ES" sz="2400" dirty="0" smtClean="0"/>
              <a:t>Antonio</a:t>
            </a:r>
            <a:endParaRPr lang="es-ES" sz="2400" dirty="0"/>
          </a:p>
        </p:txBody>
      </p:sp>
      <p:sp>
        <p:nvSpPr>
          <p:cNvPr id="17" name="16 CuadroTexto"/>
          <p:cNvSpPr txBox="1"/>
          <p:nvPr/>
        </p:nvSpPr>
        <p:spPr>
          <a:xfrm>
            <a:off x="0" y="3571876"/>
            <a:ext cx="2143140" cy="461665"/>
          </a:xfrm>
          <a:prstGeom prst="rect">
            <a:avLst/>
          </a:prstGeom>
          <a:solidFill>
            <a:schemeClr val="bg1"/>
          </a:solidFill>
        </p:spPr>
        <p:txBody>
          <a:bodyPr wrap="square" rtlCol="0">
            <a:spAutoFit/>
          </a:bodyPr>
          <a:lstStyle/>
          <a:p>
            <a:r>
              <a:rPr lang="es-ES" sz="2400" dirty="0" smtClean="0"/>
              <a:t>Cordelia</a:t>
            </a:r>
            <a:endParaRPr lang="es-E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2" descr="http://moe.animecharactersdatabase.com/uploads/chars/4758-823557618.jpg"/>
          <p:cNvPicPr>
            <a:picLocks noChangeAspect="1" noChangeArrowheads="1"/>
          </p:cNvPicPr>
          <p:nvPr/>
        </p:nvPicPr>
        <p:blipFill>
          <a:blip r:embed="rId3"/>
          <a:srcRect/>
          <a:stretch>
            <a:fillRect/>
          </a:stretch>
        </p:blipFill>
        <p:spPr bwMode="auto">
          <a:xfrm>
            <a:off x="571472" y="3786190"/>
            <a:ext cx="5715000" cy="2514600"/>
          </a:xfrm>
          <a:prstGeom prst="rect">
            <a:avLst/>
          </a:prstGeom>
          <a:noFill/>
        </p:spPr>
      </p:pic>
      <p:pic>
        <p:nvPicPr>
          <p:cNvPr id="3" name="Picture 10" descr="http://moe.animecharactersdatabase.com/uploads/chars/4758-882055094.jpg"/>
          <p:cNvPicPr>
            <a:picLocks noChangeAspect="1" noChangeArrowheads="1"/>
          </p:cNvPicPr>
          <p:nvPr/>
        </p:nvPicPr>
        <p:blipFill>
          <a:blip r:embed="rId4"/>
          <a:srcRect/>
          <a:stretch>
            <a:fillRect/>
          </a:stretch>
        </p:blipFill>
        <p:spPr bwMode="auto">
          <a:xfrm>
            <a:off x="428596" y="785794"/>
            <a:ext cx="5715000" cy="2514600"/>
          </a:xfrm>
          <a:prstGeom prst="rect">
            <a:avLst/>
          </a:prstGeom>
          <a:noFill/>
        </p:spPr>
      </p:pic>
      <p:sp>
        <p:nvSpPr>
          <p:cNvPr id="4" name="3 CuadroTexto"/>
          <p:cNvSpPr txBox="1"/>
          <p:nvPr/>
        </p:nvSpPr>
        <p:spPr>
          <a:xfrm>
            <a:off x="500034" y="857232"/>
            <a:ext cx="857224" cy="215444"/>
          </a:xfrm>
          <a:prstGeom prst="rect">
            <a:avLst/>
          </a:prstGeom>
          <a:solidFill>
            <a:schemeClr val="bg1"/>
          </a:solidFill>
        </p:spPr>
        <p:txBody>
          <a:bodyPr wrap="square" rtlCol="0">
            <a:spAutoFit/>
          </a:bodyPr>
          <a:lstStyle/>
          <a:p>
            <a:r>
              <a:rPr lang="es-ES" sz="800" dirty="0" smtClean="0">
                <a:noFill/>
              </a:rPr>
              <a:t>f</a:t>
            </a:r>
            <a:endParaRPr lang="es-ES" sz="800" dirty="0">
              <a:noFill/>
            </a:endParaRPr>
          </a:p>
        </p:txBody>
      </p:sp>
      <p:sp>
        <p:nvSpPr>
          <p:cNvPr id="5" name="4 CuadroTexto"/>
          <p:cNvSpPr txBox="1"/>
          <p:nvPr/>
        </p:nvSpPr>
        <p:spPr>
          <a:xfrm>
            <a:off x="642910" y="3857628"/>
            <a:ext cx="857224" cy="215444"/>
          </a:xfrm>
          <a:prstGeom prst="rect">
            <a:avLst/>
          </a:prstGeom>
          <a:solidFill>
            <a:schemeClr val="bg1"/>
          </a:solidFill>
        </p:spPr>
        <p:txBody>
          <a:bodyPr wrap="square" rtlCol="0">
            <a:spAutoFit/>
          </a:bodyPr>
          <a:lstStyle/>
          <a:p>
            <a:r>
              <a:rPr lang="es-ES" sz="800" dirty="0" smtClean="0">
                <a:noFill/>
              </a:rPr>
              <a:t>f</a:t>
            </a:r>
            <a:endParaRPr lang="es-ES" sz="800" dirty="0">
              <a:noFill/>
            </a:endParaRPr>
          </a:p>
        </p:txBody>
      </p:sp>
      <p:sp>
        <p:nvSpPr>
          <p:cNvPr id="6" name="5 CuadroTexto"/>
          <p:cNvSpPr txBox="1"/>
          <p:nvPr/>
        </p:nvSpPr>
        <p:spPr>
          <a:xfrm>
            <a:off x="6143636" y="3857628"/>
            <a:ext cx="2143140" cy="461665"/>
          </a:xfrm>
          <a:prstGeom prst="rect">
            <a:avLst/>
          </a:prstGeom>
          <a:solidFill>
            <a:schemeClr val="bg1"/>
          </a:solidFill>
        </p:spPr>
        <p:txBody>
          <a:bodyPr wrap="square" rtlCol="0">
            <a:spAutoFit/>
          </a:bodyPr>
          <a:lstStyle/>
          <a:p>
            <a:r>
              <a:rPr lang="es-ES" sz="2400" dirty="0" smtClean="0"/>
              <a:t>Francisco</a:t>
            </a:r>
            <a:endParaRPr lang="es-ES" sz="2400" dirty="0"/>
          </a:p>
        </p:txBody>
      </p:sp>
      <p:sp>
        <p:nvSpPr>
          <p:cNvPr id="7" name="6 CuadroTexto"/>
          <p:cNvSpPr txBox="1"/>
          <p:nvPr/>
        </p:nvSpPr>
        <p:spPr>
          <a:xfrm>
            <a:off x="6286512" y="1000108"/>
            <a:ext cx="2143140" cy="461665"/>
          </a:xfrm>
          <a:prstGeom prst="rect">
            <a:avLst/>
          </a:prstGeom>
          <a:solidFill>
            <a:schemeClr val="bg1"/>
          </a:solidFill>
        </p:spPr>
        <p:txBody>
          <a:bodyPr wrap="square" rtlCol="0">
            <a:spAutoFit/>
          </a:bodyPr>
          <a:lstStyle/>
          <a:p>
            <a:r>
              <a:rPr lang="es-ES" sz="2400" dirty="0" smtClean="0"/>
              <a:t>Curio</a:t>
            </a:r>
            <a:endParaRPr lang="es-ES"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Urbano">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351</TotalTime>
  <Words>483</Words>
  <Application>Microsoft Office PowerPoint</Application>
  <PresentationFormat>Presentación en pantalla (4:3)</PresentationFormat>
  <Paragraphs>80</Paragraphs>
  <Slides>12</Slides>
  <Notes>11</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Urbano</vt:lpstr>
      <vt:lpstr>Romeo  x  Julieta (Anime) </vt:lpstr>
      <vt:lpstr>Diapositiva 2</vt:lpstr>
      <vt:lpstr>Síntesis</vt:lpstr>
      <vt:lpstr>Personajes</vt:lpstr>
      <vt:lpstr>Diapositiva 5</vt:lpstr>
      <vt:lpstr>Diapositiva 6</vt:lpstr>
      <vt:lpstr>Diapositiva 7</vt:lpstr>
      <vt:lpstr>Diapositiva 8</vt:lpstr>
      <vt:lpstr>Diapositiva 9</vt:lpstr>
      <vt:lpstr>Influencia en el mundo</vt:lpstr>
      <vt:lpstr>Fuentes de Información</vt:lpstr>
      <vt:lpstr>Gracias!! :D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Romeo y Julieta </dc:title>
  <dc:creator>User</dc:creator>
  <cp:lastModifiedBy>User</cp:lastModifiedBy>
  <cp:revision>32</cp:revision>
  <dcterms:created xsi:type="dcterms:W3CDTF">2013-07-03T03:36:51Z</dcterms:created>
  <dcterms:modified xsi:type="dcterms:W3CDTF">2013-07-24T04:08:22Z</dcterms:modified>
</cp:coreProperties>
</file>