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48" r:id="rId1"/>
  </p:sldMasterIdLst>
  <p:notesMasterIdLst>
    <p:notesMasterId r:id="rId18"/>
  </p:notesMasterIdLst>
  <p:sldIdLst>
    <p:sldId id="258" r:id="rId2"/>
    <p:sldId id="267" r:id="rId3"/>
    <p:sldId id="257" r:id="rId4"/>
    <p:sldId id="275" r:id="rId5"/>
    <p:sldId id="261" r:id="rId6"/>
    <p:sldId id="276" r:id="rId7"/>
    <p:sldId id="265" r:id="rId8"/>
    <p:sldId id="270" r:id="rId9"/>
    <p:sldId id="266" r:id="rId10"/>
    <p:sldId id="274" r:id="rId11"/>
    <p:sldId id="263" r:id="rId12"/>
    <p:sldId id="269" r:id="rId13"/>
    <p:sldId id="279" r:id="rId14"/>
    <p:sldId id="272" r:id="rId15"/>
    <p:sldId id="277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860" autoAdjust="0"/>
  </p:normalViewPr>
  <p:slideViewPr>
    <p:cSldViewPr>
      <p:cViewPr varScale="1">
        <p:scale>
          <a:sx n="49" d="100"/>
          <a:sy n="49" d="100"/>
        </p:scale>
        <p:origin x="-129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475E5-4497-4616-8273-F4A93C22E772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2DF376-FC67-44C4-B01F-9ABE06561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FEE2F-2158-42F4-867D-35FBE9279EE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DF376-FC67-44C4-B01F-9ABE06561F7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28802"/>
            <a:ext cx="7772400" cy="1470025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RECOMBINANT ADENOVIRAL VECTORS, EXPRESSING  NEURAL CELL ADHESION MOLECULES FOR NEURODEGENERATIVE DISORDERS  THERAPY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4222798"/>
            <a:ext cx="7888390" cy="2420912"/>
          </a:xfrm>
        </p:spPr>
        <p:txBody>
          <a:bodyPr>
            <a:normAutofit fontScale="25000" lnSpcReduction="20000"/>
          </a:bodyPr>
          <a:lstStyle/>
          <a:p>
            <a:r>
              <a:rPr lang="en-US" sz="9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Institute </a:t>
            </a:r>
            <a:r>
              <a:rPr lang="en-US" sz="9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Fundamental Medicine and Biology,</a:t>
            </a:r>
            <a:br>
              <a:rPr lang="en-US" sz="9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9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Kazan (Volga Region) Federal University</a:t>
            </a:r>
            <a:r>
              <a:rPr lang="en-US" sz="9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Russia</a:t>
            </a:r>
          </a:p>
          <a:p>
            <a:endParaRPr lang="en-US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V.J. </a:t>
            </a:r>
            <a:r>
              <a:rPr lang="en-US" sz="8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Fedotova</a:t>
            </a:r>
            <a:r>
              <a:rPr lang="en-US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supervisor: Albert A. </a:t>
            </a:r>
            <a:r>
              <a:rPr lang="en-US" sz="8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Rizvanov</a:t>
            </a:r>
            <a:r>
              <a:rPr lang="en-US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Ph.D., </a:t>
            </a:r>
            <a:r>
              <a:rPr lang="en-US" sz="8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Dr.Sci</a:t>
            </a:r>
            <a:r>
              <a:rPr lang="en-US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sz="8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8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6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7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kaleria08@gmail.com    </a:t>
            </a:r>
            <a:r>
              <a:rPr lang="en-US" sz="6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endParaRPr lang="ru-RU" sz="6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4" descr="C:\Users\Валерия\Desktop\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764704"/>
            <a:ext cx="1669518" cy="11269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07154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LR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recombination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 reaction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0" name="Picture 2" descr="C:\Users\Валерия\Desktop\Рисунок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1214422"/>
            <a:ext cx="8001056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314"/>
            <a:ext cx="8229600" cy="57148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Colony PCR 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0" name="Группа 49"/>
          <p:cNvGrpSpPr/>
          <p:nvPr/>
        </p:nvGrpSpPr>
        <p:grpSpPr>
          <a:xfrm>
            <a:off x="718314" y="1142984"/>
            <a:ext cx="7925652" cy="5572164"/>
            <a:chOff x="504000" y="571480"/>
            <a:chExt cx="8215370" cy="6160520"/>
          </a:xfrm>
        </p:grpSpPr>
        <p:cxnSp>
          <p:nvCxnSpPr>
            <p:cNvPr id="31" name="Прямая со стрелкой 30"/>
            <p:cNvCxnSpPr/>
            <p:nvPr/>
          </p:nvCxnSpPr>
          <p:spPr>
            <a:xfrm rot="5400000">
              <a:off x="4321967" y="3750471"/>
              <a:ext cx="500066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 rot="5400000">
              <a:off x="1392215" y="3749677"/>
              <a:ext cx="500066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/>
            <p:nvPr/>
          </p:nvCxnSpPr>
          <p:spPr>
            <a:xfrm rot="5400000">
              <a:off x="7180281" y="3749677"/>
              <a:ext cx="500066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Группа 48"/>
            <p:cNvGrpSpPr/>
            <p:nvPr/>
          </p:nvGrpSpPr>
          <p:grpSpPr>
            <a:xfrm>
              <a:off x="504000" y="571480"/>
              <a:ext cx="8215370" cy="6160520"/>
              <a:chOff x="504000" y="571480"/>
              <a:chExt cx="8215370" cy="6160520"/>
            </a:xfrm>
          </p:grpSpPr>
          <p:grpSp>
            <p:nvGrpSpPr>
              <p:cNvPr id="48" name="Группа 47"/>
              <p:cNvGrpSpPr/>
              <p:nvPr/>
            </p:nvGrpSpPr>
            <p:grpSpPr>
              <a:xfrm>
                <a:off x="504000" y="571480"/>
                <a:ext cx="8215370" cy="2857520"/>
                <a:chOff x="504000" y="571480"/>
                <a:chExt cx="8215370" cy="2857520"/>
              </a:xfrm>
            </p:grpSpPr>
            <p:grpSp>
              <p:nvGrpSpPr>
                <p:cNvPr id="26" name="Группа 25"/>
                <p:cNvGrpSpPr/>
                <p:nvPr/>
              </p:nvGrpSpPr>
              <p:grpSpPr>
                <a:xfrm>
                  <a:off x="504000" y="571480"/>
                  <a:ext cx="8215370" cy="2857520"/>
                  <a:chOff x="500034" y="857232"/>
                  <a:chExt cx="8215370" cy="2857520"/>
                </a:xfrm>
              </p:grpSpPr>
              <p:sp>
                <p:nvSpPr>
                  <p:cNvPr id="10" name="TextBox 9"/>
                  <p:cNvSpPr txBox="1"/>
                  <p:nvPr/>
                </p:nvSpPr>
                <p:spPr>
                  <a:xfrm>
                    <a:off x="500034" y="857232"/>
                    <a:ext cx="8215370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 smtClean="0">
                        <a:latin typeface="Arial" pitchFamily="34" charset="0"/>
                        <a:cs typeface="Arial" pitchFamily="34" charset="0"/>
                      </a:rPr>
                      <a:t>         </a:t>
                    </a:r>
                    <a:r>
                      <a:rPr lang="en-US" sz="2000" i="1" dirty="0" smtClean="0">
                        <a:latin typeface="Arial" pitchFamily="34" charset="0"/>
                        <a:cs typeface="Arial" pitchFamily="34" charset="0"/>
                      </a:rPr>
                      <a:t>ncam1                                </a:t>
                    </a:r>
                    <a:r>
                      <a:rPr lang="en-US" sz="2000" i="1" dirty="0" smtClean="0">
                        <a:latin typeface="Arial" pitchFamily="34" charset="0"/>
                        <a:cs typeface="Arial" pitchFamily="34" charset="0"/>
                      </a:rPr>
                      <a:t>ncam2                               l1cam</a:t>
                    </a:r>
                    <a:endParaRPr lang="ru-RU" sz="2000" i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25" name="Группа 24"/>
                  <p:cNvGrpSpPr/>
                  <p:nvPr/>
                </p:nvGrpSpPr>
                <p:grpSpPr>
                  <a:xfrm>
                    <a:off x="571472" y="1266059"/>
                    <a:ext cx="8143932" cy="2448693"/>
                    <a:chOff x="785786" y="1000107"/>
                    <a:chExt cx="8143932" cy="2448693"/>
                  </a:xfrm>
                </p:grpSpPr>
                <p:pic>
                  <p:nvPicPr>
                    <p:cNvPr id="6" name="Picture 2" descr="C:\Рабочий стол\GelDoc\CAMs\Май\14.05.12 Colony  pAd-NCAM1 genesp (pFx pol).jp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785786" y="1000800"/>
                      <a:ext cx="2094071" cy="2448000"/>
                    </a:xfrm>
                    <a:prstGeom prst="rect">
                      <a:avLst/>
                    </a:prstGeom>
                    <a:noFill/>
                  </p:spPr>
                </p:pic>
                <p:pic>
                  <p:nvPicPr>
                    <p:cNvPr id="9" name="Picture 3" descr="C:\Рабочий стол\GelDoc\CAMs\Май\24.05.12 Colony pAd-NCAM2 (pFx pol, genesp pr).jp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3629431" y="1000800"/>
                      <a:ext cx="2228453" cy="2448000"/>
                    </a:xfrm>
                    <a:prstGeom prst="rect">
                      <a:avLst/>
                    </a:prstGeom>
                    <a:noFill/>
                  </p:spPr>
                </p:pic>
                <p:pic>
                  <p:nvPicPr>
                    <p:cNvPr id="14" name="Picture 2" descr="C:\Users\Валерия\Desktop\ПЕРЕДЕЛано.JP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 cstate="print"/>
                    <a:srcRect t="52815" r="35988"/>
                    <a:stretch>
                      <a:fillRect/>
                    </a:stretch>
                  </p:blipFill>
                  <p:spPr bwMode="auto">
                    <a:xfrm>
                      <a:off x="6443782" y="1000107"/>
                      <a:ext cx="2485936" cy="2448000"/>
                    </a:xfrm>
                    <a:prstGeom prst="rect">
                      <a:avLst/>
                    </a:prstGeom>
                    <a:noFill/>
                    <a:ln w="3175">
                      <a:noFill/>
                    </a:ln>
                  </p:spPr>
                </p:pic>
              </p:grpSp>
            </p:grpSp>
            <p:sp>
              <p:nvSpPr>
                <p:cNvPr id="37" name="Овал 36"/>
                <p:cNvSpPr/>
                <p:nvPr/>
              </p:nvSpPr>
              <p:spPr>
                <a:xfrm>
                  <a:off x="2149200" y="2394000"/>
                  <a:ext cx="357190" cy="214314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8" name="Овал 37"/>
                <p:cNvSpPr/>
                <p:nvPr/>
              </p:nvSpPr>
              <p:spPr>
                <a:xfrm>
                  <a:off x="4429124" y="2428868"/>
                  <a:ext cx="357190" cy="214314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9" name="Овал 38"/>
                <p:cNvSpPr/>
                <p:nvPr/>
              </p:nvSpPr>
              <p:spPr>
                <a:xfrm>
                  <a:off x="7143768" y="2071678"/>
                  <a:ext cx="198698" cy="18897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2000232" y="1039639"/>
                  <a:ext cx="78581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    2   1  M</a:t>
                  </a:r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3357554" y="1039639"/>
                  <a:ext cx="257176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                               6   5                      M</a:t>
                  </a:r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6143636" y="1039639"/>
                  <a:ext cx="135732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  M                       5</a:t>
                  </a:r>
                  <a:endParaRPr lang="ru-RU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47" name="Группа 46"/>
              <p:cNvGrpSpPr/>
              <p:nvPr/>
            </p:nvGrpSpPr>
            <p:grpSpPr>
              <a:xfrm>
                <a:off x="1071538" y="3425611"/>
                <a:ext cx="7500990" cy="3306389"/>
                <a:chOff x="1071538" y="3425611"/>
                <a:chExt cx="7500990" cy="3306389"/>
              </a:xfrm>
            </p:grpSpPr>
            <p:pic>
              <p:nvPicPr>
                <p:cNvPr id="17" name="Picture 2" descr="C:\Рабочий стол\GelDoc\CAMs\Май\15.05.12 Miniprep pAd-hNCAM1 #1, 2 (pFx pol).jpg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142976" y="4132799"/>
                  <a:ext cx="976934" cy="25992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20" name="Picture 3" descr="C:\Рабочий стол\GelDoc\CAMs\Май\25.05.12 Miniprep pAd-NCAM2.jp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4014801" y="4131214"/>
                  <a:ext cx="1200141" cy="2598006"/>
                </a:xfrm>
                <a:prstGeom prst="rect">
                  <a:avLst/>
                </a:prstGeom>
                <a:noFill/>
              </p:spPr>
            </p:pic>
            <p:pic>
              <p:nvPicPr>
                <p:cNvPr id="23" name="Picture 4" descr="C:\Рабочий стол\GelDoc\CAMs\Май\31.05.12 Miniprep pAd-hL1CAM.jpg"/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 l="34783"/>
                <a:stretch>
                  <a:fillRect/>
                </a:stretch>
              </p:blipFill>
              <p:spPr bwMode="auto">
                <a:xfrm>
                  <a:off x="7000892" y="4132800"/>
                  <a:ext cx="951244" cy="2599200"/>
                </a:xfrm>
                <a:prstGeom prst="rect">
                  <a:avLst/>
                </a:prstGeom>
                <a:noFill/>
              </p:spPr>
            </p:pic>
            <p:sp>
              <p:nvSpPr>
                <p:cNvPr id="34" name="TextBox 33"/>
                <p:cNvSpPr txBox="1"/>
                <p:nvPr/>
              </p:nvSpPr>
              <p:spPr>
                <a:xfrm>
                  <a:off x="1714480" y="3425611"/>
                  <a:ext cx="107157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pAd-</a:t>
                  </a:r>
                  <a:r>
                    <a:rPr lang="en-US" i="1" dirty="0" smtClean="0">
                      <a:latin typeface="Arial" pitchFamily="34" charset="0"/>
                      <a:cs typeface="Arial" pitchFamily="34" charset="0"/>
                    </a:rPr>
                    <a:t>ncam1</a:t>
                  </a:r>
                  <a:endParaRPr lang="ru-RU" dirty="0"/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7500958" y="3427200"/>
                  <a:ext cx="107157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pAd-</a:t>
                  </a:r>
                  <a:r>
                    <a:rPr lang="en-US" i="1" dirty="0" smtClean="0">
                      <a:latin typeface="Arial" pitchFamily="34" charset="0"/>
                      <a:cs typeface="Arial" pitchFamily="34" charset="0"/>
                    </a:rPr>
                    <a:t>ncam2</a:t>
                  </a:r>
                  <a:endParaRPr lang="ru-RU" dirty="0"/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4643438" y="3427200"/>
                  <a:ext cx="107157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pAd-</a:t>
                  </a:r>
                  <a:r>
                    <a:rPr lang="en-US" i="1" dirty="0" smtClean="0">
                      <a:latin typeface="Arial" pitchFamily="34" charset="0"/>
                      <a:cs typeface="Arial" pitchFamily="34" charset="0"/>
                    </a:rPr>
                    <a:t>ncam2</a:t>
                  </a:r>
                  <a:endParaRPr lang="ru-RU" dirty="0"/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1071538" y="4192793"/>
                  <a:ext cx="114300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  2    1     M</a:t>
                  </a:r>
                  <a:endParaRPr lang="ru-RU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4000496" y="4264231"/>
                  <a:ext cx="128588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  6      5     M</a:t>
                  </a:r>
                  <a:endParaRPr lang="ru-RU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6858016" y="4264231"/>
                  <a:ext cx="114300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     </a:t>
                  </a:r>
                  <a:r>
                    <a:rPr lang="en-US" sz="14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5</a:t>
                  </a:r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      M</a:t>
                  </a:r>
                  <a:endParaRPr lang="ru-RU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err="1" smtClean="0">
                <a:latin typeface="Arial" pitchFamily="34" charset="0"/>
                <a:cs typeface="Arial" pitchFamily="34" charset="0"/>
              </a:rPr>
              <a:t>Transfected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Cells 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200" b="1" dirty="0" smtClean="0">
                <a:latin typeface="Arial" pitchFamily="34" charset="0"/>
                <a:cs typeface="Arial" pitchFamily="34" charset="0"/>
              </a:rPr>
            </a:b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Immunocytochemistry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)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3260036" y="1785926"/>
            <a:ext cx="5837944" cy="4391438"/>
            <a:chOff x="3260036" y="1411876"/>
            <a:chExt cx="5837944" cy="4391438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3260036" y="1411876"/>
              <a:ext cx="2883600" cy="2160000"/>
              <a:chOff x="785786" y="2428868"/>
              <a:chExt cx="2160000" cy="1618367"/>
            </a:xfrm>
          </p:grpSpPr>
          <p:pic>
            <p:nvPicPr>
              <p:cNvPr id="1026" name="Picture 2" descr="C:\Рабочий стол\Новая папка\Immunocyt CAMs\N1.2.6\N1.2.6_(c1+c2)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85786" y="2428868"/>
                <a:ext cx="2160000" cy="1618367"/>
              </a:xfrm>
              <a:prstGeom prst="rect">
                <a:avLst/>
              </a:prstGeom>
              <a:noFill/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2500298" y="2428868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A</a:t>
                </a:r>
                <a:endParaRPr lang="ru-RU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8" name="Группа 7"/>
            <p:cNvGrpSpPr/>
            <p:nvPr/>
          </p:nvGrpSpPr>
          <p:grpSpPr>
            <a:xfrm>
              <a:off x="6215074" y="1411876"/>
              <a:ext cx="2882906" cy="2160000"/>
              <a:chOff x="5214942" y="3571876"/>
              <a:chExt cx="2882906" cy="2160000"/>
            </a:xfrm>
          </p:grpSpPr>
          <p:pic>
            <p:nvPicPr>
              <p:cNvPr id="1027" name="Picture 3" descr="C:\Рабочий стол\Новая папка\Immunocyt CAMs\N2.1\N2.1_(c2+c3)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214942" y="3571876"/>
                <a:ext cx="2882906" cy="2160000"/>
              </a:xfrm>
              <a:prstGeom prst="rect">
                <a:avLst/>
              </a:prstGeom>
              <a:noFill/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7500958" y="3571876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B</a:t>
                </a:r>
                <a:endParaRPr lang="ru-RU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1" name="Группа 10"/>
            <p:cNvGrpSpPr/>
            <p:nvPr/>
          </p:nvGrpSpPr>
          <p:grpSpPr>
            <a:xfrm>
              <a:off x="6215074" y="3643314"/>
              <a:ext cx="2882906" cy="2160000"/>
              <a:chOff x="4857752" y="4698000"/>
              <a:chExt cx="2882906" cy="2160000"/>
            </a:xfrm>
          </p:grpSpPr>
          <p:pic>
            <p:nvPicPr>
              <p:cNvPr id="1028" name="Picture 4" descr="C:\Рабочий стол\Новая папка\Immunocyt CAMs\positive cont pEGFP-N2\positive cont pEGFP-N2_кор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857752" y="4698000"/>
                <a:ext cx="2882906" cy="21600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7286644" y="4714884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</a:t>
                </a:r>
                <a:endParaRPr lang="ru-RU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5" name="Группа 14"/>
            <p:cNvGrpSpPr/>
            <p:nvPr/>
          </p:nvGrpSpPr>
          <p:grpSpPr>
            <a:xfrm>
              <a:off x="3260730" y="3643314"/>
              <a:ext cx="2882906" cy="2160000"/>
              <a:chOff x="857224" y="4500570"/>
              <a:chExt cx="2882906" cy="2160000"/>
            </a:xfrm>
          </p:grpSpPr>
          <p:pic>
            <p:nvPicPr>
              <p:cNvPr id="1030" name="Picture 6" descr="C:\Рабочий стол\Новая папка\Immunocyt CAMs\Red N2.6ю3\Red N2.6ю3_(c1+c2)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57224" y="4500570"/>
                <a:ext cx="2882906" cy="2160000"/>
              </a:xfrm>
              <a:prstGeom prst="rect">
                <a:avLst/>
              </a:prstGeom>
              <a:noFill/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3214678" y="4572008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C</a:t>
                </a:r>
                <a:endParaRPr lang="ru-RU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7" name="TextBox 16"/>
          <p:cNvSpPr txBox="1"/>
          <p:nvPr/>
        </p:nvSpPr>
        <p:spPr>
          <a:xfrm>
            <a:off x="142876" y="1142984"/>
            <a:ext cx="321467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Primary a\b:</a:t>
            </a: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 –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mouse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monoclonal antibody against human CD56 antigen</a:t>
            </a: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B –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rabbit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polyclonal antibody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against NCAM2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of human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origin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C –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rabbit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polyclonal antibody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against NCAM-L1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of human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origin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D –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pEGFP-N2 positive control</a:t>
            </a: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Secondary a\b </a:t>
            </a:r>
            <a:r>
              <a:rPr lang="en-US" b="1" dirty="0" smtClean="0">
                <a:latin typeface="Arial" pitchFamily="34" charset="0"/>
                <a:ea typeface="Times New Roman"/>
                <a:cs typeface="Arial" pitchFamily="34" charset="0"/>
              </a:rPr>
              <a:t>donkey-</a:t>
            </a:r>
            <a:r>
              <a:rPr lang="en-US" b="1" dirty="0" err="1" smtClean="0">
                <a:latin typeface="Arial" pitchFamily="34" charset="0"/>
                <a:ea typeface="Times New Roman"/>
                <a:cs typeface="Arial" pitchFamily="34" charset="0"/>
              </a:rPr>
              <a:t>antirabbit</a:t>
            </a:r>
            <a:r>
              <a:rPr lang="en-US" b="1" dirty="0" smtClean="0">
                <a:latin typeface="Arial" pitchFamily="34" charset="0"/>
                <a:ea typeface="Times New Roman"/>
                <a:cs typeface="Arial" pitchFamily="34" charset="0"/>
              </a:rPr>
              <a:t>  </a:t>
            </a:r>
            <a:r>
              <a:rPr lang="en-US" b="1" dirty="0" err="1" smtClean="0">
                <a:latin typeface="Arial" pitchFamily="34" charset="0"/>
                <a:ea typeface="Times New Roman"/>
                <a:cs typeface="Arial" pitchFamily="34" charset="0"/>
              </a:rPr>
              <a:t>IgG</a:t>
            </a:r>
            <a:r>
              <a:rPr lang="en-US" b="1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B –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Alexa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Flour488</a:t>
            </a: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C –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Alexa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Flour555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214678" y="3621289"/>
            <a:ext cx="24561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NCAM1 (CD56),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 </a:t>
            </a:r>
            <a:r>
              <a:rPr lang="en-US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conjug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215074" y="3643314"/>
            <a:ext cx="2531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NCAM2 (H-70): sc-134876 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97568" y="5857892"/>
            <a:ext cx="25603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NCAM-L1 (H-200): sc-15326 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15074" y="5857892"/>
            <a:ext cx="2286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pEGFP-N2 positive control</a:t>
            </a:r>
            <a:endParaRPr lang="ru-RU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68346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Adenoviral expression system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2" name="Picture 4" descr="C:\Users\Валерия\Desktop\_tSNtFcaIo0.jpg"/>
          <p:cNvPicPr>
            <a:picLocks noChangeAspect="1" noChangeArrowheads="1"/>
          </p:cNvPicPr>
          <p:nvPr/>
        </p:nvPicPr>
        <p:blipFill>
          <a:blip r:embed="rId2"/>
          <a:srcRect l="10953" r="10033" b="2093"/>
          <a:stretch>
            <a:fillRect/>
          </a:stretch>
        </p:blipFill>
        <p:spPr bwMode="auto">
          <a:xfrm>
            <a:off x="2285984" y="1147321"/>
            <a:ext cx="4500594" cy="55678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5523669"/>
            <a:ext cx="9144000" cy="141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HEK293 cells infected by 10-fold serial dilution of virus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stock from 10</a:t>
            </a:r>
            <a:r>
              <a:rPr lang="en-US" sz="2000" baseline="30000" dirty="0" smtClean="0">
                <a:latin typeface="Arial" pitchFamily="34" charset="0"/>
                <a:cs typeface="Arial" pitchFamily="34" charset="0"/>
              </a:rPr>
              <a:t>-4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dilution up to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10</a:t>
            </a:r>
            <a:r>
              <a:rPr lang="en-US" sz="2000" baseline="30000" dirty="0" smtClean="0">
                <a:latin typeface="Arial" pitchFamily="34" charset="0"/>
                <a:cs typeface="Arial" pitchFamily="34" charset="0"/>
              </a:rPr>
              <a:t>-8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Cytopathic Effect</a:t>
            </a:r>
          </a:p>
        </p:txBody>
      </p:sp>
      <p:grpSp>
        <p:nvGrpSpPr>
          <p:cNvPr id="21" name="Группа 20"/>
          <p:cNvGrpSpPr/>
          <p:nvPr/>
        </p:nvGrpSpPr>
        <p:grpSpPr>
          <a:xfrm>
            <a:off x="40498" y="1160872"/>
            <a:ext cx="9063003" cy="4536256"/>
            <a:chOff x="40498" y="1160872"/>
            <a:chExt cx="9063003" cy="4536256"/>
          </a:xfrm>
          <a:noFill/>
        </p:grpSpPr>
        <p:grpSp>
          <p:nvGrpSpPr>
            <p:cNvPr id="3" name="Группа 2"/>
            <p:cNvGrpSpPr/>
            <p:nvPr/>
          </p:nvGrpSpPr>
          <p:grpSpPr>
            <a:xfrm>
              <a:off x="40498" y="1160872"/>
              <a:ext cx="9063003" cy="4536256"/>
              <a:chOff x="-1" y="548680"/>
              <a:chExt cx="9063003" cy="4536256"/>
            </a:xfrm>
            <a:grpFill/>
          </p:grpSpPr>
          <p:pic>
            <p:nvPicPr>
              <p:cNvPr id="4" name="Picture 2" descr="D:\титрация вируса\ad-VCAM 10-4\ad-VCAM 10-4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034383" y="548680"/>
                <a:ext cx="2977777" cy="2231082"/>
              </a:xfrm>
              <a:prstGeom prst="rect">
                <a:avLst/>
              </a:prstGeom>
              <a:grpFill/>
            </p:spPr>
          </p:pic>
          <p:pic>
            <p:nvPicPr>
              <p:cNvPr id="5" name="Picture 3" descr="D:\титрация вируса\ad-VCAM 10-5\ad-VCAM 10-5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084000" y="548680"/>
                <a:ext cx="2979002" cy="2232000"/>
              </a:xfrm>
              <a:prstGeom prst="rect">
                <a:avLst/>
              </a:prstGeom>
              <a:grpFill/>
            </p:spPr>
          </p:pic>
          <p:pic>
            <p:nvPicPr>
              <p:cNvPr id="6" name="Picture 4" descr="D:\титрация вируса\ad-VCAM 10-6\ad-VCAM 10-6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2852936"/>
                <a:ext cx="2979002" cy="2232000"/>
              </a:xfrm>
              <a:prstGeom prst="rect">
                <a:avLst/>
              </a:prstGeom>
              <a:grpFill/>
            </p:spPr>
          </p:pic>
          <p:pic>
            <p:nvPicPr>
              <p:cNvPr id="7" name="Picture 5" descr="D:\титрация вируса\ad-VCAM 10-7\ad-VCAM 10-7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033158" y="2852936"/>
                <a:ext cx="2979002" cy="2232000"/>
              </a:xfrm>
              <a:prstGeom prst="rect">
                <a:avLst/>
              </a:prstGeom>
              <a:grpFill/>
            </p:spPr>
          </p:pic>
          <p:pic>
            <p:nvPicPr>
              <p:cNvPr id="8" name="Picture 6" descr="D:\титрация вируса\ad-VCAM 10-8\ad-VCAM 10-8.JP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6084000" y="2852936"/>
                <a:ext cx="2979002" cy="2232000"/>
              </a:xfrm>
              <a:prstGeom prst="rect">
                <a:avLst/>
              </a:prstGeom>
              <a:grpFill/>
            </p:spPr>
          </p:pic>
          <p:sp>
            <p:nvSpPr>
              <p:cNvPr id="9" name="TextBox 16"/>
              <p:cNvSpPr txBox="1"/>
              <p:nvPr/>
            </p:nvSpPr>
            <p:spPr>
              <a:xfrm>
                <a:off x="3059831" y="548680"/>
                <a:ext cx="542975" cy="338554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b="1" dirty="0" smtClean="0">
                    <a:latin typeface="Arial" pitchFamily="34" charset="0"/>
                    <a:cs typeface="Arial" pitchFamily="34" charset="0"/>
                  </a:rPr>
                  <a:t>10</a:t>
                </a:r>
                <a:r>
                  <a:rPr lang="en-US" sz="1600" b="1" baseline="30000" dirty="0" smtClean="0">
                    <a:latin typeface="Arial" pitchFamily="34" charset="0"/>
                    <a:cs typeface="Arial" pitchFamily="34" charset="0"/>
                  </a:rPr>
                  <a:t>-4 </a:t>
                </a:r>
                <a:endParaRPr lang="ru-RU" sz="1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TextBox 17"/>
              <p:cNvSpPr txBox="1"/>
              <p:nvPr/>
            </p:nvSpPr>
            <p:spPr>
              <a:xfrm>
                <a:off x="6084167" y="548680"/>
                <a:ext cx="590473" cy="338554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b="1" dirty="0" smtClean="0">
                    <a:latin typeface="Arial" pitchFamily="34" charset="0"/>
                    <a:cs typeface="Arial" pitchFamily="34" charset="0"/>
                  </a:rPr>
                  <a:t>10</a:t>
                </a:r>
                <a:r>
                  <a:rPr lang="en-US" sz="1600" b="1" baseline="30000" dirty="0" smtClean="0">
                    <a:latin typeface="Arial" pitchFamily="34" charset="0"/>
                    <a:cs typeface="Arial" pitchFamily="34" charset="0"/>
                  </a:rPr>
                  <a:t>-5</a:t>
                </a:r>
                <a:endParaRPr lang="ru-RU" sz="1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TextBox 18"/>
              <p:cNvSpPr txBox="1"/>
              <p:nvPr/>
            </p:nvSpPr>
            <p:spPr>
              <a:xfrm>
                <a:off x="-1" y="2852936"/>
                <a:ext cx="602412" cy="338554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1600" b="1" dirty="0" smtClean="0" bmk="_Toc354043332"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10</a:t>
                </a:r>
                <a:r>
                  <a:rPr lang="ru-RU" sz="1600" b="1" baseline="30000" dirty="0" smtClean="0" bmk="_Toc354043332"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-6</a:t>
                </a:r>
                <a:endParaRPr lang="ru-RU" sz="1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TextBox 19"/>
              <p:cNvSpPr txBox="1"/>
              <p:nvPr/>
            </p:nvSpPr>
            <p:spPr>
              <a:xfrm>
                <a:off x="3019117" y="2843644"/>
                <a:ext cx="532518" cy="338554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1600" b="1" dirty="0" smtClean="0" bmk="_Toc354043332"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10</a:t>
                </a:r>
                <a:r>
                  <a:rPr lang="ru-RU" sz="1600" b="1" baseline="30000" dirty="0" smtClean="0" bmk="_Toc354043332"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-7</a:t>
                </a:r>
                <a:endParaRPr lang="ru-RU" sz="1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TextBox 20"/>
              <p:cNvSpPr txBox="1"/>
              <p:nvPr/>
            </p:nvSpPr>
            <p:spPr>
              <a:xfrm>
                <a:off x="6084167" y="2852936"/>
                <a:ext cx="590474" cy="338554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1600" b="1" dirty="0" smtClean="0" bmk="_Toc354043332"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10</a:t>
                </a:r>
                <a:r>
                  <a:rPr lang="ru-RU" sz="1600" b="1" baseline="30000" dirty="0" smtClean="0" bmk="_Toc354043332"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-8</a:t>
                </a:r>
                <a:endParaRPr lang="ru-RU" sz="1600" b="1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4" name="Picture 2" descr="C:\Users\Валерия\Desktop\Новый рисунок.png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0" y="548928"/>
                <a:ext cx="2975529" cy="2232000"/>
              </a:xfrm>
              <a:prstGeom prst="rect">
                <a:avLst/>
              </a:prstGeom>
              <a:grpFill/>
            </p:spPr>
          </p:pic>
          <p:sp>
            <p:nvSpPr>
              <p:cNvPr id="15" name="TextBox 22"/>
              <p:cNvSpPr txBox="1"/>
              <p:nvPr/>
            </p:nvSpPr>
            <p:spPr>
              <a:xfrm>
                <a:off x="-1" y="548680"/>
                <a:ext cx="602411" cy="338554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b="1" dirty="0" smtClean="0">
                    <a:latin typeface="Arial" pitchFamily="34" charset="0"/>
                    <a:cs typeface="Arial" pitchFamily="34" charset="0"/>
                  </a:rPr>
                  <a:t>NTC</a:t>
                </a:r>
                <a:endParaRPr lang="ru-RU" sz="16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9" name="Стрелка вправо 18"/>
            <p:cNvSpPr/>
            <p:nvPr/>
          </p:nvSpPr>
          <p:spPr>
            <a:xfrm>
              <a:off x="3500430" y="2285992"/>
              <a:ext cx="642942" cy="285752"/>
            </a:xfrm>
            <a:prstGeom prst="rightArrow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357554" y="1785926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Cytopathic Effect</a:t>
            </a:r>
            <a:endParaRPr lang="ru-RU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Conclusions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643050"/>
            <a:ext cx="778674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We created </a:t>
            </a:r>
            <a:r>
              <a:rPr lang="en-US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an expression </a:t>
            </a:r>
            <a:r>
              <a:rPr lang="en-US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clones  </a:t>
            </a:r>
            <a:r>
              <a:rPr lang="en-US" sz="28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pAd</a:t>
            </a:r>
            <a:r>
              <a:rPr lang="en-US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lang="en-US" sz="28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ncam1, </a:t>
            </a:r>
            <a:r>
              <a:rPr lang="en-US" sz="28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pAd</a:t>
            </a:r>
            <a:r>
              <a:rPr lang="en-US" sz="28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 ncam2, </a:t>
            </a:r>
            <a:r>
              <a:rPr lang="en-US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pAd-</a:t>
            </a:r>
            <a:r>
              <a:rPr lang="en-US" sz="28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l1cam</a:t>
            </a:r>
            <a:endParaRPr lang="en-US" sz="2800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Recombinant protein expression To </a:t>
            </a:r>
            <a:r>
              <a:rPr lang="en-US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prove recombinant protein expression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We achieved recombinant </a:t>
            </a:r>
            <a:r>
              <a:rPr lang="en-US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adenoviral </a:t>
            </a:r>
            <a:r>
              <a:rPr lang="en-US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vectors Ad5-</a:t>
            </a:r>
            <a:r>
              <a:rPr lang="en-US" sz="28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8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ncam1, </a:t>
            </a:r>
            <a:r>
              <a:rPr lang="en-US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Ad5-</a:t>
            </a:r>
            <a:r>
              <a:rPr lang="en-US" sz="28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8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ncam2, </a:t>
            </a:r>
            <a:r>
              <a:rPr lang="en-US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Ad5-</a:t>
            </a:r>
            <a:r>
              <a:rPr lang="en-US" sz="28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8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l1cam</a:t>
            </a:r>
            <a:endParaRPr lang="en-US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We a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Thank you for your attention!</a:t>
            </a:r>
            <a:endParaRPr lang="ru-RU" sz="4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186766" cy="792182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Neurodegenerative disorders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2143117"/>
            <a:ext cx="3786214" cy="4429155"/>
          </a:xfrm>
        </p:spPr>
        <p:txBody>
          <a:bodyPr>
            <a:normAutofit fontScale="47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4700" dirty="0" smtClean="0">
                <a:latin typeface="Arial" pitchFamily="34" charset="0"/>
                <a:cs typeface="Arial" pitchFamily="34" charset="0"/>
              </a:rPr>
              <a:t> More </a:t>
            </a:r>
            <a:r>
              <a:rPr lang="en-US" sz="4700" dirty="0" smtClean="0">
                <a:latin typeface="Arial" pitchFamily="34" charset="0"/>
                <a:cs typeface="Arial" pitchFamily="34" charset="0"/>
              </a:rPr>
              <a:t>than 600 disorders afflict the nervous </a:t>
            </a:r>
            <a:r>
              <a:rPr lang="en-US" sz="4700" dirty="0" smtClean="0">
                <a:latin typeface="Arial" pitchFamily="34" charset="0"/>
                <a:cs typeface="Arial" pitchFamily="34" charset="0"/>
              </a:rPr>
              <a:t>system</a:t>
            </a:r>
          </a:p>
          <a:p>
            <a:pPr>
              <a:buFont typeface="Arial" pitchFamily="34" charset="0"/>
              <a:buChar char="•"/>
            </a:pPr>
            <a:endParaRPr lang="ru-RU" sz="47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4700" dirty="0" smtClean="0">
                <a:latin typeface="Arial" pitchFamily="34" charset="0"/>
                <a:cs typeface="Arial" pitchFamily="34" charset="0"/>
              </a:rPr>
              <a:t> Neurodegenerative </a:t>
            </a:r>
            <a:r>
              <a:rPr lang="en-US" sz="4700" dirty="0" smtClean="0">
                <a:latin typeface="Arial" pitchFamily="34" charset="0"/>
                <a:cs typeface="Arial" pitchFamily="34" charset="0"/>
              </a:rPr>
              <a:t>diseases are defined as hereditary and sporadic conditions </a:t>
            </a:r>
            <a:endParaRPr lang="en-US" sz="47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47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4700" dirty="0" smtClean="0">
                <a:latin typeface="Arial" pitchFamily="34" charset="0"/>
                <a:cs typeface="Arial" pitchFamily="34" charset="0"/>
              </a:rPr>
              <a:t> Currently</a:t>
            </a:r>
            <a:r>
              <a:rPr lang="en-US" sz="4700" dirty="0" smtClean="0">
                <a:latin typeface="Arial" pitchFamily="34" charset="0"/>
                <a:cs typeface="Arial" pitchFamily="34" charset="0"/>
              </a:rPr>
              <a:t>, there are more than 36 million people with dementia </a:t>
            </a:r>
            <a:r>
              <a:rPr lang="en-US" sz="4700" dirty="0" smtClean="0">
                <a:latin typeface="Arial" pitchFamily="34" charset="0"/>
                <a:cs typeface="Arial" pitchFamily="34" charset="0"/>
              </a:rPr>
              <a:t>worldwide</a:t>
            </a:r>
          </a:p>
          <a:p>
            <a:endParaRPr lang="en-US" sz="70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4286248" y="2143115"/>
            <a:ext cx="4572032" cy="3571901"/>
            <a:chOff x="544937" y="2322458"/>
            <a:chExt cx="4381500" cy="3075247"/>
          </a:xfrm>
        </p:grpSpPr>
        <p:pic>
          <p:nvPicPr>
            <p:cNvPr id="17" name="Picture 3" descr="C:\Рабочий стол\симбиоз\Ustanovleni_prichini_vozniknoveniya_bolezni_Alcgeimera-460x31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44937" y="2322458"/>
              <a:ext cx="4381500" cy="2962275"/>
            </a:xfrm>
            <a:prstGeom prst="rect">
              <a:avLst/>
            </a:prstGeom>
            <a:noFill/>
          </p:spPr>
        </p:pic>
        <p:sp>
          <p:nvSpPr>
            <p:cNvPr id="18" name="Прямоугольник 17"/>
            <p:cNvSpPr/>
            <p:nvPr/>
          </p:nvSpPr>
          <p:spPr>
            <a:xfrm>
              <a:off x="2673094" y="5028373"/>
              <a:ext cx="22044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http://zhituzdorovo.ru</a:t>
              </a:r>
              <a:endParaRPr lang="ru-RU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://elementy.ru/images/news/protein_folding_96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://elementy.ru/images/news/protein_folding_96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6" name="AutoShape 10" descr="Modified virus vector in which a new gene is incorporated and delivered to the diseased cel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1" name="Группа 20"/>
          <p:cNvGrpSpPr/>
          <p:nvPr/>
        </p:nvGrpSpPr>
        <p:grpSpPr>
          <a:xfrm>
            <a:off x="4071934" y="2214554"/>
            <a:ext cx="4876800" cy="3571900"/>
            <a:chOff x="2133600" y="-130758"/>
            <a:chExt cx="4876800" cy="3571900"/>
          </a:xfrm>
        </p:grpSpPr>
        <p:pic>
          <p:nvPicPr>
            <p:cNvPr id="4107" name="Picture 11" descr="C:\Рабочий стол\симбиоз\2992156_OJO-3-109-g001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33600" y="-130758"/>
              <a:ext cx="4876800" cy="3552825"/>
            </a:xfrm>
            <a:prstGeom prst="rect">
              <a:avLst/>
            </a:prstGeom>
            <a:noFill/>
          </p:spPr>
        </p:pic>
        <p:sp>
          <p:nvSpPr>
            <p:cNvPr id="20" name="Прямоугольник 19"/>
            <p:cNvSpPr/>
            <p:nvPr/>
          </p:nvSpPr>
          <p:spPr>
            <a:xfrm>
              <a:off x="5224450" y="3071810"/>
              <a:ext cx="17789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openi.nlm.nih.go</a:t>
              </a:r>
              <a:endParaRPr lang="ru-RU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85720" y="285728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Adenoviral vectors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1500174"/>
            <a:ext cx="364333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 infect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most mammalian cell types (both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replicative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and non-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replicative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) </a:t>
            </a: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 large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transgenes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insert (up to 8 kb) 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 high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expression of the recombinant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protein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 high viral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titer </a:t>
            </a: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does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not integrate into the host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chromosome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Neural cell adhesion molecules</a:t>
            </a:r>
            <a:br>
              <a:rPr lang="en-US" dirty="0" smtClean="0"/>
            </a:br>
            <a:r>
              <a:rPr lang="en-US" dirty="0" smtClean="0"/>
              <a:t>NCAMs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000892" y="6429396"/>
            <a:ext cx="2143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www.erin.utoronto.ca</a:t>
            </a:r>
            <a:endParaRPr lang="ru-RU" sz="16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396350" y="2285992"/>
            <a:ext cx="8247616" cy="3808808"/>
            <a:chOff x="214282" y="2285992"/>
            <a:chExt cx="8247616" cy="3808808"/>
          </a:xfrm>
        </p:grpSpPr>
        <p:pic>
          <p:nvPicPr>
            <p:cNvPr id="33794" name="Picture 2" descr="C:\Рабочий стол\симбиоз\Pic\Ncama2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72066" y="2286000"/>
              <a:ext cx="3389832" cy="3808800"/>
            </a:xfrm>
            <a:prstGeom prst="rect">
              <a:avLst/>
            </a:prstGeom>
            <a:noFill/>
          </p:spPr>
        </p:pic>
        <p:pic>
          <p:nvPicPr>
            <p:cNvPr id="33795" name="Picture 3" descr="C:\Рабочий стол\симбиоз\Pic\NCAM4Forms1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14282" y="2285992"/>
              <a:ext cx="4056372" cy="38088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Aims and Objectives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60623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 aim of my research is to achieve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recombinant viral vectors expressing neural cell adhesion molecules to improve the efficiency and accuracy of targeted  gene delivery to certain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tissues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Aims and Objectives</a:t>
            </a:r>
            <a:endParaRPr lang="ru-RU" dirty="0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642910" y="2000240"/>
            <a:ext cx="81439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 create an expression clone 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pAd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en-US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32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ncam</a:t>
            </a:r>
            <a:endParaRPr kumimoji="0" lang="en-US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 prove recombinant protein expression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 achieve recombinant adenoviral vector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To achieve high viral titer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100" b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en-US" sz="3100" b="1" dirty="0" smtClean="0"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2-Step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GATEWAY PCR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experiments</a:t>
            </a:r>
            <a:r>
              <a:rPr lang="ru-RU" sz="31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100" b="1" dirty="0" smtClean="0">
                <a:latin typeface="Arial" pitchFamily="34" charset="0"/>
                <a:cs typeface="Arial" pitchFamily="34" charset="0"/>
              </a:rPr>
            </a:br>
            <a:r>
              <a:rPr lang="en-US" sz="2700" b="1" dirty="0" smtClean="0">
                <a:latin typeface="Arial" pitchFamily="34" charset="0"/>
                <a:cs typeface="Arial" pitchFamily="34" charset="0"/>
              </a:rPr>
              <a:t>creating </a:t>
            </a:r>
            <a:r>
              <a:rPr lang="en-US" sz="2700" b="1" i="1" dirty="0" err="1" smtClean="0">
                <a:latin typeface="Arial" pitchFamily="34" charset="0"/>
                <a:cs typeface="Arial" pitchFamily="34" charset="0"/>
              </a:rPr>
              <a:t>attB</a:t>
            </a:r>
            <a:r>
              <a:rPr lang="en-US" sz="2700" b="1" dirty="0" smtClean="0">
                <a:latin typeface="Arial" pitchFamily="34" charset="0"/>
                <a:cs typeface="Arial" pitchFamily="34" charset="0"/>
              </a:rPr>
              <a:t> flanked PCR product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ru-RU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699947" y="2202412"/>
            <a:ext cx="7801143" cy="3941232"/>
            <a:chOff x="571472" y="1571612"/>
            <a:chExt cx="7801143" cy="3941232"/>
          </a:xfrm>
        </p:grpSpPr>
        <p:grpSp>
          <p:nvGrpSpPr>
            <p:cNvPr id="23" name="Группа 22"/>
            <p:cNvGrpSpPr/>
            <p:nvPr/>
          </p:nvGrpSpPr>
          <p:grpSpPr>
            <a:xfrm>
              <a:off x="571472" y="1571612"/>
              <a:ext cx="7801143" cy="3367061"/>
              <a:chOff x="557071" y="2214554"/>
              <a:chExt cx="6606085" cy="3009871"/>
            </a:xfrm>
          </p:grpSpPr>
          <p:grpSp>
            <p:nvGrpSpPr>
              <p:cNvPr id="4" name="Группа 3"/>
              <p:cNvGrpSpPr/>
              <p:nvPr/>
            </p:nvGrpSpPr>
            <p:grpSpPr>
              <a:xfrm>
                <a:off x="1265987" y="2214554"/>
                <a:ext cx="1410519" cy="3009871"/>
                <a:chOff x="571472" y="2094757"/>
                <a:chExt cx="819150" cy="2037496"/>
              </a:xfrm>
            </p:grpSpPr>
            <p:pic>
              <p:nvPicPr>
                <p:cNvPr id="5" name="Picture 3" descr="C:\Рабочий стол\GelDoc\CAMs\Май\05.05.12 PCR NCAM1 GW 2 round (PfX pol)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71472" y="2143116"/>
                  <a:ext cx="819150" cy="1989137"/>
                </a:xfrm>
                <a:prstGeom prst="rect">
                  <a:avLst/>
                </a:prstGeom>
                <a:noFill/>
              </p:spPr>
            </p:pic>
            <p:sp>
              <p:nvSpPr>
                <p:cNvPr id="6" name="TextBox 5"/>
                <p:cNvSpPr txBox="1"/>
                <p:nvPr/>
              </p:nvSpPr>
              <p:spPr>
                <a:xfrm>
                  <a:off x="1163828" y="2094757"/>
                  <a:ext cx="207436" cy="4166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smtClean="0">
                      <a:latin typeface="Arial" pitchFamily="34" charset="0"/>
                      <a:cs typeface="Arial" pitchFamily="34" charset="0"/>
                    </a:rPr>
                    <a:t>M</a:t>
                  </a:r>
                  <a:endParaRPr lang="ru-RU" sz="1600" dirty="0" smtClean="0">
                    <a:latin typeface="Arial" pitchFamily="34" charset="0"/>
                    <a:cs typeface="Arial" pitchFamily="34" charset="0"/>
                  </a:endParaRPr>
                </a:p>
                <a:p>
                  <a:endParaRPr lang="ru-RU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7" name="Группа 6"/>
              <p:cNvGrpSpPr/>
              <p:nvPr/>
            </p:nvGrpSpPr>
            <p:grpSpPr>
              <a:xfrm>
                <a:off x="3143239" y="2285994"/>
                <a:ext cx="1682034" cy="2935885"/>
                <a:chOff x="2338901" y="2143116"/>
                <a:chExt cx="685273" cy="1500187"/>
              </a:xfrm>
            </p:grpSpPr>
            <p:pic>
              <p:nvPicPr>
                <p:cNvPr id="8" name="Picture 4" descr="C:\Рабочий стол\GelDoc\CAMs\Май\16.05.2012 PCR GW NCAM2  (2 round, pFx- pol).jp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2643174" y="2143116"/>
                  <a:ext cx="381000" cy="1500187"/>
                </a:xfrm>
                <a:prstGeom prst="rect">
                  <a:avLst/>
                </a:prstGeom>
                <a:noFill/>
              </p:spPr>
            </p:pic>
            <p:sp>
              <p:nvSpPr>
                <p:cNvPr id="9" name="TextBox 8"/>
                <p:cNvSpPr txBox="1"/>
                <p:nvPr/>
              </p:nvSpPr>
              <p:spPr>
                <a:xfrm>
                  <a:off x="2338901" y="2800180"/>
                  <a:ext cx="349252" cy="1729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i="1" dirty="0" smtClean="0">
                      <a:latin typeface="Arial" pitchFamily="34" charset="0"/>
                      <a:cs typeface="Arial" pitchFamily="34" charset="0"/>
                    </a:rPr>
                    <a:t>ncam2 </a:t>
                  </a:r>
                  <a:endParaRPr lang="ru-RU" sz="1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0" name="Группа 9"/>
              <p:cNvGrpSpPr/>
              <p:nvPr/>
            </p:nvGrpSpPr>
            <p:grpSpPr>
              <a:xfrm>
                <a:off x="5429256" y="2285992"/>
                <a:ext cx="1733900" cy="2935609"/>
                <a:chOff x="3336546" y="1928802"/>
                <a:chExt cx="917948" cy="2197100"/>
              </a:xfrm>
            </p:grpSpPr>
            <p:pic>
              <p:nvPicPr>
                <p:cNvPr id="11" name="Picture 5" descr="C:\Рабочий стол\GelDoc\CAMs\Май\25.05.12 PCR GW hL1CAM (2 round pFx pol).jp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714744" y="1928802"/>
                  <a:ext cx="539750" cy="2197100"/>
                </a:xfrm>
                <a:prstGeom prst="rect">
                  <a:avLst/>
                </a:prstGeom>
                <a:noFill/>
              </p:spPr>
            </p:pic>
            <p:sp>
              <p:nvSpPr>
                <p:cNvPr id="12" name="TextBox 11"/>
                <p:cNvSpPr txBox="1"/>
                <p:nvPr/>
              </p:nvSpPr>
              <p:spPr>
                <a:xfrm>
                  <a:off x="3336546" y="2891197"/>
                  <a:ext cx="416021" cy="2533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i="1" dirty="0" smtClean="0">
                      <a:latin typeface="Arial" pitchFamily="34" charset="0"/>
                      <a:cs typeface="Arial" pitchFamily="34" charset="0"/>
                    </a:rPr>
                    <a:t>l1cam</a:t>
                  </a:r>
                  <a:endParaRPr lang="ru-RU" sz="1600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14" name="Прямая со стрелкой 13"/>
              <p:cNvCxnSpPr/>
              <p:nvPr/>
            </p:nvCxnSpPr>
            <p:spPr>
              <a:xfrm>
                <a:off x="785786" y="3929066"/>
                <a:ext cx="500066" cy="1588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557071" y="3643314"/>
                <a:ext cx="8002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 smtClean="0">
                    <a:latin typeface="Arial" pitchFamily="34" charset="0"/>
                    <a:cs typeface="Arial" pitchFamily="34" charset="0"/>
                  </a:rPr>
                  <a:t>ncam1</a:t>
                </a:r>
                <a:endParaRPr lang="ru-RU" sz="1600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715139" y="2214554"/>
                <a:ext cx="357191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latin typeface="Arial" pitchFamily="34" charset="0"/>
                    <a:cs typeface="Arial" pitchFamily="34" charset="0"/>
                  </a:rPr>
                  <a:t>M</a:t>
                </a:r>
                <a:endParaRPr lang="ru-RU" sz="1600" dirty="0" smtClean="0">
                  <a:latin typeface="Arial" pitchFamily="34" charset="0"/>
                  <a:cs typeface="Arial" pitchFamily="34" charset="0"/>
                </a:endParaRPr>
              </a:p>
              <a:p>
                <a:endParaRPr lang="ru-RU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429123" y="2214554"/>
                <a:ext cx="357191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latin typeface="Arial" pitchFamily="34" charset="0"/>
                    <a:cs typeface="Arial" pitchFamily="34" charset="0"/>
                  </a:rPr>
                  <a:t>M</a:t>
                </a:r>
                <a:endParaRPr lang="ru-RU" sz="1600" dirty="0" smtClean="0">
                  <a:latin typeface="Arial" pitchFamily="34" charset="0"/>
                  <a:cs typeface="Arial" pitchFamily="34" charset="0"/>
                </a:endParaRPr>
              </a:p>
              <a:p>
                <a:endParaRPr lang="ru-RU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1" name="Прямая со стрелкой 20"/>
              <p:cNvCxnSpPr/>
              <p:nvPr/>
            </p:nvCxnSpPr>
            <p:spPr>
              <a:xfrm>
                <a:off x="3500430" y="3857628"/>
                <a:ext cx="500066" cy="1588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 стрелкой 21"/>
              <p:cNvCxnSpPr/>
              <p:nvPr/>
            </p:nvCxnSpPr>
            <p:spPr>
              <a:xfrm>
                <a:off x="5643570" y="3857628"/>
                <a:ext cx="500066" cy="1588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Прямоугольник 23"/>
            <p:cNvSpPr/>
            <p:nvPr/>
          </p:nvSpPr>
          <p:spPr>
            <a:xfrm>
              <a:off x="2500298" y="5143512"/>
              <a:ext cx="4572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dirty="0" smtClean="0">
                  <a:latin typeface="Arial" pitchFamily="34" charset="0"/>
                  <a:cs typeface="Arial" pitchFamily="34" charset="0"/>
                </a:rPr>
                <a:t>М</a:t>
              </a:r>
              <a:r>
                <a:rPr lang="ru-RU" b="1" dirty="0" smtClean="0">
                  <a:latin typeface="Arial" pitchFamily="34" charset="0"/>
                  <a:cs typeface="Arial" pitchFamily="34" charset="0"/>
                </a:rPr>
                <a:t> –</a:t>
              </a:r>
              <a:r>
                <a:rPr lang="ru-RU" dirty="0" smtClean="0">
                  <a:latin typeface="Arial" pitchFamily="34" charset="0"/>
                  <a:cs typeface="Arial" pitchFamily="34" charset="0"/>
                </a:rPr>
                <a:t> 1 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kb DNA Ladder</a:t>
              </a:r>
              <a:r>
                <a:rPr lang="ru-RU" dirty="0" smtClean="0">
                  <a:latin typeface="Arial" pitchFamily="34" charset="0"/>
                  <a:cs typeface="Arial" pitchFamily="34" charset="0"/>
                </a:rPr>
                <a:t> (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Fermentas</a:t>
              </a:r>
              <a:r>
                <a:rPr lang="ru-RU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272457"/>
            <a:ext cx="86439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Arial" pitchFamily="34" charset="0"/>
                <a:cs typeface="Arial" pitchFamily="34" charset="0"/>
              </a:rPr>
              <a:t>Gateway BP recombination reaction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357158" y="1071570"/>
            <a:ext cx="8391524" cy="5643578"/>
            <a:chOff x="357158" y="1071570"/>
            <a:chExt cx="8391524" cy="5643578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357158" y="1071570"/>
              <a:ext cx="8391524" cy="5643578"/>
              <a:chOff x="38128" y="714356"/>
              <a:chExt cx="8677276" cy="6012934"/>
            </a:xfrm>
          </p:grpSpPr>
          <p:pic>
            <p:nvPicPr>
              <p:cNvPr id="1028" name="Picture 4" descr="C:\Users\Валерия\Desktop\Рисунок10.png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8128" y="714356"/>
                <a:ext cx="8534400" cy="5894387"/>
              </a:xfrm>
              <a:prstGeom prst="rect">
                <a:avLst/>
              </a:prstGeom>
              <a:noFill/>
            </p:spPr>
          </p:pic>
          <p:cxnSp>
            <p:nvCxnSpPr>
              <p:cNvPr id="5" name="Прямая со стрелкой 4"/>
              <p:cNvCxnSpPr/>
              <p:nvPr/>
            </p:nvCxnSpPr>
            <p:spPr>
              <a:xfrm rot="5400000">
                <a:off x="7465239" y="6179363"/>
                <a:ext cx="357190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6572264" y="6357958"/>
                <a:ext cx="21431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 pitchFamily="34" charset="0"/>
                    <a:cs typeface="Arial" pitchFamily="34" charset="0"/>
                  </a:rPr>
                  <a:t>Colony </a:t>
                </a:r>
                <a:r>
                  <a:rPr lang="en-US" b="1" dirty="0" smtClean="0">
                    <a:latin typeface="Arial" pitchFamily="34" charset="0"/>
                    <a:cs typeface="Arial" pitchFamily="34" charset="0"/>
                  </a:rPr>
                  <a:t>PCR</a:t>
                </a:r>
                <a:endParaRPr lang="ru-RU" dirty="0"/>
              </a:p>
            </p:txBody>
          </p:sp>
        </p:grpSp>
        <p:sp>
          <p:nvSpPr>
            <p:cNvPr id="8" name="Стрелка вниз 7"/>
            <p:cNvSpPr/>
            <p:nvPr/>
          </p:nvSpPr>
          <p:spPr>
            <a:xfrm>
              <a:off x="4572000" y="3929066"/>
              <a:ext cx="285752" cy="642942"/>
            </a:xfrm>
            <a:prstGeom prst="downArrow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96826"/>
            <a:ext cx="7329510" cy="560406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Colony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PCR testing 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1428736"/>
            <a:ext cx="285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6715140" y="1357298"/>
            <a:ext cx="28575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</a:t>
            </a:r>
            <a:endParaRPr lang="ru-RU" sz="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Овал 53"/>
          <p:cNvSpPr/>
          <p:nvPr/>
        </p:nvSpPr>
        <p:spPr>
          <a:xfrm>
            <a:off x="7572396" y="2232000"/>
            <a:ext cx="182810" cy="15807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>
            <a:off x="214282" y="1118866"/>
            <a:ext cx="8643998" cy="5524844"/>
            <a:chOff x="214282" y="873275"/>
            <a:chExt cx="9001188" cy="5865991"/>
          </a:xfrm>
        </p:grpSpPr>
        <p:pic>
          <p:nvPicPr>
            <p:cNvPr id="17" name="Picture 3" descr="C:\Рабочий стол\GelDoc\CAMs\Май\18.05.12 Miniprep pDONR221-hNCAM2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57686" y="4359600"/>
              <a:ext cx="860425" cy="2359679"/>
            </a:xfrm>
            <a:prstGeom prst="rect">
              <a:avLst/>
            </a:prstGeom>
            <a:noFill/>
          </p:spPr>
        </p:pic>
        <p:pic>
          <p:nvPicPr>
            <p:cNvPr id="20" name="Picture 4" descr="C:\Рабочий стол\GelDoc\CAMs\Май\28.05.12 Miniprep pDONR221-hL1CAM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19248" y="4359600"/>
              <a:ext cx="1340573" cy="2379666"/>
            </a:xfrm>
            <a:prstGeom prst="rect">
              <a:avLst/>
            </a:prstGeom>
            <a:noFill/>
          </p:spPr>
        </p:pic>
        <p:pic>
          <p:nvPicPr>
            <p:cNvPr id="5121" name="Picture 1" descr="C:\Users\Валерия\Desktop\Рисунок1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28662" y="4357694"/>
              <a:ext cx="1255023" cy="2356637"/>
            </a:xfrm>
            <a:prstGeom prst="rect">
              <a:avLst/>
            </a:prstGeom>
            <a:noFill/>
          </p:spPr>
        </p:pic>
        <p:cxnSp>
          <p:nvCxnSpPr>
            <p:cNvPr id="42" name="Прямая со стрелкой 41"/>
            <p:cNvCxnSpPr/>
            <p:nvPr/>
          </p:nvCxnSpPr>
          <p:spPr>
            <a:xfrm rot="5400000">
              <a:off x="964381" y="3821909"/>
              <a:ext cx="928694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 стрелкой 42"/>
            <p:cNvCxnSpPr/>
            <p:nvPr/>
          </p:nvCxnSpPr>
          <p:spPr>
            <a:xfrm rot="5400000">
              <a:off x="7394595" y="3821115"/>
              <a:ext cx="928694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 стрелкой 43"/>
            <p:cNvCxnSpPr/>
            <p:nvPr/>
          </p:nvCxnSpPr>
          <p:spPr>
            <a:xfrm rot="5400000">
              <a:off x="4322761" y="3821115"/>
              <a:ext cx="928694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1428728" y="3500438"/>
              <a:ext cx="12858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pDONR</a:t>
              </a:r>
              <a:r>
                <a:rPr lang="en-US" sz="1600" baseline="-25000" dirty="0" smtClean="0">
                  <a:latin typeface="Arial" pitchFamily="34" charset="0"/>
                  <a:cs typeface="Arial" pitchFamily="34" charset="0"/>
                </a:rPr>
                <a:t>221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600" i="1" dirty="0" smtClean="0">
                  <a:latin typeface="Arial" pitchFamily="34" charset="0"/>
                  <a:cs typeface="Arial" pitchFamily="34" charset="0"/>
                </a:rPr>
                <a:t>ncam</a:t>
              </a:r>
              <a:r>
                <a:rPr lang="en-US" sz="1400" i="1" dirty="0" smtClean="0">
                  <a:latin typeface="Arial" pitchFamily="34" charset="0"/>
                  <a:cs typeface="Arial" pitchFamily="34" charset="0"/>
                </a:rPr>
                <a:t>1 </a:t>
              </a: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858148" y="3500438"/>
              <a:ext cx="12858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pDONR</a:t>
              </a:r>
              <a:r>
                <a:rPr lang="en-US" sz="1600" baseline="-25000" dirty="0" smtClean="0">
                  <a:latin typeface="Arial" pitchFamily="34" charset="0"/>
                  <a:cs typeface="Arial" pitchFamily="34" charset="0"/>
                </a:rPr>
                <a:t>221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600" i="1" dirty="0" smtClean="0">
                  <a:latin typeface="Arial" pitchFamily="34" charset="0"/>
                  <a:cs typeface="Arial" pitchFamily="34" charset="0"/>
                </a:rPr>
                <a:t>l1cam</a:t>
              </a:r>
              <a:endParaRPr lang="ru-RU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786314" y="3499200"/>
              <a:ext cx="12858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pDONR</a:t>
              </a:r>
              <a:r>
                <a:rPr lang="en-US" sz="1600" baseline="-25000" dirty="0" smtClean="0">
                  <a:latin typeface="Arial" pitchFamily="34" charset="0"/>
                  <a:cs typeface="Arial" pitchFamily="34" charset="0"/>
                </a:rPr>
                <a:t>221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600" i="1" dirty="0" smtClean="0">
                  <a:latin typeface="Arial" pitchFamily="34" charset="0"/>
                  <a:cs typeface="Arial" pitchFamily="34" charset="0"/>
                </a:rPr>
                <a:t>ncam2</a:t>
              </a:r>
              <a:endParaRPr lang="ru-RU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57224" y="4325787"/>
              <a:ext cx="14287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00" dirty="0" smtClean="0">
                  <a:latin typeface="Arial" pitchFamily="34" charset="0"/>
                  <a:cs typeface="Arial" pitchFamily="34" charset="0"/>
                </a:rPr>
                <a:t>   23    22     21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1000" dirty="0" smtClean="0">
                  <a:latin typeface="Arial" pitchFamily="34" charset="0"/>
                  <a:cs typeface="Arial" pitchFamily="34" charset="0"/>
                </a:rPr>
                <a:t>    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M</a:t>
              </a:r>
              <a:endParaRPr lang="ru-RU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57686" y="4325787"/>
              <a:ext cx="10001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00" dirty="0" smtClean="0">
                  <a:latin typeface="Arial" pitchFamily="34" charset="0"/>
                  <a:cs typeface="Arial" pitchFamily="34" charset="0"/>
                </a:rPr>
                <a:t> 8      6     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M</a:t>
              </a:r>
              <a:endParaRPr lang="ru-RU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143768" y="4325787"/>
              <a:ext cx="150019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00" dirty="0" smtClean="0">
                  <a:latin typeface="Arial" pitchFamily="34" charset="0"/>
                  <a:cs typeface="Arial" pitchFamily="34" charset="0"/>
                </a:rPr>
                <a:t>  13     10       5       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M</a:t>
              </a:r>
              <a:endParaRPr lang="ru-RU" sz="10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9" name="Группа 78"/>
            <p:cNvGrpSpPr/>
            <p:nvPr/>
          </p:nvGrpSpPr>
          <p:grpSpPr>
            <a:xfrm>
              <a:off x="214282" y="873275"/>
              <a:ext cx="9001188" cy="2478325"/>
              <a:chOff x="214282" y="873275"/>
              <a:chExt cx="9001188" cy="2478325"/>
            </a:xfrm>
          </p:grpSpPr>
          <p:grpSp>
            <p:nvGrpSpPr>
              <p:cNvPr id="24" name="Группа 23"/>
              <p:cNvGrpSpPr/>
              <p:nvPr/>
            </p:nvGrpSpPr>
            <p:grpSpPr>
              <a:xfrm>
                <a:off x="288000" y="873275"/>
                <a:ext cx="8858280" cy="2473848"/>
                <a:chOff x="285720" y="714356"/>
                <a:chExt cx="8858280" cy="2473848"/>
              </a:xfrm>
            </p:grpSpPr>
            <p:grpSp>
              <p:nvGrpSpPr>
                <p:cNvPr id="22" name="Группа 21"/>
                <p:cNvGrpSpPr/>
                <p:nvPr/>
              </p:nvGrpSpPr>
              <p:grpSpPr>
                <a:xfrm>
                  <a:off x="285720" y="1198380"/>
                  <a:ext cx="6072230" cy="1989824"/>
                  <a:chOff x="285720" y="1198380"/>
                  <a:chExt cx="6072230" cy="1989824"/>
                </a:xfrm>
              </p:grpSpPr>
              <p:pic>
                <p:nvPicPr>
                  <p:cNvPr id="5" name="Picture 2" descr="C:\Рабочий стол\GelDoc\CAMs\Май\11.05.12 Colony  pDONR-NCAM1  genespecific (pFx pol).jpg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/>
                  <a:srcRect/>
                  <a:stretch>
                    <a:fillRect/>
                  </a:stretch>
                </p:blipFill>
                <p:spPr bwMode="auto">
                  <a:xfrm>
                    <a:off x="285720" y="1214422"/>
                    <a:ext cx="2900383" cy="1972463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8" name="Picture 3" descr="C:\Рабочий стол\GelDoc\CAMs\Май\17.05.12 Colony pDONR221-hNCAM2 (genesp, pFx pol).jpg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/>
                  <a:srcRect/>
                  <a:stretch>
                    <a:fillRect/>
                  </a:stretch>
                </p:blipFill>
                <p:spPr bwMode="auto">
                  <a:xfrm>
                    <a:off x="3395591" y="1198380"/>
                    <a:ext cx="2962359" cy="1989824"/>
                  </a:xfrm>
                  <a:prstGeom prst="rect">
                    <a:avLst/>
                  </a:prstGeom>
                  <a:noFill/>
                </p:spPr>
              </p:pic>
            </p:grpSp>
            <p:sp>
              <p:nvSpPr>
                <p:cNvPr id="23" name="TextBox 22"/>
                <p:cNvSpPr txBox="1"/>
                <p:nvPr/>
              </p:nvSpPr>
              <p:spPr>
                <a:xfrm>
                  <a:off x="428596" y="714356"/>
                  <a:ext cx="8715404" cy="6771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i="1" dirty="0" smtClean="0">
                      <a:latin typeface="Arial" pitchFamily="34" charset="0"/>
                      <a:cs typeface="Arial" pitchFamily="34" charset="0"/>
                    </a:rPr>
                    <a:t>            ncam1               </a:t>
                  </a:r>
                  <a:r>
                    <a:rPr lang="en-US" sz="2000" i="1" baseline="-25000" dirty="0" smtClean="0">
                      <a:latin typeface="Arial" pitchFamily="34" charset="0"/>
                      <a:cs typeface="Arial" pitchFamily="34" charset="0"/>
                    </a:rPr>
                    <a:t>  </a:t>
                  </a:r>
                  <a:r>
                    <a:rPr lang="en-US" sz="2000" dirty="0" smtClean="0">
                      <a:latin typeface="Arial" pitchFamily="34" charset="0"/>
                      <a:cs typeface="Arial" pitchFamily="34" charset="0"/>
                    </a:rPr>
                    <a:t>                  </a:t>
                  </a:r>
                  <a:r>
                    <a:rPr lang="en-US" sz="2000" i="1" dirty="0" smtClean="0">
                      <a:latin typeface="Arial" pitchFamily="34" charset="0"/>
                      <a:cs typeface="Arial" pitchFamily="34" charset="0"/>
                    </a:rPr>
                    <a:t>ncam2       </a:t>
                  </a:r>
                  <a:r>
                    <a:rPr lang="en-US" sz="2000" i="1" baseline="-25000" dirty="0" smtClean="0">
                      <a:latin typeface="Arial" pitchFamily="34" charset="0"/>
                      <a:cs typeface="Arial" pitchFamily="34" charset="0"/>
                    </a:rPr>
                    <a:t>         </a:t>
                  </a:r>
                  <a:r>
                    <a:rPr lang="en-US" sz="2000" dirty="0" smtClean="0">
                      <a:latin typeface="Arial" pitchFamily="34" charset="0"/>
                      <a:cs typeface="Arial" pitchFamily="34" charset="0"/>
                    </a:rPr>
                    <a:t>                    </a:t>
                  </a:r>
                  <a:r>
                    <a:rPr lang="en-US" sz="2000" i="1" dirty="0" smtClean="0">
                      <a:latin typeface="Arial" pitchFamily="34" charset="0"/>
                      <a:cs typeface="Arial" pitchFamily="34" charset="0"/>
                    </a:rPr>
                    <a:t>l1cam</a:t>
                  </a:r>
                  <a:r>
                    <a:rPr lang="en-US" sz="2000" i="1" baseline="-25000" dirty="0" smtClean="0">
                      <a:latin typeface="Arial" pitchFamily="34" charset="0"/>
                      <a:cs typeface="Arial" pitchFamily="34" charset="0"/>
                    </a:rPr>
                    <a:t> </a:t>
                  </a:r>
                  <a:endParaRPr lang="ru-RU" sz="2000" dirty="0" smtClean="0">
                    <a:latin typeface="Arial" pitchFamily="34" charset="0"/>
                    <a:cs typeface="Arial" pitchFamily="34" charset="0"/>
                  </a:endParaRPr>
                </a:p>
                <a:p>
                  <a:r>
                    <a:rPr lang="en-US" baseline="-25000" dirty="0" smtClean="0">
                      <a:latin typeface="Arial" pitchFamily="34" charset="0"/>
                      <a:cs typeface="Arial" pitchFamily="34" charset="0"/>
                    </a:rPr>
                    <a:t> </a:t>
                  </a:r>
                  <a:endParaRPr lang="ru-RU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214282" y="1357298"/>
                <a:ext cx="28575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M</a:t>
                </a:r>
                <a:endParaRPr lang="ru-RU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357554" y="1357298"/>
                <a:ext cx="121444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M</a:t>
                </a:r>
                <a:r>
                  <a:rPr lang="ru-RU" sz="600" dirty="0" smtClean="0">
                    <a:latin typeface="Arial" pitchFamily="34" charset="0"/>
                    <a:cs typeface="Arial" pitchFamily="34" charset="0"/>
                  </a:rPr>
                  <a:t>                            6         8          </a:t>
                </a:r>
                <a:endParaRPr lang="ru-RU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" name="Овал 29"/>
              <p:cNvSpPr/>
              <p:nvPr/>
            </p:nvSpPr>
            <p:spPr>
              <a:xfrm>
                <a:off x="2428860" y="1785926"/>
                <a:ext cx="428628" cy="142876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Овал 31"/>
              <p:cNvSpPr/>
              <p:nvPr/>
            </p:nvSpPr>
            <p:spPr>
              <a:xfrm>
                <a:off x="4032000" y="1872000"/>
                <a:ext cx="182810" cy="158074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2357422" y="1357298"/>
                <a:ext cx="85725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600" dirty="0" smtClean="0">
                    <a:latin typeface="Arial" pitchFamily="34" charset="0"/>
                    <a:cs typeface="Arial" pitchFamily="34" charset="0"/>
                  </a:rPr>
                  <a:t>    21 </a:t>
                </a:r>
                <a:r>
                  <a:rPr lang="ru-RU" sz="600" dirty="0" smtClean="0">
                    <a:latin typeface="Arial" pitchFamily="34" charset="0"/>
                    <a:cs typeface="Arial" pitchFamily="34" charset="0"/>
                  </a:rPr>
                  <a:t>22 </a:t>
                </a:r>
                <a:r>
                  <a:rPr lang="ru-RU" sz="600" dirty="0" smtClean="0">
                    <a:latin typeface="Arial" pitchFamily="34" charset="0"/>
                    <a:cs typeface="Arial" pitchFamily="34" charset="0"/>
                  </a:rPr>
                  <a:t>23          </a:t>
                </a:r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 M</a:t>
                </a:r>
                <a:endParaRPr lang="ru-RU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6143636" y="1357298"/>
                <a:ext cx="28575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M</a:t>
                </a:r>
                <a:endParaRPr lang="ru-RU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" name="Овал 52"/>
              <p:cNvSpPr/>
              <p:nvPr/>
            </p:nvSpPr>
            <p:spPr>
              <a:xfrm>
                <a:off x="4248000" y="1872000"/>
                <a:ext cx="182810" cy="158074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57" name="Picture 5" descr="C:\Users\Валерия\Desktop\Рисунок5.jpg"/>
              <p:cNvPicPr>
                <a:picLocks noChangeAspect="1" noChangeArrowheads="1"/>
              </p:cNvPicPr>
              <p:nvPr/>
            </p:nvPicPr>
            <p:blipFill>
              <a:blip r:embed="rId8"/>
              <a:srcRect l="1331" t="2100" r="1508" b="5831"/>
              <a:stretch>
                <a:fillRect/>
              </a:stretch>
            </p:blipFill>
            <p:spPr bwMode="auto">
              <a:xfrm>
                <a:off x="6659214" y="1368000"/>
                <a:ext cx="2413380" cy="1983600"/>
              </a:xfrm>
              <a:prstGeom prst="rect">
                <a:avLst/>
              </a:prstGeom>
              <a:noFill/>
            </p:spPr>
          </p:pic>
          <p:sp>
            <p:nvSpPr>
              <p:cNvPr id="58" name="TextBox 57"/>
              <p:cNvSpPr txBox="1"/>
              <p:nvPr/>
            </p:nvSpPr>
            <p:spPr>
              <a:xfrm>
                <a:off x="6643702" y="1357298"/>
                <a:ext cx="257176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Arial" pitchFamily="34" charset="0"/>
                    <a:cs typeface="Arial" pitchFamily="34" charset="0"/>
                  </a:rPr>
                  <a:t>M</a:t>
                </a:r>
                <a:r>
                  <a:rPr lang="ru-RU" sz="600" dirty="0" smtClean="0">
                    <a:latin typeface="Arial" pitchFamily="34" charset="0"/>
                    <a:cs typeface="Arial" pitchFamily="34" charset="0"/>
                  </a:rPr>
                  <a:t>                                        5                                      10                    13         </a:t>
                </a:r>
                <a:endParaRPr lang="ru-RU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" name="Овал 58"/>
              <p:cNvSpPr/>
              <p:nvPr/>
            </p:nvSpPr>
            <p:spPr>
              <a:xfrm>
                <a:off x="7560000" y="2285992"/>
                <a:ext cx="182810" cy="158074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Овал 59"/>
              <p:cNvSpPr/>
              <p:nvPr/>
            </p:nvSpPr>
            <p:spPr>
              <a:xfrm>
                <a:off x="8928000" y="2285992"/>
                <a:ext cx="182810" cy="158074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Овал 60"/>
              <p:cNvSpPr/>
              <p:nvPr/>
            </p:nvSpPr>
            <p:spPr>
              <a:xfrm>
                <a:off x="8424000" y="2285992"/>
                <a:ext cx="182810" cy="158074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4615</TotalTime>
  <Words>409</Words>
  <PresentationFormat>Экран (4:3)</PresentationFormat>
  <Paragraphs>116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RECOMBINANT ADENOVIRAL VECTORS, EXPRESSING  NEURAL CELL ADHESION MOLECULES FOR NEURODEGENERATIVE DISORDERS  THERAPY</vt:lpstr>
      <vt:lpstr>Neurodegenerative disorders</vt:lpstr>
      <vt:lpstr>Слайд 3</vt:lpstr>
      <vt:lpstr>Neural cell adhesion molecules NCAMs</vt:lpstr>
      <vt:lpstr>Aims and Objectives</vt:lpstr>
      <vt:lpstr>Aims and Objectives</vt:lpstr>
      <vt:lpstr>   2-Step GATEWAY PCR experiments creating attB flanked PCR product  </vt:lpstr>
      <vt:lpstr>Слайд 8</vt:lpstr>
      <vt:lpstr>Colony PCR testing </vt:lpstr>
      <vt:lpstr>LR recombination reaction</vt:lpstr>
      <vt:lpstr>Colony PCR </vt:lpstr>
      <vt:lpstr>Transfected Cells  (Immunocytochemistry)</vt:lpstr>
      <vt:lpstr>Adenoviral expression system</vt:lpstr>
      <vt:lpstr>Cytopathic Effect</vt:lpstr>
      <vt:lpstr>Conclusions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CONSTRUCTION OF RECOMBINANT ADENOVIRAL VECTORS EXPRESSING NEURAL CELL ADHESION MOLECULES FOR NEUR</dc:title>
  <dc:creator>Валерия</dc:creator>
  <cp:lastModifiedBy>Валерия</cp:lastModifiedBy>
  <cp:revision>197</cp:revision>
  <dcterms:created xsi:type="dcterms:W3CDTF">2013-07-19T07:42:57Z</dcterms:created>
  <dcterms:modified xsi:type="dcterms:W3CDTF">2013-07-25T11:46:22Z</dcterms:modified>
</cp:coreProperties>
</file>