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0"/>
  </p:notesMasterIdLst>
  <p:sldIdLst>
    <p:sldId id="256" r:id="rId2"/>
    <p:sldId id="264" r:id="rId3"/>
    <p:sldId id="267" r:id="rId4"/>
    <p:sldId id="269" r:id="rId5"/>
    <p:sldId id="273" r:id="rId6"/>
    <p:sldId id="272" r:id="rId7"/>
    <p:sldId id="270" r:id="rId8"/>
    <p:sldId id="271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66" r:id="rId19"/>
  </p:sldIdLst>
  <p:sldSz cx="9144000" cy="6858000" type="screen4x3"/>
  <p:notesSz cx="6858000" cy="9144000"/>
  <p:defaultTextStyle>
    <a:defPPr>
      <a:defRPr lang="es-V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Estilo temático 1 - Énfasis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63" autoAdjust="0"/>
    <p:restoredTop sz="94660"/>
  </p:normalViewPr>
  <p:slideViewPr>
    <p:cSldViewPr>
      <p:cViewPr varScale="1">
        <p:scale>
          <a:sx n="100" d="100"/>
          <a:sy n="100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VE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598BB-5EBD-4C45-B16D-0F9F6B53AE8E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VE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VE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V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DFDDCA-BCFD-4304-A18B-5F434D7586DE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2</a:t>
            </a:fld>
            <a:endParaRPr lang="es-V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11</a:t>
            </a:fld>
            <a:endParaRPr lang="es-VE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12</a:t>
            </a:fld>
            <a:endParaRPr lang="es-V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13</a:t>
            </a:fld>
            <a:endParaRPr lang="es-VE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14</a:t>
            </a:fld>
            <a:endParaRPr lang="es-VE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15</a:t>
            </a:fld>
            <a:endParaRPr lang="es-VE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16</a:t>
            </a:fld>
            <a:endParaRPr lang="es-VE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17</a:t>
            </a:fld>
            <a:endParaRPr lang="es-V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3</a:t>
            </a:fld>
            <a:endParaRPr lang="es-V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4</a:t>
            </a:fld>
            <a:endParaRPr lang="es-V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5</a:t>
            </a:fld>
            <a:endParaRPr lang="es-V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6</a:t>
            </a:fld>
            <a:endParaRPr lang="es-V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7</a:t>
            </a:fld>
            <a:endParaRPr lang="es-VE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8</a:t>
            </a:fld>
            <a:endParaRPr lang="es-VE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9</a:t>
            </a:fld>
            <a:endParaRPr lang="es-VE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DFDDCA-BCFD-4304-A18B-5F434D7586DE}" type="slidenum">
              <a:rPr lang="es-VE" smtClean="0"/>
              <a:pPr/>
              <a:t>10</a:t>
            </a:fld>
            <a:endParaRPr lang="es-V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6A381B-F507-4F1A-8773-7C8F930C7A49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VE" dirty="0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C01F58F-4175-49B4-9533-7750077FA8F1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A381B-F507-4F1A-8773-7C8F930C7A49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1F58F-4175-49B4-9533-7750077FA8F1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A381B-F507-4F1A-8773-7C8F930C7A49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1F58F-4175-49B4-9533-7750077FA8F1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A381B-F507-4F1A-8773-7C8F930C7A49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1F58F-4175-49B4-9533-7750077FA8F1}" type="slidenum">
              <a:rPr lang="es-VE" smtClean="0"/>
              <a:pPr/>
              <a:t>‹Nº›</a:t>
            </a:fld>
            <a:endParaRPr lang="es-VE" dirty="0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A381B-F507-4F1A-8773-7C8F930C7A49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1F58F-4175-49B4-9533-7750077FA8F1}" type="slidenum">
              <a:rPr lang="es-VE" smtClean="0"/>
              <a:pPr/>
              <a:t>‹Nº›</a:t>
            </a:fld>
            <a:endParaRPr lang="es-VE" dirty="0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A381B-F507-4F1A-8773-7C8F930C7A49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1F58F-4175-49B4-9533-7750077FA8F1}" type="slidenum">
              <a:rPr lang="es-VE" smtClean="0"/>
              <a:pPr/>
              <a:t>‹Nº›</a:t>
            </a:fld>
            <a:endParaRPr lang="es-VE" dirty="0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A381B-F507-4F1A-8773-7C8F930C7A49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1F58F-4175-49B4-9533-7750077FA8F1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A381B-F507-4F1A-8773-7C8F930C7A49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1F58F-4175-49B4-9533-7750077FA8F1}" type="slidenum">
              <a:rPr lang="es-VE" smtClean="0"/>
              <a:pPr/>
              <a:t>‹Nº›</a:t>
            </a:fld>
            <a:endParaRPr lang="es-VE" dirty="0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56A381B-F507-4F1A-8773-7C8F930C7A49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1F58F-4175-49B4-9533-7750077FA8F1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56A381B-F507-4F1A-8773-7C8F930C7A49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V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01F58F-4175-49B4-9533-7750077FA8F1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dirty="0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6A381B-F507-4F1A-8773-7C8F930C7A49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VE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C01F58F-4175-49B4-9533-7750077FA8F1}" type="slidenum">
              <a:rPr lang="es-VE" smtClean="0"/>
              <a:pPr/>
              <a:t>‹Nº›</a:t>
            </a:fld>
            <a:endParaRPr lang="es-VE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56A381B-F507-4F1A-8773-7C8F930C7A49}" type="datetimeFigureOut">
              <a:rPr lang="es-VE" smtClean="0"/>
              <a:pPr/>
              <a:t>30/07/2013</a:t>
            </a:fld>
            <a:endParaRPr lang="es-VE" dirty="0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VE" dirty="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C01F58F-4175-49B4-9533-7750077FA8F1}" type="slidenum">
              <a:rPr lang="es-VE" smtClean="0"/>
              <a:pPr/>
              <a:t>‹Nº›</a:t>
            </a:fld>
            <a:endParaRPr lang="es-V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5804" y="357166"/>
            <a:ext cx="8229600" cy="1357322"/>
          </a:xfrm>
        </p:spPr>
        <p:txBody>
          <a:bodyPr>
            <a:noAutofit/>
          </a:bodyPr>
          <a:lstStyle/>
          <a:p>
            <a:pPr marL="0" algn="l"/>
            <a:r>
              <a:rPr lang="es-VE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REPÚBLICA BOLIVARIANA DE VENEZUELA</a:t>
            </a:r>
            <a:br>
              <a:rPr lang="es-VE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VE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MINISTERIO DEL PODER POPULAR PARA LA </a:t>
            </a:r>
            <a:r>
              <a:rPr lang="es-VE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EDUCACIÓN UNIVERSITARIA</a:t>
            </a:r>
            <a:r>
              <a:rPr lang="es-VE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VE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VE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UNIVERSIDAD FERMÍN TORO – NÚCLEO PORTUGUESA</a:t>
            </a:r>
            <a:r>
              <a:rPr lang="es-VE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s-VE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VE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ESCUELA DE INGENIERÍA EN TELECOMUNICACIONES Y COMPUTACIÓN</a:t>
            </a:r>
            <a:r>
              <a:rPr lang="es-VE" sz="1800" dirty="0" smtClean="0">
                <a:solidFill>
                  <a:schemeClr val="tx1"/>
                </a:solidFill>
              </a:rPr>
              <a:t/>
            </a:r>
            <a:br>
              <a:rPr lang="es-VE" sz="1800" dirty="0" smtClean="0">
                <a:solidFill>
                  <a:schemeClr val="tx1"/>
                </a:solidFill>
              </a:rPr>
            </a:br>
            <a:endParaRPr lang="es-VE" sz="1800" dirty="0">
              <a:solidFill>
                <a:schemeClr val="tx1"/>
              </a:solidFill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>
          <a:xfrm>
            <a:off x="428596" y="1714488"/>
            <a:ext cx="8229600" cy="1928826"/>
          </a:xfrm>
          <a:prstGeom prst="rect">
            <a:avLst/>
          </a:prstGeom>
        </p:spPr>
        <p:txBody>
          <a:bodyPr bIns="91440" anchor="ctr" anchorCtr="0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es-V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PROBLEMAS CON EL SERVICIO DE INTERNET DE</a:t>
            </a:r>
          </a:p>
          <a:p>
            <a:pPr lvl="0" algn="ctr">
              <a:spcBef>
                <a:spcPct val="0"/>
              </a:spcBef>
            </a:pPr>
            <a:r>
              <a:rPr lang="es-V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LA COMPAÑÍA CANTV Y SU INSTALACIÓN EN LA</a:t>
            </a:r>
          </a:p>
          <a:p>
            <a:pPr lvl="0" algn="ctr">
              <a:spcBef>
                <a:spcPct val="0"/>
              </a:spcBef>
            </a:pPr>
            <a:r>
              <a:rPr lang="es-V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URBANIZACIÓN LOS CORTIJOS PARROQUIA</a:t>
            </a:r>
          </a:p>
          <a:p>
            <a:pPr lvl="0" algn="ctr">
              <a:spcBef>
                <a:spcPct val="0"/>
              </a:spcBef>
            </a:pPr>
            <a:r>
              <a:rPr lang="es-V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ACARIGUA MUNICIPIO PÁEZ - ACARIGUA, </a:t>
            </a:r>
          </a:p>
          <a:p>
            <a:pPr lvl="0" algn="ctr">
              <a:spcBef>
                <a:spcPct val="0"/>
              </a:spcBef>
            </a:pPr>
            <a:r>
              <a:rPr lang="es-VE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ESTADO PORTUGUESA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5143504" y="3786190"/>
            <a:ext cx="3500462" cy="20313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VE" sz="1400" b="1" dirty="0" smtClean="0"/>
              <a:t>Integrantes:</a:t>
            </a:r>
            <a:endParaRPr lang="es-VE" sz="1400" b="1" dirty="0" smtClean="0"/>
          </a:p>
          <a:p>
            <a:r>
              <a:rPr lang="es-VE" sz="1400" dirty="0" smtClean="0"/>
              <a:t>Zambrano David	</a:t>
            </a:r>
            <a:r>
              <a:rPr lang="es-ES" sz="1400" dirty="0" smtClean="0"/>
              <a:t> 22.556.742</a:t>
            </a:r>
            <a:endParaRPr lang="es-VE" sz="1400" dirty="0" smtClean="0"/>
          </a:p>
          <a:p>
            <a:r>
              <a:rPr lang="es-VE" sz="1400" dirty="0" smtClean="0"/>
              <a:t>Mahicol</a:t>
            </a:r>
            <a:endParaRPr lang="es-VE" sz="1400" dirty="0" smtClean="0"/>
          </a:p>
          <a:p>
            <a:r>
              <a:rPr lang="es-VE" sz="1400" dirty="0" smtClean="0"/>
              <a:t>Eduardo Paredes</a:t>
            </a:r>
          </a:p>
          <a:p>
            <a:r>
              <a:rPr lang="es-VE" sz="1400" dirty="0" smtClean="0"/>
              <a:t>Rubén José	</a:t>
            </a:r>
            <a:r>
              <a:rPr lang="es-ES" sz="1400" dirty="0" smtClean="0"/>
              <a:t>25.035.456</a:t>
            </a:r>
            <a:endParaRPr lang="es-VE" sz="1400" dirty="0" smtClean="0"/>
          </a:p>
          <a:p>
            <a:r>
              <a:rPr lang="es-VE" sz="1400" dirty="0" smtClean="0"/>
              <a:t>Yustiz Joel		</a:t>
            </a:r>
            <a:r>
              <a:rPr lang="es-ES" sz="1400" dirty="0" smtClean="0"/>
              <a:t>25.422.055</a:t>
            </a:r>
            <a:endParaRPr lang="es-VE" sz="1400" dirty="0" smtClean="0"/>
          </a:p>
          <a:p>
            <a:r>
              <a:rPr lang="es-VE" sz="1400" dirty="0" smtClean="0"/>
              <a:t>Delgado José	</a:t>
            </a:r>
            <a:r>
              <a:rPr lang="es-ES" sz="1400" dirty="0" smtClean="0"/>
              <a:t>25.026.977</a:t>
            </a:r>
            <a:endParaRPr lang="es-VE" sz="1400" dirty="0" smtClean="0"/>
          </a:p>
          <a:p>
            <a:r>
              <a:rPr lang="es-VE" sz="1400" dirty="0" smtClean="0"/>
              <a:t>Vilche Roniher	</a:t>
            </a:r>
            <a:r>
              <a:rPr lang="es-ES" sz="1400" dirty="0" smtClean="0"/>
              <a:t>20.670.458</a:t>
            </a:r>
            <a:endParaRPr lang="es-VE" sz="1400" dirty="0" smtClean="0"/>
          </a:p>
          <a:p>
            <a:r>
              <a:rPr lang="es-VE" sz="1400" dirty="0" smtClean="0"/>
              <a:t>Pérez Antonio	24.020.940</a:t>
            </a:r>
            <a:endParaRPr lang="es-VE" sz="1600" dirty="0"/>
          </a:p>
        </p:txBody>
      </p:sp>
      <p:sp>
        <p:nvSpPr>
          <p:cNvPr id="7" name="6 CuadroTexto"/>
          <p:cNvSpPr txBox="1"/>
          <p:nvPr/>
        </p:nvSpPr>
        <p:spPr>
          <a:xfrm>
            <a:off x="2857488" y="6143644"/>
            <a:ext cx="350046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VE" dirty="0" smtClean="0"/>
              <a:t>Araure, Agosto del 2013</a:t>
            </a:r>
            <a:endParaRPr lang="es-VE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II</a:t>
            </a:r>
          </a:p>
          <a:p>
            <a:pPr marL="802132" lvl="1" indent="-546100"/>
            <a:r>
              <a:rPr lang="es-ES" sz="3600" b="1" dirty="0" smtClean="0"/>
              <a:t>Marco Referencial</a:t>
            </a:r>
          </a:p>
          <a:p>
            <a:pPr marL="1039876" lvl="2" indent="-546100"/>
            <a:r>
              <a:rPr lang="es-ES" sz="2400" b="1" dirty="0" smtClean="0"/>
              <a:t>Alexander Araujo </a:t>
            </a:r>
            <a:r>
              <a:rPr lang="es-ES" sz="2400" b="1" dirty="0" smtClean="0"/>
              <a:t>“</a:t>
            </a:r>
            <a:r>
              <a:rPr lang="es-ES" sz="2400" dirty="0" smtClean="0"/>
              <a:t>Internet en el contexto Venezolano</a:t>
            </a:r>
            <a:r>
              <a:rPr lang="es-ES" sz="2400" dirty="0" smtClean="0"/>
              <a:t>” (</a:t>
            </a:r>
            <a:r>
              <a:rPr lang="es-ES" sz="2400" dirty="0" smtClean="0"/>
              <a:t>24/02/2009</a:t>
            </a:r>
            <a:r>
              <a:rPr lang="es-ES" sz="2400" dirty="0" smtClean="0"/>
              <a:t>)</a:t>
            </a:r>
          </a:p>
          <a:p>
            <a:pPr marL="1323340" lvl="3" indent="-546100"/>
            <a:r>
              <a:rPr lang="es-ES" sz="2200" b="1" dirty="0" smtClean="0"/>
              <a:t>“</a:t>
            </a:r>
            <a:r>
              <a:rPr lang="es-ES" sz="2400" dirty="0" smtClean="0"/>
              <a:t>“(…), a partir de 1994 comienza la explotación comercial del acceso a Internet en Venezuela.</a:t>
            </a:r>
            <a:r>
              <a:rPr lang="es-ES" sz="2400" dirty="0" smtClean="0"/>
              <a:t>”</a:t>
            </a:r>
            <a:endParaRPr lang="es-ES" sz="2200" b="1" dirty="0" smtClean="0"/>
          </a:p>
          <a:p>
            <a:pPr lvl="1">
              <a:buNone/>
            </a:pPr>
            <a:endParaRPr lang="es-VE" sz="1400" dirty="0" smtClean="0"/>
          </a:p>
          <a:p>
            <a:pPr marL="802132" lvl="1" indent="-546100"/>
            <a:endParaRPr lang="es-ES_tradnl" sz="3600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 fontScale="92500" lnSpcReduction="20000"/>
          </a:bodyPr>
          <a:lstStyle/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II</a:t>
            </a:r>
          </a:p>
          <a:p>
            <a:pPr marL="802132" lvl="1" indent="-546100"/>
            <a:r>
              <a:rPr lang="es-ES" sz="3600" b="1" dirty="0" smtClean="0"/>
              <a:t>Antecedentes</a:t>
            </a:r>
          </a:p>
          <a:p>
            <a:pPr marL="1039876" lvl="2" indent="-546100"/>
            <a:r>
              <a:rPr lang="es-VE" sz="2400" dirty="0" smtClean="0"/>
              <a:t>Universidad Centroccidental “Lisandro Alvarado” </a:t>
            </a:r>
            <a:r>
              <a:rPr lang="es-VE" sz="2400" dirty="0" smtClean="0"/>
              <a:t>(UCLA)</a:t>
            </a:r>
          </a:p>
          <a:p>
            <a:pPr marL="1323340" lvl="3" indent="-546100"/>
            <a:r>
              <a:rPr lang="es-VE" sz="2100" b="1" dirty="0" smtClean="0"/>
              <a:t>Carmen </a:t>
            </a:r>
            <a:r>
              <a:rPr lang="es-VE" sz="2100" b="1" dirty="0" smtClean="0"/>
              <a:t>J. </a:t>
            </a:r>
            <a:r>
              <a:rPr lang="es-VE" sz="2100" b="1" dirty="0" smtClean="0"/>
              <a:t>Sánchez </a:t>
            </a:r>
            <a:r>
              <a:rPr lang="es-ES" sz="2100" b="1" dirty="0" smtClean="0"/>
              <a:t>“</a:t>
            </a:r>
            <a:r>
              <a:rPr lang="es-VE" sz="2100" dirty="0" smtClean="0"/>
              <a:t>Influencia de las Tecnologías de la Información y la Comunicación en la Dinámica Organizativa de la Universidad Centroccidental Lisandro Alvarado</a:t>
            </a:r>
            <a:r>
              <a:rPr lang="es-ES" sz="2100" dirty="0" smtClean="0"/>
              <a:t>” </a:t>
            </a:r>
            <a:r>
              <a:rPr lang="es-VE" sz="2100" dirty="0" smtClean="0"/>
              <a:t>(2003</a:t>
            </a:r>
            <a:r>
              <a:rPr lang="es-VE" sz="2100" dirty="0" smtClean="0"/>
              <a:t>).</a:t>
            </a:r>
          </a:p>
          <a:p>
            <a:pPr marL="1323340" lvl="3" indent="-546100"/>
            <a:endParaRPr lang="es-VE" sz="2000" dirty="0" smtClean="0"/>
          </a:p>
          <a:p>
            <a:pPr marL="1039876" lvl="2" indent="-546100"/>
            <a:r>
              <a:rPr lang="es-VE" sz="2400" dirty="0" smtClean="0"/>
              <a:t>Universidad Central de </a:t>
            </a:r>
            <a:r>
              <a:rPr lang="es-VE" sz="2400" dirty="0" smtClean="0"/>
              <a:t>Venezuela (UCV)</a:t>
            </a:r>
          </a:p>
          <a:p>
            <a:pPr marL="1323340" lvl="3" indent="-546100"/>
            <a:r>
              <a:rPr lang="es-VE" sz="2000" b="1" dirty="0" smtClean="0"/>
              <a:t>Robert A. </a:t>
            </a:r>
            <a:r>
              <a:rPr lang="es-VE" sz="2000" b="1" dirty="0" smtClean="0"/>
              <a:t>Surmay “</a:t>
            </a:r>
            <a:r>
              <a:rPr lang="es-VE" sz="2000" dirty="0" smtClean="0"/>
              <a:t>Las tecnologías de información como factor de competitividad en las empresas de servicios de telecomunicaciones: empresa </a:t>
            </a:r>
            <a:r>
              <a:rPr lang="es-VE" sz="2000" dirty="0" smtClean="0"/>
              <a:t>CANTV” </a:t>
            </a:r>
            <a:r>
              <a:rPr lang="es-VE" sz="2000" dirty="0" smtClean="0"/>
              <a:t>(1999</a:t>
            </a:r>
            <a:r>
              <a:rPr lang="es-VE" sz="2000" dirty="0" smtClean="0"/>
              <a:t>).</a:t>
            </a:r>
          </a:p>
          <a:p>
            <a:pPr marL="1323340" lvl="3" indent="-546100"/>
            <a:endParaRPr lang="es-VE" sz="2000" b="1" dirty="0" smtClean="0"/>
          </a:p>
          <a:p>
            <a:pPr marL="802132" lvl="1" indent="-546100"/>
            <a:endParaRPr lang="es-ES_tradnl" sz="3600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525963"/>
          </a:xfrm>
        </p:spPr>
        <p:txBody>
          <a:bodyPr numCol="1">
            <a:normAutofit/>
          </a:bodyPr>
          <a:lstStyle/>
          <a:p>
            <a:pPr marL="546100" indent="-546100"/>
            <a:r>
              <a:rPr lang="es-ES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III</a:t>
            </a:r>
          </a:p>
          <a:p>
            <a:pPr marL="802132" lvl="1" indent="-546100"/>
            <a:r>
              <a:rPr lang="es-ES" sz="2400" b="1" dirty="0" smtClean="0"/>
              <a:t>Definición y Operacionalización de las Variables</a:t>
            </a:r>
          </a:p>
          <a:p>
            <a:pPr marL="1323340" lvl="3" indent="-546100"/>
            <a:endParaRPr lang="es-VE" sz="2000" b="1" dirty="0" smtClean="0"/>
          </a:p>
          <a:p>
            <a:pPr marL="802132" lvl="1" indent="-546100"/>
            <a:endParaRPr lang="es-ES_tradnl" sz="3600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5720" y="2650146"/>
          <a:ext cx="8501123" cy="3842115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450394"/>
                <a:gridCol w="3244879"/>
                <a:gridCol w="2175069"/>
                <a:gridCol w="1630781"/>
              </a:tblGrid>
              <a:tr h="216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b="1" dirty="0"/>
                        <a:t>Variable</a:t>
                      </a:r>
                      <a:endParaRPr lang="es-VE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b="1" dirty="0"/>
                        <a:t>Definición Conceptual</a:t>
                      </a:r>
                      <a:endParaRPr lang="es-VE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b="1" dirty="0"/>
                        <a:t>Definición Operacional</a:t>
                      </a:r>
                      <a:endParaRPr lang="es-VE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b="1" dirty="0"/>
                        <a:t>Indicadores</a:t>
                      </a:r>
                      <a:endParaRPr lang="es-VE" sz="1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</a:tr>
              <a:tr h="1116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 b="1" dirty="0"/>
                        <a:t>Velocidad del Internet</a:t>
                      </a:r>
                      <a:endParaRPr lang="es-VE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dirty="0"/>
                        <a:t>Se refiere al ancho de banda real medido en un momento concreto del día empleando rutas concretas de internet mientras se transmite un conjunto específico de datos.</a:t>
                      </a:r>
                      <a:endParaRPr lang="es-V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dirty="0"/>
                        <a:t>Número de bits que se transmiten por unidad de tiempo.</a:t>
                      </a:r>
                      <a:endParaRPr lang="es-V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es-ES" sz="1100" dirty="0"/>
                        <a:t>Tasa de bits muy lentas en relación al servicio contratado.</a:t>
                      </a:r>
                      <a:endParaRPr lang="es-V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</a:tr>
              <a:tr h="1044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 b="1" dirty="0"/>
                        <a:t>Estabilidad del Servicio</a:t>
                      </a:r>
                      <a:endParaRPr lang="es-VE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dirty="0"/>
                        <a:t>Se refiere al mantenimiento del estado actual del servicio sin variaciones que puedan comprometer el futuro del mismo.</a:t>
                      </a:r>
                      <a:endParaRPr lang="es-V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dirty="0"/>
                        <a:t>Número de tiempos en stand by o sin conexión al servicio.</a:t>
                      </a:r>
                      <a:endParaRPr lang="es-V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es-ES" sz="1100" dirty="0"/>
                        <a:t>Perdida de conexión frecuente.</a:t>
                      </a:r>
                      <a:endParaRPr lang="es-V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</a:tr>
              <a:tr h="21600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200" b="1" dirty="0"/>
                        <a:t>Rapidez del Servicio Técnico</a:t>
                      </a:r>
                      <a:endParaRPr lang="es-VE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dirty="0"/>
                        <a:t>Se refiere al tiempo de respuesta  de soporte para una solución de una falla física en el servicio de internet por parte de los proveedores del mismo.</a:t>
                      </a:r>
                      <a:endParaRPr lang="es-V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100" dirty="0"/>
                        <a:t>Número de conflictos presentados en una unidad de tiempo y cantidad de personal técnico.</a:t>
                      </a:r>
                      <a:endParaRPr lang="es-V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es-ES" sz="1100" dirty="0"/>
                        <a:t>Ausencia de personal técnico.</a:t>
                      </a:r>
                      <a:endParaRPr lang="es-VE" sz="1100" dirty="0"/>
                    </a:p>
                    <a:p>
                      <a:pPr marL="342900" lvl="0" indent="-342900" algn="l"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Symbol"/>
                        <a:buChar char=""/>
                      </a:pPr>
                      <a:r>
                        <a:rPr lang="es-ES" sz="1100" dirty="0"/>
                        <a:t>Falta de mantenimiento del servicio.</a:t>
                      </a:r>
                      <a:endParaRPr lang="es-VE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1208" marR="31208" marT="0" marB="0" anchor="ctr"/>
                </a:tc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III</a:t>
            </a:r>
          </a:p>
          <a:p>
            <a:pPr marL="802132" lvl="1" indent="-546100"/>
            <a:r>
              <a:rPr lang="es-ES" sz="3600" b="1" dirty="0" smtClean="0"/>
              <a:t>Metodología de la Investigación</a:t>
            </a:r>
          </a:p>
          <a:p>
            <a:pPr marL="1039876" lvl="2" indent="-546100"/>
            <a:r>
              <a:rPr lang="es-ES" sz="2400" b="1" dirty="0" smtClean="0"/>
              <a:t>Investigación </a:t>
            </a:r>
            <a:r>
              <a:rPr lang="es-ES" sz="2400" b="1" dirty="0" smtClean="0"/>
              <a:t>de </a:t>
            </a:r>
            <a:r>
              <a:rPr lang="es-ES" sz="2400" b="1" dirty="0" smtClean="0"/>
              <a:t>campo, </a:t>
            </a:r>
            <a:r>
              <a:rPr lang="es-ES" sz="2400" dirty="0" smtClean="0"/>
              <a:t>según</a:t>
            </a:r>
            <a:r>
              <a:rPr lang="es-ES" sz="2400" b="1" dirty="0" smtClean="0"/>
              <a:t> </a:t>
            </a:r>
            <a:r>
              <a:rPr lang="es-ES" sz="2400" dirty="0" smtClean="0"/>
              <a:t>Balestrini (2002</a:t>
            </a:r>
            <a:r>
              <a:rPr lang="es-ES" sz="2400" dirty="0" smtClean="0"/>
              <a:t>): “</a:t>
            </a:r>
            <a:r>
              <a:rPr lang="es-ES" sz="2400" dirty="0" smtClean="0"/>
              <a:t>es aquel diseño donde se observan los hechos estudiados tal como se manifiestan en su ambiente natural, y en este sentido, no se manipulan de manera intencional las variables</a:t>
            </a:r>
            <a:r>
              <a:rPr lang="es-ES" sz="2400" dirty="0" smtClean="0"/>
              <a:t>.”</a:t>
            </a:r>
          </a:p>
          <a:p>
            <a:pPr marL="1039876" lvl="2" indent="-546100"/>
            <a:r>
              <a:rPr lang="es-ES" sz="2400" b="1" dirty="0" smtClean="0"/>
              <a:t>Método deductivo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 lnSpcReduction="10000"/>
          </a:bodyPr>
          <a:lstStyle/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III</a:t>
            </a:r>
          </a:p>
          <a:p>
            <a:pPr marL="802132" lvl="1" indent="-546100"/>
            <a:r>
              <a:rPr lang="es-ES" sz="3600" b="1" dirty="0" smtClean="0"/>
              <a:t>Metodología de la Investigación</a:t>
            </a:r>
          </a:p>
          <a:p>
            <a:pPr marL="1039876" lvl="2" indent="-546100"/>
            <a:r>
              <a:rPr lang="es-VE" sz="2400" b="1" dirty="0" smtClean="0"/>
              <a:t>Tipo </a:t>
            </a:r>
            <a:r>
              <a:rPr lang="es-VE" sz="2400" b="1" dirty="0" smtClean="0"/>
              <a:t>de </a:t>
            </a:r>
            <a:r>
              <a:rPr lang="es-VE" sz="2400" b="1" dirty="0" smtClean="0"/>
              <a:t>Investigación</a:t>
            </a:r>
          </a:p>
          <a:p>
            <a:pPr marL="1323340" lvl="3" indent="-546100"/>
            <a:r>
              <a:rPr lang="es-VE" sz="2400" dirty="0" smtClean="0"/>
              <a:t>Trabajo descriptivo</a:t>
            </a:r>
          </a:p>
          <a:p>
            <a:pPr marL="1039876" lvl="2" indent="-546100"/>
            <a:endParaRPr lang="es-VE" sz="2000" b="1" dirty="0" smtClean="0"/>
          </a:p>
          <a:p>
            <a:pPr marL="1039876" lvl="2" indent="-546100"/>
            <a:r>
              <a:rPr lang="es-VE" sz="2400" b="1" dirty="0" smtClean="0"/>
              <a:t>Población</a:t>
            </a:r>
            <a:endParaRPr lang="es-VE" sz="2400" dirty="0" smtClean="0"/>
          </a:p>
          <a:p>
            <a:pPr marL="1323340" lvl="3" indent="-546100" algn="just"/>
            <a:r>
              <a:rPr lang="es-ES" sz="2400" dirty="0" smtClean="0"/>
              <a:t>Según Balestrini </a:t>
            </a:r>
            <a:r>
              <a:rPr lang="es-ES" sz="2400" dirty="0" smtClean="0"/>
              <a:t>(2002), por población se entiende, “un conjunto finito o infinitos de personas, casos o elementos que presentan características comunes”</a:t>
            </a:r>
            <a:endParaRPr lang="es-VE" sz="2400" dirty="0" smtClean="0"/>
          </a:p>
          <a:p>
            <a:pPr marL="1039876" lvl="2" indent="-546100"/>
            <a:endParaRPr lang="es-VE" sz="20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III</a:t>
            </a:r>
          </a:p>
          <a:p>
            <a:pPr marL="802132" lvl="1" indent="-546100" algn="just"/>
            <a:r>
              <a:rPr lang="es-VE" sz="3600" b="1" dirty="0" smtClean="0"/>
              <a:t>Técnicas e instrumento de recolección de datos</a:t>
            </a:r>
            <a:endParaRPr lang="es-VE" sz="3600" dirty="0" smtClean="0"/>
          </a:p>
          <a:p>
            <a:pPr marL="1039876" lvl="2" indent="-546100"/>
            <a:r>
              <a:rPr lang="es-VE" sz="2400" dirty="0" smtClean="0"/>
              <a:t>Observación directa</a:t>
            </a:r>
          </a:p>
          <a:p>
            <a:pPr marL="1039876" lvl="2" indent="-546100"/>
            <a:r>
              <a:rPr lang="es-VE" sz="2400" dirty="0" smtClean="0"/>
              <a:t>Observación Documental.</a:t>
            </a:r>
          </a:p>
          <a:p>
            <a:pPr marL="1039876" lvl="2" indent="-546100"/>
            <a:r>
              <a:rPr lang="es-VE" sz="2400" dirty="0" smtClean="0"/>
              <a:t>Entrevista</a:t>
            </a:r>
          </a:p>
          <a:p>
            <a:pPr marL="1039876" lvl="2" indent="-546100"/>
            <a:endParaRPr lang="es-VE" sz="20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046309"/>
            <a:ext cx="8229600" cy="4525963"/>
          </a:xfrm>
        </p:spPr>
        <p:txBody>
          <a:bodyPr numCol="1">
            <a:normAutofit/>
          </a:bodyPr>
          <a:lstStyle/>
          <a:p>
            <a:pPr marL="546100" indent="-546100"/>
            <a:r>
              <a:rPr lang="es-VE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ANÁLISIS E INTERPRETACIÓN DE INFORMACIÓN</a:t>
            </a:r>
          </a:p>
          <a:p>
            <a:pPr marL="1039876" lvl="2" indent="-546100"/>
            <a:endParaRPr lang="es-VE" sz="20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74871"/>
            <a:ext cx="8229600" cy="4525963"/>
          </a:xfrm>
        </p:spPr>
        <p:txBody>
          <a:bodyPr numCol="1">
            <a:normAutofit/>
          </a:bodyPr>
          <a:lstStyle/>
          <a:p>
            <a:pPr marL="546100" indent="-546100"/>
            <a:endParaRPr lang="es-VE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6100" indent="-546100"/>
            <a:r>
              <a:rPr lang="es-VE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CONCLUSIONES</a:t>
            </a:r>
            <a:endParaRPr lang="es-VE" sz="6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039876" lvl="2" indent="-546100"/>
            <a:endParaRPr lang="es-VE" sz="20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496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es-VE" sz="3600" dirty="0" smtClean="0"/>
              <a:t>¡Muchas Gracias por su Atención!</a:t>
            </a:r>
            <a:endParaRPr lang="es-VE" sz="3600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endParaRPr lang="es-ES" sz="6000" dirty="0" smtClean="0"/>
          </a:p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 al Trabajo de Investigación</a:t>
            </a:r>
            <a:endParaRPr lang="es-ES_tradnl" sz="6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</a:t>
            </a:r>
          </a:p>
          <a:p>
            <a:pPr marL="802132" lvl="1" indent="-546100"/>
            <a:r>
              <a:rPr lang="es-ES" sz="3600" b="1" dirty="0" smtClean="0"/>
              <a:t>Planteamiento del Problema</a:t>
            </a:r>
          </a:p>
          <a:p>
            <a:pPr marL="802132" lvl="1" indent="-546100"/>
            <a:endParaRPr lang="es-ES" sz="3600" b="1" dirty="0" smtClean="0"/>
          </a:p>
          <a:p>
            <a:pPr marL="802132" lvl="1" indent="-546100"/>
            <a:r>
              <a:rPr lang="es-ES" sz="3600" b="1" dirty="0" smtClean="0"/>
              <a:t>Contexto Teórico</a:t>
            </a:r>
          </a:p>
          <a:p>
            <a:pPr marL="1039876" lvl="2" indent="-546100"/>
            <a:r>
              <a:rPr lang="es-ES" sz="2800" b="1" dirty="0" smtClean="0"/>
              <a:t>C.A.N.T.V. </a:t>
            </a:r>
            <a:r>
              <a:rPr lang="es-ES" sz="2800" dirty="0" smtClean="0"/>
              <a:t>(Compañía Anónima Nacional Teléfonos de Venezuela)</a:t>
            </a:r>
          </a:p>
          <a:p>
            <a:pPr marL="1039876" lvl="2" indent="-546100"/>
            <a:r>
              <a:rPr lang="es-ES" sz="2800" b="1" dirty="0" smtClean="0"/>
              <a:t>Internet</a:t>
            </a:r>
            <a:endParaRPr lang="es-ES_tradnl" sz="2800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</a:t>
            </a:r>
          </a:p>
          <a:p>
            <a:pPr marL="802132" lvl="1" indent="-546100"/>
            <a:r>
              <a:rPr lang="es-ES" sz="3600" b="1" dirty="0" smtClean="0"/>
              <a:t>Síntomas</a:t>
            </a:r>
          </a:p>
          <a:p>
            <a:pPr marL="1039876" lvl="2" indent="-546100"/>
            <a:r>
              <a:rPr lang="es-VE" sz="2400" dirty="0" smtClean="0"/>
              <a:t>Tiempo para </a:t>
            </a:r>
            <a:r>
              <a:rPr lang="es-VE" sz="2400" dirty="0" smtClean="0"/>
              <a:t>adquisición del </a:t>
            </a:r>
            <a:r>
              <a:rPr lang="es-VE" sz="2400" dirty="0" smtClean="0"/>
              <a:t>servicio.</a:t>
            </a:r>
          </a:p>
          <a:p>
            <a:pPr marL="1039876" lvl="2" indent="-546100"/>
            <a:r>
              <a:rPr lang="es-ES" sz="2400" dirty="0" smtClean="0"/>
              <a:t>Indisponibilidad del </a:t>
            </a:r>
            <a:r>
              <a:rPr lang="es-ES" sz="2400" dirty="0" smtClean="0"/>
              <a:t>servicio.</a:t>
            </a:r>
          </a:p>
          <a:p>
            <a:pPr marL="1039876" lvl="2" indent="-546100"/>
            <a:r>
              <a:rPr lang="es-ES" sz="2400" dirty="0" smtClean="0"/>
              <a:t>Velocidades de </a:t>
            </a:r>
            <a:r>
              <a:rPr lang="es-ES" sz="2400" dirty="0" smtClean="0"/>
              <a:t>conexión.</a:t>
            </a:r>
          </a:p>
          <a:p>
            <a:pPr marL="1039876" lvl="2" indent="-546100"/>
            <a:r>
              <a:rPr lang="es-ES" sz="2400" dirty="0" smtClean="0"/>
              <a:t>Inestabilidad.</a:t>
            </a:r>
          </a:p>
          <a:p>
            <a:pPr marL="1039876" lvl="2" indent="-546100"/>
            <a:r>
              <a:rPr lang="es-ES" sz="2400" dirty="0" smtClean="0"/>
              <a:t>Atención y servicio técnico.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</a:t>
            </a:r>
          </a:p>
          <a:p>
            <a:pPr marL="802132" lvl="1" indent="-546100"/>
            <a:r>
              <a:rPr lang="es-ES" sz="3600" b="1" dirty="0" smtClean="0"/>
              <a:t>Posibles Causas</a:t>
            </a:r>
          </a:p>
          <a:p>
            <a:pPr marL="1039876" lvl="2" indent="-546100"/>
            <a:r>
              <a:rPr lang="es-ES" sz="2400" dirty="0" smtClean="0"/>
              <a:t>Falta de </a:t>
            </a:r>
            <a:r>
              <a:rPr lang="es-ES" sz="2400" dirty="0" smtClean="0"/>
              <a:t>inversión.</a:t>
            </a:r>
          </a:p>
          <a:p>
            <a:pPr marL="1039876" lvl="2" indent="-546100"/>
            <a:r>
              <a:rPr lang="es-ES" sz="2400" dirty="0" smtClean="0"/>
              <a:t>Descuido.</a:t>
            </a:r>
          </a:p>
          <a:p>
            <a:pPr marL="1039876" lvl="2" indent="-546100"/>
            <a:r>
              <a:rPr lang="es-ES" sz="2400" dirty="0" smtClean="0"/>
              <a:t>Ausencia de </a:t>
            </a:r>
            <a:r>
              <a:rPr lang="es-ES" sz="2400" dirty="0" smtClean="0"/>
              <a:t>actualizaciones constantes.</a:t>
            </a:r>
            <a:endParaRPr lang="es-ES" sz="2400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</a:t>
            </a:r>
          </a:p>
          <a:p>
            <a:pPr marL="802132" lvl="1" indent="-546100"/>
            <a:r>
              <a:rPr lang="es-ES" sz="3600" b="1" dirty="0" smtClean="0"/>
              <a:t>Pronostico</a:t>
            </a:r>
          </a:p>
          <a:p>
            <a:pPr marL="802132" lvl="1" indent="-546100"/>
            <a:endParaRPr lang="es-ES" sz="3600" b="1" dirty="0" smtClean="0"/>
          </a:p>
          <a:p>
            <a:pPr marL="802132" lvl="1" indent="-546100"/>
            <a:r>
              <a:rPr lang="es-ES" sz="3600" b="1" dirty="0" smtClean="0"/>
              <a:t>Control Pronostico</a:t>
            </a:r>
          </a:p>
          <a:p>
            <a:pPr marL="1039876" lvl="2" indent="-546100"/>
            <a:r>
              <a:rPr lang="es-ES" sz="2400" dirty="0" smtClean="0"/>
              <a:t>Organizar talleres y </a:t>
            </a:r>
            <a:r>
              <a:rPr lang="es-ES" sz="2400" dirty="0" smtClean="0"/>
              <a:t>charlas.</a:t>
            </a:r>
          </a:p>
          <a:p>
            <a:pPr marL="1039876" lvl="2" indent="-546100"/>
            <a:r>
              <a:rPr lang="es-ES" sz="2400" dirty="0" smtClean="0"/>
              <a:t>Solicitar </a:t>
            </a:r>
            <a:r>
              <a:rPr lang="es-ES" sz="2400" dirty="0" smtClean="0"/>
              <a:t>actualización.</a:t>
            </a:r>
          </a:p>
          <a:p>
            <a:pPr marL="1039876" lvl="2" indent="-546100"/>
            <a:r>
              <a:rPr lang="es-ES" sz="2400" dirty="0" smtClean="0"/>
              <a:t>Llevar una planilla </a:t>
            </a:r>
            <a:r>
              <a:rPr lang="es-ES" sz="2400" dirty="0" smtClean="0"/>
              <a:t>redactada.</a:t>
            </a:r>
          </a:p>
          <a:p>
            <a:pPr marL="1039876" lvl="2" indent="-546100"/>
            <a:r>
              <a:rPr lang="es-ES" sz="2400" dirty="0" smtClean="0"/>
              <a:t>Sugerir mediante </a:t>
            </a:r>
            <a:r>
              <a:rPr lang="es-ES" sz="2400" dirty="0" smtClean="0"/>
              <a:t>planillas.</a:t>
            </a:r>
            <a:endParaRPr lang="es-ES" sz="2400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</a:t>
            </a:r>
          </a:p>
          <a:p>
            <a:pPr marL="802132" lvl="1" indent="-546100"/>
            <a:r>
              <a:rPr lang="es-ES" sz="3600" b="1" dirty="0" smtClean="0"/>
              <a:t>Interrogantes</a:t>
            </a:r>
          </a:p>
          <a:p>
            <a:pPr marL="1323340" lvl="3" indent="-546100"/>
            <a:r>
              <a:rPr lang="es-ES" sz="2000" dirty="0" smtClean="0"/>
              <a:t>¿Por qué el servicio de internet es deficiente en la comunidad de la Urbanización Los Cortijos?</a:t>
            </a:r>
            <a:endParaRPr lang="es-VE" sz="2000" dirty="0" smtClean="0"/>
          </a:p>
          <a:p>
            <a:pPr marL="1323340" lvl="3" indent="-546100"/>
            <a:r>
              <a:rPr lang="es-ES" sz="2000" dirty="0" smtClean="0"/>
              <a:t>¿Por qué dentro de la misma Urbanización hay zonas que no están apartadas del urbanismo y no pueden optar por el servicio a internet?</a:t>
            </a:r>
            <a:endParaRPr lang="es-VE" sz="2000" dirty="0" smtClean="0"/>
          </a:p>
          <a:p>
            <a:pPr marL="1323340" lvl="3" indent="-546100"/>
            <a:r>
              <a:rPr lang="es-ES" sz="2000" dirty="0" smtClean="0"/>
              <a:t>¿Por qué no recibimos el servicio que cancelamos?</a:t>
            </a:r>
            <a:endParaRPr lang="es-VE" sz="2000" dirty="0" smtClean="0"/>
          </a:p>
          <a:p>
            <a:pPr marL="1323340" lvl="3" indent="-546100"/>
            <a:r>
              <a:rPr lang="es-ES" sz="2000" dirty="0" smtClean="0"/>
              <a:t>¿Por qué la CANTV no mejora su plataforma y tiene deficiencia en el servicio técnico y de reparación?</a:t>
            </a:r>
            <a:endParaRPr lang="es-VE" sz="2000" dirty="0" smtClean="0"/>
          </a:p>
          <a:p>
            <a:pPr marL="802132" lvl="1" indent="-546100"/>
            <a:endParaRPr lang="es-ES_tradnl" sz="3600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/>
          </a:bodyPr>
          <a:lstStyle/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</a:t>
            </a:r>
          </a:p>
          <a:p>
            <a:pPr marL="802132" lvl="1" indent="-546100"/>
            <a:r>
              <a:rPr lang="es-ES" sz="3600" b="1" dirty="0" smtClean="0"/>
              <a:t>Objetivos de la Investigación</a:t>
            </a:r>
          </a:p>
          <a:p>
            <a:pPr marL="1039876" lvl="2" indent="-546100"/>
            <a:endParaRPr lang="es-ES" sz="3400" b="1" dirty="0" smtClean="0"/>
          </a:p>
          <a:p>
            <a:pPr marL="1039876" lvl="2" indent="-546100"/>
            <a:r>
              <a:rPr lang="es-ES" sz="3400" b="1" dirty="0" smtClean="0"/>
              <a:t>Objetivos Generales</a:t>
            </a:r>
          </a:p>
          <a:p>
            <a:pPr marL="1323340" lvl="3" indent="-546100"/>
            <a:r>
              <a:rPr lang="es-ES" sz="2400" dirty="0" smtClean="0"/>
              <a:t>Uso </a:t>
            </a:r>
            <a:r>
              <a:rPr lang="es-ES" sz="2400" dirty="0" smtClean="0"/>
              <a:t>correcto del </a:t>
            </a:r>
            <a:r>
              <a:rPr lang="es-ES" sz="2400" dirty="0" smtClean="0"/>
              <a:t>internet.</a:t>
            </a:r>
          </a:p>
          <a:p>
            <a:pPr marL="1323340" lvl="3" indent="-546100"/>
            <a:r>
              <a:rPr lang="es-ES" sz="2400" dirty="0" smtClean="0"/>
              <a:t>Impacto </a:t>
            </a:r>
            <a:r>
              <a:rPr lang="es-ES" sz="2400" dirty="0" smtClean="0"/>
              <a:t>como </a:t>
            </a:r>
            <a:r>
              <a:rPr lang="es-ES" sz="2400" dirty="0" smtClean="0"/>
              <a:t>comunidad.</a:t>
            </a:r>
          </a:p>
          <a:p>
            <a:pPr marL="1323340" lvl="3" indent="-546100"/>
            <a:r>
              <a:rPr lang="es-ES" sz="2400" dirty="0" smtClean="0"/>
              <a:t>Solicitar una actualización.</a:t>
            </a:r>
          </a:p>
          <a:p>
            <a:pPr lvl="1">
              <a:buNone/>
            </a:pPr>
            <a:endParaRPr lang="es-VE" sz="1400" dirty="0" smtClean="0"/>
          </a:p>
          <a:p>
            <a:pPr marL="802132" lvl="1" indent="-546100"/>
            <a:endParaRPr lang="es-ES_tradnl" sz="3600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numCol="1">
            <a:normAutofit lnSpcReduction="10000"/>
          </a:bodyPr>
          <a:lstStyle/>
          <a:p>
            <a:pPr marL="546100" indent="-546100"/>
            <a:r>
              <a:rPr lang="es-E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CAPITULO II</a:t>
            </a:r>
          </a:p>
          <a:p>
            <a:pPr marL="802132" lvl="1" indent="-546100"/>
            <a:r>
              <a:rPr lang="es-ES" sz="3600" b="1" dirty="0" smtClean="0"/>
              <a:t>Marco Referencial</a:t>
            </a:r>
          </a:p>
          <a:p>
            <a:pPr marL="1039876" lvl="2" indent="-546100"/>
            <a:r>
              <a:rPr lang="es-ES" sz="2400" b="1" dirty="0" smtClean="0"/>
              <a:t>Mary </a:t>
            </a:r>
            <a:r>
              <a:rPr lang="es-ES" sz="2400" b="1" dirty="0" smtClean="0"/>
              <a:t>Terán “</a:t>
            </a:r>
            <a:r>
              <a:rPr lang="es-ES" sz="2400" dirty="0" smtClean="0"/>
              <a:t>Ciencia </a:t>
            </a:r>
            <a:r>
              <a:rPr lang="es-ES" sz="2400" dirty="0" smtClean="0"/>
              <a:t>y tecnología en </a:t>
            </a:r>
            <a:r>
              <a:rPr lang="es-ES" sz="2400" dirty="0" smtClean="0"/>
              <a:t>Venezuela” (2003)</a:t>
            </a:r>
          </a:p>
          <a:p>
            <a:pPr marL="1323340" lvl="3" indent="-546100"/>
            <a:r>
              <a:rPr lang="es-ES" sz="2200" b="1" dirty="0" smtClean="0"/>
              <a:t>“</a:t>
            </a:r>
            <a:r>
              <a:rPr lang="es-ES" sz="2400" dirty="0" smtClean="0"/>
              <a:t>La ciencia es aquella rama del saber que se centra en el estudio de cualquier tipo de fenómeno (…) En cambio la tecnología la definimos como el conjunto de medios y actividades mediante las que el hombre persigue la alteración y la manipulación de su entorno</a:t>
            </a:r>
            <a:r>
              <a:rPr lang="es-ES" sz="2400" dirty="0" smtClean="0"/>
              <a:t>.”</a:t>
            </a:r>
            <a:endParaRPr lang="es-ES" sz="2200" b="1" dirty="0" smtClean="0"/>
          </a:p>
          <a:p>
            <a:pPr lvl="1">
              <a:buNone/>
            </a:pPr>
            <a:endParaRPr lang="es-VE" sz="1400" dirty="0" smtClean="0"/>
          </a:p>
          <a:p>
            <a:pPr marL="802132" lvl="1" indent="-546100"/>
            <a:endParaRPr lang="es-ES_tradnl" sz="3600" b="1" dirty="0" smtClean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501122" cy="785818"/>
          </a:xfrm>
        </p:spPr>
        <p:txBody>
          <a:bodyPr>
            <a:noAutofit/>
          </a:bodyPr>
          <a:lstStyle/>
          <a:p>
            <a:pPr algn="ctr"/>
            <a:r>
              <a:rPr lang="es-VE" sz="2400" dirty="0" smtClean="0"/>
              <a:t>PROBLEMAS CON EL SERVICIO DE INTERNET DE LA COMPAÑÍA CANTV EN LA URBANIZACIÓN LOS CORTIJOS</a:t>
            </a:r>
            <a:endParaRPr lang="es-VE" sz="24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131</TotalTime>
  <Words>930</Words>
  <Application>Microsoft Office PowerPoint</Application>
  <PresentationFormat>Presentación en pantalla (4:3)</PresentationFormat>
  <Paragraphs>143</Paragraphs>
  <Slides>18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Concurrencia</vt:lpstr>
      <vt:lpstr>REPÚBLICA BOLIVARIANA DE VENEZUELA MINISTERIO DEL PODER POPULAR PARA LA EDUCACIÓN UNIVERSITARIA UNIVERSIDAD FERMÍN TORO – NÚCLEO PORTUGUESA ESCUELA DE INGENIERÍA EN TELECOMUNICACIONES Y COMPUTACIÓN 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PROBLEMAS CON EL SERVICIO DE INTERNET DE LA COMPAÑÍA CANTV EN LA URBANIZACIÓN LOS CORTIJOS</vt:lpstr>
      <vt:lpstr>¡Muchas Gracias por su Atención!</vt:lpstr>
    </vt:vector>
  </TitlesOfParts>
  <Company>Mandrago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REPÚBLICA BOLIVARIANA DE VENEZUELA MINISTERIO DEL PODER POPULAR PARA LA EDUCACIÓN U.E.P. “COLEGIO COROMOTO” ACARIGUA ESTADO PORTUGUESA </dc:title>
  <dc:creator>Antonio Isaac Pérez Villarreal</dc:creator>
  <cp:lastModifiedBy>Antonio Isaac Pérez Villarreal</cp:lastModifiedBy>
  <cp:revision>27</cp:revision>
  <dcterms:created xsi:type="dcterms:W3CDTF">2013-06-18T00:47:47Z</dcterms:created>
  <dcterms:modified xsi:type="dcterms:W3CDTF">2013-07-30T23:32:40Z</dcterms:modified>
</cp:coreProperties>
</file>