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8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01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86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96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61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5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4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48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78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91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7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8AFE7-371C-4400-9484-7B4E8C659069}" type="datetimeFigureOut">
              <a:rPr lang="en-US" smtClean="0"/>
              <a:t>6/14/2013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EC317-50E9-4EC4-BBFC-9DE0C8112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4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2663"/>
            <a:ext cx="10515600" cy="5924300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Dominico</a:t>
            </a:r>
            <a:r>
              <a:rPr lang="en-US" dirty="0" smtClean="0"/>
              <a:t> </a:t>
            </a:r>
            <a:r>
              <a:rPr lang="en-US" dirty="0" err="1" smtClean="0"/>
              <a:t>Savio</a:t>
            </a:r>
            <a:r>
              <a:rPr lang="en-US" dirty="0" smtClean="0"/>
              <a:t> </a:t>
            </a:r>
            <a:r>
              <a:rPr lang="en-US" dirty="0" err="1" smtClean="0"/>
              <a:t>Ega</a:t>
            </a:r>
            <a:r>
              <a:rPr lang="en-US" dirty="0" smtClean="0"/>
              <a:t> R.D.</a:t>
            </a:r>
          </a:p>
          <a:p>
            <a:pPr marL="0" indent="0">
              <a:buNone/>
            </a:pPr>
            <a:r>
              <a:rPr lang="en-US" dirty="0" smtClean="0"/>
              <a:t>Michael Fernando</a:t>
            </a:r>
          </a:p>
          <a:p>
            <a:pPr marL="0" indent="0">
              <a:buNone/>
            </a:pPr>
            <a:r>
              <a:rPr lang="en-US" dirty="0" err="1" smtClean="0"/>
              <a:t>Suryanto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Ifan Tirta Adi</a:t>
            </a:r>
          </a:p>
          <a:p>
            <a:pPr marL="0" indent="0">
              <a:buNone/>
            </a:pPr>
            <a:r>
              <a:rPr lang="en-US" dirty="0" smtClean="0"/>
              <a:t>Adrian </a:t>
            </a:r>
            <a:r>
              <a:rPr lang="en-US" smtClean="0"/>
              <a:t>Hartanto</a:t>
            </a:r>
          </a:p>
        </p:txBody>
      </p:sp>
    </p:spTree>
    <p:extLst>
      <p:ext uri="{BB962C8B-B14F-4D97-AF65-F5344CB8AC3E}">
        <p14:creationId xmlns:p14="http://schemas.microsoft.com/office/powerpoint/2010/main" val="14380910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476673"/>
            <a:ext cx="8229600" cy="5649491"/>
          </a:xfrm>
        </p:spPr>
        <p:txBody>
          <a:bodyPr/>
          <a:lstStyle/>
          <a:p>
            <a:r>
              <a:rPr lang="id-ID" dirty="0" smtClean="0"/>
              <a:t>Database dapat digunakan dalam berbagai organisasi: database dapat disesuaikan dengan berbagai jenis lingkungan dan pelanggan tanpa harus mengubah struktur database.</a:t>
            </a:r>
          </a:p>
          <a:p>
            <a:r>
              <a:rPr lang="id-ID" dirty="0" smtClean="0"/>
              <a:t>Integritas data: data harus tepat dan harus konsisten.</a:t>
            </a:r>
          </a:p>
          <a:p>
            <a:r>
              <a:rPr lang="id-ID" dirty="0" smtClean="0"/>
              <a:t>Desain aplikasi dan implementasi menjadi lebih mudah dan cepat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418375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i="1" dirty="0"/>
          </a:p>
          <a:p>
            <a:r>
              <a:rPr lang="en-US" b="1" i="1" dirty="0"/>
              <a:t>Database Schema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mengelompokkan</a:t>
            </a:r>
            <a:r>
              <a:rPr lang="en-US" dirty="0"/>
              <a:t> object-object </a:t>
            </a:r>
            <a:r>
              <a:rPr lang="en-US" dirty="0" err="1"/>
              <a:t>seperti</a:t>
            </a:r>
            <a:r>
              <a:rPr lang="en-US" dirty="0"/>
              <a:t> table, view, stored procedure, </a:t>
            </a:r>
            <a:r>
              <a:rPr lang="en-US" dirty="0" err="1"/>
              <a:t>dsb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logis</a:t>
            </a:r>
            <a:r>
              <a:rPr lang="en-US" dirty="0"/>
              <a:t>. </a:t>
            </a:r>
          </a:p>
          <a:p>
            <a:pPr marL="45720" indent="0">
              <a:buNone/>
            </a:pPr>
            <a:endParaRPr lang="en-US" dirty="0"/>
          </a:p>
          <a:p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dibilang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b="1" i="1" dirty="0"/>
              <a:t>Database Schema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blueprint </a:t>
            </a:r>
            <a:r>
              <a:rPr lang="en-US" dirty="0" err="1"/>
              <a:t>bagaimana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database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dibangun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database Schema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65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Contoh</a:t>
            </a:r>
            <a:r>
              <a:rPr lang="en-US" dirty="0" smtClean="0"/>
              <a:t> DATABASE SCHEMA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1" y="1770978"/>
            <a:ext cx="6183027" cy="4538343"/>
          </a:xfrm>
        </p:spPr>
      </p:pic>
      <p:sp>
        <p:nvSpPr>
          <p:cNvPr id="7" name="Rectangle 6"/>
          <p:cNvSpPr/>
          <p:nvPr/>
        </p:nvSpPr>
        <p:spPr>
          <a:xfrm>
            <a:off x="6960097" y="6309320"/>
            <a:ext cx="3324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Full Res Pic: http://bit.ly/140ZvpX</a:t>
            </a:r>
          </a:p>
        </p:txBody>
      </p:sp>
    </p:spTree>
    <p:extLst>
      <p:ext uri="{BB962C8B-B14F-4D97-AF65-F5344CB8AC3E}">
        <p14:creationId xmlns:p14="http://schemas.microsoft.com/office/powerpoint/2010/main" val="79070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Data Distribution analysis </a:t>
            </a:r>
            <a:r>
              <a:rPr lang="en-US" sz="3600" dirty="0" err="1"/>
              <a:t>menetapkan</a:t>
            </a:r>
            <a:r>
              <a:rPr lang="en-US" sz="3600" dirty="0"/>
              <a:t> </a:t>
            </a:r>
            <a:r>
              <a:rPr lang="en-US" sz="3600" dirty="0" err="1"/>
              <a:t>lokasi</a:t>
            </a:r>
            <a:r>
              <a:rPr lang="en-US" sz="3600" dirty="0"/>
              <a:t> </a:t>
            </a:r>
            <a:r>
              <a:rPr lang="en-US" sz="3600" dirty="0" err="1"/>
              <a:t>bisnis</a:t>
            </a:r>
            <a:r>
              <a:rPr lang="en-US" sz="3600" dirty="0"/>
              <a:t> yang </a:t>
            </a:r>
            <a:r>
              <a:rPr lang="en-US" sz="3600" dirty="0" err="1"/>
              <a:t>mana</a:t>
            </a:r>
            <a:r>
              <a:rPr lang="en-US" sz="3600" dirty="0"/>
              <a:t> yang </a:t>
            </a:r>
            <a:r>
              <a:rPr lang="en-US" sz="3600" dirty="0" err="1"/>
              <a:t>membutuhkan</a:t>
            </a:r>
            <a:r>
              <a:rPr lang="en-US" sz="3600" dirty="0"/>
              <a:t> </a:t>
            </a:r>
            <a:r>
              <a:rPr lang="en-US" sz="3600" dirty="0" err="1"/>
              <a:t>akses</a:t>
            </a:r>
            <a:r>
              <a:rPr lang="en-US" sz="3600" dirty="0"/>
              <a:t> </a:t>
            </a:r>
            <a:r>
              <a:rPr lang="en-US" sz="3600" dirty="0" err="1"/>
              <a:t>ke</a:t>
            </a:r>
            <a:r>
              <a:rPr lang="en-US" sz="3600" dirty="0"/>
              <a:t> logical data entities </a:t>
            </a:r>
            <a:r>
              <a:rPr lang="en-US" sz="3600" dirty="0" err="1"/>
              <a:t>dan</a:t>
            </a:r>
            <a:r>
              <a:rPr lang="en-US" sz="3600" dirty="0"/>
              <a:t> attributes </a:t>
            </a:r>
            <a:r>
              <a:rPr lang="en-US" sz="3600" dirty="0" err="1"/>
              <a:t>tertentu</a:t>
            </a:r>
            <a:r>
              <a:rPr lang="en-US" sz="3600" dirty="0"/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distribution and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336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r>
              <a:rPr lang="en-US" sz="3200" dirty="0"/>
              <a:t>Ada </a:t>
            </a:r>
            <a:r>
              <a:rPr lang="en-US" sz="3200" dirty="0" err="1"/>
              <a:t>dua</a:t>
            </a:r>
            <a:r>
              <a:rPr lang="en-US" sz="3200" dirty="0"/>
              <a:t> </a:t>
            </a:r>
            <a:r>
              <a:rPr lang="en-US" sz="3200" dirty="0" err="1"/>
              <a:t>cara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menyimpan</a:t>
            </a:r>
            <a:r>
              <a:rPr lang="en-US" sz="3200" dirty="0"/>
              <a:t> data di Distributed Database System:</a:t>
            </a:r>
          </a:p>
          <a:p>
            <a:pPr lvl="1">
              <a:buFont typeface="Wingdings" pitchFamily="2" charset="2"/>
              <a:buChar char="q"/>
            </a:pPr>
            <a:r>
              <a:rPr lang="en-US" sz="3200" dirty="0"/>
              <a:t>Replication</a:t>
            </a:r>
          </a:p>
          <a:p>
            <a:pPr lvl="1">
              <a:buFont typeface="Wingdings" pitchFamily="2" charset="2"/>
              <a:buChar char="q"/>
            </a:pPr>
            <a:r>
              <a:rPr lang="en-US" sz="3200" dirty="0"/>
              <a:t>Fragmentation/Partitioning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distribution and replication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682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Data </a:t>
            </a:r>
            <a:r>
              <a:rPr lang="en-US" sz="3200" dirty="0" err="1"/>
              <a:t>diduplikasi</a:t>
            </a:r>
            <a:r>
              <a:rPr lang="en-US" sz="3200" dirty="0"/>
              <a:t> di </a:t>
            </a:r>
            <a:r>
              <a:rPr lang="en-US" sz="3200" dirty="0" err="1"/>
              <a:t>beberapa</a:t>
            </a:r>
            <a:r>
              <a:rPr lang="en-US" sz="3200" dirty="0"/>
              <a:t> </a:t>
            </a:r>
            <a:r>
              <a:rPr lang="en-US" sz="3200" dirty="0" err="1"/>
              <a:t>tempat</a:t>
            </a:r>
            <a:r>
              <a:rPr lang="en-US" sz="3200" dirty="0"/>
              <a:t> yang </a:t>
            </a:r>
            <a:r>
              <a:rPr lang="en-US" sz="3200" dirty="0" err="1"/>
              <a:t>berbeda</a:t>
            </a:r>
            <a:r>
              <a:rPr lang="en-US" sz="3200" dirty="0"/>
              <a:t>.</a:t>
            </a:r>
          </a:p>
          <a:p>
            <a:r>
              <a:rPr lang="en-US" sz="3200" dirty="0"/>
              <a:t>DBMS </a:t>
            </a:r>
            <a:r>
              <a:rPr lang="en-US" sz="3200" dirty="0" err="1"/>
              <a:t>mengkoordinasi</a:t>
            </a:r>
            <a:r>
              <a:rPr lang="en-US" sz="3200" dirty="0"/>
              <a:t> update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sinkroniassi</a:t>
            </a:r>
            <a:r>
              <a:rPr lang="en-US" sz="3200" dirty="0"/>
              <a:t>.</a:t>
            </a:r>
          </a:p>
          <a:p>
            <a:r>
              <a:rPr lang="en-US" sz="3200" dirty="0" err="1"/>
              <a:t>Keuntungan</a:t>
            </a:r>
            <a:r>
              <a:rPr lang="en-US" sz="3200" dirty="0"/>
              <a:t> </a:t>
            </a:r>
            <a:r>
              <a:rPr lang="en-US" sz="3200" dirty="0" err="1"/>
              <a:t>secara</a:t>
            </a:r>
            <a:r>
              <a:rPr lang="en-US" sz="3200" dirty="0"/>
              <a:t> </a:t>
            </a:r>
            <a:r>
              <a:rPr lang="en-US" sz="3200" dirty="0" err="1"/>
              <a:t>performa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aksesibilitas</a:t>
            </a:r>
            <a:endParaRPr lang="en-US" sz="3200" dirty="0"/>
          </a:p>
          <a:p>
            <a:r>
              <a:rPr lang="en-US" sz="3200" dirty="0" err="1"/>
              <a:t>Menambah</a:t>
            </a:r>
            <a:r>
              <a:rPr lang="en-US" sz="3200" dirty="0"/>
              <a:t> </a:t>
            </a:r>
            <a:r>
              <a:rPr lang="en-US" sz="3200" dirty="0" err="1"/>
              <a:t>kompleksitas</a:t>
            </a:r>
            <a:endParaRPr lang="en-US" sz="3200" dirty="0"/>
          </a:p>
          <a:p>
            <a:pPr marL="4572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/>
            <a:r>
              <a:rPr lang="en-US" dirty="0"/>
              <a:t>Replication: </a:t>
            </a:r>
          </a:p>
        </p:txBody>
      </p:sp>
    </p:spTree>
    <p:extLst>
      <p:ext uri="{BB962C8B-B14F-4D97-AF65-F5344CB8AC3E}">
        <p14:creationId xmlns:p14="http://schemas.microsoft.com/office/powerpoint/2010/main" val="42762097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Horizontal Distribution: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Table / row </a:t>
            </a:r>
            <a:r>
              <a:rPr lang="en-US" sz="3200" dirty="0" err="1"/>
              <a:t>ditaruh</a:t>
            </a:r>
            <a:r>
              <a:rPr lang="en-US" sz="3200" dirty="0"/>
              <a:t> di server database yang </a:t>
            </a:r>
            <a:r>
              <a:rPr lang="en-US" sz="3200" dirty="0" err="1"/>
              <a:t>berbeda</a:t>
            </a:r>
            <a:r>
              <a:rPr lang="en-US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err="1"/>
              <a:t>Akses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security yang </a:t>
            </a:r>
            <a:r>
              <a:rPr lang="en-US" sz="3200" dirty="0" err="1"/>
              <a:t>efisien</a:t>
            </a:r>
            <a:r>
              <a:rPr lang="en-US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Susah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digabungkan</a:t>
            </a:r>
            <a:r>
              <a:rPr lang="en-US" sz="3200" dirty="0"/>
              <a:t> </a:t>
            </a:r>
            <a:r>
              <a:rPr lang="en-US" sz="3200" dirty="0" err="1"/>
              <a:t>kembali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analysis </a:t>
            </a:r>
            <a:r>
              <a:rPr lang="en-US" sz="3200" dirty="0" err="1"/>
              <a:t>manajemen</a:t>
            </a:r>
            <a:r>
              <a:rPr lang="en-US" sz="3200" dirty="0"/>
              <a:t>.</a:t>
            </a:r>
          </a:p>
          <a:p>
            <a:pPr lvl="1">
              <a:buFont typeface="Arial" pitchFamily="34" charset="0"/>
              <a:buChar char="•"/>
            </a:pPr>
            <a:endParaRPr lang="en-US" sz="3200" dirty="0"/>
          </a:p>
          <a:p>
            <a:pPr lvl="1">
              <a:buFont typeface="Arial" pitchFamily="34" charset="0"/>
              <a:buChar char="•"/>
            </a:pP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"/>
            <a:r>
              <a:rPr lang="en-US" dirty="0"/>
              <a:t>Fragmentation / Partitioning</a:t>
            </a:r>
          </a:p>
        </p:txBody>
      </p:sp>
    </p:spTree>
    <p:extLst>
      <p:ext uri="{BB962C8B-B14F-4D97-AF65-F5344CB8AC3E}">
        <p14:creationId xmlns:p14="http://schemas.microsoft.com/office/powerpoint/2010/main" val="3705508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dirty="0"/>
              <a:t>Vertical Distribution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/>
              <a:t>Column </a:t>
            </a:r>
            <a:r>
              <a:rPr lang="en-US" sz="3200" dirty="0" err="1"/>
              <a:t>tertentu</a:t>
            </a:r>
            <a:r>
              <a:rPr lang="en-US" sz="3200" dirty="0"/>
              <a:t> </a:t>
            </a:r>
            <a:r>
              <a:rPr lang="en-US" sz="3200" dirty="0" err="1"/>
              <a:t>dari</a:t>
            </a:r>
            <a:r>
              <a:rPr lang="en-US" sz="3200" dirty="0"/>
              <a:t> </a:t>
            </a:r>
            <a:r>
              <a:rPr lang="en-US" sz="3200" dirty="0" err="1"/>
              <a:t>suatu</a:t>
            </a:r>
            <a:r>
              <a:rPr lang="en-US" sz="3200" dirty="0"/>
              <a:t> table </a:t>
            </a:r>
            <a:r>
              <a:rPr lang="en-US" sz="3200" dirty="0" err="1"/>
              <a:t>ditaruh</a:t>
            </a:r>
            <a:r>
              <a:rPr lang="en-US" sz="3200" dirty="0"/>
              <a:t> di database/server </a:t>
            </a:r>
            <a:r>
              <a:rPr lang="en-US" sz="3200" dirty="0" err="1"/>
              <a:t>tertentu</a:t>
            </a:r>
            <a:r>
              <a:rPr lang="en-US" sz="3200" dirty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sz="3200" dirty="0" err="1"/>
              <a:t>Keuntungan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kerugiannya</a:t>
            </a:r>
            <a:r>
              <a:rPr lang="en-US" sz="3200" dirty="0"/>
              <a:t> </a:t>
            </a:r>
            <a:r>
              <a:rPr lang="en-US" sz="3200" dirty="0" err="1"/>
              <a:t>sama</a:t>
            </a:r>
            <a:r>
              <a:rPr lang="en-US" sz="3200" dirty="0"/>
              <a:t> </a:t>
            </a:r>
            <a:r>
              <a:rPr lang="en-US" sz="3200" dirty="0" err="1"/>
              <a:t>seperti</a:t>
            </a:r>
            <a:r>
              <a:rPr lang="en-US" sz="3200" dirty="0"/>
              <a:t> </a:t>
            </a:r>
            <a:r>
              <a:rPr lang="en-US" sz="3200"/>
              <a:t>yang horizontal.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Fragmentation / Partitioning</a:t>
            </a:r>
          </a:p>
        </p:txBody>
      </p:sp>
    </p:spTree>
    <p:extLst>
      <p:ext uri="{BB962C8B-B14F-4D97-AF65-F5344CB8AC3E}">
        <p14:creationId xmlns:p14="http://schemas.microsoft.com/office/powerpoint/2010/main" val="2109609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Definisi</a:t>
            </a:r>
            <a:r>
              <a:rPr lang="en-US" sz="3200" dirty="0"/>
              <a:t> Data Architecture:</a:t>
            </a:r>
          </a:p>
          <a:p>
            <a:pPr marL="365760" lvl="1" indent="0">
              <a:buNone/>
            </a:pPr>
            <a:r>
              <a:rPr lang="en-US" sz="2800" dirty="0"/>
              <a:t>Data Architecture </a:t>
            </a:r>
            <a:r>
              <a:rPr lang="en-US" sz="2800" dirty="0" err="1"/>
              <a:t>adalah</a:t>
            </a:r>
            <a:r>
              <a:rPr lang="en-US" sz="2800" dirty="0"/>
              <a:t> </a:t>
            </a:r>
            <a:r>
              <a:rPr lang="en-US" sz="2800" dirty="0" err="1"/>
              <a:t>definisi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</a:t>
            </a:r>
            <a:r>
              <a:rPr lang="en-US" sz="2800" dirty="0" err="1"/>
              <a:t>bagaimana</a:t>
            </a:r>
            <a:r>
              <a:rPr lang="en-US" sz="2800" dirty="0"/>
              <a:t> </a:t>
            </a:r>
            <a:r>
              <a:rPr lang="en-US" sz="2800" dirty="0" err="1"/>
              <a:t>sebuah</a:t>
            </a:r>
            <a:r>
              <a:rPr lang="en-US" sz="2800" dirty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File </a:t>
            </a:r>
            <a:r>
              <a:rPr lang="en-US" sz="2800" dirty="0" err="1"/>
              <a:t>atau</a:t>
            </a:r>
            <a:r>
              <a:rPr lang="en-US" sz="2800" dirty="0"/>
              <a:t> database di develop </a:t>
            </a:r>
            <a:r>
              <a:rPr lang="en-US" sz="2800" dirty="0" err="1"/>
              <a:t>dan</a:t>
            </a:r>
            <a:r>
              <a:rPr lang="en-US" sz="2800" dirty="0"/>
              <a:t> </a:t>
            </a:r>
            <a:r>
              <a:rPr lang="en-US" sz="2800" dirty="0" err="1"/>
              <a:t>digunakan</a:t>
            </a:r>
            <a:r>
              <a:rPr lang="en-US" sz="2800" dirty="0"/>
              <a:t> </a:t>
            </a:r>
            <a:r>
              <a:rPr lang="en-US" sz="2800" dirty="0" err="1"/>
              <a:t>untuk</a:t>
            </a:r>
            <a:r>
              <a:rPr lang="en-US" sz="2800" dirty="0"/>
              <a:t> </a:t>
            </a:r>
            <a:r>
              <a:rPr lang="en-US" sz="2800" dirty="0" err="1"/>
              <a:t>menyimpan</a:t>
            </a:r>
            <a:r>
              <a:rPr lang="en-US" sz="2800" dirty="0"/>
              <a:t> data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/>
              <a:t>File </a:t>
            </a:r>
            <a:r>
              <a:rPr lang="en-US" sz="2800" dirty="0" err="1"/>
              <a:t>atau</a:t>
            </a:r>
            <a:r>
              <a:rPr lang="en-US" sz="2800" dirty="0"/>
              <a:t> </a:t>
            </a:r>
            <a:r>
              <a:rPr lang="en-US" sz="2800" dirty="0" err="1"/>
              <a:t>teknologi</a:t>
            </a:r>
            <a:r>
              <a:rPr lang="en-US" sz="2800" dirty="0"/>
              <a:t> database </a:t>
            </a:r>
            <a:r>
              <a:rPr lang="en-US" sz="2800" dirty="0" err="1"/>
              <a:t>digunakan</a:t>
            </a:r>
            <a:r>
              <a:rPr lang="en-US" sz="2800" dirty="0"/>
              <a:t>.</a:t>
            </a:r>
          </a:p>
          <a:p>
            <a:pPr lvl="1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62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sz="3500" dirty="0"/>
              <a:t>Data </a:t>
            </a:r>
            <a:r>
              <a:rPr lang="en-US" sz="3500" dirty="0" err="1"/>
              <a:t>disimpan</a:t>
            </a:r>
            <a:r>
              <a:rPr lang="en-US" sz="3500" dirty="0"/>
              <a:t> </a:t>
            </a:r>
            <a:r>
              <a:rPr lang="en-US" sz="3500" dirty="0" err="1"/>
              <a:t>dalam</a:t>
            </a:r>
            <a:r>
              <a:rPr lang="en-US" sz="3500" dirty="0"/>
              <a:t> </a:t>
            </a:r>
            <a:r>
              <a:rPr lang="en-US" sz="3500" dirty="0" err="1"/>
              <a:t>kombinasi</a:t>
            </a:r>
            <a:r>
              <a:rPr lang="en-US" sz="3500" dirty="0"/>
              <a:t> </a:t>
            </a:r>
            <a:r>
              <a:rPr lang="en-US" sz="3500" dirty="0" err="1"/>
              <a:t>dari</a:t>
            </a:r>
            <a:r>
              <a:rPr lang="en-US" sz="3500" dirty="0"/>
              <a:t> </a:t>
            </a:r>
            <a:r>
              <a:rPr lang="en-US" sz="3500" dirty="0" err="1"/>
              <a:t>beberapa</a:t>
            </a:r>
            <a:r>
              <a:rPr lang="en-US" sz="3500" dirty="0"/>
              <a:t> </a:t>
            </a:r>
            <a:r>
              <a:rPr lang="en-US" sz="3500" dirty="0" err="1"/>
              <a:t>bentuk</a:t>
            </a:r>
            <a:r>
              <a:rPr lang="en-US" sz="3500" dirty="0"/>
              <a:t> </a:t>
            </a:r>
            <a:r>
              <a:rPr lang="en-US" sz="3500" dirty="0" err="1"/>
              <a:t>berikut</a:t>
            </a:r>
            <a:r>
              <a:rPr lang="en-US" sz="3500" dirty="0"/>
              <a:t> </a:t>
            </a:r>
            <a:r>
              <a:rPr lang="en-US" sz="3500" dirty="0" err="1"/>
              <a:t>ini</a:t>
            </a:r>
            <a:endParaRPr lang="en-US" sz="3500" dirty="0"/>
          </a:p>
          <a:p>
            <a:pPr>
              <a:buFont typeface="Wingdings" pitchFamily="2" charset="2"/>
              <a:buChar char="§"/>
            </a:pPr>
            <a:r>
              <a:rPr lang="en-US" sz="3500" b="1" dirty="0"/>
              <a:t>Conventional Files</a:t>
            </a:r>
          </a:p>
          <a:p>
            <a:pPr>
              <a:buFont typeface="Wingdings" pitchFamily="2" charset="2"/>
              <a:buChar char="§"/>
            </a:pPr>
            <a:r>
              <a:rPr lang="en-US" sz="3500" b="1" dirty="0"/>
              <a:t>Operational/Transactional database</a:t>
            </a:r>
          </a:p>
          <a:p>
            <a:pPr marL="640080" lvl="2" indent="0">
              <a:buNone/>
            </a:pPr>
            <a:r>
              <a:rPr lang="en-US" sz="2600" dirty="0"/>
              <a:t>Database yang </a:t>
            </a:r>
            <a:r>
              <a:rPr lang="en-US" sz="2600" dirty="0" err="1"/>
              <a:t>mensupport</a:t>
            </a:r>
            <a:r>
              <a:rPr lang="en-US" sz="2600" dirty="0"/>
              <a:t> </a:t>
            </a:r>
            <a:r>
              <a:rPr lang="en-US" sz="2600" dirty="0" err="1"/>
              <a:t>operasi</a:t>
            </a:r>
            <a:r>
              <a:rPr lang="en-US" sz="2600" dirty="0"/>
              <a:t> </a:t>
            </a:r>
            <a:r>
              <a:rPr lang="en-US" sz="2600" dirty="0" err="1"/>
              <a:t>harian</a:t>
            </a:r>
            <a:r>
              <a:rPr lang="en-US" sz="2600" dirty="0"/>
              <a:t> 	</a:t>
            </a:r>
            <a:r>
              <a:rPr lang="en-US" sz="2600" dirty="0" err="1"/>
              <a:t>dan</a:t>
            </a:r>
            <a:r>
              <a:rPr lang="en-US" sz="2600" dirty="0"/>
              <a:t> </a:t>
            </a:r>
            <a:r>
              <a:rPr lang="en-US" sz="2600" dirty="0" err="1"/>
              <a:t>transaksi</a:t>
            </a:r>
            <a:r>
              <a:rPr lang="en-US" sz="2600" dirty="0"/>
              <a:t> </a:t>
            </a:r>
            <a:r>
              <a:rPr lang="en-US" sz="2600" dirty="0" err="1"/>
              <a:t>untuk</a:t>
            </a:r>
            <a:r>
              <a:rPr lang="en-US" sz="2600" dirty="0"/>
              <a:t> </a:t>
            </a:r>
            <a:r>
              <a:rPr lang="en-US" sz="2600" dirty="0" err="1"/>
              <a:t>suatu</a:t>
            </a:r>
            <a:r>
              <a:rPr lang="en-US" sz="2600" dirty="0"/>
              <a:t> </a:t>
            </a:r>
            <a:r>
              <a:rPr lang="en-US" sz="2600" dirty="0" err="1"/>
              <a:t>sistem</a:t>
            </a:r>
            <a:r>
              <a:rPr lang="en-US" sz="2600" dirty="0"/>
              <a:t> </a:t>
            </a:r>
            <a:r>
              <a:rPr lang="en-US" sz="2600" dirty="0" err="1"/>
              <a:t>informasi</a:t>
            </a:r>
            <a:r>
              <a:rPr lang="en-US" sz="2600" dirty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/>
              <a:t>Data Warehouse</a:t>
            </a:r>
          </a:p>
          <a:p>
            <a:pPr marL="594360" lvl="2" indent="0">
              <a:buNone/>
            </a:pPr>
            <a:r>
              <a:rPr lang="en-US" sz="2800" dirty="0"/>
              <a:t>Database yang </a:t>
            </a:r>
            <a:r>
              <a:rPr lang="en-US" sz="2800" dirty="0" err="1"/>
              <a:t>menyimpan</a:t>
            </a:r>
            <a:r>
              <a:rPr lang="en-US" sz="2800" dirty="0"/>
              <a:t> data yang </a:t>
            </a:r>
            <a:r>
              <a:rPr lang="en-US" sz="2800" dirty="0" err="1"/>
              <a:t>diambil</a:t>
            </a:r>
            <a:r>
              <a:rPr lang="en-US" sz="2800" dirty="0"/>
              <a:t> </a:t>
            </a:r>
            <a:r>
              <a:rPr lang="en-US" sz="2800" dirty="0" err="1"/>
              <a:t>dari</a:t>
            </a:r>
            <a:r>
              <a:rPr lang="en-US" sz="2800" dirty="0"/>
              <a:t> operational database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/>
              <a:t>Personal Database </a:t>
            </a:r>
          </a:p>
          <a:p>
            <a:pPr>
              <a:buFont typeface="Wingdings" pitchFamily="2" charset="2"/>
              <a:buChar char="§"/>
            </a:pPr>
            <a:r>
              <a:rPr lang="en-US" sz="3000" b="1" dirty="0"/>
              <a:t>Work Group Database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304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File - rangkaian semua kejadian dari struktur record.</a:t>
            </a:r>
          </a:p>
          <a:p>
            <a:r>
              <a:rPr lang="id-ID" dirty="0" smtClean="0"/>
              <a:t>Tabel – suatu hubungan database yang setara dengan sebuah file.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7598078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architecture</a:t>
            </a:r>
            <a:endParaRPr lang="en-US" dirty="0"/>
          </a:p>
        </p:txBody>
      </p:sp>
      <p:pic>
        <p:nvPicPr>
          <p:cNvPr id="4" name="Picture 220" descr="whi74173_14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628" y="1719263"/>
            <a:ext cx="5702145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5502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DATA ADMINISTRATOR</a:t>
            </a:r>
          </a:p>
          <a:p>
            <a:pPr marL="320040" lvl="1" indent="0">
              <a:buNone/>
            </a:pPr>
            <a:r>
              <a:rPr lang="en-US" sz="2600" dirty="0" err="1"/>
              <a:t>Seorang</a:t>
            </a:r>
            <a:r>
              <a:rPr lang="en-US" sz="2600" dirty="0"/>
              <a:t> </a:t>
            </a:r>
            <a:r>
              <a:rPr lang="en-US" sz="2600" dirty="0" err="1"/>
              <a:t>spesialis</a:t>
            </a:r>
            <a:r>
              <a:rPr lang="en-US" sz="2600" dirty="0"/>
              <a:t> database yang </a:t>
            </a:r>
            <a:r>
              <a:rPr lang="en-US" sz="2600" dirty="0" err="1"/>
              <a:t>bertanggung</a:t>
            </a:r>
            <a:r>
              <a:rPr lang="en-US" sz="2600" dirty="0"/>
              <a:t> </a:t>
            </a:r>
            <a:r>
              <a:rPr lang="en-US" sz="2600" dirty="0" err="1"/>
              <a:t>jawab</a:t>
            </a:r>
            <a:r>
              <a:rPr lang="en-US" sz="2600" dirty="0"/>
              <a:t> </a:t>
            </a:r>
            <a:r>
              <a:rPr lang="en-US" sz="2600" dirty="0" err="1"/>
              <a:t>untuk</a:t>
            </a:r>
            <a:r>
              <a:rPr lang="en-US" sz="2600" dirty="0"/>
              <a:t> data planning, </a:t>
            </a:r>
            <a:r>
              <a:rPr lang="en-US" sz="2600" dirty="0" err="1"/>
              <a:t>arsitektur</a:t>
            </a:r>
            <a:r>
              <a:rPr lang="en-US" sz="2600" dirty="0"/>
              <a:t> data, </a:t>
            </a:r>
            <a:r>
              <a:rPr lang="en-US" sz="2600" dirty="0" err="1"/>
              <a:t>dan</a:t>
            </a:r>
            <a:r>
              <a:rPr lang="en-US" sz="2600" dirty="0"/>
              <a:t> </a:t>
            </a:r>
            <a:r>
              <a:rPr lang="en-US" sz="2600" dirty="0" err="1"/>
              <a:t>manajemen</a:t>
            </a:r>
            <a:r>
              <a:rPr lang="en-US" sz="2600" dirty="0"/>
              <a:t> data.</a:t>
            </a:r>
          </a:p>
          <a:p>
            <a:r>
              <a:rPr lang="en-US" b="1" dirty="0"/>
              <a:t>DATABASE ADMINISTRATOR</a:t>
            </a:r>
          </a:p>
          <a:p>
            <a:pPr marL="365760" lvl="1" indent="0">
              <a:buNone/>
            </a:pPr>
            <a:r>
              <a:rPr lang="en-US" sz="2600" dirty="0" err="1"/>
              <a:t>Seorang</a:t>
            </a:r>
            <a:r>
              <a:rPr lang="en-US" sz="2600" dirty="0"/>
              <a:t> </a:t>
            </a:r>
            <a:r>
              <a:rPr lang="en-US" sz="2600" dirty="0" err="1"/>
              <a:t>spesialis</a:t>
            </a:r>
            <a:r>
              <a:rPr lang="en-US" sz="2600" dirty="0"/>
              <a:t> yang </a:t>
            </a:r>
            <a:r>
              <a:rPr lang="en-US" sz="2600" dirty="0" err="1"/>
              <a:t>bertanggung</a:t>
            </a:r>
            <a:r>
              <a:rPr lang="en-US" sz="2600" dirty="0"/>
              <a:t> </a:t>
            </a:r>
            <a:r>
              <a:rPr lang="en-US" sz="2600" dirty="0" err="1"/>
              <a:t>jawab</a:t>
            </a:r>
            <a:r>
              <a:rPr lang="en-US" sz="2600" dirty="0"/>
              <a:t> </a:t>
            </a:r>
            <a:r>
              <a:rPr lang="en-US" sz="2600" dirty="0" err="1"/>
              <a:t>untuk</a:t>
            </a:r>
            <a:r>
              <a:rPr lang="en-US" sz="2600" dirty="0"/>
              <a:t> database technology, database design, construction, security, backup &amp; recovery, </a:t>
            </a:r>
            <a:r>
              <a:rPr lang="en-US" sz="2600" dirty="0" err="1"/>
              <a:t>dan</a:t>
            </a:r>
            <a:r>
              <a:rPr lang="en-US" sz="2600" dirty="0"/>
              <a:t> performance tuning.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3755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dirty="0" err="1"/>
              <a:t>Definisi</a:t>
            </a:r>
            <a:r>
              <a:rPr lang="en-US" sz="3200" dirty="0"/>
              <a:t>:</a:t>
            </a:r>
          </a:p>
          <a:p>
            <a:pPr marL="45720" indent="0">
              <a:buNone/>
            </a:pPr>
            <a:r>
              <a:rPr lang="en-US" sz="3200" dirty="0" err="1"/>
              <a:t>Teknologi</a:t>
            </a:r>
            <a:r>
              <a:rPr lang="en-US" sz="3200" dirty="0"/>
              <a:t> database yang </a:t>
            </a:r>
            <a:r>
              <a:rPr lang="en-US" sz="3200" dirty="0" err="1"/>
              <a:t>digunakan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mendukung</a:t>
            </a:r>
            <a:r>
              <a:rPr lang="en-US" sz="3200" dirty="0"/>
              <a:t> data architecture.</a:t>
            </a:r>
          </a:p>
          <a:p>
            <a:r>
              <a:rPr lang="en-US" sz="3200" dirty="0"/>
              <a:t> </a:t>
            </a:r>
            <a:r>
              <a:rPr lang="en-US" sz="3200" dirty="0" err="1"/>
              <a:t>Termasuk</a:t>
            </a:r>
            <a:r>
              <a:rPr lang="en-US" sz="3200" dirty="0"/>
              <a:t> </a:t>
            </a:r>
            <a:r>
              <a:rPr lang="en-US" sz="3200" dirty="0" err="1"/>
              <a:t>didalamnya</a:t>
            </a:r>
            <a:r>
              <a:rPr lang="en-US" sz="3200" dirty="0"/>
              <a:t> Database Engine, Database utilities, CASE tools, </a:t>
            </a:r>
            <a:r>
              <a:rPr lang="en-US" sz="3200" dirty="0" err="1"/>
              <a:t>dan</a:t>
            </a:r>
            <a:r>
              <a:rPr lang="en-US" sz="3200" dirty="0"/>
              <a:t> Database Development Tools.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ARCHITECTURE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385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b="1" dirty="0" err="1"/>
              <a:t>Definisi</a:t>
            </a:r>
            <a:r>
              <a:rPr lang="en-US" sz="3200" b="1" dirty="0"/>
              <a:t>:</a:t>
            </a:r>
          </a:p>
          <a:p>
            <a:pPr marL="45720" indent="0">
              <a:buNone/>
            </a:pPr>
            <a:endParaRPr lang="en-US" sz="3200" dirty="0"/>
          </a:p>
          <a:p>
            <a:pPr marL="45720" indent="0">
              <a:buNone/>
            </a:pPr>
            <a:r>
              <a:rPr lang="en-US" sz="3200" dirty="0" err="1"/>
              <a:t>Sebuah</a:t>
            </a:r>
            <a:r>
              <a:rPr lang="en-US" sz="3200" dirty="0"/>
              <a:t> Software </a:t>
            </a:r>
            <a:r>
              <a:rPr lang="en-US" sz="3200" dirty="0" err="1"/>
              <a:t>spesial</a:t>
            </a:r>
            <a:r>
              <a:rPr lang="en-US" sz="3200" dirty="0"/>
              <a:t> yang </a:t>
            </a:r>
            <a:r>
              <a:rPr lang="en-US" sz="3200" dirty="0" err="1"/>
              <a:t>digunakan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membuat</a:t>
            </a:r>
            <a:r>
              <a:rPr lang="en-US" sz="3200" dirty="0"/>
              <a:t> , </a:t>
            </a:r>
            <a:r>
              <a:rPr lang="en-US" sz="3200" dirty="0" err="1"/>
              <a:t>mengakses</a:t>
            </a:r>
            <a:r>
              <a:rPr lang="en-US" sz="3200" dirty="0"/>
              <a:t>, </a:t>
            </a:r>
            <a:r>
              <a:rPr lang="en-US" sz="3200" dirty="0" err="1"/>
              <a:t>mengontrol</a:t>
            </a:r>
            <a:r>
              <a:rPr lang="en-US" sz="3200" dirty="0"/>
              <a:t>, </a:t>
            </a:r>
            <a:r>
              <a:rPr lang="en-US" sz="3200" dirty="0" err="1"/>
              <a:t>dan</a:t>
            </a:r>
            <a:r>
              <a:rPr lang="en-US" sz="3200" dirty="0"/>
              <a:t> me-manage database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MANAGEMENT SYSTEM (DBMS)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3962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/>
              <a:t>Info </a:t>
            </a:r>
            <a:r>
              <a:rPr lang="en-US" dirty="0" err="1"/>
              <a:t>Tambahan</a:t>
            </a:r>
            <a:endParaRPr lang="en-US" dirty="0"/>
          </a:p>
          <a:p>
            <a:r>
              <a:rPr lang="en-US" dirty="0" err="1"/>
              <a:t>Inti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DBMS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database engine-</a:t>
            </a:r>
            <a:r>
              <a:rPr lang="en-US" dirty="0" err="1"/>
              <a:t>nya</a:t>
            </a:r>
            <a:r>
              <a:rPr lang="en-US" dirty="0"/>
              <a:t>.</a:t>
            </a:r>
          </a:p>
          <a:p>
            <a:r>
              <a:rPr lang="en-US" b="1" dirty="0" err="1"/>
              <a:t>Sebuah</a:t>
            </a:r>
            <a:r>
              <a:rPr lang="en-US" b="1" dirty="0"/>
              <a:t> DDL(Data Definition Language)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mendefinisikan</a:t>
            </a:r>
            <a:r>
              <a:rPr lang="en-US" dirty="0"/>
              <a:t> </a:t>
            </a:r>
            <a:r>
              <a:rPr lang="en-US" dirty="0" err="1"/>
              <a:t>tabel</a:t>
            </a:r>
            <a:r>
              <a:rPr lang="en-US" dirty="0"/>
              <a:t>, fields,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relasi</a:t>
            </a:r>
            <a:r>
              <a:rPr lang="en-US" dirty="0"/>
              <a:t> </a:t>
            </a:r>
            <a:r>
              <a:rPr lang="en-US" dirty="0" err="1"/>
              <a:t>struktural</a:t>
            </a:r>
            <a:endParaRPr lang="en-US" dirty="0"/>
          </a:p>
          <a:p>
            <a:r>
              <a:rPr lang="en-US" b="1" dirty="0"/>
              <a:t>DML(Data Manipulation Language)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, </a:t>
            </a:r>
            <a:r>
              <a:rPr lang="en-US" dirty="0" err="1"/>
              <a:t>membaca</a:t>
            </a:r>
            <a:r>
              <a:rPr lang="en-US" dirty="0"/>
              <a:t>, </a:t>
            </a:r>
            <a:r>
              <a:rPr lang="en-US" dirty="0" err="1"/>
              <a:t>meng</a:t>
            </a:r>
            <a:r>
              <a:rPr lang="en-US" dirty="0"/>
              <a:t>-update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mendelete</a:t>
            </a:r>
            <a:r>
              <a:rPr lang="en-US" dirty="0"/>
              <a:t> record di database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bernavigasi</a:t>
            </a:r>
            <a:r>
              <a:rPr lang="en-US" dirty="0"/>
              <a:t> </a:t>
            </a:r>
            <a:r>
              <a:rPr lang="en-US" dirty="0" err="1"/>
              <a:t>antar</a:t>
            </a:r>
            <a:r>
              <a:rPr lang="en-US" dirty="0"/>
              <a:t> record.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298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Basic steps for Database Capacity Planning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1. Determine Service Level Requirements</a:t>
            </a:r>
          </a:p>
          <a:p>
            <a:pPr marL="0" indent="0">
              <a:buNone/>
            </a:pPr>
            <a:r>
              <a:rPr lang="en-US" dirty="0" smtClean="0"/>
              <a:t>	The first step in the capacity planning process is to categorize the work done by systems </a:t>
            </a:r>
          </a:p>
          <a:p>
            <a:pPr marL="0" indent="0">
              <a:buNone/>
            </a:pPr>
            <a:r>
              <a:rPr lang="en-US" dirty="0" smtClean="0"/>
              <a:t>	and to quantify users’ expectations for how that work gets done.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2. Analyze Current Capacity</a:t>
            </a:r>
          </a:p>
          <a:p>
            <a:pPr marL="0" indent="0">
              <a:buNone/>
            </a:pPr>
            <a:r>
              <a:rPr lang="en-US" dirty="0" smtClean="0"/>
              <a:t>	Next, the current capacity of the system must be analyzed to determine how it is meeting </a:t>
            </a:r>
          </a:p>
          <a:p>
            <a:pPr marL="0" indent="0">
              <a:buNone/>
            </a:pPr>
            <a:r>
              <a:rPr lang="en-US" dirty="0" smtClean="0"/>
              <a:t>	the needs of the users.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3. Planning for the future</a:t>
            </a:r>
          </a:p>
          <a:p>
            <a:pPr marL="0" indent="0">
              <a:buNone/>
            </a:pPr>
            <a:r>
              <a:rPr lang="en-US" dirty="0" smtClean="0"/>
              <a:t>	Finally, using forecasts of future business activity, future system requirements are </a:t>
            </a:r>
          </a:p>
          <a:p>
            <a:pPr marL="0" indent="0">
              <a:buNone/>
            </a:pPr>
            <a:r>
              <a:rPr lang="en-US" dirty="0" smtClean="0"/>
              <a:t>	determined.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395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Jenis file konvensional dan tabel</a:t>
            </a:r>
            <a:endParaRPr lang="id-ID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Master file- catatan -  catatan yang relatif permanen meskipun nilai-nilainya dapat berubah</a:t>
            </a:r>
          </a:p>
          <a:p>
            <a:r>
              <a:rPr lang="id-ID" dirty="0" smtClean="0"/>
              <a:t>File transaksi – catatan – catatan yang menggambarkan kejadian bisnis</a:t>
            </a:r>
          </a:p>
          <a:p>
            <a:r>
              <a:rPr lang="id-ID" dirty="0" smtClean="0"/>
              <a:t>File dokumen - Data historis untuk mereview tanpa adanya pengeluaran tambahan dalam regenerasi dokumen</a:t>
            </a:r>
          </a:p>
          <a:p>
            <a:r>
              <a:rPr lang="id-ID" dirty="0" smtClean="0"/>
              <a:t>File arsip - master dan catatan transaksi yang telah dihapus</a:t>
            </a:r>
          </a:p>
          <a:p>
            <a:r>
              <a:rPr lang="id-ID" dirty="0" smtClean="0"/>
              <a:t>Tabel lookup file - Data yang relatif statis yang dapat digunakan bersama untuk menjaga konsistensi</a:t>
            </a:r>
          </a:p>
          <a:p>
            <a:r>
              <a:rPr lang="id-ID" dirty="0" smtClean="0"/>
              <a:t>File audit - catatan khusus untuk pembaharuan ke file lain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14637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Relational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/>
              <a:t>database </a:t>
            </a:r>
            <a:r>
              <a:rPr lang="en-US" dirty="0" err="1"/>
              <a:t>relasional</a:t>
            </a:r>
            <a:r>
              <a:rPr lang="en-US" dirty="0"/>
              <a:t> </a:t>
            </a:r>
            <a:r>
              <a:rPr lang="en-US" dirty="0" err="1"/>
              <a:t>terdiri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koleksi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tabel-tabel</a:t>
            </a:r>
            <a:r>
              <a:rPr lang="en-US" dirty="0"/>
              <a:t>, yang </a:t>
            </a:r>
            <a:r>
              <a:rPr lang="en-US" dirty="0" err="1"/>
              <a:t>masing-masing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nama</a:t>
            </a:r>
            <a:r>
              <a:rPr lang="en-US" dirty="0"/>
              <a:t> yang </a:t>
            </a:r>
            <a:r>
              <a:rPr lang="en-US" dirty="0" err="1"/>
              <a:t>unik</a:t>
            </a:r>
            <a:r>
              <a:rPr lang="en-US" dirty="0"/>
              <a:t>.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baris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tabel</a:t>
            </a:r>
            <a:r>
              <a:rPr lang="en-US" dirty="0"/>
              <a:t> </a:t>
            </a:r>
            <a:r>
              <a:rPr lang="en-US" dirty="0" err="1"/>
              <a:t>merepresentasikan</a:t>
            </a:r>
            <a:r>
              <a:rPr lang="en-US" dirty="0"/>
              <a:t> </a:t>
            </a:r>
            <a:r>
              <a:rPr lang="en-US" dirty="0" err="1"/>
              <a:t>sebuah</a:t>
            </a:r>
            <a:r>
              <a:rPr lang="en-US" dirty="0"/>
              <a:t> </a:t>
            </a:r>
            <a:r>
              <a:rPr lang="en-US" dirty="0" err="1"/>
              <a:t>keterhubungan</a:t>
            </a:r>
            <a:r>
              <a:rPr lang="en-US" dirty="0"/>
              <a:t>/relationship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0781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 Data Model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25625" y="3417900"/>
            <a:ext cx="8504238" cy="79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875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Data Model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4803" y="1527175"/>
            <a:ext cx="3585882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73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Simple</a:t>
            </a:r>
          </a:p>
          <a:p>
            <a:pPr lvl="1"/>
            <a:r>
              <a:rPr lang="en-US" dirty="0" err="1" smtClean="0"/>
              <a:t>Atribut</a:t>
            </a:r>
            <a:r>
              <a:rPr lang="en-US" dirty="0" smtClean="0"/>
              <a:t> data yang </a:t>
            </a:r>
            <a:r>
              <a:rPr lang="en-US" dirty="0" err="1" smtClean="0"/>
              <a:t>mendeskripsikan</a:t>
            </a:r>
            <a:r>
              <a:rPr lang="en-US" dirty="0" smtClean="0"/>
              <a:t> </a:t>
            </a: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entitas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mendeskripsikan</a:t>
            </a:r>
            <a:r>
              <a:rPr lang="en-US" dirty="0" smtClean="0"/>
              <a:t> </a:t>
            </a:r>
            <a:r>
              <a:rPr lang="en-US" dirty="0" err="1" smtClean="0"/>
              <a:t>entitas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yang lain</a:t>
            </a:r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Redudansi</a:t>
            </a:r>
            <a:endParaRPr lang="en-US" dirty="0" smtClean="0"/>
          </a:p>
          <a:p>
            <a:pPr lvl="1"/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redudansi</a:t>
            </a:r>
            <a:r>
              <a:rPr lang="en-US" dirty="0" smtClean="0"/>
              <a:t> </a:t>
            </a:r>
            <a:r>
              <a:rPr lang="en-US" dirty="0" err="1" smtClean="0"/>
              <a:t>kecuali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foreign keys</a:t>
            </a:r>
          </a:p>
          <a:p>
            <a:r>
              <a:rPr lang="en-US" dirty="0" err="1" smtClean="0"/>
              <a:t>Fleksibel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beradaptasi</a:t>
            </a:r>
            <a:endParaRPr lang="en-US" dirty="0" smtClean="0"/>
          </a:p>
          <a:p>
            <a:pPr lvl="1"/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beradaptasi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51619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Tujuan Dari Perancangan Database</a:t>
            </a:r>
            <a:endParaRPr lang="id-ID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 smtClean="0"/>
              <a:t>Database yang lengkap: mencakup semua data dan koneksi yang dibutuhkan.</a:t>
            </a:r>
          </a:p>
          <a:p>
            <a:r>
              <a:rPr lang="id-ID" dirty="0" smtClean="0"/>
              <a:t>Database mudah dimengerti: ada struktur yang jelas, fleksibel dan cepat dalam membaca dan mengupdate data.</a:t>
            </a:r>
          </a:p>
          <a:p>
            <a:r>
              <a:rPr lang="id-ID" dirty="0" smtClean="0"/>
              <a:t>Database dapat diupgrade: memungkinkan untuk mengubah struktur database dengan perubahan yang minimum pada perangkat lunak yang ada.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6300313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653</Words>
  <Application>Microsoft Office PowerPoint</Application>
  <PresentationFormat>Widescreen</PresentationFormat>
  <Paragraphs>110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Jenis file konvensional dan tabel</vt:lpstr>
      <vt:lpstr>Relational Database</vt:lpstr>
      <vt:lpstr>DEFINISI</vt:lpstr>
      <vt:lpstr>Logical Data Model</vt:lpstr>
      <vt:lpstr>Physical Data Model</vt:lpstr>
      <vt:lpstr>Good Data Model</vt:lpstr>
      <vt:lpstr>Tujuan Dari Perancangan Database</vt:lpstr>
      <vt:lpstr>PowerPoint Presentation</vt:lpstr>
      <vt:lpstr>database Schema</vt:lpstr>
      <vt:lpstr>Contoh DATABASE SCHEMA</vt:lpstr>
      <vt:lpstr>Database distribution and Replication</vt:lpstr>
      <vt:lpstr>Database distribution and replication</vt:lpstr>
      <vt:lpstr>Replication: </vt:lpstr>
      <vt:lpstr>Fragmentation / Partitioning</vt:lpstr>
      <vt:lpstr>Fragmentation / Partitioning</vt:lpstr>
      <vt:lpstr>Data architecture</vt:lpstr>
      <vt:lpstr>DATA ARCHITECTURE</vt:lpstr>
      <vt:lpstr>Data architecture</vt:lpstr>
      <vt:lpstr>ADMINISTRATORS</vt:lpstr>
      <vt:lpstr>DATABASE ARCHITECTURE</vt:lpstr>
      <vt:lpstr>DATABASE MANAGEMENT SYSTEM (DBMS)</vt:lpstr>
      <vt:lpstr>DBMS</vt:lpstr>
      <vt:lpstr>3 Basic steps for Database Capacity Planning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Ifan Tirta Adi</dc:creator>
  <cp:lastModifiedBy>Ifan Tirta Adi</cp:lastModifiedBy>
  <cp:revision>2</cp:revision>
  <dcterms:created xsi:type="dcterms:W3CDTF">2013-06-14T11:32:59Z</dcterms:created>
  <dcterms:modified xsi:type="dcterms:W3CDTF">2013-06-14T11:35:40Z</dcterms:modified>
</cp:coreProperties>
</file>