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8"/>
  </p:notesMasterIdLst>
  <p:sldIdLst>
    <p:sldId id="256" r:id="rId2"/>
    <p:sldId id="257" r:id="rId3"/>
    <p:sldId id="258" r:id="rId4"/>
    <p:sldId id="259" r:id="rId5"/>
    <p:sldId id="260" r:id="rId6"/>
    <p:sldId id="293" r:id="rId7"/>
    <p:sldId id="261" r:id="rId8"/>
    <p:sldId id="262" r:id="rId9"/>
    <p:sldId id="263" r:id="rId10"/>
    <p:sldId id="264" r:id="rId11"/>
    <p:sldId id="265" r:id="rId12"/>
    <p:sldId id="266" r:id="rId13"/>
    <p:sldId id="289" r:id="rId14"/>
    <p:sldId id="283" r:id="rId15"/>
    <p:sldId id="282" r:id="rId16"/>
    <p:sldId id="287" r:id="rId17"/>
    <p:sldId id="267" r:id="rId18"/>
    <p:sldId id="268" r:id="rId19"/>
    <p:sldId id="275" r:id="rId20"/>
    <p:sldId id="276" r:id="rId21"/>
    <p:sldId id="277" r:id="rId22"/>
    <p:sldId id="278" r:id="rId23"/>
    <p:sldId id="279" r:id="rId24"/>
    <p:sldId id="280" r:id="rId25"/>
    <p:sldId id="272" r:id="rId26"/>
    <p:sldId id="273" r:id="rId27"/>
    <p:sldId id="274" r:id="rId28"/>
    <p:sldId id="270" r:id="rId29"/>
    <p:sldId id="269" r:id="rId30"/>
    <p:sldId id="294" r:id="rId31"/>
    <p:sldId id="271" r:id="rId32"/>
    <p:sldId id="286" r:id="rId33"/>
    <p:sldId id="288" r:id="rId34"/>
    <p:sldId id="291" r:id="rId35"/>
    <p:sldId id="292" r:id="rId36"/>
    <p:sldId id="290"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104" y="3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7C05C2-BF87-4E10-9709-1569BCB090D9}" type="datetimeFigureOut">
              <a:rPr lang="en-US" smtClean="0"/>
              <a:pPr/>
              <a:t>9/15/2013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DCEAC9-CD3E-4A6D-8677-37B8F9BE0F49}" type="slidenum">
              <a:rPr lang="en-US" smtClean="0"/>
              <a:pPr/>
              <a:t>‹#›</a:t>
            </a:fld>
            <a:endParaRPr lang="en-US"/>
          </a:p>
        </p:txBody>
      </p:sp>
    </p:spTree>
    <p:extLst>
      <p:ext uri="{BB962C8B-B14F-4D97-AF65-F5344CB8AC3E}">
        <p14:creationId xmlns:p14="http://schemas.microsoft.com/office/powerpoint/2010/main" val="2474883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C8F4BF63-F8B7-4F30-9F80-2CE078CB5654}" type="datetimeFigureOut">
              <a:rPr lang="en-PH" smtClean="0"/>
              <a:pPr/>
              <a:t>9/15/2013</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2771BA57-4A15-464A-BB4D-D26542CE6D89}" type="slidenum">
              <a:rPr lang="en-PH" smtClean="0"/>
              <a:pPr/>
              <a:t>‹#›</a:t>
            </a:fld>
            <a:endParaRPr lang="en-PH"/>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4BF63-F8B7-4F30-9F80-2CE078CB5654}" type="datetimeFigureOut">
              <a:rPr lang="en-PH" smtClean="0"/>
              <a:pPr/>
              <a:t>9/15/2013</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2771BA57-4A15-464A-BB4D-D26542CE6D89}" type="slidenum">
              <a:rPr lang="en-PH" smtClean="0"/>
              <a:pPr/>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4BF63-F8B7-4F30-9F80-2CE078CB5654}" type="datetimeFigureOut">
              <a:rPr lang="en-PH" smtClean="0"/>
              <a:pPr/>
              <a:t>9/15/2013</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2771BA57-4A15-464A-BB4D-D26542CE6D89}" type="slidenum">
              <a:rPr lang="en-PH" smtClean="0"/>
              <a:pPr/>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4BF63-F8B7-4F30-9F80-2CE078CB5654}" type="datetimeFigureOut">
              <a:rPr lang="en-PH" smtClean="0"/>
              <a:pPr/>
              <a:t>9/15/2013</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2771BA57-4A15-464A-BB4D-D26542CE6D89}" type="slidenum">
              <a:rPr lang="en-PH" smtClean="0"/>
              <a:pPr/>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C8F4BF63-F8B7-4F30-9F80-2CE078CB5654}" type="datetimeFigureOut">
              <a:rPr lang="en-PH" smtClean="0"/>
              <a:pPr/>
              <a:t>9/15/2013</a:t>
            </a:fld>
            <a:endParaRPr lang="en-PH"/>
          </a:p>
        </p:txBody>
      </p:sp>
      <p:sp>
        <p:nvSpPr>
          <p:cNvPr id="91" name="Footer Placeholder 90"/>
          <p:cNvSpPr>
            <a:spLocks noGrp="1"/>
          </p:cNvSpPr>
          <p:nvPr>
            <p:ph type="ftr" sz="quarter" idx="11"/>
          </p:nvPr>
        </p:nvSpPr>
        <p:spPr/>
        <p:txBody>
          <a:bodyPr/>
          <a:lstStyle/>
          <a:p>
            <a:endParaRPr lang="en-PH"/>
          </a:p>
        </p:txBody>
      </p:sp>
      <p:sp>
        <p:nvSpPr>
          <p:cNvPr id="92" name="Slide Number Placeholder 91"/>
          <p:cNvSpPr>
            <a:spLocks noGrp="1"/>
          </p:cNvSpPr>
          <p:nvPr>
            <p:ph type="sldNum" sz="quarter" idx="12"/>
          </p:nvPr>
        </p:nvSpPr>
        <p:spPr/>
        <p:txBody>
          <a:bodyPr/>
          <a:lstStyle/>
          <a:p>
            <a:fld id="{2771BA57-4A15-464A-BB4D-D26542CE6D89}" type="slidenum">
              <a:rPr lang="en-PH" smtClean="0"/>
              <a:pPr/>
              <a:t>‹#›</a:t>
            </a:fld>
            <a:endParaRPr lang="en-PH"/>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F4BF63-F8B7-4F30-9F80-2CE078CB5654}" type="datetimeFigureOut">
              <a:rPr lang="en-PH" smtClean="0"/>
              <a:pPr/>
              <a:t>9/15/2013</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2771BA57-4A15-464A-BB4D-D26542CE6D89}" type="slidenum">
              <a:rPr lang="en-PH" smtClean="0"/>
              <a:pPr/>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F4BF63-F8B7-4F30-9F80-2CE078CB5654}" type="datetimeFigureOut">
              <a:rPr lang="en-PH" smtClean="0"/>
              <a:pPr/>
              <a:t>9/15/2013</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2771BA57-4A15-464A-BB4D-D26542CE6D89}" type="slidenum">
              <a:rPr lang="en-PH" smtClean="0"/>
              <a:pPr/>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F4BF63-F8B7-4F30-9F80-2CE078CB5654}" type="datetimeFigureOut">
              <a:rPr lang="en-PH" smtClean="0"/>
              <a:pPr/>
              <a:t>9/15/2013</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2771BA57-4A15-464A-BB4D-D26542CE6D89}" type="slidenum">
              <a:rPr lang="en-PH" smtClean="0"/>
              <a:pPr/>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F4BF63-F8B7-4F30-9F80-2CE078CB5654}" type="datetimeFigureOut">
              <a:rPr lang="en-PH" smtClean="0"/>
              <a:pPr/>
              <a:t>9/15/2013</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2771BA57-4A15-464A-BB4D-D26542CE6D89}" type="slidenum">
              <a:rPr lang="en-PH" smtClean="0"/>
              <a:pPr/>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8F4BF63-F8B7-4F30-9F80-2CE078CB5654}" type="datetimeFigureOut">
              <a:rPr lang="en-PH" smtClean="0"/>
              <a:pPr/>
              <a:t>9/15/2013</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2771BA57-4A15-464A-BB4D-D26542CE6D89}" type="slidenum">
              <a:rPr lang="en-PH" smtClean="0"/>
              <a:pPr/>
              <a:t>‹#›</a:t>
            </a:fld>
            <a:endParaRPr lang="en-PH"/>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C8F4BF63-F8B7-4F30-9F80-2CE078CB5654}" type="datetimeFigureOut">
              <a:rPr lang="en-PH" smtClean="0"/>
              <a:pPr/>
              <a:t>9/15/2013</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2771BA57-4A15-464A-BB4D-D26542CE6D89}" type="slidenum">
              <a:rPr lang="en-PH" smtClean="0"/>
              <a:pPr/>
              <a:t>‹#›</a:t>
            </a:fld>
            <a:endParaRPr lang="en-PH"/>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C8F4BF63-F8B7-4F30-9F80-2CE078CB5654}" type="datetimeFigureOut">
              <a:rPr lang="en-PH" smtClean="0"/>
              <a:pPr/>
              <a:t>9/15/2013</a:t>
            </a:fld>
            <a:endParaRPr lang="en-PH"/>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PH"/>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2771BA57-4A15-464A-BB4D-D26542CE6D89}" type="slidenum">
              <a:rPr lang="en-PH" smtClean="0"/>
              <a:pPr/>
              <a:t>‹#›</a:t>
            </a:fld>
            <a:endParaRPr lang="en-PH"/>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biblegateway.com/passage/?search=Psalm+8%3A5-7&amp;version=NIV#fen-NIV-14018b" TargetMode="External"/><Relationship Id="rId2" Type="http://schemas.openxmlformats.org/officeDocument/2006/relationships/hyperlink" Target="http://www.biblegateway.com/passage/?search=Psalm+8%3A5-7&amp;version=NIV#fen-NIV-14018a" TargetMode="External"/><Relationship Id="rId1" Type="http://schemas.openxmlformats.org/officeDocument/2006/relationships/slideLayout" Target="../slideLayouts/slideLayout2.xml"/><Relationship Id="rId5" Type="http://schemas.openxmlformats.org/officeDocument/2006/relationships/hyperlink" Target="http://www.biblegateway.com/passage/?search=Psalm+8%3A5-7&amp;version=NIV#fen-NIV-14019d" TargetMode="External"/><Relationship Id="rId4" Type="http://schemas.openxmlformats.org/officeDocument/2006/relationships/hyperlink" Target="http://www.biblegateway.com/passage/?search=Psalm+8%3A5-7&amp;version=NIV#fen-NIV-14018c" TargetMode="External"/></Relationships>
</file>

<file path=ppt/slides/_rels/slide34.xml.rels><?xml version="1.0" encoding="UTF-8" standalone="yes"?>
<Relationships xmlns="http://schemas.openxmlformats.org/package/2006/relationships"><Relationship Id="rId2" Type="http://schemas.openxmlformats.org/officeDocument/2006/relationships/hyperlink" Target="http://www.biblegateway.com/passage/?search=Matthew+5:43-44&amp;version=NIV#fen-NIV-23278a"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biblegateway.com/passage/?search=1+Corinthians+3:22-23&amp;version=NIV#fen-NIV-28433a"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371600"/>
            <a:ext cx="4419600" cy="1600327"/>
          </a:xfrm>
        </p:spPr>
        <p:txBody>
          <a:bodyPr/>
          <a:lstStyle/>
          <a:p>
            <a:r>
              <a:rPr lang="en-PH" dirty="0" err="1" smtClean="0"/>
              <a:t>Tempen</a:t>
            </a:r>
            <a:r>
              <a:rPr lang="en-PH" dirty="0" smtClean="0"/>
              <a:t> Chi-</a:t>
            </a:r>
            <a:r>
              <a:rPr lang="en-PH" dirty="0" err="1" smtClean="0"/>
              <a:t>han</a:t>
            </a:r>
            <a:endParaRPr lang="en-PH" dirty="0"/>
          </a:p>
        </p:txBody>
      </p:sp>
      <p:sp>
        <p:nvSpPr>
          <p:cNvPr id="3" name="Subtitle 2"/>
          <p:cNvSpPr>
            <a:spLocks noGrp="1"/>
          </p:cNvSpPr>
          <p:nvPr>
            <p:ph type="subTitle" idx="1"/>
          </p:nvPr>
        </p:nvSpPr>
        <p:spPr>
          <a:xfrm>
            <a:off x="359229" y="2971800"/>
            <a:ext cx="4419600" cy="1066800"/>
          </a:xfrm>
        </p:spPr>
        <p:txBody>
          <a:bodyPr numCol="2">
            <a:noAutofit/>
          </a:bodyPr>
          <a:lstStyle/>
          <a:p>
            <a:pPr algn="l"/>
            <a:r>
              <a:rPr lang="en-PH" sz="1600" dirty="0" smtClean="0">
                <a:solidFill>
                  <a:schemeClr val="tx1"/>
                </a:solidFill>
                <a:latin typeface="Verdana" pitchFamily="34" charset="0"/>
                <a:ea typeface="Verdana" pitchFamily="34" charset="0"/>
                <a:cs typeface="Verdana" pitchFamily="34" charset="0"/>
              </a:rPr>
              <a:t>Members:</a:t>
            </a:r>
          </a:p>
          <a:p>
            <a:pPr algn="l"/>
            <a:r>
              <a:rPr lang="en-PH" sz="1600" dirty="0" err="1" smtClean="0">
                <a:solidFill>
                  <a:schemeClr val="tx1"/>
                </a:solidFill>
                <a:latin typeface="Verdana" pitchFamily="34" charset="0"/>
                <a:ea typeface="Verdana" pitchFamily="34" charset="0"/>
                <a:cs typeface="Verdana" pitchFamily="34" charset="0"/>
              </a:rPr>
              <a:t>Badiola</a:t>
            </a:r>
            <a:endParaRPr lang="en-PH" sz="1600" dirty="0" smtClean="0">
              <a:solidFill>
                <a:schemeClr val="tx1"/>
              </a:solidFill>
              <a:latin typeface="Verdana" pitchFamily="34" charset="0"/>
              <a:ea typeface="Verdana" pitchFamily="34" charset="0"/>
              <a:cs typeface="Verdana" pitchFamily="34" charset="0"/>
            </a:endParaRPr>
          </a:p>
          <a:p>
            <a:pPr algn="l"/>
            <a:r>
              <a:rPr lang="en-PH" sz="1600" dirty="0" smtClean="0">
                <a:solidFill>
                  <a:schemeClr val="tx1"/>
                </a:solidFill>
                <a:latin typeface="Verdana" pitchFamily="34" charset="0"/>
                <a:ea typeface="Verdana" pitchFamily="34" charset="0"/>
                <a:cs typeface="Verdana" pitchFamily="34" charset="0"/>
              </a:rPr>
              <a:t>Concepcion</a:t>
            </a:r>
          </a:p>
          <a:p>
            <a:pPr algn="l"/>
            <a:r>
              <a:rPr lang="en-PH" sz="1600" dirty="0" err="1" smtClean="0">
                <a:solidFill>
                  <a:schemeClr val="tx1"/>
                </a:solidFill>
                <a:latin typeface="Verdana" pitchFamily="34" charset="0"/>
                <a:ea typeface="Verdana" pitchFamily="34" charset="0"/>
                <a:cs typeface="Verdana" pitchFamily="34" charset="0"/>
              </a:rPr>
              <a:t>Basco</a:t>
            </a:r>
            <a:endParaRPr lang="en-PH" sz="1600" dirty="0" smtClean="0">
              <a:solidFill>
                <a:schemeClr val="tx1"/>
              </a:solidFill>
              <a:latin typeface="Verdana" pitchFamily="34" charset="0"/>
              <a:ea typeface="Verdana" pitchFamily="34" charset="0"/>
              <a:cs typeface="Verdana" pitchFamily="34" charset="0"/>
            </a:endParaRPr>
          </a:p>
          <a:p>
            <a:pPr algn="l"/>
            <a:r>
              <a:rPr lang="en-PH" sz="1600" dirty="0" smtClean="0">
                <a:solidFill>
                  <a:schemeClr val="tx1"/>
                </a:solidFill>
                <a:latin typeface="Verdana" pitchFamily="34" charset="0"/>
                <a:ea typeface="Verdana" pitchFamily="34" charset="0"/>
                <a:cs typeface="Verdana" pitchFamily="34" charset="0"/>
              </a:rPr>
              <a:t>Feliciano</a:t>
            </a:r>
          </a:p>
          <a:p>
            <a:pPr algn="l"/>
            <a:endParaRPr lang="en-PH" sz="1600" dirty="0" smtClean="0">
              <a:solidFill>
                <a:schemeClr val="tx1"/>
              </a:solidFill>
              <a:latin typeface="Verdana" pitchFamily="34" charset="0"/>
              <a:ea typeface="Verdana" pitchFamily="34" charset="0"/>
              <a:cs typeface="Verdana" pitchFamily="34" charset="0"/>
            </a:endParaRPr>
          </a:p>
          <a:p>
            <a:pPr algn="l"/>
            <a:r>
              <a:rPr lang="en-PH" sz="1600" dirty="0" smtClean="0">
                <a:solidFill>
                  <a:schemeClr val="tx1"/>
                </a:solidFill>
                <a:latin typeface="Verdana" pitchFamily="34" charset="0"/>
                <a:ea typeface="Verdana" pitchFamily="34" charset="0"/>
                <a:cs typeface="Verdana" pitchFamily="34" charset="0"/>
              </a:rPr>
              <a:t>Tajima</a:t>
            </a:r>
          </a:p>
          <a:p>
            <a:pPr algn="l"/>
            <a:r>
              <a:rPr lang="en-PH" sz="1600" dirty="0" err="1" smtClean="0">
                <a:solidFill>
                  <a:schemeClr val="tx1"/>
                </a:solidFill>
                <a:latin typeface="Verdana" pitchFamily="34" charset="0"/>
                <a:ea typeface="Verdana" pitchFamily="34" charset="0"/>
                <a:cs typeface="Verdana" pitchFamily="34" charset="0"/>
              </a:rPr>
              <a:t>Caldeo</a:t>
            </a:r>
            <a:endParaRPr lang="en-PH" sz="1600" dirty="0" smtClean="0">
              <a:solidFill>
                <a:schemeClr val="tx1"/>
              </a:solidFill>
              <a:latin typeface="Verdana" pitchFamily="34" charset="0"/>
              <a:ea typeface="Verdana" pitchFamily="34" charset="0"/>
              <a:cs typeface="Verdana" pitchFamily="34" charset="0"/>
            </a:endParaRPr>
          </a:p>
          <a:p>
            <a:pPr algn="l"/>
            <a:r>
              <a:rPr lang="en-PH" sz="1600" dirty="0" err="1" smtClean="0">
                <a:solidFill>
                  <a:schemeClr val="tx1"/>
                </a:solidFill>
                <a:latin typeface="Verdana" pitchFamily="34" charset="0"/>
                <a:ea typeface="Verdana" pitchFamily="34" charset="0"/>
                <a:cs typeface="Verdana" pitchFamily="34" charset="0"/>
              </a:rPr>
              <a:t>Larracas</a:t>
            </a:r>
            <a:endParaRPr lang="en-PH" sz="1600" dirty="0" smtClean="0">
              <a:solidFill>
                <a:schemeClr val="tx1"/>
              </a:solidFill>
              <a:latin typeface="Verdana" pitchFamily="34" charset="0"/>
              <a:ea typeface="Verdana" pitchFamily="34" charset="0"/>
              <a:cs typeface="Verdana" pitchFamily="34" charset="0"/>
            </a:endParaRPr>
          </a:p>
          <a:p>
            <a:pPr algn="l"/>
            <a:r>
              <a:rPr lang="en-PH" sz="1600" dirty="0" err="1" smtClean="0">
                <a:solidFill>
                  <a:schemeClr val="tx1"/>
                </a:solidFill>
                <a:latin typeface="Verdana" pitchFamily="34" charset="0"/>
                <a:ea typeface="Verdana" pitchFamily="34" charset="0"/>
                <a:cs typeface="Verdana" pitchFamily="34" charset="0"/>
              </a:rPr>
              <a:t>Delima</a:t>
            </a:r>
            <a:endParaRPr lang="en-PH" sz="1600" dirty="0" smtClean="0">
              <a:solidFill>
                <a:schemeClr val="tx1"/>
              </a:solidFill>
              <a:latin typeface="Verdana" pitchFamily="34" charset="0"/>
              <a:ea typeface="Verdana" pitchFamily="34" charset="0"/>
              <a:cs typeface="Verdana" pitchFamily="34" charset="0"/>
            </a:endParaRPr>
          </a:p>
        </p:txBody>
      </p:sp>
      <p:sp>
        <p:nvSpPr>
          <p:cNvPr id="4" name="TextBox 3"/>
          <p:cNvSpPr txBox="1"/>
          <p:nvPr/>
        </p:nvSpPr>
        <p:spPr>
          <a:xfrm>
            <a:off x="381000" y="762000"/>
            <a:ext cx="8305800" cy="1015663"/>
          </a:xfrm>
          <a:prstGeom prst="rect">
            <a:avLst/>
          </a:prstGeom>
          <a:noFill/>
        </p:spPr>
        <p:txBody>
          <a:bodyPr wrap="square" rtlCol="0">
            <a:spAutoFit/>
          </a:bodyPr>
          <a:lstStyle/>
          <a:p>
            <a:pPr algn="ctr"/>
            <a:r>
              <a:rPr lang="en-PH" sz="6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Verdana" pitchFamily="34" charset="0"/>
                <a:ea typeface="Verdana" pitchFamily="34" charset="0"/>
                <a:cs typeface="Verdana" pitchFamily="34" charset="0"/>
              </a:rPr>
              <a:t>Gaudium</a:t>
            </a:r>
            <a:r>
              <a:rPr lang="en-PH"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Verdana" pitchFamily="34" charset="0"/>
                <a:ea typeface="Verdana" pitchFamily="34" charset="0"/>
                <a:cs typeface="Verdana" pitchFamily="34" charset="0"/>
              </a:rPr>
              <a:t> Et </a:t>
            </a:r>
            <a:r>
              <a:rPr lang="en-PH" sz="6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Verdana" pitchFamily="34" charset="0"/>
                <a:ea typeface="Verdana" pitchFamily="34" charset="0"/>
                <a:cs typeface="Verdana" pitchFamily="34" charset="0"/>
              </a:rPr>
              <a:t>Spes</a:t>
            </a:r>
            <a:endParaRPr lang="en-PH"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Verdana" pitchFamily="34" charset="0"/>
              <a:ea typeface="Verdana" pitchFamily="34" charset="0"/>
              <a:cs typeface="Verdana" pitchFamily="34" charset="0"/>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914400"/>
            <a:ext cx="8153400" cy="4462760"/>
          </a:xfrm>
          <a:prstGeom prst="rect">
            <a:avLst/>
          </a:prstGeom>
          <a:noFill/>
        </p:spPr>
        <p:txBody>
          <a:bodyPr wrap="square" rtlCol="0">
            <a:spAutoFit/>
          </a:bodyPr>
          <a:lstStyle/>
          <a:p>
            <a:pPr algn="ctr"/>
            <a:r>
              <a:rPr lang="en-PH" sz="3200" b="1" dirty="0" smtClean="0"/>
              <a:t>Two Key Understandings:</a:t>
            </a:r>
          </a:p>
          <a:p>
            <a:pPr algn="ctr"/>
            <a:endParaRPr lang="en-PH" sz="3200" b="1" dirty="0" smtClean="0"/>
          </a:p>
          <a:p>
            <a:r>
              <a:rPr lang="en-PH" sz="2000" dirty="0" smtClean="0"/>
              <a:t>The principle of common good relies on two central understandings which provide the conditions necessary to achieve the common good.</a:t>
            </a:r>
          </a:p>
          <a:p>
            <a:endParaRPr lang="en-PH" sz="2000" dirty="0" smtClean="0"/>
          </a:p>
          <a:p>
            <a:pPr marL="342900" indent="-342900">
              <a:buAutoNum type="arabicPeriod"/>
            </a:pPr>
            <a:r>
              <a:rPr lang="en-PH" sz="2000" dirty="0" smtClean="0"/>
              <a:t>The human person is social by nature (born into a fabric of relationships)and needs others in order to thrive. Life is not lived in isolation but for the formation of social unity. The Common Good recognizes that all persons must contribute to life in society, and all persons must share in the mutual benefits of life in society.</a:t>
            </a:r>
          </a:p>
          <a:p>
            <a:pPr marL="342900" indent="-342900">
              <a:buAutoNum type="arabicPeriod"/>
            </a:pPr>
            <a:endParaRPr lang="en-PH" sz="2000" dirty="0" smtClean="0"/>
          </a:p>
          <a:p>
            <a:pPr marL="342900" indent="-342900">
              <a:buFontTx/>
              <a:buAutoNum type="arabicPeriod"/>
            </a:pPr>
            <a:r>
              <a:rPr lang="en-PH" sz="2000" dirty="0" smtClean="0"/>
              <a:t>The human person must be surrounded by a set of rights and duties that are guaranteed so that there are minimum standards that support life in society.</a:t>
            </a:r>
          </a:p>
        </p:txBody>
      </p:sp>
    </p:spTree>
  </p:cSld>
  <p:clrMapOvr>
    <a:masterClrMapping/>
  </p:clrMapOvr>
  <p:transition spd="med">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57200"/>
            <a:ext cx="8382000" cy="4339650"/>
          </a:xfrm>
          <a:prstGeom prst="rect">
            <a:avLst/>
          </a:prstGeom>
          <a:noFill/>
        </p:spPr>
        <p:txBody>
          <a:bodyPr wrap="square" rtlCol="0">
            <a:spAutoFit/>
          </a:bodyPr>
          <a:lstStyle/>
          <a:p>
            <a:pPr algn="ctr"/>
            <a:r>
              <a:rPr lang="en-PH" sz="2800" b="1" dirty="0" smtClean="0"/>
              <a:t>Common Good defined in Catholic Social Teaching:</a:t>
            </a:r>
          </a:p>
          <a:p>
            <a:pPr algn="ctr"/>
            <a:endParaRPr lang="en-PH" sz="2800" dirty="0" smtClean="0"/>
          </a:p>
          <a:p>
            <a:pPr algn="just"/>
            <a:r>
              <a:rPr lang="en-PH" sz="2000" dirty="0" smtClean="0"/>
              <a:t>From: </a:t>
            </a:r>
            <a:r>
              <a:rPr lang="en-PH" sz="2000" dirty="0" err="1" smtClean="0"/>
              <a:t>Gaudium</a:t>
            </a:r>
            <a:r>
              <a:rPr lang="en-PH" sz="2000" dirty="0" smtClean="0"/>
              <a:t> </a:t>
            </a:r>
            <a:r>
              <a:rPr lang="en-PH" sz="2000" dirty="0"/>
              <a:t>et Spes,#</a:t>
            </a:r>
            <a:r>
              <a:rPr lang="en-PH" sz="2000" dirty="0" smtClean="0"/>
              <a:t>26</a:t>
            </a:r>
          </a:p>
          <a:p>
            <a:pPr algn="just"/>
            <a:endParaRPr lang="en-PH" sz="2000" dirty="0"/>
          </a:p>
          <a:p>
            <a:pPr algn="just"/>
            <a:r>
              <a:rPr lang="en-PH" sz="2000" i="1" dirty="0"/>
              <a:t>“Every day human interdependence grows more tightly drawn and spreads </a:t>
            </a:r>
            <a:r>
              <a:rPr lang="en-PH" sz="2000" i="1" dirty="0" smtClean="0"/>
              <a:t>by degrees </a:t>
            </a:r>
            <a:r>
              <a:rPr lang="en-PH" sz="2000" i="1" dirty="0"/>
              <a:t>over the whole </a:t>
            </a:r>
            <a:r>
              <a:rPr lang="en-PH" sz="2000" i="1" dirty="0" smtClean="0"/>
              <a:t>world. As </a:t>
            </a:r>
            <a:r>
              <a:rPr lang="en-PH" sz="2000" i="1" dirty="0"/>
              <a:t>a result the common </a:t>
            </a:r>
            <a:r>
              <a:rPr lang="en-PH" sz="2000" i="1" dirty="0" smtClean="0"/>
              <a:t>good, that </a:t>
            </a:r>
            <a:r>
              <a:rPr lang="en-PH" sz="2000" i="1" dirty="0"/>
              <a:t>is</a:t>
            </a:r>
            <a:r>
              <a:rPr lang="en-PH" sz="2000" i="1" dirty="0" smtClean="0"/>
              <a:t>, the sum of </a:t>
            </a:r>
            <a:r>
              <a:rPr lang="en-PH" sz="2000" i="1" dirty="0"/>
              <a:t>those conditions of social life which allow social groups and their </a:t>
            </a:r>
            <a:r>
              <a:rPr lang="en-PH" sz="2000" i="1" dirty="0" smtClean="0"/>
              <a:t>individual members </a:t>
            </a:r>
            <a:r>
              <a:rPr lang="en-PH" sz="2000" i="1" dirty="0"/>
              <a:t>relatively thorough and ready access to their own </a:t>
            </a:r>
            <a:r>
              <a:rPr lang="en-PH" sz="2000" i="1" dirty="0" smtClean="0"/>
              <a:t>fulfilment, today takes </a:t>
            </a:r>
            <a:r>
              <a:rPr lang="en-PH" sz="2000" i="1" dirty="0"/>
              <a:t>on an increasingly universal complexion and consequently involves </a:t>
            </a:r>
            <a:r>
              <a:rPr lang="en-PH" sz="2000" i="1" dirty="0" smtClean="0"/>
              <a:t>rights and </a:t>
            </a:r>
            <a:r>
              <a:rPr lang="en-PH" sz="2000" i="1" dirty="0"/>
              <a:t>duties with respect to the whole human race. Every social group </a:t>
            </a:r>
            <a:r>
              <a:rPr lang="en-PH" sz="2000" i="1" dirty="0" smtClean="0"/>
              <a:t>must take </a:t>
            </a:r>
            <a:r>
              <a:rPr lang="en-PH" sz="2000" i="1" dirty="0"/>
              <a:t>account of the needs and legitimate aspiration of other groups, and </a:t>
            </a:r>
            <a:r>
              <a:rPr lang="en-PH" sz="2000" i="1" dirty="0" smtClean="0"/>
              <a:t>even of </a:t>
            </a:r>
            <a:r>
              <a:rPr lang="en-PH" sz="2000" i="1" dirty="0"/>
              <a:t>the general welfare of the entire human family.”</a:t>
            </a:r>
          </a:p>
        </p:txBody>
      </p:sp>
    </p:spTree>
  </p:cSld>
  <p:clrMapOvr>
    <a:masterClrMapping/>
  </p:clrMapOvr>
  <p:transition spd="med">
    <p:wheel spokes="2"/>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0"/>
            <a:ext cx="8686800" cy="6217087"/>
          </a:xfrm>
          <a:prstGeom prst="rect">
            <a:avLst/>
          </a:prstGeom>
          <a:noFill/>
        </p:spPr>
        <p:txBody>
          <a:bodyPr wrap="square" rtlCol="0">
            <a:spAutoFit/>
          </a:bodyPr>
          <a:lstStyle/>
          <a:p>
            <a:pPr algn="ctr"/>
            <a:r>
              <a:rPr lang="en-PH" sz="3200" b="1" dirty="0"/>
              <a:t>The Common </a:t>
            </a:r>
            <a:r>
              <a:rPr lang="en-PH" sz="3200" b="1" dirty="0" smtClean="0"/>
              <a:t>Good:</a:t>
            </a:r>
            <a:endParaRPr lang="en-PH" dirty="0" smtClean="0"/>
          </a:p>
          <a:p>
            <a:pPr>
              <a:lnSpc>
                <a:spcPct val="150000"/>
              </a:lnSpc>
            </a:pPr>
            <a:r>
              <a:rPr lang="en-PH" sz="2800" b="1" dirty="0" smtClean="0"/>
              <a:t>• </a:t>
            </a:r>
            <a:r>
              <a:rPr lang="en-PH" sz="2400" dirty="0"/>
              <a:t>Is a concern for the welfare of the </a:t>
            </a:r>
            <a:r>
              <a:rPr lang="en-PH" sz="2400" dirty="0" smtClean="0"/>
              <a:t>whole</a:t>
            </a:r>
            <a:endParaRPr lang="en-PH" sz="2400" dirty="0"/>
          </a:p>
          <a:p>
            <a:pPr>
              <a:lnSpc>
                <a:spcPct val="150000"/>
              </a:lnSpc>
            </a:pPr>
            <a:r>
              <a:rPr lang="en-PH" sz="2400" dirty="0"/>
              <a:t>• Recognizes the human person is sacred and </a:t>
            </a:r>
            <a:r>
              <a:rPr lang="en-PH" sz="2400" dirty="0" smtClean="0"/>
              <a:t>social</a:t>
            </a:r>
            <a:endParaRPr lang="en-PH" sz="2400" dirty="0"/>
          </a:p>
          <a:p>
            <a:pPr>
              <a:lnSpc>
                <a:spcPct val="150000"/>
              </a:lnSpc>
            </a:pPr>
            <a:r>
              <a:rPr lang="en-PH" sz="2400" dirty="0"/>
              <a:t>• Is built upon the principle of human dignity and the equality of all </a:t>
            </a:r>
            <a:r>
              <a:rPr lang="en-PH" sz="2400" dirty="0" smtClean="0"/>
              <a:t>people</a:t>
            </a:r>
            <a:endParaRPr lang="en-PH" sz="2400" dirty="0"/>
          </a:p>
          <a:p>
            <a:pPr>
              <a:lnSpc>
                <a:spcPct val="150000"/>
              </a:lnSpc>
            </a:pPr>
            <a:r>
              <a:rPr lang="en-PH" sz="2400" dirty="0"/>
              <a:t>• Recognizes that human beings realize their dignity and achieve their </a:t>
            </a:r>
            <a:r>
              <a:rPr lang="en-PH" sz="2400" dirty="0" smtClean="0"/>
              <a:t>destiny in </a:t>
            </a:r>
            <a:r>
              <a:rPr lang="en-PH" sz="2400" dirty="0"/>
              <a:t>particular communities, not isolation.</a:t>
            </a:r>
          </a:p>
          <a:p>
            <a:pPr>
              <a:lnSpc>
                <a:spcPct val="150000"/>
              </a:lnSpc>
            </a:pPr>
            <a:r>
              <a:rPr lang="en-PH" sz="2400" dirty="0"/>
              <a:t>• Requires a foundation of basic rights which are minimum standards for </a:t>
            </a:r>
            <a:r>
              <a:rPr lang="en-PH" sz="2400" dirty="0" smtClean="0"/>
              <a:t>life in </a:t>
            </a:r>
            <a:r>
              <a:rPr lang="en-PH" sz="2400" dirty="0"/>
              <a:t>society</a:t>
            </a:r>
          </a:p>
          <a:p>
            <a:pPr>
              <a:lnSpc>
                <a:spcPct val="150000"/>
              </a:lnSpc>
            </a:pPr>
            <a:r>
              <a:rPr lang="en-PH" sz="2400" dirty="0"/>
              <a:t>• Is personal and </a:t>
            </a:r>
            <a:r>
              <a:rPr lang="en-PH" sz="2400" dirty="0" smtClean="0"/>
              <a:t>communal</a:t>
            </a:r>
          </a:p>
          <a:p>
            <a:pPr>
              <a:lnSpc>
                <a:spcPct val="150000"/>
              </a:lnSpc>
            </a:pPr>
            <a:r>
              <a:rPr lang="en-PH" sz="2400" dirty="0" smtClean="0"/>
              <a:t>• </a:t>
            </a:r>
            <a:r>
              <a:rPr lang="en-PH" sz="2400" dirty="0"/>
              <a:t>Must be active at every level of </a:t>
            </a:r>
            <a:r>
              <a:rPr lang="en-PH" sz="2400" dirty="0" smtClean="0"/>
              <a:t>life</a:t>
            </a:r>
            <a:endParaRPr lang="en-PH" sz="2400" dirty="0"/>
          </a:p>
        </p:txBody>
      </p:sp>
    </p:spTree>
  </p:cSld>
  <p:clrMapOvr>
    <a:masterClrMapping/>
  </p:clrMapOvr>
  <p:transition spd="med">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8686800" cy="5791200"/>
          </a:xfrm>
        </p:spPr>
        <p:txBody>
          <a:bodyPr>
            <a:normAutofit fontScale="92500" lnSpcReduction="20000"/>
          </a:bodyPr>
          <a:lstStyle/>
          <a:p>
            <a:pPr>
              <a:lnSpc>
                <a:spcPct val="150000"/>
              </a:lnSpc>
            </a:pPr>
            <a:r>
              <a:rPr lang="en-PH" dirty="0">
                <a:solidFill>
                  <a:schemeClr val="tx1"/>
                </a:solidFill>
              </a:rPr>
              <a:t>Is directed by a moral concern that each person must participate and share in the benefits of social advances</a:t>
            </a:r>
          </a:p>
          <a:p>
            <a:pPr>
              <a:lnSpc>
                <a:spcPct val="150000"/>
              </a:lnSpc>
            </a:pPr>
            <a:r>
              <a:rPr lang="en-PH" dirty="0" smtClean="0">
                <a:solidFill>
                  <a:schemeClr val="tx1"/>
                </a:solidFill>
              </a:rPr>
              <a:t> </a:t>
            </a:r>
            <a:r>
              <a:rPr lang="en-PH" dirty="0">
                <a:solidFill>
                  <a:schemeClr val="tx1"/>
                </a:solidFill>
              </a:rPr>
              <a:t>Is needed to avoid the harmful forces of coercion, domination or exploitation</a:t>
            </a:r>
          </a:p>
          <a:p>
            <a:pPr>
              <a:lnSpc>
                <a:spcPct val="150000"/>
              </a:lnSpc>
            </a:pPr>
            <a:r>
              <a:rPr lang="en-PH" dirty="0" smtClean="0">
                <a:solidFill>
                  <a:schemeClr val="tx1"/>
                </a:solidFill>
              </a:rPr>
              <a:t> </a:t>
            </a:r>
            <a:r>
              <a:rPr lang="en-PH" dirty="0">
                <a:solidFill>
                  <a:schemeClr val="tx1"/>
                </a:solidFill>
              </a:rPr>
              <a:t>Is needed for the overall just functioning of a society</a:t>
            </a:r>
          </a:p>
          <a:p>
            <a:pPr>
              <a:lnSpc>
                <a:spcPct val="150000"/>
              </a:lnSpc>
            </a:pPr>
            <a:r>
              <a:rPr lang="en-PH" dirty="0" smtClean="0">
                <a:solidFill>
                  <a:schemeClr val="tx1"/>
                </a:solidFill>
              </a:rPr>
              <a:t> </a:t>
            </a:r>
            <a:r>
              <a:rPr lang="en-PH" dirty="0">
                <a:solidFill>
                  <a:schemeClr val="tx1"/>
                </a:solidFill>
              </a:rPr>
              <a:t>Recognizes that governments and political institutions are necessary and have active responsibility for achieving the common good</a:t>
            </a:r>
          </a:p>
          <a:p>
            <a:pPr>
              <a:lnSpc>
                <a:spcPct val="150000"/>
              </a:lnSpc>
            </a:pPr>
            <a:r>
              <a:rPr lang="en-PH" dirty="0" smtClean="0">
                <a:solidFill>
                  <a:schemeClr val="tx1"/>
                </a:solidFill>
              </a:rPr>
              <a:t> </a:t>
            </a:r>
            <a:r>
              <a:rPr lang="en-PH" dirty="0">
                <a:solidFill>
                  <a:schemeClr val="tx1"/>
                </a:solidFill>
              </a:rPr>
              <a:t>Must be an increasingly transnational - or global- reality encompassing the entire human family</a:t>
            </a:r>
          </a:p>
          <a:p>
            <a:pPr>
              <a:lnSpc>
                <a:spcPct val="150000"/>
              </a:lnSpc>
            </a:pPr>
            <a:r>
              <a:rPr lang="en-PH" dirty="0" smtClean="0">
                <a:solidFill>
                  <a:schemeClr val="tx1"/>
                </a:solidFill>
              </a:rPr>
              <a:t> </a:t>
            </a:r>
            <a:r>
              <a:rPr lang="en-PH" dirty="0">
                <a:solidFill>
                  <a:schemeClr val="tx1"/>
                </a:solidFill>
              </a:rPr>
              <a:t>Is not utilitarian in nature: it’s not “the greatest good for the greatest number,” because this can allow for the exclusion of individuals or even segments of society</a:t>
            </a:r>
          </a:p>
          <a:p>
            <a:endParaRPr lang="en-US" dirty="0"/>
          </a:p>
        </p:txBody>
      </p:sp>
    </p:spTree>
    <p:extLst>
      <p:ext uri="{BB962C8B-B14F-4D97-AF65-F5344CB8AC3E}">
        <p14:creationId xmlns:p14="http://schemas.microsoft.com/office/powerpoint/2010/main" val="40006065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819400"/>
            <a:ext cx="8686800" cy="1184825"/>
          </a:xfrm>
        </p:spPr>
        <p:txBody>
          <a:bodyPr>
            <a:normAutofit/>
          </a:bodyPr>
          <a:lstStyle/>
          <a:p>
            <a:r>
              <a:rPr lang="en-PH" sz="4400" dirty="0" smtClean="0"/>
              <a:t>Signs of The Times</a:t>
            </a:r>
            <a:endParaRPr lang="en-PH" sz="4400" dirty="0"/>
          </a:p>
        </p:txBody>
      </p:sp>
    </p:spTree>
  </p:cSld>
  <p:clrMapOvr>
    <a:masterClrMapping/>
  </p:clrMapOvr>
  <p:transition spd="med">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304800"/>
            <a:ext cx="3366627"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dirty="0" smtClean="0"/>
              <a:t>Signs of the Times</a:t>
            </a:r>
            <a:endParaRPr lang="en-US" sz="3200" b="1" dirty="0"/>
          </a:p>
        </p:txBody>
      </p:sp>
      <p:sp>
        <p:nvSpPr>
          <p:cNvPr id="4" name="Rectangle 3"/>
          <p:cNvSpPr/>
          <p:nvPr/>
        </p:nvSpPr>
        <p:spPr>
          <a:xfrm>
            <a:off x="304800" y="856357"/>
            <a:ext cx="8610600" cy="5632311"/>
          </a:xfrm>
          <a:prstGeom prst="rect">
            <a:avLst/>
          </a:prstGeom>
        </p:spPr>
        <p:txBody>
          <a:bodyPr wrap="square">
            <a:spAutoFit/>
          </a:bodyPr>
          <a:lstStyle/>
          <a:p>
            <a:pPr>
              <a:buFontTx/>
              <a:buChar char="-"/>
            </a:pPr>
            <a:r>
              <a:rPr lang="en-PH" sz="2400" dirty="0" smtClean="0"/>
              <a:t>Sign of the times is a phrase strongly associated with Roman Catholicism in the era of the Second Vatican Council. </a:t>
            </a:r>
          </a:p>
          <a:p>
            <a:pPr>
              <a:buFontTx/>
              <a:buChar char="-"/>
            </a:pPr>
            <a:endParaRPr lang="en-PH" sz="2400" dirty="0" smtClean="0"/>
          </a:p>
          <a:p>
            <a:pPr>
              <a:buFontTx/>
              <a:buChar char="-"/>
            </a:pPr>
            <a:r>
              <a:rPr lang="en-PH" sz="2400" dirty="0" smtClean="0"/>
              <a:t> It was taken to mean that the Church should listen to, and learn from, the world around it. </a:t>
            </a:r>
          </a:p>
          <a:p>
            <a:pPr>
              <a:buFontTx/>
              <a:buChar char="-"/>
            </a:pPr>
            <a:endParaRPr lang="en-PH" sz="2400" dirty="0" smtClean="0"/>
          </a:p>
          <a:p>
            <a:pPr>
              <a:buFontTx/>
              <a:buChar char="-"/>
            </a:pPr>
            <a:r>
              <a:rPr lang="en-PH" sz="2400" dirty="0" smtClean="0"/>
              <a:t> It should learn to read the 'sign(s) of the times'. </a:t>
            </a:r>
          </a:p>
          <a:p>
            <a:pPr>
              <a:buFontTx/>
              <a:buChar char="-"/>
            </a:pPr>
            <a:endParaRPr lang="en-PH" sz="2400" dirty="0" smtClean="0"/>
          </a:p>
          <a:p>
            <a:pPr>
              <a:buFontTx/>
              <a:buChar char="-"/>
            </a:pPr>
            <a:r>
              <a:rPr lang="en-PH" sz="2400" dirty="0" smtClean="0"/>
              <a:t> This phrase, though it comes from the Gospel of Matthew, was used in a somewhat novel way by Pope John XXIII when he convoked the council, in the statement </a:t>
            </a:r>
            <a:r>
              <a:rPr lang="en-PH" sz="2400" dirty="0" err="1" smtClean="0"/>
              <a:t>Humanae</a:t>
            </a:r>
            <a:r>
              <a:rPr lang="en-PH" sz="2400" dirty="0" smtClean="0"/>
              <a:t> </a:t>
            </a:r>
            <a:r>
              <a:rPr lang="en-PH" sz="2400" dirty="0" err="1" smtClean="0"/>
              <a:t>Salutis</a:t>
            </a:r>
            <a:r>
              <a:rPr lang="en-PH" sz="2400" dirty="0" smtClean="0"/>
              <a:t>. </a:t>
            </a:r>
          </a:p>
          <a:p>
            <a:pPr>
              <a:buFontTx/>
              <a:buChar char="-"/>
            </a:pPr>
            <a:endParaRPr lang="en-PH" sz="2400" dirty="0" smtClean="0"/>
          </a:p>
          <a:p>
            <a:pPr>
              <a:buFontTx/>
              <a:buChar char="-"/>
            </a:pPr>
            <a:r>
              <a:rPr lang="en-PH" sz="2400" dirty="0" smtClean="0"/>
              <a:t> It came to signify a new understanding that the Church needed to attend more closely to the world if it was to remain faithful to its calling, and marked a significant shift in theological method. </a:t>
            </a:r>
          </a:p>
        </p:txBody>
      </p:sp>
    </p:spTree>
  </p:cSld>
  <p:clrMapOvr>
    <a:masterClrMapping/>
  </p:clrMapOvr>
  <p:transition spd="med">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534400" cy="5016758"/>
          </a:xfrm>
          <a:prstGeom prst="rect">
            <a:avLst/>
          </a:prstGeom>
        </p:spPr>
        <p:txBody>
          <a:bodyPr wrap="square">
            <a:spAutoFit/>
          </a:bodyPr>
          <a:lstStyle/>
          <a:p>
            <a:pPr algn="ctr"/>
            <a:r>
              <a:rPr lang="en-PH" sz="3200" b="1" dirty="0" smtClean="0"/>
              <a:t>It said that the Church...</a:t>
            </a:r>
          </a:p>
          <a:p>
            <a:endParaRPr lang="en-PH" sz="2400" dirty="0" smtClean="0"/>
          </a:p>
          <a:p>
            <a:pPr>
              <a:buFontTx/>
              <a:buChar char="-"/>
            </a:pPr>
            <a:r>
              <a:rPr lang="en-PH" sz="2400" dirty="0" smtClean="0"/>
              <a:t>Has the duty of scrutinizing the signs of the times in the light of the Gospel. </a:t>
            </a:r>
          </a:p>
          <a:p>
            <a:pPr>
              <a:buFontTx/>
              <a:buChar char="-"/>
            </a:pPr>
            <a:endParaRPr lang="en-PH" sz="2400" dirty="0" smtClean="0"/>
          </a:p>
          <a:p>
            <a:pPr>
              <a:buFontTx/>
              <a:buChar char="-"/>
            </a:pPr>
            <a:r>
              <a:rPr lang="en-PH" sz="2400" dirty="0" smtClean="0"/>
              <a:t> As defined what "signs of the times" is, the Church needs to know what the world around it wants to tell it, think about it deeply, take examples from the Gospels, and respond accordingly. </a:t>
            </a:r>
          </a:p>
          <a:p>
            <a:pPr>
              <a:buFontTx/>
              <a:buChar char="-"/>
            </a:pPr>
            <a:endParaRPr lang="en-PH" sz="2400" dirty="0" smtClean="0"/>
          </a:p>
          <a:p>
            <a:pPr>
              <a:buFontTx/>
              <a:buChar char="-"/>
            </a:pPr>
            <a:r>
              <a:rPr lang="en-PH" sz="2400" dirty="0" smtClean="0"/>
              <a:t> Whatever the "signs of the times" tells the Church, it must know if it means well for the entire world or not, hereby giving them the position to correct or proclaim true.</a:t>
            </a:r>
            <a:endParaRPr lang="en-PH"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686800" cy="1184825"/>
          </a:xfrm>
        </p:spPr>
        <p:txBody>
          <a:bodyPr>
            <a:normAutofit/>
          </a:bodyPr>
          <a:lstStyle/>
          <a:p>
            <a:r>
              <a:rPr lang="en-PH" sz="4400" dirty="0" smtClean="0"/>
              <a:t>Marriage and Family</a:t>
            </a:r>
            <a:endParaRPr lang="en-PH" sz="4400" dirty="0"/>
          </a:p>
        </p:txBody>
      </p:sp>
    </p:spTree>
  </p:cSld>
  <p:clrMapOvr>
    <a:masterClrMapping/>
  </p:clrMapOvr>
  <p:transition spd="med">
    <p:comb/>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304800"/>
            <a:ext cx="8610600" cy="6124754"/>
          </a:xfrm>
          <a:prstGeom prst="rect">
            <a:avLst/>
          </a:prstGeom>
          <a:noFill/>
        </p:spPr>
        <p:txBody>
          <a:bodyPr wrap="square" rtlCol="0">
            <a:spAutoFit/>
          </a:bodyPr>
          <a:lstStyle/>
          <a:p>
            <a:pPr algn="ctr"/>
            <a:r>
              <a:rPr lang="en-PH" sz="3200" b="1" dirty="0" smtClean="0"/>
              <a:t>Marriage and Family:</a:t>
            </a:r>
          </a:p>
          <a:p>
            <a:pPr>
              <a:buFontTx/>
              <a:buChar char="-"/>
            </a:pPr>
            <a:r>
              <a:rPr lang="en-PH" sz="2400" dirty="0" smtClean="0"/>
              <a:t>Families </a:t>
            </a:r>
            <a:r>
              <a:rPr lang="en-PH" sz="2400" dirty="0"/>
              <a:t>are the foundation of </a:t>
            </a:r>
            <a:r>
              <a:rPr lang="en-PH" sz="2400" dirty="0" smtClean="0"/>
              <a:t>society</a:t>
            </a:r>
          </a:p>
          <a:p>
            <a:pPr>
              <a:buFontTx/>
              <a:buChar char="-"/>
            </a:pPr>
            <a:endParaRPr lang="en-PH" sz="2400" dirty="0"/>
          </a:p>
          <a:p>
            <a:pPr>
              <a:buFontTx/>
              <a:buChar char="-"/>
            </a:pPr>
            <a:r>
              <a:rPr lang="en-PH" sz="2400" dirty="0" smtClean="0"/>
              <a:t>Marriage </a:t>
            </a:r>
            <a:r>
              <a:rPr lang="en-PH" sz="2400" dirty="0"/>
              <a:t>is intended for the procreating, educating and caring of </a:t>
            </a:r>
            <a:r>
              <a:rPr lang="en-PH" sz="2400" dirty="0" smtClean="0"/>
              <a:t>children</a:t>
            </a:r>
          </a:p>
          <a:p>
            <a:pPr>
              <a:buFontTx/>
              <a:buChar char="-"/>
            </a:pPr>
            <a:endParaRPr lang="en-PH" sz="2400" dirty="0"/>
          </a:p>
          <a:p>
            <a:pPr>
              <a:buFontTx/>
              <a:buChar char="-"/>
            </a:pPr>
            <a:r>
              <a:rPr lang="en-PH" sz="2400" dirty="0" smtClean="0"/>
              <a:t>Responsible </a:t>
            </a:r>
            <a:r>
              <a:rPr lang="en-PH" sz="2400" dirty="0"/>
              <a:t>parenthood is </a:t>
            </a:r>
            <a:r>
              <a:rPr lang="en-PH" sz="2400" dirty="0" smtClean="0"/>
              <a:t>advocated</a:t>
            </a:r>
          </a:p>
          <a:p>
            <a:pPr>
              <a:buFontTx/>
              <a:buChar char="-"/>
            </a:pPr>
            <a:endParaRPr lang="en-PH" sz="2400" dirty="0"/>
          </a:p>
          <a:p>
            <a:pPr>
              <a:buFontTx/>
              <a:buChar char="-"/>
            </a:pPr>
            <a:r>
              <a:rPr lang="en-PH" sz="2400" dirty="0" smtClean="0"/>
              <a:t>All </a:t>
            </a:r>
            <a:r>
              <a:rPr lang="en-PH" sz="2400" dirty="0"/>
              <a:t>life from the moment of conception is </a:t>
            </a:r>
            <a:r>
              <a:rPr lang="en-PH" sz="2400" dirty="0" smtClean="0"/>
              <a:t>sacred</a:t>
            </a:r>
          </a:p>
          <a:p>
            <a:pPr>
              <a:buFontTx/>
              <a:buChar char="-"/>
            </a:pPr>
            <a:endParaRPr lang="en-PH" sz="2400" dirty="0"/>
          </a:p>
          <a:p>
            <a:pPr>
              <a:buFontTx/>
              <a:buChar char="-"/>
            </a:pPr>
            <a:r>
              <a:rPr lang="en-PH" sz="2400" dirty="0" smtClean="0"/>
              <a:t>Parents </a:t>
            </a:r>
            <a:r>
              <a:rPr lang="en-PH" sz="2400" dirty="0"/>
              <a:t>are obliged to be role models for their children so that they may be able to grow to be mature </a:t>
            </a:r>
            <a:r>
              <a:rPr lang="en-PH" sz="2400" dirty="0" smtClean="0"/>
              <a:t>citizens</a:t>
            </a:r>
          </a:p>
          <a:p>
            <a:pPr>
              <a:buFontTx/>
              <a:buChar char="-"/>
            </a:pPr>
            <a:endParaRPr lang="en-PH" sz="2400" dirty="0"/>
          </a:p>
          <a:p>
            <a:r>
              <a:rPr lang="en-PH" sz="2400" dirty="0"/>
              <a:t>- Children must be educated so that they can follow their responsibilities to society and take part in its continuous progression</a:t>
            </a:r>
          </a:p>
        </p:txBody>
      </p:sp>
    </p:spTree>
  </p:cSld>
  <p:clrMapOvr>
    <a:masterClrMapping/>
  </p:clrMapOvr>
  <p:transition spd="med">
    <p:comb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686800" cy="1184825"/>
          </a:xfrm>
        </p:spPr>
        <p:txBody>
          <a:bodyPr>
            <a:normAutofit/>
          </a:bodyPr>
          <a:lstStyle/>
          <a:p>
            <a:r>
              <a:rPr lang="en-PH" sz="4400" dirty="0" smtClean="0"/>
              <a:t>Sight of Culture</a:t>
            </a:r>
            <a:endParaRPr lang="en-PH" sz="4400" dirty="0"/>
          </a:p>
        </p:txBody>
      </p:sp>
    </p:spTree>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PH" b="1" dirty="0" err="1" smtClean="0"/>
              <a:t>Gaudium</a:t>
            </a:r>
            <a:r>
              <a:rPr lang="en-PH" b="1" dirty="0" smtClean="0"/>
              <a:t> et </a:t>
            </a:r>
            <a:r>
              <a:rPr lang="en-PH" b="1" dirty="0" err="1" smtClean="0"/>
              <a:t>Spes</a:t>
            </a:r>
            <a:r>
              <a:rPr lang="en-PH" b="1" dirty="0" smtClean="0"/>
              <a:t> (“</a:t>
            </a:r>
            <a:r>
              <a:rPr lang="en-PH" b="1" i="1" dirty="0" smtClean="0"/>
              <a:t>Joy and Hope</a:t>
            </a:r>
            <a:r>
              <a:rPr lang="en-PH" b="1" dirty="0" smtClean="0"/>
              <a:t>”)</a:t>
            </a:r>
            <a:r>
              <a:rPr lang="en-PH" dirty="0" smtClean="0"/>
              <a:t/>
            </a:r>
            <a:br>
              <a:rPr lang="en-PH" dirty="0" smtClean="0"/>
            </a:br>
            <a:endParaRPr lang="en-PH" dirty="0"/>
          </a:p>
        </p:txBody>
      </p:sp>
      <p:sp>
        <p:nvSpPr>
          <p:cNvPr id="3" name="Content Placeholder 2"/>
          <p:cNvSpPr>
            <a:spLocks noGrp="1"/>
          </p:cNvSpPr>
          <p:nvPr>
            <p:ph idx="1"/>
          </p:nvPr>
        </p:nvSpPr>
        <p:spPr>
          <a:xfrm>
            <a:off x="304800" y="1066800"/>
            <a:ext cx="8686800" cy="5562600"/>
          </a:xfrm>
        </p:spPr>
        <p:txBody>
          <a:bodyPr>
            <a:noAutofit/>
          </a:bodyPr>
          <a:lstStyle/>
          <a:p>
            <a:r>
              <a:rPr lang="en-PH" sz="2600" dirty="0" smtClean="0"/>
              <a:t>The Pastoral Constitution on the Church in the Modern World</a:t>
            </a:r>
          </a:p>
          <a:p>
            <a:r>
              <a:rPr lang="en-PH" sz="2600" dirty="0" smtClean="0"/>
              <a:t>Vatican Council II, 1965</a:t>
            </a:r>
            <a:r>
              <a:rPr lang="en-PH" sz="2600" b="1" dirty="0" smtClean="0"/>
              <a:t> </a:t>
            </a:r>
            <a:endParaRPr lang="en-PH" sz="2600" dirty="0" smtClean="0"/>
          </a:p>
          <a:p>
            <a:r>
              <a:rPr lang="en-PH" sz="2600" dirty="0" smtClean="0"/>
              <a:t>Released on Dec. 7, 1965 by Pope Paul VI</a:t>
            </a:r>
          </a:p>
          <a:p>
            <a:r>
              <a:rPr lang="en-PH" sz="2600" dirty="0" smtClean="0"/>
              <a:t>The document is an overview of the Catholic Church's teachings about humanity's relationship to society, especially in reference to economics, poverty, social justice, culture, science, technology and ecumenism.</a:t>
            </a:r>
          </a:p>
          <a:p>
            <a:r>
              <a:rPr lang="en-PH" sz="2600" dirty="0" smtClean="0"/>
              <a:t>One of the first of the four apostolic constitutions</a:t>
            </a:r>
          </a:p>
          <a:p>
            <a:r>
              <a:rPr lang="en-PH" sz="2600" dirty="0" smtClean="0"/>
              <a:t>Approved by the bishops assembled at the second Vatican council</a:t>
            </a:r>
          </a:p>
          <a:p>
            <a:r>
              <a:rPr lang="en-PH" sz="2600" dirty="0" smtClean="0"/>
              <a:t>It was promulgated on the day the council ended.</a:t>
            </a:r>
          </a:p>
          <a:p>
            <a:endParaRPr lang="en-PH" sz="2600" dirty="0"/>
          </a:p>
        </p:txBody>
      </p:sp>
    </p:spTree>
  </p:cSld>
  <p:clrMapOvr>
    <a:masterClrMapping/>
  </p:clrMapOvr>
  <p:transition spd="med">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914400"/>
            <a:ext cx="8458200" cy="3724096"/>
          </a:xfrm>
          <a:prstGeom prst="rect">
            <a:avLst/>
          </a:prstGeom>
          <a:noFill/>
        </p:spPr>
        <p:txBody>
          <a:bodyPr wrap="square" rtlCol="0">
            <a:spAutoFit/>
          </a:bodyPr>
          <a:lstStyle/>
          <a:p>
            <a:pPr algn="ctr"/>
            <a:r>
              <a:rPr lang="en-PH" sz="3200" b="1" dirty="0"/>
              <a:t>Sight of </a:t>
            </a:r>
            <a:r>
              <a:rPr lang="en-PH" sz="3200" b="1" dirty="0" smtClean="0"/>
              <a:t>Culture:</a:t>
            </a:r>
            <a:endParaRPr lang="en-PH" sz="3200" dirty="0"/>
          </a:p>
          <a:p>
            <a:endParaRPr lang="en-PH" dirty="0" smtClean="0"/>
          </a:p>
          <a:p>
            <a:r>
              <a:rPr lang="en-PH" sz="2400" dirty="0" smtClean="0"/>
              <a:t>According to the </a:t>
            </a:r>
            <a:r>
              <a:rPr lang="en-PH" sz="2400" dirty="0" err="1" smtClean="0"/>
              <a:t>Gadium</a:t>
            </a:r>
            <a:r>
              <a:rPr lang="en-PH" sz="2400" dirty="0" smtClean="0"/>
              <a:t> Et </a:t>
            </a:r>
            <a:r>
              <a:rPr lang="en-PH" sz="2400" dirty="0" err="1"/>
              <a:t>S</a:t>
            </a:r>
            <a:r>
              <a:rPr lang="en-PH" sz="2400" dirty="0" err="1" smtClean="0"/>
              <a:t>pes</a:t>
            </a:r>
            <a:r>
              <a:rPr lang="en-PH" sz="2400" dirty="0" smtClean="0"/>
              <a:t> encyclical:</a:t>
            </a:r>
          </a:p>
          <a:p>
            <a:r>
              <a:rPr lang="en-PH" dirty="0" smtClean="0"/>
              <a:t> </a:t>
            </a:r>
          </a:p>
          <a:p>
            <a:pPr algn="just"/>
            <a:r>
              <a:rPr lang="en-PH" sz="2400" dirty="0" smtClean="0"/>
              <a:t>The </a:t>
            </a:r>
            <a:r>
              <a:rPr lang="en-PH" sz="2400" dirty="0"/>
              <a:t>word “culture”, in general, indicates that a man </a:t>
            </a:r>
            <a:r>
              <a:rPr lang="en-PH" sz="2400" dirty="0" smtClean="0"/>
              <a:t>strives by </a:t>
            </a:r>
            <a:r>
              <a:rPr lang="en-PH" sz="2400" dirty="0"/>
              <a:t>his knowledge and labor to bring the world under control. Throughout </a:t>
            </a:r>
            <a:r>
              <a:rPr lang="en-PH" sz="2400" dirty="0" smtClean="0"/>
              <a:t>the course </a:t>
            </a:r>
            <a:r>
              <a:rPr lang="en-PH" sz="2400" dirty="0"/>
              <a:t>of time, he expresses, communicates and conserves in his works, and </a:t>
            </a:r>
            <a:r>
              <a:rPr lang="en-PH" sz="2400" dirty="0" smtClean="0"/>
              <a:t>desires that </a:t>
            </a:r>
            <a:r>
              <a:rPr lang="en-PH" sz="2400" dirty="0"/>
              <a:t>they might be of advantage to the progress of many, even of the </a:t>
            </a:r>
            <a:r>
              <a:rPr lang="en-PH" sz="2400" dirty="0" smtClean="0"/>
              <a:t>whole human </a:t>
            </a:r>
            <a:r>
              <a:rPr lang="en-PH" sz="2400" dirty="0"/>
              <a:t>family.</a:t>
            </a:r>
          </a:p>
          <a:p>
            <a:r>
              <a:rPr lang="en-PH" sz="2400" dirty="0"/>
              <a:t> </a:t>
            </a:r>
          </a:p>
        </p:txBody>
      </p:sp>
    </p:spTree>
  </p:cSld>
  <p:clrMapOvr>
    <a:masterClrMapping/>
  </p:clrMapOvr>
  <p:transition spd="med">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382000" cy="6124754"/>
          </a:xfrm>
          <a:prstGeom prst="rect">
            <a:avLst/>
          </a:prstGeom>
          <a:noFill/>
        </p:spPr>
        <p:txBody>
          <a:bodyPr wrap="square" rtlCol="0">
            <a:spAutoFit/>
          </a:bodyPr>
          <a:lstStyle/>
          <a:p>
            <a:pPr algn="ctr"/>
            <a:r>
              <a:rPr lang="en-PH" sz="3200" b="1" dirty="0"/>
              <a:t>Circumstances of culture in the world today</a:t>
            </a:r>
          </a:p>
          <a:p>
            <a:r>
              <a:rPr lang="en-PH" dirty="0"/>
              <a:t> </a:t>
            </a:r>
          </a:p>
          <a:p>
            <a:pPr algn="just"/>
            <a:r>
              <a:rPr lang="en-PH" sz="1900" dirty="0" smtClean="0"/>
              <a:t>- New </a:t>
            </a:r>
            <a:r>
              <a:rPr lang="en-PH" sz="1900" dirty="0"/>
              <a:t>ways are open for the perfection and </a:t>
            </a:r>
            <a:r>
              <a:rPr lang="en-PH" sz="1900" dirty="0" smtClean="0"/>
              <a:t>the further </a:t>
            </a:r>
            <a:r>
              <a:rPr lang="en-PH" sz="1900" dirty="0"/>
              <a:t>extension of culture. These ways have been prepared by the </a:t>
            </a:r>
            <a:r>
              <a:rPr lang="en-PH" sz="1900" dirty="0" smtClean="0"/>
              <a:t>enormous growth </a:t>
            </a:r>
            <a:r>
              <a:rPr lang="en-PH" sz="1900" dirty="0"/>
              <a:t>of natural, human and social sciences, by technical progress, </a:t>
            </a:r>
            <a:r>
              <a:rPr lang="en-PH" sz="1900" dirty="0" smtClean="0"/>
              <a:t>and advances </a:t>
            </a:r>
            <a:r>
              <a:rPr lang="en-PH" sz="1900" dirty="0"/>
              <a:t>in developing and organizing </a:t>
            </a:r>
            <a:r>
              <a:rPr lang="en-PH" sz="1900" dirty="0" smtClean="0"/>
              <a:t>means whereby </a:t>
            </a:r>
            <a:r>
              <a:rPr lang="en-PH" sz="1900" dirty="0"/>
              <a:t>men can communicate </a:t>
            </a:r>
            <a:r>
              <a:rPr lang="en-PH" sz="1900" dirty="0" smtClean="0"/>
              <a:t>with one </a:t>
            </a:r>
            <a:r>
              <a:rPr lang="en-PH" sz="1900" dirty="0"/>
              <a:t>another. Hence </a:t>
            </a:r>
            <a:r>
              <a:rPr lang="en-PH" sz="1900" dirty="0" smtClean="0"/>
              <a:t>the culture </a:t>
            </a:r>
            <a:r>
              <a:rPr lang="en-PH" sz="1900" dirty="0"/>
              <a:t>of today possesses particular characteristics</a:t>
            </a:r>
            <a:r>
              <a:rPr lang="en-PH" sz="1900" dirty="0" smtClean="0"/>
              <a:t>:</a:t>
            </a:r>
          </a:p>
          <a:p>
            <a:endParaRPr lang="en-PH" sz="1900" dirty="0"/>
          </a:p>
          <a:p>
            <a:pPr lvl="1" algn="just"/>
            <a:r>
              <a:rPr lang="en-PH" sz="1900" dirty="0" smtClean="0"/>
              <a:t>o</a:t>
            </a:r>
            <a:r>
              <a:rPr lang="en-PH" sz="1900" dirty="0"/>
              <a:t>  </a:t>
            </a:r>
            <a:r>
              <a:rPr lang="en-PH" sz="1900" dirty="0" smtClean="0"/>
              <a:t>Sciences </a:t>
            </a:r>
            <a:r>
              <a:rPr lang="en-PH" sz="1900" dirty="0"/>
              <a:t>which develop new ways of </a:t>
            </a:r>
            <a:r>
              <a:rPr lang="en-PH" sz="1900" dirty="0" smtClean="0"/>
              <a:t>human activities</a:t>
            </a:r>
          </a:p>
          <a:p>
            <a:pPr lvl="1" algn="just"/>
            <a:endParaRPr lang="en-PH" sz="1900" dirty="0" smtClean="0"/>
          </a:p>
          <a:p>
            <a:pPr lvl="1" algn="just"/>
            <a:r>
              <a:rPr lang="en-PH" sz="1900" dirty="0" smtClean="0"/>
              <a:t>o</a:t>
            </a:r>
            <a:r>
              <a:rPr lang="en-PH" sz="1900" dirty="0"/>
              <a:t>  </a:t>
            </a:r>
            <a:r>
              <a:rPr lang="en-PH" sz="1900" dirty="0" smtClean="0"/>
              <a:t>Historical studies which make it much easier to see things in their  mutable and evolutionary aspects, customs and usages are becoming more and more uniform</a:t>
            </a:r>
          </a:p>
          <a:p>
            <a:pPr lvl="1" algn="just"/>
            <a:endParaRPr lang="en-PH" sz="1900" dirty="0"/>
          </a:p>
          <a:p>
            <a:pPr lvl="1" algn="just"/>
            <a:r>
              <a:rPr lang="en-PH" sz="1900" dirty="0" smtClean="0"/>
              <a:t>o</a:t>
            </a:r>
            <a:r>
              <a:rPr lang="en-PH" sz="1900" dirty="0"/>
              <a:t>  </a:t>
            </a:r>
            <a:r>
              <a:rPr lang="en-PH" sz="1900" dirty="0" smtClean="0"/>
              <a:t>Industrialization, urbanization</a:t>
            </a:r>
            <a:r>
              <a:rPr lang="en-PH" sz="1900" dirty="0"/>
              <a:t>, and other causes which promote community living create </a:t>
            </a:r>
            <a:r>
              <a:rPr lang="en-PH" sz="1900" dirty="0" smtClean="0"/>
              <a:t>a mass-culture </a:t>
            </a:r>
            <a:r>
              <a:rPr lang="en-PH" sz="1900" dirty="0"/>
              <a:t>from which are born new ways of thinking, acting and making use </a:t>
            </a:r>
            <a:r>
              <a:rPr lang="en-PH" sz="1900" dirty="0" smtClean="0"/>
              <a:t>of leisure.</a:t>
            </a:r>
          </a:p>
          <a:p>
            <a:pPr lvl="1"/>
            <a:endParaRPr lang="en-PH" sz="1900" dirty="0"/>
          </a:p>
          <a:p>
            <a:pPr algn="just"/>
            <a:r>
              <a:rPr lang="en-PH" sz="1900" dirty="0" smtClean="0"/>
              <a:t>- Every </a:t>
            </a:r>
            <a:r>
              <a:rPr lang="en-PH" sz="1900" dirty="0"/>
              <a:t>day, an increase of number in men and </a:t>
            </a:r>
            <a:r>
              <a:rPr lang="en-PH" sz="1900" dirty="0" smtClean="0"/>
              <a:t>women realize </a:t>
            </a:r>
            <a:r>
              <a:rPr lang="en-PH" sz="1900" dirty="0"/>
              <a:t>that they themselves are the authors and artisans of the culture of </a:t>
            </a:r>
            <a:r>
              <a:rPr lang="en-PH" sz="1900" dirty="0" smtClean="0"/>
              <a:t>their own </a:t>
            </a:r>
            <a:r>
              <a:rPr lang="en-PH" sz="1900" dirty="0"/>
              <a:t>community.</a:t>
            </a:r>
          </a:p>
          <a:p>
            <a:r>
              <a:rPr lang="en-PH" sz="1900" dirty="0"/>
              <a:t> </a:t>
            </a:r>
          </a:p>
        </p:txBody>
      </p:sp>
    </p:spTree>
  </p:cSld>
  <p:clrMapOvr>
    <a:masterClrMapping/>
  </p:clrMapOvr>
  <p:transition spd="med">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534400" cy="6524863"/>
          </a:xfrm>
          <a:prstGeom prst="rect">
            <a:avLst/>
          </a:prstGeom>
          <a:noFill/>
        </p:spPr>
        <p:txBody>
          <a:bodyPr wrap="square" rtlCol="0">
            <a:spAutoFit/>
          </a:bodyPr>
          <a:lstStyle/>
          <a:p>
            <a:pPr algn="ctr"/>
            <a:r>
              <a:rPr lang="en-PH" sz="2800" b="1" dirty="0"/>
              <a:t>Some Principles for the </a:t>
            </a:r>
            <a:r>
              <a:rPr lang="en-PH" sz="2800" b="1" dirty="0" smtClean="0"/>
              <a:t>Proper Development </a:t>
            </a:r>
            <a:r>
              <a:rPr lang="en-PH" sz="2800" b="1" dirty="0"/>
              <a:t>of </a:t>
            </a:r>
            <a:r>
              <a:rPr lang="en-PH" sz="2800" b="1" dirty="0" smtClean="0"/>
              <a:t>Culture:</a:t>
            </a:r>
            <a:endParaRPr lang="en-PH" sz="2800" b="1" dirty="0"/>
          </a:p>
          <a:p>
            <a:r>
              <a:rPr lang="en-PH" dirty="0"/>
              <a:t> </a:t>
            </a:r>
          </a:p>
          <a:p>
            <a:pPr algn="just"/>
            <a:r>
              <a:rPr lang="en-PH" sz="2400" dirty="0"/>
              <a:t>-A Christian’s duty to develop his </a:t>
            </a:r>
            <a:r>
              <a:rPr lang="en-PH" sz="2400" dirty="0" smtClean="0"/>
              <a:t>culture increases </a:t>
            </a:r>
            <a:r>
              <a:rPr lang="en-PH" sz="2400" dirty="0"/>
              <a:t>the importance to work with all men of the community.</a:t>
            </a:r>
          </a:p>
          <a:p>
            <a:pPr algn="just"/>
            <a:r>
              <a:rPr lang="en-PH" sz="2400" dirty="0"/>
              <a:t> </a:t>
            </a:r>
          </a:p>
          <a:p>
            <a:pPr algn="just"/>
            <a:r>
              <a:rPr lang="en-PH" sz="2400" dirty="0"/>
              <a:t>-While a man </a:t>
            </a:r>
            <a:r>
              <a:rPr lang="en-PH" sz="2400" dirty="0" smtClean="0"/>
              <a:t>develops the </a:t>
            </a:r>
            <a:r>
              <a:rPr lang="en-PH" sz="2400" dirty="0"/>
              <a:t>earth by the work of his hands or with the aid of technology, </a:t>
            </a:r>
            <a:r>
              <a:rPr lang="en-PH" sz="2400" dirty="0" smtClean="0"/>
              <a:t>he must</a:t>
            </a:r>
            <a:r>
              <a:rPr lang="en-PH" sz="2400" dirty="0"/>
              <a:t>, at the same time, obey the commandments of God that He created for the</a:t>
            </a:r>
          </a:p>
          <a:p>
            <a:pPr algn="just"/>
            <a:r>
              <a:rPr lang="en-PH" sz="2400" dirty="0"/>
              <a:t>better of all creation.</a:t>
            </a:r>
          </a:p>
          <a:p>
            <a:pPr algn="just"/>
            <a:r>
              <a:rPr lang="en-PH" sz="2400" dirty="0"/>
              <a:t> </a:t>
            </a:r>
          </a:p>
          <a:p>
            <a:pPr algn="just"/>
            <a:r>
              <a:rPr lang="en-PH" sz="2400" dirty="0"/>
              <a:t>-“</a:t>
            </a:r>
            <a:r>
              <a:rPr lang="en-PH" sz="2400" i="1" dirty="0"/>
              <a:t>In this way, the human spirit, being </a:t>
            </a:r>
            <a:r>
              <a:rPr lang="en-PH" sz="2400" i="1" dirty="0" smtClean="0"/>
              <a:t>less subjected </a:t>
            </a:r>
            <a:r>
              <a:rPr lang="en-PH" sz="2400" i="1" dirty="0"/>
              <a:t>to material things, can be more easily drawn to the worship </a:t>
            </a:r>
            <a:r>
              <a:rPr lang="en-PH" sz="2400" i="1" dirty="0" smtClean="0"/>
              <a:t>and contemplation </a:t>
            </a:r>
            <a:r>
              <a:rPr lang="en-PH" sz="2400" i="1" dirty="0"/>
              <a:t>of the Creator. Moreover, by the impulse of grace, he is </a:t>
            </a:r>
            <a:r>
              <a:rPr lang="en-PH" sz="2400" i="1" dirty="0" smtClean="0"/>
              <a:t>disposed to </a:t>
            </a:r>
            <a:r>
              <a:rPr lang="en-PH" sz="2400" i="1" dirty="0"/>
              <a:t>acknowledge the Word of God, Who before He became flesh in order to save </a:t>
            </a:r>
            <a:r>
              <a:rPr lang="en-PH" sz="2400" i="1" dirty="0" smtClean="0"/>
              <a:t>all and </a:t>
            </a:r>
            <a:r>
              <a:rPr lang="en-PH" sz="2400" i="1" dirty="0"/>
              <a:t>to sum up all in Himself was already "in the world" as "</a:t>
            </a:r>
            <a:r>
              <a:rPr lang="en-PH" sz="2400" i="1" dirty="0" smtClean="0"/>
              <a:t>the true </a:t>
            </a:r>
            <a:r>
              <a:rPr lang="en-PH" sz="2400" i="1" dirty="0"/>
              <a:t>light which enlightens every man" </a:t>
            </a:r>
            <a:r>
              <a:rPr lang="en-PH" sz="2400" dirty="0"/>
              <a:t>(John 1:9-10)</a:t>
            </a:r>
          </a:p>
          <a:p>
            <a:r>
              <a:rPr lang="en-PH" dirty="0"/>
              <a:t> </a:t>
            </a:r>
          </a:p>
          <a:p>
            <a:r>
              <a:rPr lang="en-PH" dirty="0"/>
              <a:t> </a:t>
            </a:r>
          </a:p>
        </p:txBody>
      </p:sp>
    </p:spTree>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09600"/>
            <a:ext cx="8305800" cy="4524315"/>
          </a:xfrm>
          <a:prstGeom prst="rect">
            <a:avLst/>
          </a:prstGeom>
          <a:noFill/>
        </p:spPr>
        <p:txBody>
          <a:bodyPr wrap="square" rtlCol="0">
            <a:spAutoFit/>
          </a:bodyPr>
          <a:lstStyle/>
          <a:p>
            <a:pPr algn="just"/>
            <a:r>
              <a:rPr lang="en-PH" sz="2400" dirty="0" smtClean="0"/>
              <a:t>- The Church uses the discoveries of different cultures so that her preach can spread and explain the message of Christ to all nations, examine and deeply understand it, and that she might give a better expression in liturgical celebration and in the varied life of the community of the faithful.</a:t>
            </a:r>
          </a:p>
          <a:p>
            <a:pPr algn="just"/>
            <a:r>
              <a:rPr lang="en-PH" sz="2400" dirty="0" smtClean="0"/>
              <a:t> </a:t>
            </a:r>
          </a:p>
          <a:p>
            <a:pPr algn="just"/>
            <a:r>
              <a:rPr lang="en-PH" sz="2400" dirty="0" smtClean="0"/>
              <a:t>- The Church is not bound exclusively to any race or nation.</a:t>
            </a:r>
          </a:p>
          <a:p>
            <a:pPr algn="just"/>
            <a:r>
              <a:rPr lang="en-PH" sz="2400" dirty="0" smtClean="0"/>
              <a:t> </a:t>
            </a:r>
          </a:p>
          <a:p>
            <a:pPr algn="just"/>
            <a:r>
              <a:rPr lang="en-PH" sz="2400" dirty="0" smtClean="0"/>
              <a:t>-Man can freely search for the truth, express his opinion and publish it; that he can practice any art he chooses; that finally, he can avail himself of true information concerning events of a public nature.</a:t>
            </a:r>
            <a:endParaRPr lang="en-PH" sz="2400" dirty="0"/>
          </a:p>
        </p:txBody>
      </p:sp>
    </p:spTree>
  </p:cSld>
  <p:clrMapOvr>
    <a:masterClrMapping/>
  </p:clrMapOvr>
  <p:transition spd="med">
    <p:wipe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5360"/>
            <a:ext cx="8610600" cy="6832640"/>
          </a:xfrm>
          <a:prstGeom prst="rect">
            <a:avLst/>
          </a:prstGeom>
          <a:noFill/>
        </p:spPr>
        <p:txBody>
          <a:bodyPr wrap="square" rtlCol="0">
            <a:spAutoFit/>
          </a:bodyPr>
          <a:lstStyle/>
          <a:p>
            <a:pPr algn="ctr"/>
            <a:r>
              <a:rPr lang="en-PH" sz="2400" b="1" dirty="0" smtClean="0"/>
              <a:t>Some More </a:t>
            </a:r>
            <a:r>
              <a:rPr lang="en-PH" sz="2400" b="1" dirty="0"/>
              <a:t>Urgent Duties of Christians in Regard to </a:t>
            </a:r>
            <a:r>
              <a:rPr lang="en-PH" sz="2400" b="1" dirty="0" smtClean="0"/>
              <a:t>Culture:</a:t>
            </a:r>
            <a:endParaRPr lang="en-PH" sz="2400" b="1" dirty="0"/>
          </a:p>
          <a:p>
            <a:r>
              <a:rPr lang="en-PH" dirty="0"/>
              <a:t> </a:t>
            </a:r>
          </a:p>
          <a:p>
            <a:r>
              <a:rPr lang="en-PH" dirty="0" smtClean="0"/>
              <a:t>- We </a:t>
            </a:r>
            <a:r>
              <a:rPr lang="en-PH" dirty="0"/>
              <a:t>must strive to provide for those men who </a:t>
            </a:r>
            <a:r>
              <a:rPr lang="en-PH" dirty="0" smtClean="0"/>
              <a:t>are gifted </a:t>
            </a:r>
            <a:r>
              <a:rPr lang="en-PH" dirty="0"/>
              <a:t>the possibility of pursuing higher studies; and in such a way that, </a:t>
            </a:r>
            <a:r>
              <a:rPr lang="en-PH" dirty="0" smtClean="0"/>
              <a:t>as far </a:t>
            </a:r>
            <a:r>
              <a:rPr lang="en-PH" dirty="0"/>
              <a:t>as possible, they may occupy in society those duties, offices and </a:t>
            </a:r>
            <a:r>
              <a:rPr lang="en-PH" dirty="0" smtClean="0"/>
              <a:t>services which </a:t>
            </a:r>
            <a:r>
              <a:rPr lang="en-PH" dirty="0"/>
              <a:t>are in harmony with their natural aptitude and the competence they </a:t>
            </a:r>
            <a:r>
              <a:rPr lang="en-PH" dirty="0" smtClean="0"/>
              <a:t>have acquired</a:t>
            </a:r>
            <a:r>
              <a:rPr lang="en-PH" dirty="0"/>
              <a:t>. Thus each man and the social groups of every people will be able </a:t>
            </a:r>
            <a:r>
              <a:rPr lang="en-PH" dirty="0" smtClean="0"/>
              <a:t>to attain </a:t>
            </a:r>
            <a:r>
              <a:rPr lang="en-PH" dirty="0"/>
              <a:t>the full development of their culture in conformity with their </a:t>
            </a:r>
            <a:r>
              <a:rPr lang="en-PH" dirty="0" smtClean="0"/>
              <a:t>qualities and </a:t>
            </a:r>
            <a:r>
              <a:rPr lang="en-PH" dirty="0"/>
              <a:t>traditions.</a:t>
            </a:r>
          </a:p>
          <a:p>
            <a:r>
              <a:rPr lang="en-PH" dirty="0"/>
              <a:t> </a:t>
            </a:r>
          </a:p>
          <a:p>
            <a:pPr>
              <a:buFontTx/>
              <a:buChar char="-"/>
            </a:pPr>
            <a:r>
              <a:rPr lang="en-PH" dirty="0" smtClean="0"/>
              <a:t>Literature </a:t>
            </a:r>
            <a:r>
              <a:rPr lang="en-PH" dirty="0"/>
              <a:t>and the arts are also, in their </a:t>
            </a:r>
            <a:r>
              <a:rPr lang="en-PH" dirty="0" smtClean="0"/>
              <a:t>own way</a:t>
            </a:r>
            <a:r>
              <a:rPr lang="en-PH" dirty="0"/>
              <a:t>, of great importance to the life of the Church. They strive to make </a:t>
            </a:r>
            <a:r>
              <a:rPr lang="en-PH" dirty="0" smtClean="0"/>
              <a:t>known the </a:t>
            </a:r>
            <a:r>
              <a:rPr lang="en-PH" dirty="0"/>
              <a:t>proper nature of man, his problems and his experiences in trying to </a:t>
            </a:r>
            <a:r>
              <a:rPr lang="en-PH" dirty="0" smtClean="0"/>
              <a:t>know and </a:t>
            </a:r>
            <a:r>
              <a:rPr lang="en-PH" dirty="0"/>
              <a:t>perfect both himself and the world</a:t>
            </a:r>
            <a:r>
              <a:rPr lang="en-PH" dirty="0" smtClean="0"/>
              <a:t>.</a:t>
            </a:r>
          </a:p>
          <a:p>
            <a:endParaRPr lang="en-PH" dirty="0"/>
          </a:p>
          <a:p>
            <a:pPr lvl="1"/>
            <a:r>
              <a:rPr lang="en-PH" dirty="0" smtClean="0"/>
              <a:t>o</a:t>
            </a:r>
            <a:r>
              <a:rPr lang="en-PH" dirty="0"/>
              <a:t> </a:t>
            </a:r>
            <a:r>
              <a:rPr lang="en-PH" dirty="0" smtClean="0"/>
              <a:t> Efforts </a:t>
            </a:r>
            <a:r>
              <a:rPr lang="en-PH" dirty="0"/>
              <a:t>must be made so that those who </a:t>
            </a:r>
            <a:r>
              <a:rPr lang="en-PH" dirty="0" smtClean="0"/>
              <a:t>foster these </a:t>
            </a:r>
            <a:r>
              <a:rPr lang="en-PH" dirty="0"/>
              <a:t>arts feel that the Church recognizes their activity and so that, </a:t>
            </a:r>
            <a:r>
              <a:rPr lang="en-PH" dirty="0" smtClean="0"/>
              <a:t>enjoying orderly </a:t>
            </a:r>
            <a:r>
              <a:rPr lang="en-PH" dirty="0"/>
              <a:t>liberty, they may initiate more friendly relations with the </a:t>
            </a:r>
            <a:r>
              <a:rPr lang="en-PH" dirty="0" smtClean="0"/>
              <a:t>Christian community</a:t>
            </a:r>
            <a:r>
              <a:rPr lang="en-PH" dirty="0"/>
              <a:t>. </a:t>
            </a:r>
          </a:p>
          <a:p>
            <a:r>
              <a:rPr lang="en-PH" dirty="0"/>
              <a:t> </a:t>
            </a:r>
          </a:p>
          <a:p>
            <a:r>
              <a:rPr lang="en-PH" dirty="0" smtClean="0"/>
              <a:t>- May </a:t>
            </a:r>
            <a:r>
              <a:rPr lang="en-PH" dirty="0"/>
              <a:t>the faithful </a:t>
            </a:r>
            <a:r>
              <a:rPr lang="en-PH" dirty="0" smtClean="0"/>
              <a:t>live in </a:t>
            </a:r>
            <a:r>
              <a:rPr lang="en-PH" dirty="0"/>
              <a:t>very close union with the other men of their time and may they strive </a:t>
            </a:r>
            <a:r>
              <a:rPr lang="en-PH" dirty="0" smtClean="0"/>
              <a:t>to understand </a:t>
            </a:r>
            <a:r>
              <a:rPr lang="en-PH" dirty="0"/>
              <a:t>perfectly their way of thinking and judging, as expressed in their</a:t>
            </a:r>
          </a:p>
          <a:p>
            <a:r>
              <a:rPr lang="en-PH" dirty="0"/>
              <a:t>culture. Let them blend new sciences and theories and the understanding of </a:t>
            </a:r>
            <a:r>
              <a:rPr lang="en-PH" dirty="0" smtClean="0"/>
              <a:t>the most </a:t>
            </a:r>
            <a:r>
              <a:rPr lang="en-PH" dirty="0"/>
              <a:t>recent discoveries with Christian morality and the teaching of </a:t>
            </a:r>
            <a:r>
              <a:rPr lang="en-PH" dirty="0" smtClean="0"/>
              <a:t>Christian doctrine</a:t>
            </a:r>
            <a:r>
              <a:rPr lang="en-PH" dirty="0"/>
              <a:t>, so that their religious culture and morality may keep pace </a:t>
            </a:r>
            <a:r>
              <a:rPr lang="en-PH" dirty="0" smtClean="0"/>
              <a:t>with scientific </a:t>
            </a:r>
            <a:r>
              <a:rPr lang="en-PH" dirty="0"/>
              <a:t>knowledge and with the constantly progressing technology. Thus </a:t>
            </a:r>
            <a:r>
              <a:rPr lang="en-PH" dirty="0" smtClean="0"/>
              <a:t>they will </a:t>
            </a:r>
            <a:r>
              <a:rPr lang="en-PH" dirty="0"/>
              <a:t>be able to interpret and evaluate all things in a truly Christian spirit.</a:t>
            </a:r>
          </a:p>
        </p:txBody>
      </p:sp>
    </p:spTree>
  </p:cSld>
  <p:clrMapOvr>
    <a:masterClrMapping/>
  </p:clrMapOvr>
  <p:transition spd="med">
    <p:pull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686800" cy="1184825"/>
          </a:xfrm>
        </p:spPr>
        <p:txBody>
          <a:bodyPr>
            <a:normAutofit/>
          </a:bodyPr>
          <a:lstStyle/>
          <a:p>
            <a:r>
              <a:rPr lang="en-PH" sz="4400" dirty="0" smtClean="0"/>
              <a:t>Justice and Development</a:t>
            </a:r>
            <a:endParaRPr lang="en-PH" sz="4400" dirty="0"/>
          </a:p>
        </p:txBody>
      </p:sp>
    </p:spTree>
  </p:cSld>
  <p:clrMapOvr>
    <a:masterClrMapping/>
  </p:clrMapOvr>
  <p:transition spd="med">
    <p:plus/>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57200"/>
            <a:ext cx="8458200" cy="5170646"/>
          </a:xfrm>
          <a:prstGeom prst="rect">
            <a:avLst/>
          </a:prstGeom>
          <a:noFill/>
        </p:spPr>
        <p:txBody>
          <a:bodyPr wrap="square" rtlCol="0">
            <a:spAutoFit/>
          </a:bodyPr>
          <a:lstStyle/>
          <a:p>
            <a:pPr algn="ctr"/>
            <a:r>
              <a:rPr lang="en-PH" sz="3200" b="1" dirty="0"/>
              <a:t>Justice and </a:t>
            </a:r>
            <a:r>
              <a:rPr lang="en-PH" sz="3200" b="1" dirty="0" smtClean="0"/>
              <a:t>Development:</a:t>
            </a:r>
          </a:p>
          <a:p>
            <a:pPr algn="ctr"/>
            <a:endParaRPr lang="en-PH" sz="2800" dirty="0"/>
          </a:p>
          <a:p>
            <a:pPr algn="just">
              <a:buFontTx/>
              <a:buChar char="-"/>
            </a:pPr>
            <a:r>
              <a:rPr lang="en-PH" dirty="0" smtClean="0"/>
              <a:t> Each </a:t>
            </a:r>
            <a:r>
              <a:rPr lang="en-PH" dirty="0"/>
              <a:t>society must be founded on truth, justice and animated through love, so that it would achieve a humane balance</a:t>
            </a:r>
            <a:r>
              <a:rPr lang="en-PH" dirty="0" smtClean="0"/>
              <a:t>.</a:t>
            </a:r>
          </a:p>
          <a:p>
            <a:pPr algn="just">
              <a:buFontTx/>
              <a:buChar char="-"/>
            </a:pPr>
            <a:endParaRPr lang="en-PH" dirty="0"/>
          </a:p>
          <a:p>
            <a:pPr algn="just">
              <a:buFontTx/>
              <a:buChar char="-"/>
            </a:pPr>
            <a:r>
              <a:rPr lang="en-PH" dirty="0" smtClean="0"/>
              <a:t>The </a:t>
            </a:r>
            <a:r>
              <a:rPr lang="en-PH" dirty="0"/>
              <a:t>objectives of justice and love can only be achieved if each and everyone of us contribute to the best of our abilities and assist the institutions who aim for the better of the society</a:t>
            </a:r>
            <a:r>
              <a:rPr lang="en-PH" dirty="0" smtClean="0"/>
              <a:t>.</a:t>
            </a:r>
          </a:p>
          <a:p>
            <a:pPr algn="just">
              <a:buFontTx/>
              <a:buChar char="-"/>
            </a:pPr>
            <a:endParaRPr lang="en-PH" dirty="0"/>
          </a:p>
          <a:p>
            <a:pPr algn="just">
              <a:buFontTx/>
              <a:buChar char="-"/>
            </a:pPr>
            <a:r>
              <a:rPr lang="en-PH" dirty="0" smtClean="0"/>
              <a:t> We </a:t>
            </a:r>
            <a:r>
              <a:rPr lang="en-PH" dirty="0"/>
              <a:t>have been tasked by God to govern the world with justice and holiness</a:t>
            </a:r>
            <a:r>
              <a:rPr lang="en-PH" dirty="0" smtClean="0"/>
              <a:t>.</a:t>
            </a:r>
          </a:p>
          <a:p>
            <a:pPr algn="just">
              <a:buFontTx/>
              <a:buChar char="-"/>
            </a:pPr>
            <a:endParaRPr lang="en-PH" dirty="0"/>
          </a:p>
          <a:p>
            <a:pPr algn="just">
              <a:buFontTx/>
              <a:buChar char="-"/>
            </a:pPr>
            <a:r>
              <a:rPr lang="en-PH" dirty="0" smtClean="0"/>
              <a:t> People </a:t>
            </a:r>
            <a:r>
              <a:rPr lang="en-PH" dirty="0"/>
              <a:t>in our time believe that we need to show dominance over all creation, which leads to deprivation and injustice</a:t>
            </a:r>
            <a:r>
              <a:rPr lang="en-PH" dirty="0" smtClean="0"/>
              <a:t>.</a:t>
            </a:r>
          </a:p>
          <a:p>
            <a:pPr algn="just">
              <a:buFontTx/>
              <a:buChar char="-"/>
            </a:pPr>
            <a:endParaRPr lang="en-PH" dirty="0" smtClean="0"/>
          </a:p>
          <a:p>
            <a:pPr algn="just">
              <a:buFontTx/>
              <a:buChar char="-"/>
            </a:pPr>
            <a:r>
              <a:rPr lang="en-PH" dirty="0"/>
              <a:t> </a:t>
            </a:r>
            <a:r>
              <a:rPr lang="en-PH" dirty="0" smtClean="0"/>
              <a:t>Men who have a greater sense of justice, wider brotherhood, a more humane disposition of social relationships has greater worth than technical advances. </a:t>
            </a:r>
          </a:p>
          <a:p>
            <a:pPr algn="just"/>
            <a:endParaRPr lang="en-PH" dirty="0"/>
          </a:p>
        </p:txBody>
      </p:sp>
    </p:spTree>
  </p:cSld>
  <p:clrMapOvr>
    <a:masterClrMapping/>
  </p:clrMapOvr>
  <p:transition spd="med">
    <p:diamon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990600"/>
            <a:ext cx="8534400" cy="3477875"/>
          </a:xfrm>
          <a:prstGeom prst="rect">
            <a:avLst/>
          </a:prstGeom>
          <a:noFill/>
        </p:spPr>
        <p:txBody>
          <a:bodyPr wrap="square" rtlCol="0">
            <a:spAutoFit/>
          </a:bodyPr>
          <a:lstStyle/>
          <a:p>
            <a:pPr algn="just">
              <a:buFontTx/>
              <a:buChar char="-"/>
            </a:pPr>
            <a:r>
              <a:rPr lang="en-PH" sz="2000" dirty="0" smtClean="0"/>
              <a:t>There will come a time where we will be in a world where justice abides.</a:t>
            </a:r>
          </a:p>
          <a:p>
            <a:pPr algn="just">
              <a:buFontTx/>
              <a:buChar char="-"/>
            </a:pPr>
            <a:endParaRPr lang="en-PH" sz="2000" dirty="0" smtClean="0"/>
          </a:p>
          <a:p>
            <a:pPr algn="just">
              <a:buFontTx/>
              <a:buChar char="-"/>
            </a:pPr>
            <a:r>
              <a:rPr lang="en-PH" sz="2000" dirty="0" smtClean="0"/>
              <a:t>Strenuous efforts must be made, without disregarding the rights of persons or the natural qualities of each country, to get rid of the economic inequalities and discrimination in this world.</a:t>
            </a:r>
          </a:p>
          <a:p>
            <a:pPr algn="just">
              <a:buFontTx/>
              <a:buChar char="-"/>
            </a:pPr>
            <a:endParaRPr lang="en-PH" sz="2000" dirty="0" smtClean="0"/>
          </a:p>
          <a:p>
            <a:pPr algn="just">
              <a:buFontTx/>
              <a:buChar char="-"/>
            </a:pPr>
            <a:r>
              <a:rPr lang="en-PH" sz="2000" dirty="0" smtClean="0"/>
              <a:t>The mobility of justice in a society must be regulated in such a way as to keep the life of individuals and their families from becoming insecure and precarious.</a:t>
            </a:r>
          </a:p>
          <a:p>
            <a:pPr algn="just">
              <a:buFontTx/>
              <a:buChar char="-"/>
            </a:pPr>
            <a:endParaRPr lang="en-PH" sz="2000" dirty="0" smtClean="0"/>
          </a:p>
          <a:p>
            <a:pPr algn="just"/>
            <a:r>
              <a:rPr lang="en-PH" sz="2000" dirty="0" smtClean="0"/>
              <a:t>- Christians who actively fight for justice should be convinced that they can make a great contribution to the prosperity of mankind and to the peace of the world. </a:t>
            </a:r>
            <a:endParaRPr lang="en-PH" sz="2000" dirty="0"/>
          </a:p>
        </p:txBody>
      </p:sp>
    </p:spTree>
  </p:cSld>
  <p:clrMapOvr>
    <a:masterClrMapping/>
  </p:clrMapOvr>
  <p:transition spd="med">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0"/>
            <a:ext cx="8686800" cy="1184825"/>
          </a:xfrm>
        </p:spPr>
        <p:txBody>
          <a:bodyPr>
            <a:normAutofit/>
          </a:bodyPr>
          <a:lstStyle/>
          <a:p>
            <a:r>
              <a:rPr lang="en-PH" sz="5400" dirty="0" smtClean="0"/>
              <a:t>Peace</a:t>
            </a:r>
            <a:endParaRPr lang="en-PH" sz="5400" dirty="0"/>
          </a:p>
        </p:txBody>
      </p:sp>
    </p:spTree>
  </p:cSld>
  <p:clrMapOvr>
    <a:masterClrMapping/>
  </p:clrMapOvr>
  <p:transition spd="med">
    <p:spli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
            <a:ext cx="8991600" cy="6093976"/>
          </a:xfrm>
          <a:prstGeom prst="rect">
            <a:avLst/>
          </a:prstGeom>
          <a:noFill/>
        </p:spPr>
        <p:txBody>
          <a:bodyPr wrap="square" rtlCol="0">
            <a:spAutoFit/>
          </a:bodyPr>
          <a:lstStyle/>
          <a:p>
            <a:pPr algn="ctr"/>
            <a:r>
              <a:rPr lang="en-PH" sz="3200" b="1" dirty="0" smtClean="0"/>
              <a:t>Peace: </a:t>
            </a:r>
          </a:p>
          <a:p>
            <a:pPr algn="ctr"/>
            <a:endParaRPr lang="en-PH" sz="2000" b="1" dirty="0" smtClean="0"/>
          </a:p>
          <a:p>
            <a:pPr>
              <a:buFontTx/>
              <a:buChar char="-"/>
            </a:pPr>
            <a:r>
              <a:rPr lang="en-PH" sz="2000" dirty="0" smtClean="0"/>
              <a:t> Constructing </a:t>
            </a:r>
            <a:r>
              <a:rPr lang="en-PH" sz="2000" dirty="0"/>
              <a:t>a more genuinely human world cannot be accomplished if everyone does not devote himself to the cause of peace</a:t>
            </a:r>
            <a:r>
              <a:rPr lang="en-PH" sz="2000" dirty="0" smtClean="0"/>
              <a:t>.</a:t>
            </a:r>
          </a:p>
          <a:p>
            <a:pPr>
              <a:buFontTx/>
              <a:buChar char="-"/>
            </a:pPr>
            <a:endParaRPr lang="en-PH" sz="2000" dirty="0"/>
          </a:p>
          <a:p>
            <a:pPr>
              <a:buFontTx/>
              <a:buChar char="-"/>
            </a:pPr>
            <a:r>
              <a:rPr lang="en-PH" sz="2000" dirty="0" smtClean="0"/>
              <a:t> Christians </a:t>
            </a:r>
            <a:r>
              <a:rPr lang="en-PH" sz="2000" dirty="0"/>
              <a:t>must cooperate with all men to secure peace based on justice and love and </a:t>
            </a:r>
            <a:r>
              <a:rPr lang="en-PH" sz="2000" dirty="0" smtClean="0"/>
              <a:t>in setting </a:t>
            </a:r>
            <a:r>
              <a:rPr lang="en-PH" sz="2000" dirty="0"/>
              <a:t>up the instruments of peace</a:t>
            </a:r>
            <a:r>
              <a:rPr lang="en-PH" sz="2000" dirty="0" smtClean="0"/>
              <a:t>.</a:t>
            </a:r>
          </a:p>
          <a:p>
            <a:pPr>
              <a:buFontTx/>
              <a:buChar char="-"/>
            </a:pPr>
            <a:endParaRPr lang="en-PH" sz="2000" dirty="0"/>
          </a:p>
          <a:p>
            <a:pPr>
              <a:buFontTx/>
              <a:buChar char="-"/>
            </a:pPr>
            <a:r>
              <a:rPr lang="en-PH" sz="2000" dirty="0" smtClean="0"/>
              <a:t> Peace </a:t>
            </a:r>
            <a:r>
              <a:rPr lang="en-PH" sz="2000" dirty="0"/>
              <a:t>is an enterprise of justice and it is the result of the order in the human society given by God and actualized by men</a:t>
            </a:r>
            <a:r>
              <a:rPr lang="en-PH" sz="2000" dirty="0" smtClean="0"/>
              <a:t>.</a:t>
            </a:r>
          </a:p>
          <a:p>
            <a:pPr>
              <a:buFontTx/>
              <a:buChar char="-"/>
            </a:pPr>
            <a:endParaRPr lang="en-PH" sz="2000" dirty="0"/>
          </a:p>
          <a:p>
            <a:pPr>
              <a:buFontTx/>
              <a:buChar char="-"/>
            </a:pPr>
            <a:r>
              <a:rPr lang="en-PH" sz="2000" dirty="0" smtClean="0"/>
              <a:t> Peace </a:t>
            </a:r>
            <a:r>
              <a:rPr lang="en-PH" sz="2000" dirty="0"/>
              <a:t>cannot be attained due to the ever </a:t>
            </a:r>
            <a:r>
              <a:rPr lang="en-PH" sz="2000" dirty="0" smtClean="0"/>
              <a:t>changing </a:t>
            </a:r>
            <a:r>
              <a:rPr lang="en-PH" sz="2000" dirty="0"/>
              <a:t>needs of men, weak human will, sin, lack of personal well-being and brotherhood</a:t>
            </a:r>
            <a:r>
              <a:rPr lang="en-PH" sz="2000" dirty="0" smtClean="0"/>
              <a:t>.</a:t>
            </a:r>
          </a:p>
          <a:p>
            <a:pPr>
              <a:buFontTx/>
              <a:buChar char="-"/>
            </a:pPr>
            <a:endParaRPr lang="en-PH" sz="2000" dirty="0" smtClean="0"/>
          </a:p>
          <a:p>
            <a:r>
              <a:rPr lang="en-PH" sz="2000" dirty="0" smtClean="0"/>
              <a:t>- All Christians are urgently summoned to do in love what the</a:t>
            </a:r>
          </a:p>
          <a:p>
            <a:r>
              <a:rPr lang="en-PH" sz="2000" dirty="0" smtClean="0"/>
              <a:t>truth requires, and to join with all true peacemakers in pleading for peace and</a:t>
            </a:r>
          </a:p>
          <a:p>
            <a:r>
              <a:rPr lang="en-PH" sz="2000" dirty="0" smtClean="0"/>
              <a:t>bringing it about.</a:t>
            </a:r>
          </a:p>
          <a:p>
            <a:endParaRPr lang="en-PH" dirty="0" smtClean="0"/>
          </a:p>
          <a:p>
            <a:pPr>
              <a:buFontTx/>
              <a:buChar char="-"/>
            </a:pPr>
            <a:endParaRPr lang="en-PH" sz="2000" dirty="0"/>
          </a:p>
        </p:txBody>
      </p:sp>
    </p:spTree>
  </p:cSld>
  <p:clrMapOvr>
    <a:masterClrMapping/>
  </p:clrMapOvr>
  <p:transition spd="med">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3200"/>
            <a:ext cx="8686800" cy="1184825"/>
          </a:xfrm>
        </p:spPr>
        <p:txBody>
          <a:bodyPr>
            <a:noAutofit/>
          </a:bodyPr>
          <a:lstStyle/>
          <a:p>
            <a:r>
              <a:rPr lang="en-PH" sz="5400" b="1" dirty="0" smtClean="0"/>
              <a:t>Human Dignity</a:t>
            </a:r>
            <a:r>
              <a:rPr lang="en-PH" sz="5400" dirty="0" smtClean="0"/>
              <a:t/>
            </a:r>
            <a:br>
              <a:rPr lang="en-PH" sz="5400" dirty="0" smtClean="0"/>
            </a:br>
            <a:r>
              <a:rPr lang="en-PH" sz="5400" dirty="0" smtClean="0"/>
              <a:t/>
            </a:r>
            <a:br>
              <a:rPr lang="en-PH" sz="5400" dirty="0" smtClean="0"/>
            </a:br>
            <a:endParaRPr lang="en-PH" sz="5400" dirty="0"/>
          </a:p>
        </p:txBody>
      </p:sp>
    </p:spTree>
  </p:cSld>
  <p:clrMapOvr>
    <a:masterClrMapping/>
  </p:clrMapOvr>
  <p:transition spd="med">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
            <a:ext cx="8991600" cy="6617196"/>
          </a:xfrm>
          <a:prstGeom prst="rect">
            <a:avLst/>
          </a:prstGeom>
          <a:noFill/>
        </p:spPr>
        <p:txBody>
          <a:bodyPr wrap="square" rtlCol="0">
            <a:spAutoFit/>
          </a:bodyPr>
          <a:lstStyle/>
          <a:p>
            <a:pPr algn="ctr"/>
            <a:r>
              <a:rPr lang="en-PH" sz="3200" b="1" dirty="0" smtClean="0"/>
              <a:t>Peace: </a:t>
            </a:r>
          </a:p>
          <a:p>
            <a:pPr algn="ctr"/>
            <a:endParaRPr lang="en-PH" b="1" dirty="0" smtClean="0"/>
          </a:p>
          <a:p>
            <a:endParaRPr lang="en-PH" dirty="0" smtClean="0"/>
          </a:p>
          <a:p>
            <a:pPr>
              <a:buFontTx/>
              <a:buChar char="-"/>
            </a:pPr>
            <a:r>
              <a:rPr lang="en-PH" sz="2000" dirty="0" smtClean="0"/>
              <a:t> The savagery of war in modern times has increased due to developments in technology.</a:t>
            </a:r>
          </a:p>
          <a:p>
            <a:pPr>
              <a:buFontTx/>
              <a:buChar char="-"/>
            </a:pPr>
            <a:endParaRPr lang="en-PH" sz="2000" dirty="0" smtClean="0"/>
          </a:p>
          <a:p>
            <a:pPr>
              <a:buFontTx/>
              <a:buChar char="-"/>
            </a:pPr>
            <a:r>
              <a:rPr lang="en-PH" sz="2000" dirty="0" smtClean="0"/>
              <a:t> International agreements on making military activity more humane must be </a:t>
            </a:r>
            <a:r>
              <a:rPr lang="en-PH" sz="2000" dirty="0" err="1" smtClean="0"/>
              <a:t>honored</a:t>
            </a:r>
            <a:r>
              <a:rPr lang="en-PH" sz="2000" dirty="0" smtClean="0"/>
              <a:t>, and it must be improved in order to increase avoidance of any military conflict.</a:t>
            </a:r>
          </a:p>
          <a:p>
            <a:endParaRPr lang="en-PH" sz="2000" dirty="0" smtClean="0"/>
          </a:p>
          <a:p>
            <a:pPr>
              <a:buFontTx/>
              <a:buChar char="-"/>
            </a:pPr>
            <a:r>
              <a:rPr lang="en-PH" sz="2400" dirty="0"/>
              <a:t> All military forces should regard themselves as </a:t>
            </a:r>
            <a:r>
              <a:rPr lang="en-PH" sz="2400" b="1" dirty="0"/>
              <a:t>agents of security and freedom</a:t>
            </a:r>
            <a:r>
              <a:rPr lang="en-PH" sz="2400" dirty="0"/>
              <a:t> of peoples, and </a:t>
            </a:r>
            <a:r>
              <a:rPr lang="en-PH" sz="2400" b="1" dirty="0">
                <a:solidFill>
                  <a:srgbClr val="FF0000"/>
                </a:solidFill>
              </a:rPr>
              <a:t>not</a:t>
            </a:r>
            <a:r>
              <a:rPr lang="en-PH" sz="2400" dirty="0"/>
              <a:t> as </a:t>
            </a:r>
            <a:r>
              <a:rPr lang="en-PH" sz="2400" b="1" dirty="0"/>
              <a:t>agents of subjugation </a:t>
            </a:r>
            <a:r>
              <a:rPr lang="en-PH" sz="2400" dirty="0"/>
              <a:t>of other peoples.</a:t>
            </a:r>
          </a:p>
          <a:p>
            <a:pPr>
              <a:buFontTx/>
              <a:buChar char="-"/>
            </a:pPr>
            <a:endParaRPr lang="en-PH" sz="2400" dirty="0"/>
          </a:p>
          <a:p>
            <a:pPr>
              <a:buFontTx/>
              <a:buChar char="-"/>
            </a:pPr>
            <a:r>
              <a:rPr lang="en-PH" sz="2400" dirty="0"/>
              <a:t> </a:t>
            </a:r>
            <a:r>
              <a:rPr lang="en-PH" sz="2400" b="1" dirty="0"/>
              <a:t>Acts of war </a:t>
            </a:r>
            <a:r>
              <a:rPr lang="en-PH" sz="2400" dirty="0"/>
              <a:t>which result to widespread damage is a </a:t>
            </a:r>
            <a:r>
              <a:rPr lang="en-PH" sz="2400" b="1" dirty="0"/>
              <a:t>crime against God and man.</a:t>
            </a:r>
          </a:p>
          <a:p>
            <a:pPr>
              <a:buFontTx/>
              <a:buChar char="-"/>
            </a:pPr>
            <a:endParaRPr lang="en-PH" sz="2400" dirty="0"/>
          </a:p>
          <a:p>
            <a:pPr>
              <a:buFontTx/>
              <a:buChar char="-"/>
            </a:pPr>
            <a:r>
              <a:rPr lang="en-PH" sz="2400" dirty="0"/>
              <a:t>The government and military has a huge responsibility before God and the entire human race.</a:t>
            </a:r>
          </a:p>
          <a:p>
            <a:pPr>
              <a:buFontTx/>
              <a:buChar char="-"/>
            </a:pPr>
            <a:endParaRPr lang="en-PH" sz="2000" dirty="0"/>
          </a:p>
        </p:txBody>
      </p:sp>
    </p:spTree>
    <p:extLst>
      <p:ext uri="{BB962C8B-B14F-4D97-AF65-F5344CB8AC3E}">
        <p14:creationId xmlns:p14="http://schemas.microsoft.com/office/powerpoint/2010/main" val="3638022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57200"/>
            <a:ext cx="8686800" cy="3785652"/>
          </a:xfrm>
          <a:prstGeom prst="rect">
            <a:avLst/>
          </a:prstGeom>
          <a:noFill/>
        </p:spPr>
        <p:txBody>
          <a:bodyPr wrap="square" rtlCol="0">
            <a:spAutoFit/>
          </a:bodyPr>
          <a:lstStyle/>
          <a:p>
            <a:pPr>
              <a:buFontTx/>
              <a:buChar char="-"/>
            </a:pPr>
            <a:endParaRPr lang="en-PH" sz="2000" dirty="0" smtClean="0"/>
          </a:p>
          <a:p>
            <a:pPr>
              <a:buFontTx/>
              <a:buChar char="-"/>
            </a:pPr>
            <a:r>
              <a:rPr lang="en-PH" sz="2000" dirty="0" smtClean="0"/>
              <a:t>The most effective way for a nation to achieve peace is through deterrence.- Peace can never be attained through an arms race.</a:t>
            </a:r>
          </a:p>
          <a:p>
            <a:pPr>
              <a:buFontTx/>
              <a:buChar char="-"/>
            </a:pPr>
            <a:endParaRPr lang="en-PH" sz="2000" dirty="0" smtClean="0"/>
          </a:p>
          <a:p>
            <a:pPr>
              <a:buFontTx/>
              <a:buChar char="-"/>
            </a:pPr>
            <a:r>
              <a:rPr lang="en-PH" sz="2000" dirty="0" smtClean="0"/>
              <a:t> An international body must be established to secure peace, justice and rights for all men.</a:t>
            </a:r>
          </a:p>
          <a:p>
            <a:pPr>
              <a:buFontTx/>
              <a:buChar char="-"/>
            </a:pPr>
            <a:endParaRPr lang="en-PH" sz="2000" dirty="0" smtClean="0"/>
          </a:p>
          <a:p>
            <a:pPr>
              <a:buFontTx/>
              <a:buChar char="-"/>
            </a:pPr>
            <a:r>
              <a:rPr lang="en-PH" sz="2000" dirty="0" smtClean="0"/>
              <a:t> Peace can be attained if everyone of us unites to provide the basic necessities of the entire human race.</a:t>
            </a:r>
          </a:p>
          <a:p>
            <a:pPr>
              <a:buFontTx/>
              <a:buChar char="-"/>
            </a:pPr>
            <a:endParaRPr lang="en-PH" sz="2000" dirty="0" smtClean="0"/>
          </a:p>
          <a:p>
            <a:pPr>
              <a:buFontTx/>
              <a:buChar char="-"/>
            </a:pPr>
            <a:r>
              <a:rPr lang="en-PH" sz="2000" dirty="0" smtClean="0"/>
              <a:t> Christians should cooperate in establishing an international order that respects freedom and brotherhood.</a:t>
            </a:r>
            <a:endParaRPr lang="en-PH" sz="2000" dirty="0"/>
          </a:p>
        </p:txBody>
      </p:sp>
    </p:spTree>
  </p:cSld>
  <p:clrMapOvr>
    <a:masterClrMapping/>
  </p:clrMapOvr>
  <p:transition spd="med">
    <p:split orient="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2355" y="228600"/>
            <a:ext cx="2095445" cy="923330"/>
          </a:xfrm>
          <a:prstGeom prst="rect">
            <a:avLst/>
          </a:prstGeom>
          <a:noFill/>
        </p:spPr>
        <p:txBody>
          <a:bodyPr wrap="none" lIns="91440" tIns="45720" rIns="91440" bIns="45720">
            <a:spAutoFit/>
          </a:bodyPr>
          <a:lstStyle/>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Theme</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4" name="Content Placeholder 3"/>
          <p:cNvSpPr>
            <a:spLocks noGrp="1"/>
          </p:cNvSpPr>
          <p:nvPr>
            <p:ph idx="1"/>
          </p:nvPr>
        </p:nvSpPr>
        <p:spPr/>
        <p:txBody>
          <a:bodyPr/>
          <a:lstStyle/>
          <a:p>
            <a:pPr>
              <a:buFont typeface="Wingdings" pitchFamily="2" charset="2"/>
              <a:buChar char="Ø"/>
            </a:pPr>
            <a:r>
              <a:rPr lang="en-US" dirty="0" smtClean="0"/>
              <a:t>Christ as the sense and fullness of every creature, the </a:t>
            </a:r>
            <a:r>
              <a:rPr lang="en-US" i="1" dirty="0" smtClean="0"/>
              <a:t>alpha </a:t>
            </a:r>
            <a:r>
              <a:rPr lang="en-US" dirty="0" smtClean="0"/>
              <a:t>and the </a:t>
            </a:r>
            <a:r>
              <a:rPr lang="en-US" i="1" dirty="0" smtClean="0"/>
              <a:t>omega </a:t>
            </a:r>
            <a:r>
              <a:rPr lang="en-US" dirty="0" smtClean="0"/>
              <a:t>of the world.</a:t>
            </a:r>
          </a:p>
          <a:p>
            <a:pPr>
              <a:buFont typeface="Wingdings" pitchFamily="2" charset="2"/>
              <a:buChar char="Ø"/>
            </a:pPr>
            <a:r>
              <a:rPr lang="en-US" dirty="0" smtClean="0"/>
              <a:t>Jesus Christ remains as the Light of the world, who illuminates the mystery of man, not only on Christmas, but for the entire family</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dirty="0" smtClean="0"/>
              <a:t>Theological context</a:t>
            </a:r>
            <a:endParaRPr lang="en-US" dirty="0"/>
          </a:p>
        </p:txBody>
      </p:sp>
      <p:sp>
        <p:nvSpPr>
          <p:cNvPr id="3" name="Content Placeholder 2"/>
          <p:cNvSpPr>
            <a:spLocks noGrp="1"/>
          </p:cNvSpPr>
          <p:nvPr>
            <p:ph idx="1"/>
          </p:nvPr>
        </p:nvSpPr>
        <p:spPr>
          <a:xfrm>
            <a:off x="457200" y="1143000"/>
            <a:ext cx="8229600" cy="4983163"/>
          </a:xfrm>
        </p:spPr>
        <p:txBody>
          <a:bodyPr>
            <a:normAutofit fontScale="92500" lnSpcReduction="20000"/>
          </a:bodyPr>
          <a:lstStyle/>
          <a:p>
            <a:r>
              <a:rPr lang="en-US" dirty="0" smtClean="0"/>
              <a:t>Romans 15:13</a:t>
            </a:r>
          </a:p>
          <a:p>
            <a:pPr lvl="1"/>
            <a:r>
              <a:rPr lang="en-US" dirty="0" smtClean="0"/>
              <a:t>May </a:t>
            </a:r>
            <a:r>
              <a:rPr lang="en-US" dirty="0"/>
              <a:t>the God of hope fill you with all joy and peace as you trust in him, so that you may overflow with hope by the power of the Holy Spirit.</a:t>
            </a:r>
          </a:p>
          <a:p>
            <a:pPr marL="0" indent="0">
              <a:buNone/>
            </a:pPr>
            <a:r>
              <a:rPr lang="en-US" b="1" dirty="0"/>
              <a:t>HUMAN </a:t>
            </a:r>
            <a:r>
              <a:rPr lang="en-US" b="1" dirty="0" smtClean="0"/>
              <a:t>DIGNITY</a:t>
            </a:r>
            <a:endParaRPr lang="en-US" dirty="0" smtClean="0"/>
          </a:p>
          <a:p>
            <a:r>
              <a:rPr lang="en-US" dirty="0" smtClean="0"/>
              <a:t>Romans </a:t>
            </a:r>
            <a:r>
              <a:rPr lang="en-US" dirty="0"/>
              <a:t>8:23</a:t>
            </a:r>
          </a:p>
          <a:p>
            <a:pPr lvl="1"/>
            <a:r>
              <a:rPr lang="en-US" b="1" baseline="30000" dirty="0" smtClean="0"/>
              <a:t>23</a:t>
            </a:r>
            <a:r>
              <a:rPr lang="en-US" b="1" baseline="30000" dirty="0"/>
              <a:t> </a:t>
            </a:r>
            <a:r>
              <a:rPr lang="en-US" dirty="0"/>
              <a:t>Not only so, but we ourselves, who have the </a:t>
            </a:r>
            <a:r>
              <a:rPr lang="en-US" dirty="0" err="1"/>
              <a:t>firstfruits</a:t>
            </a:r>
            <a:r>
              <a:rPr lang="en-US" dirty="0"/>
              <a:t> of the Spirit, groan inwardly as we wait eagerly for our adoption to </a:t>
            </a:r>
            <a:r>
              <a:rPr lang="en-US" dirty="0" err="1"/>
              <a:t>sonship</a:t>
            </a:r>
            <a:r>
              <a:rPr lang="en-US" dirty="0"/>
              <a:t>, the redemption of our bodies</a:t>
            </a:r>
            <a:r>
              <a:rPr lang="en-US" dirty="0" smtClean="0"/>
              <a:t>.</a:t>
            </a:r>
            <a:endParaRPr lang="en-US" sz="2000" dirty="0"/>
          </a:p>
          <a:p>
            <a:r>
              <a:rPr lang="en-US" b="1" dirty="0"/>
              <a:t>Psalm 8:5-7</a:t>
            </a:r>
            <a:endParaRPr lang="en-US" sz="2000" dirty="0"/>
          </a:p>
          <a:p>
            <a:pPr lvl="1"/>
            <a:r>
              <a:rPr lang="en-US" sz="1000" b="1" baseline="30000" dirty="0" smtClean="0"/>
              <a:t>5</a:t>
            </a:r>
            <a:r>
              <a:rPr lang="en-US" sz="1000" b="1" baseline="30000" dirty="0"/>
              <a:t> </a:t>
            </a:r>
            <a:r>
              <a:rPr lang="en-US" dirty="0"/>
              <a:t>You have made them</a:t>
            </a:r>
            <a:r>
              <a:rPr lang="en-US" sz="800" b="1" baseline="30000" dirty="0"/>
              <a:t>[</a:t>
            </a:r>
            <a:r>
              <a:rPr lang="en-US" sz="800" b="1" baseline="30000" dirty="0">
                <a:hlinkClick r:id="rId2" tooltip="See footnote a"/>
              </a:rPr>
              <a:t>a</a:t>
            </a:r>
            <a:r>
              <a:rPr lang="en-US" sz="800" b="1" baseline="30000" dirty="0"/>
              <a:t>]</a:t>
            </a:r>
            <a:r>
              <a:rPr lang="en-US" dirty="0"/>
              <a:t> a little lower than the angels</a:t>
            </a:r>
            <a:r>
              <a:rPr lang="en-US" sz="800" b="1" baseline="30000" dirty="0"/>
              <a:t>[</a:t>
            </a:r>
            <a:r>
              <a:rPr lang="en-US" sz="800" b="1" baseline="30000" dirty="0">
                <a:hlinkClick r:id="rId3" tooltip="See footnote b"/>
              </a:rPr>
              <a:t>b</a:t>
            </a:r>
            <a:r>
              <a:rPr lang="en-US" sz="800" b="1" baseline="30000" dirty="0"/>
              <a:t>]</a:t>
            </a:r>
            <a:r>
              <a:rPr lang="en-US" dirty="0"/>
              <a:t/>
            </a:r>
            <a:br>
              <a:rPr lang="en-US" dirty="0"/>
            </a:br>
            <a:r>
              <a:rPr lang="en-US" sz="400" dirty="0"/>
              <a:t>    </a:t>
            </a:r>
            <a:r>
              <a:rPr lang="en-US" dirty="0"/>
              <a:t>and crowned them</a:t>
            </a:r>
            <a:r>
              <a:rPr lang="en-US" sz="800" b="1" baseline="30000" dirty="0"/>
              <a:t>[</a:t>
            </a:r>
            <a:r>
              <a:rPr lang="en-US" sz="800" b="1" baseline="30000" dirty="0">
                <a:hlinkClick r:id="rId4" tooltip="See footnote c"/>
              </a:rPr>
              <a:t>c</a:t>
            </a:r>
            <a:r>
              <a:rPr lang="en-US" sz="800" b="1" baseline="30000" dirty="0"/>
              <a:t>]</a:t>
            </a:r>
            <a:r>
              <a:rPr lang="en-US" dirty="0"/>
              <a:t> with glory and honor.</a:t>
            </a:r>
            <a:br>
              <a:rPr lang="en-US" dirty="0"/>
            </a:br>
            <a:r>
              <a:rPr lang="en-US" sz="1000" b="1" baseline="30000" dirty="0"/>
              <a:t>6 </a:t>
            </a:r>
            <a:r>
              <a:rPr lang="en-US" dirty="0"/>
              <a:t>You made them rulers over the works of your hands;</a:t>
            </a:r>
            <a:br>
              <a:rPr lang="en-US" dirty="0"/>
            </a:br>
            <a:r>
              <a:rPr lang="en-US" sz="400" dirty="0"/>
              <a:t>    </a:t>
            </a:r>
            <a:r>
              <a:rPr lang="en-US" dirty="0"/>
              <a:t>you put everything under their</a:t>
            </a:r>
            <a:r>
              <a:rPr lang="en-US" sz="800" b="1" baseline="30000" dirty="0"/>
              <a:t>[</a:t>
            </a:r>
            <a:r>
              <a:rPr lang="en-US" sz="800" b="1" baseline="30000" dirty="0">
                <a:hlinkClick r:id="rId5" tooltip="See footnote d"/>
              </a:rPr>
              <a:t>d</a:t>
            </a:r>
            <a:r>
              <a:rPr lang="en-US" sz="800" b="1" baseline="30000" dirty="0"/>
              <a:t>]</a:t>
            </a:r>
            <a:r>
              <a:rPr lang="en-US" dirty="0"/>
              <a:t> feet:</a:t>
            </a:r>
            <a:br>
              <a:rPr lang="en-US" dirty="0"/>
            </a:br>
            <a:r>
              <a:rPr lang="en-US" sz="1000" b="1" baseline="30000" dirty="0"/>
              <a:t>7 </a:t>
            </a:r>
            <a:r>
              <a:rPr lang="en-US" dirty="0"/>
              <a:t>all flocks and herds,</a:t>
            </a:r>
            <a:br>
              <a:rPr lang="en-US" dirty="0"/>
            </a:br>
            <a:r>
              <a:rPr lang="en-US" sz="400" dirty="0"/>
              <a:t>    </a:t>
            </a:r>
            <a:r>
              <a:rPr lang="en-US" dirty="0"/>
              <a:t>and the animals of the wild</a:t>
            </a:r>
            <a:r>
              <a:rPr lang="en-US" dirty="0" smtClean="0"/>
              <a:t>,</a:t>
            </a:r>
            <a:endParaRPr lang="en-US" b="1" dirty="0" smtClean="0"/>
          </a:p>
          <a:p>
            <a:r>
              <a:rPr lang="en-US" b="1" dirty="0" smtClean="0"/>
              <a:t>Genesis </a:t>
            </a:r>
            <a:r>
              <a:rPr lang="en-US" b="1" dirty="0"/>
              <a:t>1:31</a:t>
            </a:r>
            <a:endParaRPr lang="en-US" sz="2800" b="1" dirty="0"/>
          </a:p>
          <a:p>
            <a:pPr lvl="1"/>
            <a:r>
              <a:rPr lang="en-US" sz="1000" b="1" baseline="30000" dirty="0" smtClean="0"/>
              <a:t>31</a:t>
            </a:r>
            <a:r>
              <a:rPr lang="en-US" sz="1000" b="1" baseline="30000" dirty="0"/>
              <a:t> </a:t>
            </a:r>
            <a:r>
              <a:rPr lang="en-US" dirty="0"/>
              <a:t>God saw all that he had made, and it was very good. And there was evening, and there was morning—the sixth day.</a:t>
            </a:r>
          </a:p>
          <a:p>
            <a:pPr lvl="1"/>
            <a:endParaRPr lang="en-US" dirty="0"/>
          </a:p>
          <a:p>
            <a:pPr marL="0" indent="0">
              <a:buNone/>
            </a:pPr>
            <a:endParaRPr lang="en-US" dirty="0"/>
          </a:p>
        </p:txBody>
      </p:sp>
    </p:spTree>
    <p:extLst>
      <p:ext uri="{BB962C8B-B14F-4D97-AF65-F5344CB8AC3E}">
        <p14:creationId xmlns:p14="http://schemas.microsoft.com/office/powerpoint/2010/main" val="37661144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Theological Context</a:t>
            </a:r>
            <a:endParaRPr lang="en-US" dirty="0"/>
          </a:p>
        </p:txBody>
      </p:sp>
      <p:sp>
        <p:nvSpPr>
          <p:cNvPr id="3" name="Content Placeholder 2"/>
          <p:cNvSpPr>
            <a:spLocks noGrp="1"/>
          </p:cNvSpPr>
          <p:nvPr>
            <p:ph idx="1"/>
          </p:nvPr>
        </p:nvSpPr>
        <p:spPr>
          <a:xfrm>
            <a:off x="457200" y="1295400"/>
            <a:ext cx="8229600" cy="4953000"/>
          </a:xfrm>
        </p:spPr>
        <p:txBody>
          <a:bodyPr>
            <a:normAutofit fontScale="77500" lnSpcReduction="20000"/>
          </a:bodyPr>
          <a:lstStyle/>
          <a:p>
            <a:pPr marL="0" indent="0">
              <a:buNone/>
            </a:pPr>
            <a:r>
              <a:rPr lang="en-US" b="1" dirty="0"/>
              <a:t>COMMUNITY OF MANKIND</a:t>
            </a:r>
          </a:p>
          <a:p>
            <a:r>
              <a:rPr lang="en-US" b="1" dirty="0"/>
              <a:t>1 John 4:20</a:t>
            </a:r>
          </a:p>
          <a:p>
            <a:pPr lvl="1"/>
            <a:r>
              <a:rPr lang="en-US" b="1" baseline="30000" dirty="0"/>
              <a:t>20 </a:t>
            </a:r>
            <a:r>
              <a:rPr lang="en-US" dirty="0"/>
              <a:t>Whoever claims to love God yet hates a brother or sister is a liar. For whoever does not love their brother and sister, whom they have seen, cannot love God, whom they have not seen.</a:t>
            </a:r>
          </a:p>
          <a:p>
            <a:r>
              <a:rPr lang="en-US" b="1" dirty="0"/>
              <a:t>John 17:21-22</a:t>
            </a:r>
          </a:p>
          <a:p>
            <a:pPr lvl="1"/>
            <a:r>
              <a:rPr lang="en-US" b="1" baseline="30000" dirty="0"/>
              <a:t>21 </a:t>
            </a:r>
            <a:r>
              <a:rPr lang="en-US" dirty="0"/>
              <a:t>that all of them may be one, Father, just as you are in me and I am in you. May they also be in us so that the world may believe that you have sent me.</a:t>
            </a:r>
            <a:r>
              <a:rPr lang="en-US" b="1" baseline="30000" dirty="0"/>
              <a:t> 22 </a:t>
            </a:r>
            <a:r>
              <a:rPr lang="en-US" dirty="0"/>
              <a:t>I have given them the glory that you gave me, that they may be one as we are one </a:t>
            </a:r>
            <a:r>
              <a:rPr lang="en-US" b="1" dirty="0" smtClean="0"/>
              <a:t>Matthew </a:t>
            </a:r>
            <a:r>
              <a:rPr lang="en-US" b="1" dirty="0"/>
              <a:t>25:40</a:t>
            </a:r>
          </a:p>
          <a:p>
            <a:pPr lvl="1"/>
            <a:r>
              <a:rPr lang="en-US" b="1" baseline="30000" dirty="0"/>
              <a:t>40 </a:t>
            </a:r>
            <a:r>
              <a:rPr lang="en-US" dirty="0"/>
              <a:t>“The King will reply, ‘Truly I tell you, whatever you did for one of the least of these brothers and sisters of mine, you did for me.’</a:t>
            </a:r>
          </a:p>
          <a:p>
            <a:r>
              <a:rPr lang="en-US" b="1" dirty="0" smtClean="0"/>
              <a:t>Matthew </a:t>
            </a:r>
            <a:r>
              <a:rPr lang="en-US" b="1" dirty="0"/>
              <a:t>5:43-44</a:t>
            </a:r>
          </a:p>
          <a:p>
            <a:pPr lvl="1"/>
            <a:r>
              <a:rPr lang="en-US" b="1" baseline="30000" dirty="0"/>
              <a:t>43 </a:t>
            </a:r>
            <a:r>
              <a:rPr lang="en-US" dirty="0"/>
              <a:t>“You have heard that it was said, ‘Love your neighbor</a:t>
            </a:r>
            <a:r>
              <a:rPr lang="en-US" b="1" baseline="30000" dirty="0"/>
              <a:t>[</a:t>
            </a:r>
            <a:r>
              <a:rPr lang="en-US" b="1" u="sng" baseline="30000" dirty="0">
                <a:hlinkClick r:id="rId2" tooltip="See footnote a"/>
              </a:rPr>
              <a:t>a</a:t>
            </a:r>
            <a:r>
              <a:rPr lang="en-US" b="1" baseline="30000" dirty="0"/>
              <a:t>]</a:t>
            </a:r>
            <a:r>
              <a:rPr lang="en-US" dirty="0"/>
              <a:t> and hate your enemy.’ </a:t>
            </a:r>
            <a:r>
              <a:rPr lang="en-US" b="1" baseline="30000" dirty="0"/>
              <a:t>44 </a:t>
            </a:r>
            <a:r>
              <a:rPr lang="en-US" dirty="0"/>
              <a:t>But I tell you, love your enemies and pray for those who persecute you</a:t>
            </a:r>
            <a:r>
              <a:rPr lang="en-US" dirty="0" smtClean="0"/>
              <a:t>,</a:t>
            </a:r>
            <a:endParaRPr lang="en-US" dirty="0"/>
          </a:p>
          <a:p>
            <a:r>
              <a:rPr lang="en-US" b="1" dirty="0"/>
              <a:t>Exodus 3:7</a:t>
            </a:r>
          </a:p>
          <a:p>
            <a:pPr lvl="1"/>
            <a:r>
              <a:rPr lang="en-US" b="1" baseline="30000" dirty="0"/>
              <a:t>7 </a:t>
            </a:r>
            <a:r>
              <a:rPr lang="en-US" dirty="0"/>
              <a:t>The </a:t>
            </a:r>
            <a:r>
              <a:rPr lang="en-US" cap="small" dirty="0"/>
              <a:t>Lord</a:t>
            </a:r>
            <a:r>
              <a:rPr lang="en-US" dirty="0"/>
              <a:t> said, “I have surely seen the affliction of My people who are in Egypt, and have given heed to their cry because of their taskmasters, for I am aware of their sufferings.</a:t>
            </a:r>
          </a:p>
          <a:p>
            <a:r>
              <a:rPr lang="en-US" b="1" dirty="0"/>
              <a:t>John 15:13</a:t>
            </a:r>
          </a:p>
          <a:p>
            <a:pPr lvl="1"/>
            <a:r>
              <a:rPr lang="en-US" b="1" baseline="30000" dirty="0"/>
              <a:t>13 </a:t>
            </a:r>
            <a:r>
              <a:rPr lang="en-US" dirty="0"/>
              <a:t>Greater love has no one than this: to lay down one’s life for one’s friends.</a:t>
            </a:r>
          </a:p>
          <a:p>
            <a:endParaRPr lang="en-US" dirty="0"/>
          </a:p>
          <a:p>
            <a:endParaRPr lang="en-US" dirty="0"/>
          </a:p>
        </p:txBody>
      </p:sp>
    </p:spTree>
    <p:extLst>
      <p:ext uri="{BB962C8B-B14F-4D97-AF65-F5344CB8AC3E}">
        <p14:creationId xmlns:p14="http://schemas.microsoft.com/office/powerpoint/2010/main" val="19563450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Theological Context</a:t>
            </a:r>
            <a:endParaRPr lang="en-US" dirty="0"/>
          </a:p>
        </p:txBody>
      </p:sp>
      <p:sp>
        <p:nvSpPr>
          <p:cNvPr id="3" name="Content Placeholder 2"/>
          <p:cNvSpPr>
            <a:spLocks noGrp="1"/>
          </p:cNvSpPr>
          <p:nvPr>
            <p:ph idx="1"/>
          </p:nvPr>
        </p:nvSpPr>
        <p:spPr>
          <a:xfrm>
            <a:off x="457200" y="1219200"/>
            <a:ext cx="8229600" cy="4525963"/>
          </a:xfrm>
        </p:spPr>
        <p:txBody>
          <a:bodyPr>
            <a:normAutofit/>
          </a:bodyPr>
          <a:lstStyle/>
          <a:p>
            <a:pPr marL="0" indent="0">
              <a:buNone/>
            </a:pPr>
            <a:r>
              <a:rPr lang="en-US" b="1" dirty="0"/>
              <a:t>MAN’S ACTIVITY THROUGHOUT THE </a:t>
            </a:r>
            <a:r>
              <a:rPr lang="en-US" b="1" dirty="0" smtClean="0"/>
              <a:t>WORLD</a:t>
            </a:r>
          </a:p>
          <a:p>
            <a:r>
              <a:rPr lang="en-US" b="1" dirty="0"/>
              <a:t>Romans 12:2</a:t>
            </a:r>
          </a:p>
          <a:p>
            <a:pPr lvl="1"/>
            <a:r>
              <a:rPr lang="en-US" b="1" baseline="30000" dirty="0" smtClean="0"/>
              <a:t>2</a:t>
            </a:r>
            <a:r>
              <a:rPr lang="en-US" b="1" baseline="30000" dirty="0"/>
              <a:t> </a:t>
            </a:r>
            <a:r>
              <a:rPr lang="en-US" dirty="0"/>
              <a:t>Do not conform to the pattern of this world, but be transformed by the renewing of your mind. Then you will be able to test and approve what God’s will is—his good, pleasing and perfect will.</a:t>
            </a:r>
          </a:p>
          <a:p>
            <a:r>
              <a:rPr lang="en-US" b="1" dirty="0"/>
              <a:t>1 Corinthians 3:22-23</a:t>
            </a:r>
          </a:p>
          <a:p>
            <a:pPr lvl="1"/>
            <a:r>
              <a:rPr lang="en-US" b="1" baseline="30000" dirty="0" smtClean="0"/>
              <a:t>22</a:t>
            </a:r>
            <a:r>
              <a:rPr lang="en-US" b="1" baseline="30000" dirty="0"/>
              <a:t> </a:t>
            </a:r>
            <a:r>
              <a:rPr lang="en-US" dirty="0"/>
              <a:t>whether Paul or </a:t>
            </a:r>
            <a:r>
              <a:rPr lang="en-US" dirty="0" err="1"/>
              <a:t>Apollos</a:t>
            </a:r>
            <a:r>
              <a:rPr lang="en-US" dirty="0"/>
              <a:t> or </a:t>
            </a:r>
            <a:r>
              <a:rPr lang="en-US" dirty="0" err="1"/>
              <a:t>Cephas</a:t>
            </a:r>
            <a:r>
              <a:rPr lang="en-US" b="1" baseline="30000" dirty="0"/>
              <a:t>[</a:t>
            </a:r>
            <a:r>
              <a:rPr lang="en-US" b="1" u="sng" baseline="30000" dirty="0">
                <a:hlinkClick r:id="rId2" tooltip="See footnote a"/>
              </a:rPr>
              <a:t>a</a:t>
            </a:r>
            <a:r>
              <a:rPr lang="en-US" b="1" baseline="30000" dirty="0"/>
              <a:t>]</a:t>
            </a:r>
            <a:r>
              <a:rPr lang="en-US" dirty="0"/>
              <a:t> or the world or life or death or the present or the future—all are yours, </a:t>
            </a:r>
            <a:r>
              <a:rPr lang="en-US" b="1" baseline="30000" dirty="0"/>
              <a:t>23 </a:t>
            </a:r>
            <a:r>
              <a:rPr lang="en-US" dirty="0"/>
              <a:t>and you are of Christ, and Christ is of God.</a:t>
            </a:r>
          </a:p>
          <a:p>
            <a:r>
              <a:rPr lang="en-US" b="1" dirty="0"/>
              <a:t>1 John 4:8</a:t>
            </a:r>
          </a:p>
          <a:p>
            <a:pPr lvl="1"/>
            <a:r>
              <a:rPr lang="en-US" b="1" baseline="30000" dirty="0" smtClean="0"/>
              <a:t>8</a:t>
            </a:r>
            <a:r>
              <a:rPr lang="en-US" b="1" baseline="30000" dirty="0"/>
              <a:t> </a:t>
            </a:r>
            <a:r>
              <a:rPr lang="en-US" dirty="0"/>
              <a:t>Whoever does not love does not know God, because God is love.</a:t>
            </a:r>
          </a:p>
          <a:p>
            <a:endParaRPr lang="en-US" dirty="0"/>
          </a:p>
        </p:txBody>
      </p:sp>
    </p:spTree>
    <p:extLst>
      <p:ext uri="{BB962C8B-B14F-4D97-AF65-F5344CB8AC3E}">
        <p14:creationId xmlns:p14="http://schemas.microsoft.com/office/powerpoint/2010/main" val="37681283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endParaRPr lang="en-US" dirty="0"/>
          </a:p>
        </p:txBody>
      </p:sp>
      <p:sp>
        <p:nvSpPr>
          <p:cNvPr id="5" name="Title 4"/>
          <p:cNvSpPr>
            <a:spLocks noGrp="1"/>
          </p:cNvSpPr>
          <p:nvPr>
            <p:ph type="title"/>
          </p:nvPr>
        </p:nvSpPr>
        <p:spPr/>
        <p:txBody>
          <a:bodyPr/>
          <a:lstStyle/>
          <a:p>
            <a:endParaRPr lang="en-US"/>
          </a:p>
        </p:txBody>
      </p:sp>
      <p:sp>
        <p:nvSpPr>
          <p:cNvPr id="6" name="Rectangle 5"/>
          <p:cNvSpPr/>
          <p:nvPr/>
        </p:nvSpPr>
        <p:spPr>
          <a:xfrm>
            <a:off x="914400" y="1828800"/>
            <a:ext cx="7313220" cy="1754326"/>
          </a:xfrm>
          <a:prstGeom prst="rect">
            <a:avLst/>
          </a:prstGeom>
          <a:noFill/>
          <a:effectLst>
            <a:innerShdw blurRad="63500" dist="50800" dir="18900000">
              <a:prstClr val="black">
                <a:alpha val="50000"/>
              </a:prstClr>
            </a:innerShdw>
          </a:effectLst>
        </p:spPr>
        <p:txBody>
          <a:bodyPr wrap="none" lIns="91440" tIns="45720" rIns="91440" bIns="45720">
            <a:spAutoFit/>
          </a:bodyPr>
          <a:lstStyle/>
          <a:p>
            <a:pPr algn="ctr"/>
            <a:r>
              <a:rPr lang="en-PH"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That is all...</a:t>
            </a:r>
          </a:p>
          <a:p>
            <a:pPr algn="ctr"/>
            <a:r>
              <a:rPr lang="en-PH"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Thank you for listening!!!</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extLst>
      <p:ext uri="{BB962C8B-B14F-4D97-AF65-F5344CB8AC3E}">
        <p14:creationId xmlns:p14="http://schemas.microsoft.com/office/powerpoint/2010/main" val="19048520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381000"/>
            <a:ext cx="8077200" cy="5878532"/>
          </a:xfrm>
          <a:prstGeom prst="rect">
            <a:avLst/>
          </a:prstGeom>
          <a:noFill/>
        </p:spPr>
        <p:txBody>
          <a:bodyPr wrap="square" rtlCol="0">
            <a:spAutoFit/>
          </a:bodyPr>
          <a:lstStyle/>
          <a:p>
            <a:pPr algn="just"/>
            <a:r>
              <a:rPr lang="en-PH" sz="2800" dirty="0" smtClean="0">
                <a:latin typeface="Monotype Corsiva" pitchFamily="66" charset="0"/>
              </a:rPr>
              <a:t>	“The </a:t>
            </a:r>
            <a:r>
              <a:rPr lang="en-PH" sz="2800" dirty="0">
                <a:latin typeface="Monotype Corsiva" pitchFamily="66" charset="0"/>
              </a:rPr>
              <a:t>dignity of the human person is rooted in his creation in the image and likeness of God. It is fulfilled in his vocation to divine beatitude. It is essential to a human being freely to direct himself to this </a:t>
            </a:r>
            <a:r>
              <a:rPr lang="en-PH" sz="2800" dirty="0" smtClean="0">
                <a:latin typeface="Monotype Corsiva" pitchFamily="66" charset="0"/>
              </a:rPr>
              <a:t>fulfilment. </a:t>
            </a:r>
            <a:r>
              <a:rPr lang="en-PH" sz="2800" dirty="0">
                <a:latin typeface="Monotype Corsiva" pitchFamily="66" charset="0"/>
              </a:rPr>
              <a:t>By his deliberate actions, the human person does, or does not, conform to the good promised by God and attested by moral conscience. Human beings make their own contribution to their interior growth; they make their whole sentient and spiritual lives into means of this growth. With the help of grace they grow in virtue, avoid sin, and if they sin they entrust themselves as did the prodigal son to the mercy of our Father in heaven. In this way they attain to the perfection of charity</a:t>
            </a:r>
            <a:r>
              <a:rPr lang="en-PH" sz="3200" dirty="0" smtClean="0">
                <a:latin typeface="Blackadder ITC" pitchFamily="82" charset="0"/>
              </a:rPr>
              <a:t>.” </a:t>
            </a:r>
            <a:r>
              <a:rPr lang="en-PH" sz="2800" dirty="0">
                <a:latin typeface="Verdana" pitchFamily="34" charset="0"/>
                <a:ea typeface="Verdana" pitchFamily="34" charset="0"/>
                <a:cs typeface="Verdana" pitchFamily="34" charset="0"/>
              </a:rPr>
              <a:t>(</a:t>
            </a:r>
            <a:r>
              <a:rPr lang="en-PH" sz="2800" dirty="0" smtClean="0">
                <a:latin typeface="Verdana" pitchFamily="34" charset="0"/>
                <a:ea typeface="Verdana" pitchFamily="34" charset="0"/>
                <a:cs typeface="Verdana" pitchFamily="34" charset="0"/>
              </a:rPr>
              <a:t>C.C.C.)</a:t>
            </a:r>
            <a:endParaRPr lang="en-PH" sz="2800" dirty="0">
              <a:latin typeface="Verdana" pitchFamily="34" charset="0"/>
              <a:ea typeface="Verdana" pitchFamily="34" charset="0"/>
              <a:cs typeface="Verdana" pitchFamily="34" charset="0"/>
            </a:endParaRPr>
          </a:p>
          <a:p>
            <a:r>
              <a:rPr lang="en-PH" dirty="0" smtClean="0"/>
              <a:t/>
            </a:r>
            <a:br>
              <a:rPr lang="en-PH" dirty="0" smtClean="0"/>
            </a:br>
            <a:endParaRPr lang="en-PH" dirty="0"/>
          </a:p>
        </p:txBody>
      </p:sp>
    </p:spTree>
  </p:cSld>
  <p:clrMapOvr>
    <a:masterClrMapping/>
  </p:clrMapOvr>
  <p:transition spd="med">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9486" y="533400"/>
            <a:ext cx="8458200" cy="2677656"/>
          </a:xfrm>
          <a:prstGeom prst="rect">
            <a:avLst/>
          </a:prstGeom>
          <a:noFill/>
        </p:spPr>
        <p:txBody>
          <a:bodyPr wrap="square" rtlCol="0">
            <a:spAutoFit/>
          </a:bodyPr>
          <a:lstStyle/>
          <a:p>
            <a:pPr algn="ctr"/>
            <a:r>
              <a:rPr lang="en-PH" sz="2800" b="1" dirty="0"/>
              <a:t>Nature of Humans</a:t>
            </a:r>
            <a:r>
              <a:rPr lang="en-PH" sz="2800" b="1" dirty="0" smtClean="0"/>
              <a:t>:</a:t>
            </a:r>
          </a:p>
          <a:p>
            <a:endParaRPr lang="en-PH" sz="2000" dirty="0"/>
          </a:p>
          <a:p>
            <a:pPr>
              <a:buFontTx/>
              <a:buChar char="-"/>
            </a:pPr>
            <a:r>
              <a:rPr lang="en-PH" sz="2000" dirty="0" smtClean="0"/>
              <a:t> We </a:t>
            </a:r>
            <a:r>
              <a:rPr lang="en-PH" sz="2000" dirty="0"/>
              <a:t>are free, intelligent and social beings created in God’s image and likeness</a:t>
            </a:r>
            <a:r>
              <a:rPr lang="en-PH" sz="2000" dirty="0" smtClean="0"/>
              <a:t>.</a:t>
            </a:r>
          </a:p>
          <a:p>
            <a:endParaRPr lang="en-PH" sz="2000" dirty="0"/>
          </a:p>
          <a:p>
            <a:pPr>
              <a:buFontTx/>
              <a:buChar char="-"/>
            </a:pPr>
            <a:r>
              <a:rPr lang="en-PH" sz="2000" dirty="0" smtClean="0"/>
              <a:t> Each </a:t>
            </a:r>
            <a:r>
              <a:rPr lang="en-PH" sz="2000" dirty="0"/>
              <a:t>and every one of us has an inclination towards good and evil</a:t>
            </a:r>
            <a:r>
              <a:rPr lang="en-PH" sz="2000" dirty="0" smtClean="0"/>
              <a:t>.</a:t>
            </a:r>
            <a:endParaRPr lang="en-PH" sz="2000" dirty="0"/>
          </a:p>
          <a:p>
            <a:pPr>
              <a:buFontTx/>
              <a:buChar char="-"/>
            </a:pPr>
            <a:endParaRPr lang="en-PH" sz="2000" dirty="0"/>
          </a:p>
          <a:p>
            <a:r>
              <a:rPr lang="en-PH" sz="2000" dirty="0" smtClean="0"/>
              <a:t>- Our </a:t>
            </a:r>
            <a:r>
              <a:rPr lang="en-PH" sz="2000" dirty="0"/>
              <a:t>dignity would highly depend on us whether we obey our conscience. We are all given the freedom to choose what we make of our lives.</a:t>
            </a:r>
          </a:p>
        </p:txBody>
      </p:sp>
    </p:spTree>
  </p:cSld>
  <p:clrMapOvr>
    <a:masterClrMapping/>
  </p:clrMapOvr>
  <p:transition spd="med">
    <p:checke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5686" y="609600"/>
            <a:ext cx="8382000" cy="5447645"/>
          </a:xfrm>
          <a:prstGeom prst="rect">
            <a:avLst/>
          </a:prstGeom>
          <a:noFill/>
        </p:spPr>
        <p:txBody>
          <a:bodyPr wrap="square" rtlCol="0">
            <a:spAutoFit/>
          </a:bodyPr>
          <a:lstStyle/>
          <a:p>
            <a:pPr algn="ctr"/>
            <a:r>
              <a:rPr lang="en-PH" sz="2800" b="1" dirty="0"/>
              <a:t>In our community</a:t>
            </a:r>
            <a:r>
              <a:rPr lang="en-PH" sz="2800" b="1" dirty="0" smtClean="0"/>
              <a:t>:</a:t>
            </a:r>
            <a:endParaRPr lang="en-PH" sz="2000" dirty="0"/>
          </a:p>
          <a:p>
            <a:pPr>
              <a:buFontTx/>
              <a:buChar char="-"/>
            </a:pPr>
            <a:r>
              <a:rPr lang="en-PH" sz="2000" dirty="0" smtClean="0"/>
              <a:t> It </a:t>
            </a:r>
            <a:r>
              <a:rPr lang="en-PH" sz="2000" dirty="0"/>
              <a:t>is said that each individual must work for the common good. The common good is the welfare of the whole community as the proper object of a just law. It is distinguished from individual good which only looks to the good of a single person</a:t>
            </a:r>
            <a:r>
              <a:rPr lang="en-PH" sz="2000" dirty="0" smtClean="0"/>
              <a:t>.</a:t>
            </a:r>
          </a:p>
          <a:p>
            <a:pPr>
              <a:buFontTx/>
              <a:buChar char="-"/>
            </a:pPr>
            <a:endParaRPr lang="en-PH" sz="2000" dirty="0"/>
          </a:p>
          <a:p>
            <a:pPr>
              <a:buFontTx/>
              <a:buChar char="-"/>
            </a:pPr>
            <a:r>
              <a:rPr lang="en-PH" sz="2000" dirty="0" smtClean="0"/>
              <a:t> The </a:t>
            </a:r>
            <a:r>
              <a:rPr lang="en-PH" sz="2000" dirty="0"/>
              <a:t>advancement of individuals and the society depends on everyone</a:t>
            </a:r>
            <a:r>
              <a:rPr lang="en-PH" sz="2000" dirty="0" smtClean="0"/>
              <a:t>.</a:t>
            </a:r>
          </a:p>
          <a:p>
            <a:pPr>
              <a:buFontTx/>
              <a:buChar char="-"/>
            </a:pPr>
            <a:endParaRPr lang="en-PH" sz="2000" dirty="0"/>
          </a:p>
          <a:p>
            <a:pPr>
              <a:buFontTx/>
              <a:buChar char="-"/>
            </a:pPr>
            <a:r>
              <a:rPr lang="en-PH" sz="2000" dirty="0" smtClean="0"/>
              <a:t> Technological </a:t>
            </a:r>
            <a:r>
              <a:rPr lang="en-PH" sz="2000" dirty="0"/>
              <a:t>changes brought by our modern world have created interdependence without fostering interpersonal relationships</a:t>
            </a:r>
            <a:r>
              <a:rPr lang="en-PH" sz="2000" dirty="0" smtClean="0"/>
              <a:t>.</a:t>
            </a:r>
          </a:p>
          <a:p>
            <a:pPr>
              <a:buFontTx/>
              <a:buChar char="-"/>
            </a:pPr>
            <a:endParaRPr lang="en-PH" sz="2000" dirty="0"/>
          </a:p>
          <a:p>
            <a:pPr>
              <a:buFontTx/>
              <a:buChar char="-"/>
            </a:pPr>
            <a:r>
              <a:rPr lang="en-PH" sz="2000" dirty="0" smtClean="0"/>
              <a:t> According </a:t>
            </a:r>
            <a:r>
              <a:rPr lang="en-PH" sz="2000" dirty="0"/>
              <a:t>to the scriptures, active love is necessary especially when it comes to our </a:t>
            </a:r>
            <a:r>
              <a:rPr lang="en-PH" sz="2000" dirty="0" smtClean="0"/>
              <a:t>neighbor. </a:t>
            </a:r>
            <a:r>
              <a:rPr lang="en-PH" sz="2000" dirty="0"/>
              <a:t>Every person is obliged to do so for we consider everyone as our </a:t>
            </a:r>
            <a:r>
              <a:rPr lang="en-PH" sz="2000" dirty="0" smtClean="0"/>
              <a:t>neighbor.</a:t>
            </a:r>
          </a:p>
          <a:p>
            <a:pPr>
              <a:buFontTx/>
              <a:buChar char="-"/>
            </a:pPr>
            <a:endParaRPr lang="en-PH" sz="2000" dirty="0"/>
          </a:p>
          <a:p>
            <a:r>
              <a:rPr lang="en-PH" sz="2000" dirty="0" smtClean="0"/>
              <a:t>- From </a:t>
            </a:r>
            <a:r>
              <a:rPr lang="en-PH" sz="2000" dirty="0"/>
              <a:t>Jesus’ teachings, he always calls us as God’s children. We should treat each other as sisters and brothers.</a:t>
            </a:r>
          </a:p>
        </p:txBody>
      </p:sp>
    </p:spTree>
    <p:extLst>
      <p:ext uri="{BB962C8B-B14F-4D97-AF65-F5344CB8AC3E}">
        <p14:creationId xmlns:p14="http://schemas.microsoft.com/office/powerpoint/2010/main" val="41365814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077200" cy="6432530"/>
          </a:xfrm>
          <a:prstGeom prst="rect">
            <a:avLst/>
          </a:prstGeom>
          <a:noFill/>
        </p:spPr>
        <p:txBody>
          <a:bodyPr wrap="square" rtlCol="0">
            <a:spAutoFit/>
          </a:bodyPr>
          <a:lstStyle/>
          <a:p>
            <a:pPr algn="ctr"/>
            <a:r>
              <a:rPr lang="en-PH" sz="3200" b="1" dirty="0"/>
              <a:t>The Church in the Modern World</a:t>
            </a:r>
            <a:r>
              <a:rPr lang="en-PH" sz="3200" b="1" dirty="0" smtClean="0"/>
              <a:t>:</a:t>
            </a:r>
          </a:p>
          <a:p>
            <a:pPr algn="ctr"/>
            <a:endParaRPr lang="en-PH" sz="2000" b="1" dirty="0"/>
          </a:p>
          <a:p>
            <a:r>
              <a:rPr lang="en-PH" sz="2000" dirty="0" smtClean="0"/>
              <a:t>- Both </a:t>
            </a:r>
            <a:r>
              <a:rPr lang="en-PH" sz="2000" dirty="0"/>
              <a:t>the church and humanity experience the same earthly situation</a:t>
            </a:r>
            <a:r>
              <a:rPr lang="en-PH" sz="2000" dirty="0" smtClean="0"/>
              <a:t>.</a:t>
            </a:r>
          </a:p>
          <a:p>
            <a:endParaRPr lang="en-PH" sz="2000" dirty="0"/>
          </a:p>
          <a:p>
            <a:r>
              <a:rPr lang="en-PH" sz="2000" dirty="0" smtClean="0"/>
              <a:t>- The </a:t>
            </a:r>
            <a:r>
              <a:rPr lang="en-PH" sz="2000" dirty="0"/>
              <a:t>church needs to purify itself continually and it is not bound to any particular political, economic or social system. It is an independent entity in our modern world</a:t>
            </a:r>
            <a:r>
              <a:rPr lang="en-PH" sz="2000" dirty="0" smtClean="0"/>
              <a:t>.</a:t>
            </a:r>
          </a:p>
          <a:p>
            <a:endParaRPr lang="en-PH" sz="2000" dirty="0"/>
          </a:p>
          <a:p>
            <a:r>
              <a:rPr lang="en-PH" sz="2000" dirty="0" smtClean="0"/>
              <a:t>- Christian </a:t>
            </a:r>
            <a:r>
              <a:rPr lang="en-PH" sz="2000" dirty="0"/>
              <a:t>individuals must possess a Christian spirit and a witness to Jesus in the midst of the society we are currently living in. This is to strengthen the influence of our faith in the world</a:t>
            </a:r>
            <a:r>
              <a:rPr lang="en-PH" sz="2000" dirty="0" smtClean="0"/>
              <a:t>.</a:t>
            </a:r>
          </a:p>
          <a:p>
            <a:endParaRPr lang="en-PH" sz="2000" dirty="0"/>
          </a:p>
          <a:p>
            <a:r>
              <a:rPr lang="en-PH" sz="2000" dirty="0" smtClean="0"/>
              <a:t>- The </a:t>
            </a:r>
            <a:r>
              <a:rPr lang="en-PH" sz="2000" dirty="0"/>
              <a:t>Church can be helped and supported by the world in making the Gospels teachings as our common ground or basis for each individual to live out</a:t>
            </a:r>
            <a:r>
              <a:rPr lang="en-PH" sz="2000" dirty="0" smtClean="0"/>
              <a:t>.</a:t>
            </a:r>
          </a:p>
          <a:p>
            <a:endParaRPr lang="en-PH" sz="2000" dirty="0"/>
          </a:p>
          <a:p>
            <a:r>
              <a:rPr lang="en-PH" sz="2000" dirty="0" smtClean="0"/>
              <a:t>- The </a:t>
            </a:r>
            <a:r>
              <a:rPr lang="en-PH" sz="2000" dirty="0"/>
              <a:t>mission of the church is to both save us from our sins and realizing our destiny as said by our Lord that one day we shall be together with him in his kingdom. We all share this fate. It all begins in our world and everything said by the scriptures are true for Jesus is the Lord of history.</a:t>
            </a:r>
          </a:p>
        </p:txBody>
      </p:sp>
    </p:spTree>
  </p:cSld>
  <p:clrMapOvr>
    <a:masterClrMapping/>
  </p:clrMapOvr>
  <p:transition spd="med">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895600"/>
            <a:ext cx="8686800" cy="1184825"/>
          </a:xfrm>
        </p:spPr>
        <p:txBody>
          <a:bodyPr>
            <a:noAutofit/>
          </a:bodyPr>
          <a:lstStyle/>
          <a:p>
            <a:r>
              <a:rPr lang="en-PH" sz="4000" b="1" dirty="0" smtClean="0"/>
              <a:t>COMMON GOOD</a:t>
            </a:r>
            <a:r>
              <a:rPr lang="en-PH" sz="4000" dirty="0" smtClean="0"/>
              <a:t/>
            </a:r>
            <a:br>
              <a:rPr lang="en-PH" sz="4000" dirty="0" smtClean="0"/>
            </a:br>
            <a:r>
              <a:rPr lang="en-PH" sz="4000" dirty="0" smtClean="0"/>
              <a:t/>
            </a:r>
            <a:br>
              <a:rPr lang="en-PH" sz="4000" dirty="0" smtClean="0"/>
            </a:br>
            <a:endParaRPr lang="en-PH" sz="4000" dirty="0"/>
          </a:p>
        </p:txBody>
      </p:sp>
    </p:spTree>
  </p:cSld>
  <p:clrMapOvr>
    <a:masterClrMapping/>
  </p:clrMapOvr>
  <p:transition spd="med">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228600"/>
            <a:ext cx="8229600" cy="6309420"/>
          </a:xfrm>
          <a:prstGeom prst="rect">
            <a:avLst/>
          </a:prstGeom>
          <a:noFill/>
        </p:spPr>
        <p:txBody>
          <a:bodyPr wrap="square" rtlCol="0">
            <a:spAutoFit/>
          </a:bodyPr>
          <a:lstStyle/>
          <a:p>
            <a:pPr algn="ctr"/>
            <a:r>
              <a:rPr lang="en-PH" sz="2800" b="1" dirty="0"/>
              <a:t>What does the Church say about </a:t>
            </a:r>
            <a:r>
              <a:rPr lang="en-PH" sz="2800" b="1" dirty="0" smtClean="0"/>
              <a:t>the Common </a:t>
            </a:r>
            <a:r>
              <a:rPr lang="en-PH" sz="2800" b="1" dirty="0"/>
              <a:t>Good</a:t>
            </a:r>
            <a:r>
              <a:rPr lang="en-PH" sz="2800" b="1" dirty="0" smtClean="0"/>
              <a:t>?</a:t>
            </a:r>
          </a:p>
          <a:p>
            <a:pPr algn="ctr"/>
            <a:endParaRPr lang="en-PH" sz="2000" b="1" dirty="0"/>
          </a:p>
          <a:p>
            <a:r>
              <a:rPr lang="en-PH" sz="2000" dirty="0"/>
              <a:t>The principle of the Common Good states that the good of each human person is intimately related to the good of the whole community</a:t>
            </a:r>
            <a:r>
              <a:rPr lang="en-PH" sz="2000" dirty="0" smtClean="0"/>
              <a:t>.</a:t>
            </a:r>
          </a:p>
          <a:p>
            <a:endParaRPr lang="en-PH" sz="2000" dirty="0"/>
          </a:p>
          <a:p>
            <a:r>
              <a:rPr lang="en-PH" sz="2000" dirty="0"/>
              <a:t>• The human </a:t>
            </a:r>
            <a:r>
              <a:rPr lang="en-PH" sz="2000" dirty="0" smtClean="0"/>
              <a:t>person, made </a:t>
            </a:r>
            <a:r>
              <a:rPr lang="en-PH" sz="2000" dirty="0"/>
              <a:t>in God’s image, is both a sacred being and a social being</a:t>
            </a:r>
            <a:r>
              <a:rPr lang="en-PH" sz="2000" dirty="0" smtClean="0"/>
              <a:t>.</a:t>
            </a:r>
          </a:p>
          <a:p>
            <a:endParaRPr lang="en-PH" sz="2000" dirty="0"/>
          </a:p>
          <a:p>
            <a:r>
              <a:rPr lang="en-PH" sz="2000" dirty="0"/>
              <a:t>• The human person can only flourish in community</a:t>
            </a:r>
            <a:r>
              <a:rPr lang="en-PH" sz="2000" dirty="0" smtClean="0"/>
              <a:t>.</a:t>
            </a:r>
          </a:p>
          <a:p>
            <a:endParaRPr lang="en-PH" sz="2000" dirty="0"/>
          </a:p>
          <a:p>
            <a:r>
              <a:rPr lang="en-PH" sz="2000" dirty="0"/>
              <a:t>• The rights and duties of human persons are realized and carried out </a:t>
            </a:r>
            <a:r>
              <a:rPr lang="en-PH" sz="2000" dirty="0" smtClean="0"/>
              <a:t>in community, which </a:t>
            </a:r>
            <a:r>
              <a:rPr lang="en-PH" sz="2000" dirty="0"/>
              <a:t>includes the community of the family along with </a:t>
            </a:r>
            <a:r>
              <a:rPr lang="en-PH" sz="2000" dirty="0" smtClean="0"/>
              <a:t>the wider </a:t>
            </a:r>
            <a:r>
              <a:rPr lang="en-PH" sz="2000" dirty="0"/>
              <a:t>society and world</a:t>
            </a:r>
            <a:r>
              <a:rPr lang="en-PH" sz="2000" dirty="0" smtClean="0"/>
              <a:t>.</a:t>
            </a:r>
          </a:p>
          <a:p>
            <a:endParaRPr lang="en-PH" sz="2000" dirty="0"/>
          </a:p>
          <a:p>
            <a:r>
              <a:rPr lang="en-PH" sz="2000" dirty="0"/>
              <a:t>• The good of each individual in society is intimately connected to the </a:t>
            </a:r>
            <a:r>
              <a:rPr lang="en-PH" sz="2000" dirty="0" smtClean="0"/>
              <a:t>good of </a:t>
            </a:r>
            <a:r>
              <a:rPr lang="en-PH" sz="2000" dirty="0"/>
              <a:t>the wider group or society</a:t>
            </a:r>
            <a:r>
              <a:rPr lang="en-PH" sz="2000" dirty="0" smtClean="0"/>
              <a:t>.</a:t>
            </a:r>
          </a:p>
          <a:p>
            <a:endParaRPr lang="en-PH" sz="2000" dirty="0"/>
          </a:p>
          <a:p>
            <a:r>
              <a:rPr lang="en-PH" sz="2000" dirty="0"/>
              <a:t>• Participation, peace, proper exercise of </a:t>
            </a:r>
            <a:r>
              <a:rPr lang="en-PH" sz="2000" dirty="0" smtClean="0"/>
              <a:t>limited </a:t>
            </a:r>
            <a:r>
              <a:rPr lang="en-PH" sz="2000" dirty="0"/>
              <a:t>authority and the safeguarding of rights are necessary conditions for the principle of Common Good</a:t>
            </a:r>
            <a:r>
              <a:rPr lang="en-PH" sz="2000" dirty="0" smtClean="0"/>
              <a:t>.</a:t>
            </a:r>
            <a:endParaRPr lang="en-PH" sz="2000" dirty="0"/>
          </a:p>
        </p:txBody>
      </p:sp>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255</TotalTime>
  <Words>2021</Words>
  <Application>Microsoft Office PowerPoint</Application>
  <PresentationFormat>On-screen Show (4:3)</PresentationFormat>
  <Paragraphs>255</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Thatch</vt:lpstr>
      <vt:lpstr>Tempen Chi-han</vt:lpstr>
      <vt:lpstr>Gaudium et Spes (“Joy and Hope”) </vt:lpstr>
      <vt:lpstr>Human Dignity  </vt:lpstr>
      <vt:lpstr>PowerPoint Presentation</vt:lpstr>
      <vt:lpstr>PowerPoint Presentation</vt:lpstr>
      <vt:lpstr>PowerPoint Presentation</vt:lpstr>
      <vt:lpstr>PowerPoint Presentation</vt:lpstr>
      <vt:lpstr>COMMON GOOD  </vt:lpstr>
      <vt:lpstr>PowerPoint Presentation</vt:lpstr>
      <vt:lpstr>PowerPoint Presentation</vt:lpstr>
      <vt:lpstr>PowerPoint Presentation</vt:lpstr>
      <vt:lpstr>PowerPoint Presentation</vt:lpstr>
      <vt:lpstr>PowerPoint Presentation</vt:lpstr>
      <vt:lpstr>Signs of The Times</vt:lpstr>
      <vt:lpstr>PowerPoint Presentation</vt:lpstr>
      <vt:lpstr>PowerPoint Presentation</vt:lpstr>
      <vt:lpstr>Marriage and Family</vt:lpstr>
      <vt:lpstr>PowerPoint Presentation</vt:lpstr>
      <vt:lpstr>Sight of Culture</vt:lpstr>
      <vt:lpstr>PowerPoint Presentation</vt:lpstr>
      <vt:lpstr>PowerPoint Presentation</vt:lpstr>
      <vt:lpstr>PowerPoint Presentation</vt:lpstr>
      <vt:lpstr>PowerPoint Presentation</vt:lpstr>
      <vt:lpstr>PowerPoint Presentation</vt:lpstr>
      <vt:lpstr>Justice and Development</vt:lpstr>
      <vt:lpstr>PowerPoint Presentation</vt:lpstr>
      <vt:lpstr>PowerPoint Presentation</vt:lpstr>
      <vt:lpstr>Peace</vt:lpstr>
      <vt:lpstr>PowerPoint Presentation</vt:lpstr>
      <vt:lpstr>PowerPoint Presentation</vt:lpstr>
      <vt:lpstr>PowerPoint Presentation</vt:lpstr>
      <vt:lpstr>PowerPoint Presentation</vt:lpstr>
      <vt:lpstr>Theological context</vt:lpstr>
      <vt:lpstr>Theological Context</vt:lpstr>
      <vt:lpstr>Theological Context</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Tempen Chi-han</dc:title>
  <dc:creator>hp</dc:creator>
  <cp:lastModifiedBy>high tech</cp:lastModifiedBy>
  <cp:revision>28</cp:revision>
  <dcterms:created xsi:type="dcterms:W3CDTF">2013-08-12T14:01:23Z</dcterms:created>
  <dcterms:modified xsi:type="dcterms:W3CDTF">2013-09-16T05:28:39Z</dcterms:modified>
</cp:coreProperties>
</file>