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Lst>
  <p:notesMasterIdLst>
    <p:notesMasterId r:id="rId20"/>
  </p:notesMasterIdLst>
  <p:sldIdLst>
    <p:sldId id="273" r:id="rId3"/>
    <p:sldId id="274" r:id="rId4"/>
    <p:sldId id="266" r:id="rId5"/>
    <p:sldId id="268" r:id="rId6"/>
    <p:sldId id="271" r:id="rId7"/>
    <p:sldId id="272" r:id="rId8"/>
    <p:sldId id="257" r:id="rId9"/>
    <p:sldId id="258" r:id="rId10"/>
    <p:sldId id="259" r:id="rId11"/>
    <p:sldId id="260" r:id="rId12"/>
    <p:sldId id="261" r:id="rId13"/>
    <p:sldId id="262" r:id="rId14"/>
    <p:sldId id="269" r:id="rId15"/>
    <p:sldId id="270" r:id="rId16"/>
    <p:sldId id="263" r:id="rId17"/>
    <p:sldId id="264" r:id="rId18"/>
    <p:sldId id="265" r:id="rId19"/>
  </p:sldIdLst>
  <p:sldSz cx="9144000" cy="6858000" type="screen4x3"/>
  <p:notesSz cx="6858000" cy="9083675"/>
  <p:custDataLst>
    <p:tags r:id="rId21"/>
  </p:custDataLst>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8512" autoAdjust="0"/>
  </p:normalViewPr>
  <p:slideViewPr>
    <p:cSldViewPr>
      <p:cViewPr varScale="1">
        <p:scale>
          <a:sx n="52" d="100"/>
          <a:sy n="52" d="100"/>
        </p:scale>
        <p:origin x="-208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41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3075" name="Rectangle 3"/>
          <p:cNvSpPr>
            <a:spLocks noGrp="1" noChangeArrowheads="1"/>
          </p:cNvSpPr>
          <p:nvPr>
            <p:ph type="dt" idx="1"/>
          </p:nvPr>
        </p:nvSpPr>
        <p:spPr bwMode="auto">
          <a:xfrm>
            <a:off x="3884613" y="0"/>
            <a:ext cx="2971800" cy="4541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17412" name="Rectangle 4"/>
          <p:cNvSpPr>
            <a:spLocks noGrp="1" noRot="1" noChangeAspect="1" noChangeArrowheads="1" noTextEdit="1"/>
          </p:cNvSpPr>
          <p:nvPr>
            <p:ph type="sldImg" idx="2"/>
          </p:nvPr>
        </p:nvSpPr>
        <p:spPr bwMode="auto">
          <a:xfrm>
            <a:off x="1157288" y="681038"/>
            <a:ext cx="4543425" cy="3406775"/>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14746"/>
            <a:ext cx="5486400" cy="40876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27915"/>
            <a:ext cx="2971800" cy="4541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3884613" y="8627915"/>
            <a:ext cx="2971800" cy="4541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45BCDC81-CF5F-47BE-A3A4-74041F3E0194}" type="slidenum">
              <a:rPr lang="en-US"/>
              <a:pPr>
                <a:defRPr/>
              </a:pPr>
              <a:t>‹#›</a:t>
            </a:fld>
            <a:endParaRPr lang="en-US"/>
          </a:p>
        </p:txBody>
      </p:sp>
    </p:spTree>
    <p:extLst>
      <p:ext uri="{BB962C8B-B14F-4D97-AF65-F5344CB8AC3E}">
        <p14:creationId xmlns:p14="http://schemas.microsoft.com/office/powerpoint/2010/main" val="4082649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8" Type="http://schemas.openxmlformats.org/officeDocument/2006/relationships/hyperlink" Target="http://en.wikipedia.org/wiki/Contract" TargetMode="External"/><Relationship Id="rId3" Type="http://schemas.openxmlformats.org/officeDocument/2006/relationships/hyperlink" Target="http://en.wikipedia.org/wiki/Consideration_under_American_law" TargetMode="External"/><Relationship Id="rId7" Type="http://schemas.openxmlformats.org/officeDocument/2006/relationships/hyperlink" Target="http://en.wikipedia.org/wiki/Equity_(law)" TargetMode="External"/><Relationship Id="rId2" Type="http://schemas.openxmlformats.org/officeDocument/2006/relationships/slide" Target="../slides/slide13.xml"/><Relationship Id="rId1" Type="http://schemas.openxmlformats.org/officeDocument/2006/relationships/notesMaster" Target="../notesMasters/notesMaster1.xml"/><Relationship Id="rId6" Type="http://schemas.openxmlformats.org/officeDocument/2006/relationships/hyperlink" Target="http://en.wikipedia.org/wiki/Legal_fiction" TargetMode="External"/><Relationship Id="rId5" Type="http://schemas.openxmlformats.org/officeDocument/2006/relationships/hyperlink" Target="http://en.wikipedia.org/wiki/Breach_of_contract" TargetMode="External"/><Relationship Id="rId4" Type="http://schemas.openxmlformats.org/officeDocument/2006/relationships/hyperlink" Target="http://en.wikipedia.org/wiki/Question_of_fact"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Chapter 6</a:t>
            </a:r>
          </a:p>
        </p:txBody>
      </p:sp>
      <p:sp>
        <p:nvSpPr>
          <p:cNvPr id="5" name="Rectangle 3"/>
          <p:cNvSpPr>
            <a:spLocks noGrp="1" noChangeArrowheads="1"/>
          </p:cNvSpPr>
          <p:nvPr>
            <p:ph type="dt" idx="1"/>
          </p:nvPr>
        </p:nvSpPr>
        <p:spPr>
          <a:ln/>
        </p:spPr>
        <p:txBody>
          <a:bodyPr/>
          <a:lstStyle/>
          <a:p>
            <a:fld id="{F5FA193D-DA13-472D-83BF-C733AA6CF6E8}" type="datetime1">
              <a:rPr lang="en-US"/>
              <a:pPr/>
              <a:t>10/3/2013</a:t>
            </a:fld>
            <a:endParaRPr lang="en-US"/>
          </a:p>
        </p:txBody>
      </p:sp>
      <p:sp>
        <p:nvSpPr>
          <p:cNvPr id="6" name="Rectangle 6"/>
          <p:cNvSpPr>
            <a:spLocks noGrp="1" noChangeArrowheads="1"/>
          </p:cNvSpPr>
          <p:nvPr>
            <p:ph type="ftr" sz="quarter" idx="4"/>
          </p:nvPr>
        </p:nvSpPr>
        <p:spPr>
          <a:ln/>
        </p:spPr>
        <p:txBody>
          <a:bodyPr/>
          <a:lstStyle/>
          <a:p>
            <a:r>
              <a:rPr lang="en-US"/>
              <a:t>LAW</a:t>
            </a:r>
          </a:p>
        </p:txBody>
      </p:sp>
      <p:sp>
        <p:nvSpPr>
          <p:cNvPr id="7" name="Rectangle 7"/>
          <p:cNvSpPr>
            <a:spLocks noGrp="1" noChangeArrowheads="1"/>
          </p:cNvSpPr>
          <p:nvPr>
            <p:ph type="sldNum" sz="quarter" idx="5"/>
          </p:nvPr>
        </p:nvSpPr>
        <p:spPr>
          <a:ln/>
        </p:spPr>
        <p:txBody>
          <a:bodyPr/>
          <a:lstStyle/>
          <a:p>
            <a:fld id="{6D8656E1-5E9D-444E-AA5F-1BC616C8367E}" type="slidenum">
              <a:rPr lang="en-US"/>
              <a:pPr/>
              <a:t>1</a:t>
            </a:fld>
            <a:endParaRPr lang="en-US"/>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121285A-F43D-4F5C-B762-C83B5D3D3D34}" type="slidenum">
              <a:rPr lang="en-US" smtClean="0"/>
              <a:pPr/>
              <a:t>12</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r>
              <a:rPr lang="en-US" smtClean="0"/>
              <a:t>Getting something in writing is ALWAYS a good idea.</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marL="228600" indent="-228600">
              <a:buAutoNum type="arabicPeriod"/>
            </a:pPr>
            <a:r>
              <a:rPr lang="en-US" baseline="0" dirty="0" smtClean="0"/>
              <a:t>One that has been fully performed; both parties have done what they promised to do</a:t>
            </a:r>
          </a:p>
          <a:p>
            <a:pPr marL="228600" indent="-228600">
              <a:buAutoNum type="arabicPeriod"/>
            </a:pPr>
            <a:r>
              <a:rPr lang="en-US" baseline="0" dirty="0" smtClean="0"/>
              <a:t>One that has not been fully performed; one or both parties still have not completed what they promised to do</a:t>
            </a:r>
          </a:p>
          <a:p>
            <a:pPr marL="228600" indent="-228600">
              <a:buAutoNum type="arabicPeriod"/>
            </a:pPr>
            <a:r>
              <a:rPr lang="en-US" baseline="0" dirty="0" smtClean="0"/>
              <a:t>All terms are clearly stated either in writing or orally</a:t>
            </a:r>
          </a:p>
          <a:p>
            <a:pPr marL="228600" indent="-228600">
              <a:buAutoNum type="arabicPeriod"/>
            </a:pPr>
            <a:r>
              <a:rPr lang="en-US" baseline="0" dirty="0" smtClean="0"/>
              <a:t>Terms have not been clearly expressed, but you can infer based on parties act or conduct; </a:t>
            </a:r>
            <a:r>
              <a:rPr lang="en-US" dirty="0" smtClean="0"/>
              <a:t>agreed by non-verbal conduct, rather than by explicit words</a:t>
            </a:r>
          </a:p>
          <a:p>
            <a:pPr marL="228600" indent="-228600">
              <a:buNone/>
            </a:pPr>
            <a:r>
              <a:rPr lang="en-US" baseline="0" dirty="0" smtClean="0"/>
              <a:t>      </a:t>
            </a:r>
          </a:p>
          <a:p>
            <a:pPr marL="228600" indent="-228600">
              <a:buNone/>
            </a:pPr>
            <a:r>
              <a:rPr lang="en-US" i="1" baseline="0" dirty="0" smtClean="0"/>
              <a:t>	</a:t>
            </a:r>
            <a:r>
              <a:rPr lang="en-US" i="1" dirty="0" smtClean="0"/>
              <a:t>For example</a:t>
            </a:r>
            <a:r>
              <a:rPr lang="en-US" dirty="0" smtClean="0"/>
              <a:t>, when a patient goes to a doctor's appointment, his actions indicate he intends to receive treatment in exchange for paying reasonable/fair doctor's fees. Likewise, by seeing the patient, the doctor's actions indicate he intends to treat the patient in exchange for payment of the bill. Therefore, it seems that a contract actually existed between the doctor and the patient, even though nobody spoke any words of agreement. (They both agreed to the same essential terms, and acted in accordance with that agreement. There was mutuality of </a:t>
            </a:r>
            <a:r>
              <a:rPr lang="en-US" dirty="0" smtClean="0">
                <a:hlinkClick r:id="rId3" action="ppaction://hlinkfile" tooltip="Consideration under American law"/>
              </a:rPr>
              <a:t>consideration</a:t>
            </a:r>
            <a:r>
              <a:rPr lang="en-US" dirty="0" smtClean="0"/>
              <a:t>.) In such a case, the court will probably find that (as a </a:t>
            </a:r>
            <a:r>
              <a:rPr lang="en-US" dirty="0" smtClean="0">
                <a:hlinkClick r:id="rId4" action="ppaction://hlinkfile" tooltip="Question of fact"/>
              </a:rPr>
              <a:t>matter of fact</a:t>
            </a:r>
            <a:r>
              <a:rPr lang="en-US" dirty="0" smtClean="0"/>
              <a:t>) the parties had an implied contract. If the patient refuses to pay after being examined, he will have </a:t>
            </a:r>
            <a:r>
              <a:rPr lang="en-US" dirty="0" smtClean="0">
                <a:hlinkClick r:id="rId5" action="ppaction://hlinkfile" tooltip="Breach of contract"/>
              </a:rPr>
              <a:t>breached</a:t>
            </a:r>
            <a:r>
              <a:rPr lang="en-US" dirty="0" smtClean="0"/>
              <a:t> the implied contract.</a:t>
            </a:r>
          </a:p>
          <a:p>
            <a:pPr marL="228600" indent="-228600">
              <a:buNone/>
            </a:pPr>
            <a:endParaRPr lang="en-US" baseline="0" dirty="0" smtClean="0"/>
          </a:p>
          <a:p>
            <a:pPr marL="228600" indent="-228600">
              <a:buFont typeface="+mj-lt"/>
              <a:buAutoNum type="arabicPeriod" startAt="5"/>
            </a:pPr>
            <a:r>
              <a:rPr lang="en-US" baseline="0" dirty="0" smtClean="0"/>
              <a:t>Not really a contract, but instead fiction created by the law; </a:t>
            </a:r>
            <a:r>
              <a:rPr lang="en-US" dirty="0" smtClean="0">
                <a:hlinkClick r:id="rId6" action="ppaction://hlinkfile" tooltip="Legal fiction"/>
              </a:rPr>
              <a:t>fictional</a:t>
            </a:r>
            <a:r>
              <a:rPr lang="en-US" dirty="0" smtClean="0"/>
              <a:t> contract created by courts for </a:t>
            </a:r>
            <a:r>
              <a:rPr lang="en-US" dirty="0" smtClean="0">
                <a:hlinkClick r:id="rId7" action="ppaction://hlinkfile" tooltip="Equity (law)"/>
              </a:rPr>
              <a:t>equitable</a:t>
            </a:r>
            <a:r>
              <a:rPr lang="en-US" dirty="0" smtClean="0"/>
              <a:t>, not </a:t>
            </a:r>
            <a:r>
              <a:rPr lang="en-US" dirty="0" smtClean="0">
                <a:hlinkClick r:id="rId8" action="ppaction://hlinkfile" tooltip="Contract"/>
              </a:rPr>
              <a:t>contractual</a:t>
            </a:r>
            <a:r>
              <a:rPr lang="en-US" dirty="0" smtClean="0"/>
              <a:t>, purposes; legal substitute for a contract formed to impose </a:t>
            </a:r>
            <a:r>
              <a:rPr lang="en-US" dirty="0" smtClean="0">
                <a:hlinkClick r:id="rId7" action="ppaction://hlinkfile" tooltip="Equity (law)"/>
              </a:rPr>
              <a:t>equity</a:t>
            </a:r>
            <a:r>
              <a:rPr lang="en-US" dirty="0" smtClean="0"/>
              <a:t> between two parties; Example: suppose that a vacationing physician is driving down the highway and finds Potter lying unconscious on the side of the road. The physician renders medical aid that saves Potter's life. Although the injured, unconscious Potter did not solicit the medical aid and was not aware that the aid had been rendered, Potter received a valuable benefit, and the requirements for a quasi contract were fulfilled. In such a situation, the law will impose a quasi contract</a:t>
            </a:r>
          </a:p>
          <a:p>
            <a:pPr marL="228600" indent="-228600">
              <a:buFont typeface="+mj-lt"/>
              <a:buNone/>
            </a:pPr>
            <a:endParaRPr lang="en-US" baseline="0" dirty="0" smtClean="0"/>
          </a:p>
          <a:p>
            <a:pPr marL="228600" indent="-228600">
              <a:buFont typeface="+mj-lt"/>
              <a:buAutoNum type="arabicPeriod" startAt="6"/>
            </a:pPr>
            <a:r>
              <a:rPr lang="en-US" baseline="0" dirty="0" err="1" smtClean="0"/>
              <a:t>Offeror</a:t>
            </a:r>
            <a:r>
              <a:rPr lang="en-US" baseline="0" dirty="0" smtClean="0"/>
              <a:t> promises something in return for the </a:t>
            </a:r>
            <a:r>
              <a:rPr lang="en-US" baseline="0" dirty="0" err="1" smtClean="0"/>
              <a:t>offeree’s</a:t>
            </a:r>
            <a:r>
              <a:rPr lang="en-US" baseline="0" dirty="0" smtClean="0"/>
              <a:t> performance; Example: </a:t>
            </a:r>
            <a:r>
              <a:rPr lang="en-US" dirty="0" smtClean="0"/>
              <a:t>A promises to pay a reward to B if B finds A's dog. B is </a:t>
            </a:r>
            <a:r>
              <a:rPr lang="en-US" i="1" dirty="0" smtClean="0"/>
              <a:t>not</a:t>
            </a:r>
            <a:r>
              <a:rPr lang="en-US" dirty="0" smtClean="0"/>
              <a:t> under an obligation to find A's dog, but A </a:t>
            </a:r>
            <a:r>
              <a:rPr lang="en-US" i="1" dirty="0" smtClean="0"/>
              <a:t>is</a:t>
            </a:r>
            <a:r>
              <a:rPr lang="en-US" dirty="0" smtClean="0"/>
              <a:t> under an obligation to pay the reward to B if B does find the dog.</a:t>
            </a:r>
          </a:p>
          <a:p>
            <a:pPr marL="228600" indent="-228600">
              <a:buAutoNum type="arabicPeriod" startAt="6"/>
            </a:pPr>
            <a:endParaRPr lang="en-US" baseline="0" dirty="0" smtClean="0"/>
          </a:p>
          <a:p>
            <a:pPr marL="228600" indent="-228600">
              <a:buAutoNum type="arabicPeriod" startAt="6"/>
            </a:pPr>
            <a:r>
              <a:rPr lang="en-US" baseline="0" dirty="0" err="1" smtClean="0"/>
              <a:t>Mutal</a:t>
            </a:r>
            <a:r>
              <a:rPr lang="en-US" baseline="0" dirty="0" smtClean="0"/>
              <a:t> exchange of legally binding promises; </a:t>
            </a:r>
            <a:r>
              <a:rPr lang="en-US" dirty="0" smtClean="0"/>
              <a:t>For example, in a contract for the sale of a home, the buyer promises to pay the seller $200,000 in exchange for the seller's promise to deliver title to the property</a:t>
            </a:r>
            <a:endParaRPr lang="en-US" baseline="0" dirty="0" smtClean="0"/>
          </a:p>
          <a:p>
            <a:pPr marL="228600" indent="-228600">
              <a:buNone/>
            </a:pPr>
            <a:endParaRPr lang="en-US" baseline="0" dirty="0" smtClean="0"/>
          </a:p>
          <a:p>
            <a:pPr marL="228600" indent="-228600">
              <a:buAutoNum type="arabicPeriod" startAt="6"/>
            </a:pPr>
            <a:endParaRPr lang="en-US" baseline="0" dirty="0" smtClean="0"/>
          </a:p>
          <a:p>
            <a:pPr marL="228600" indent="-228600">
              <a:buAutoNum type="arabicPeriod" startAt="6"/>
            </a:pPr>
            <a:endParaRPr lang="en-US" dirty="0"/>
          </a:p>
        </p:txBody>
      </p:sp>
      <p:sp>
        <p:nvSpPr>
          <p:cNvPr id="4" name="Slide Number Placeholder 3"/>
          <p:cNvSpPr>
            <a:spLocks noGrp="1"/>
          </p:cNvSpPr>
          <p:nvPr>
            <p:ph type="sldNum" sz="quarter" idx="10"/>
          </p:nvPr>
        </p:nvSpPr>
        <p:spPr/>
        <p:txBody>
          <a:bodyPr/>
          <a:lstStyle/>
          <a:p>
            <a:pPr>
              <a:defRPr/>
            </a:pPr>
            <a:fld id="{45BCDC81-CF5F-47BE-A3A4-74041F3E0194}" type="slidenum">
              <a:rPr lang="en-US" smtClean="0"/>
              <a:pPr>
                <a:defRPr/>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4EE6751F-36D2-4E39-B520-AEB13E249651}" type="slidenum">
              <a:rPr lang="en-US" smtClean="0"/>
              <a:pPr/>
              <a:t>15</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dirty="0" smtClean="0"/>
              <a:t>Jokes can sometimes be held as legal offers. Entering a legal contract is not a joking matter.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E94DE1EB-DE37-4C2E-AE52-E776FF469696}" type="slidenum">
              <a:rPr lang="en-US" smtClean="0"/>
              <a:pPr/>
              <a:t>16</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en-US" dirty="0" smtClean="0"/>
              <a:t>Invitations are not offers. Most advertisements are invitations for someone to make an offer. Dates are not contracts.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CF95F7BA-1A7E-48E1-B9B6-F56BC9ED8FA8}" type="slidenum">
              <a:rPr lang="en-US" smtClean="0"/>
              <a:pPr/>
              <a:t>17</a:t>
            </a:fld>
            <a:endParaRPr lang="en-US"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r>
              <a:rPr lang="en-US" dirty="0" smtClean="0"/>
              <a:t>Contracts must be clear to the </a:t>
            </a:r>
            <a:r>
              <a:rPr lang="en-US" dirty="0" err="1" smtClean="0"/>
              <a:t>offeror</a:t>
            </a:r>
            <a:r>
              <a:rPr lang="en-US" dirty="0" smtClean="0"/>
              <a:t> and </a:t>
            </a:r>
            <a:r>
              <a:rPr lang="en-US" dirty="0" err="1" smtClean="0"/>
              <a:t>offeree</a:t>
            </a:r>
            <a:r>
              <a:rPr lang="en-US" dirty="0" smtClean="0"/>
              <a:t>.  Specific terms in a contract must be met or the contract can be broken.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p:spPr>
        <p:txBody>
          <a:bodyPr/>
          <a:lstStyle/>
          <a:p>
            <a:endParaRPr lang="en-US" smtClean="0"/>
          </a:p>
        </p:txBody>
      </p:sp>
      <p:sp>
        <p:nvSpPr>
          <p:cNvPr id="18436" name="Slide Number Placeholder 3"/>
          <p:cNvSpPr>
            <a:spLocks noGrp="1"/>
          </p:cNvSpPr>
          <p:nvPr>
            <p:ph type="sldNum" sz="quarter" idx="5"/>
          </p:nvPr>
        </p:nvSpPr>
        <p:spPr>
          <a:noFill/>
        </p:spPr>
        <p:txBody>
          <a:bodyPr/>
          <a:lstStyle/>
          <a:p>
            <a:fld id="{AA103E8D-1FA7-4391-A436-F8CF5375880C}" type="slidenum">
              <a:rPr lang="en-US" smtClean="0"/>
              <a:pPr/>
              <a:t>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endParaRPr lang="en-US" smtClean="0"/>
          </a:p>
        </p:txBody>
      </p:sp>
      <p:sp>
        <p:nvSpPr>
          <p:cNvPr id="19460" name="Slide Number Placeholder 3"/>
          <p:cNvSpPr>
            <a:spLocks noGrp="1"/>
          </p:cNvSpPr>
          <p:nvPr>
            <p:ph type="sldNum" sz="quarter" idx="5"/>
          </p:nvPr>
        </p:nvSpPr>
        <p:spPr>
          <a:noFill/>
        </p:spPr>
        <p:txBody>
          <a:bodyPr/>
          <a:lstStyle/>
          <a:p>
            <a:fld id="{13AF067E-E85D-49DF-BA44-B4A293B82992}" type="slidenum">
              <a:rPr lang="en-US" smtClean="0"/>
              <a:pPr/>
              <a:t>4</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Read</a:t>
            </a:r>
            <a:r>
              <a:rPr lang="en-US" baseline="0" dirty="0" smtClean="0"/>
              <a:t> Verdict case p.113</a:t>
            </a:r>
            <a:endParaRPr lang="en-US" dirty="0"/>
          </a:p>
        </p:txBody>
      </p:sp>
      <p:sp>
        <p:nvSpPr>
          <p:cNvPr id="4" name="Slide Number Placeholder 3"/>
          <p:cNvSpPr>
            <a:spLocks noGrp="1"/>
          </p:cNvSpPr>
          <p:nvPr>
            <p:ph type="sldNum" sz="quarter" idx="10"/>
          </p:nvPr>
        </p:nvSpPr>
        <p:spPr/>
        <p:txBody>
          <a:bodyPr/>
          <a:lstStyle/>
          <a:p>
            <a:pPr>
              <a:defRPr/>
            </a:pPr>
            <a:fld id="{45BCDC81-CF5F-47BE-A3A4-74041F3E0194}"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BE565B3D-62E9-4C5B-88A9-31956ABABE7D}" type="slidenum">
              <a:rPr lang="en-US" smtClean="0"/>
              <a:pPr/>
              <a:t>7</a:t>
            </a:fld>
            <a:endParaRPr lang="en-US"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r>
              <a:rPr lang="en-US" dirty="0" smtClean="0"/>
              <a:t>Must be an</a:t>
            </a:r>
            <a:r>
              <a:rPr lang="en-US" baseline="0" dirty="0" smtClean="0"/>
              <a:t> agreement composed of an offer and acceptance upon which to base the contract</a:t>
            </a:r>
            <a:endParaRPr lang="en-US" dirty="0" smtClean="0"/>
          </a:p>
          <a:p>
            <a:pPr eaLnBrk="1" hangingPunct="1"/>
            <a:r>
              <a:rPr lang="en-US" dirty="0" smtClean="0"/>
              <a:t>The </a:t>
            </a:r>
            <a:r>
              <a:rPr lang="en-US" dirty="0" err="1" smtClean="0"/>
              <a:t>offerer</a:t>
            </a:r>
            <a:r>
              <a:rPr lang="en-US" dirty="0" smtClean="0"/>
              <a:t> starts the ball rolling when considering contracts. </a:t>
            </a:r>
          </a:p>
          <a:p>
            <a:pPr eaLnBrk="1" hangingPunct="1"/>
            <a:r>
              <a:rPr lang="en-US" dirty="0" smtClean="0"/>
              <a:t>The </a:t>
            </a:r>
            <a:r>
              <a:rPr lang="en-US" dirty="0" err="1" smtClean="0"/>
              <a:t>offeree</a:t>
            </a:r>
            <a:r>
              <a:rPr lang="en-US" dirty="0" smtClean="0"/>
              <a:t> has the choice to accept or reject the offer.</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74B1EE00-4B9A-4BB3-A181-2E0C760212E6}" type="slidenum">
              <a:rPr lang="en-US" smtClean="0"/>
              <a:pPr/>
              <a:t>8</a:t>
            </a:fld>
            <a:endParaRPr lang="en-US" smtClean="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r>
              <a:rPr lang="en-US" dirty="0" smtClean="0"/>
              <a:t>Genuine assent means taking action on your own free will.</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3AD22FA2-3F4D-45C3-BC04-4E50312C6509}" type="slidenum">
              <a:rPr lang="en-US" smtClean="0"/>
              <a:pPr/>
              <a:t>9</a:t>
            </a:fld>
            <a:endParaRPr lang="en-US"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dirty="0" smtClean="0"/>
              <a:t>Contracting someone to commit a crime or tort is illegal. </a:t>
            </a:r>
          </a:p>
          <a:p>
            <a:pPr eaLnBrk="1" hangingPunct="1"/>
            <a:r>
              <a:rPr lang="en-US" dirty="0" smtClean="0"/>
              <a:t>Examples of unenforceable contracts include hiring a person to kill or burn down a business.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F548A925-EC70-43C6-8583-4CCA86754FEE}" type="slidenum">
              <a:rPr lang="en-US" smtClean="0"/>
              <a:pPr/>
              <a:t>10</a:t>
            </a:fld>
            <a:endParaRPr lang="en-US"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r>
              <a:rPr lang="en-US" dirty="0" smtClean="0"/>
              <a:t>Both sides are getting something of value in return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6E04ECC0-4D8C-44A3-8307-63DC69256B7F}" type="slidenum">
              <a:rPr lang="en-US" smtClean="0"/>
              <a:pPr/>
              <a:t>11</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r>
              <a:rPr lang="en-US" dirty="0" smtClean="0"/>
              <a:t>In</a:t>
            </a:r>
            <a:r>
              <a:rPr lang="en-US" baseline="0" dirty="0" smtClean="0"/>
              <a:t> most states parties must be 18 in order to form a legally binding contract</a:t>
            </a:r>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email"/>
          <a:srcRect/>
          <a:stretch>
            <a:fillRect/>
          </a:stretch>
        </a:blip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a:xfrm>
            <a:off x="1066800" y="4495800"/>
            <a:ext cx="6858000" cy="1219200"/>
          </a:xfrm>
        </p:spPr>
        <p:txBody>
          <a:bodyPr/>
          <a:lstStyle>
            <a:lvl1pPr>
              <a:defRPr/>
            </a:lvl1pPr>
          </a:lstStyle>
          <a:p>
            <a:r>
              <a:rPr lang="en-US"/>
              <a:t>Click to edit Master title style</a:t>
            </a:r>
          </a:p>
        </p:txBody>
      </p:sp>
      <p:sp>
        <p:nvSpPr>
          <p:cNvPr id="38915" name="Rectangle 3"/>
          <p:cNvSpPr>
            <a:spLocks noGrp="1" noChangeArrowheads="1"/>
          </p:cNvSpPr>
          <p:nvPr>
            <p:ph type="subTitle" idx="1"/>
          </p:nvPr>
        </p:nvSpPr>
        <p:spPr>
          <a:xfrm>
            <a:off x="1600200" y="5708650"/>
            <a:ext cx="5715000" cy="539750"/>
          </a:xfrm>
        </p:spPr>
        <p:txBody>
          <a:bodyPr/>
          <a:lstStyle>
            <a:lvl1pPr marL="0" indent="0" algn="ctr">
              <a:buFontTx/>
              <a:buNone/>
              <a:defRPr sz="2400"/>
            </a:lvl1pPr>
          </a:lstStyle>
          <a:p>
            <a:r>
              <a:rPr lang="en-US"/>
              <a:t>Click to edit Master subtitle style</a:t>
            </a:r>
          </a:p>
        </p:txBody>
      </p:sp>
      <p:sp>
        <p:nvSpPr>
          <p:cNvPr id="4" name="Rectangle 4"/>
          <p:cNvSpPr>
            <a:spLocks noGrp="1" noChangeArrowheads="1"/>
          </p:cNvSpPr>
          <p:nvPr>
            <p:ph type="dt" sz="half" idx="10"/>
          </p:nvPr>
        </p:nvSpPr>
        <p:spPr>
          <a:xfrm>
            <a:off x="609600" y="6400800"/>
            <a:ext cx="2362200" cy="381000"/>
          </a:xfrm>
        </p:spPr>
        <p:txBody>
          <a:bodyPr/>
          <a:lstStyle>
            <a:lvl1pPr>
              <a:defRPr/>
            </a:lvl1pPr>
          </a:lstStyle>
          <a:p>
            <a:pPr>
              <a:defRPr/>
            </a:pPr>
            <a:fld id="{29B4EB1A-BCB8-4F67-BC4A-A5E617099157}" type="datetime1">
              <a:rPr lang="en-US"/>
              <a:pPr>
                <a:defRPr/>
              </a:pPr>
              <a:t>10/3/2013</a:t>
            </a:fld>
            <a:endParaRPr lang="en-US"/>
          </a:p>
        </p:txBody>
      </p:sp>
      <p:sp>
        <p:nvSpPr>
          <p:cNvPr id="5" name="Rectangle 5"/>
          <p:cNvSpPr>
            <a:spLocks noGrp="1" noChangeArrowheads="1"/>
          </p:cNvSpPr>
          <p:nvPr>
            <p:ph type="ftr" sz="quarter" idx="11"/>
          </p:nvPr>
        </p:nvSpPr>
        <p:spPr>
          <a:xfrm>
            <a:off x="3581400" y="6400800"/>
            <a:ext cx="2895600" cy="381000"/>
          </a:xfrm>
        </p:spPr>
        <p:txBody>
          <a:bodyPr/>
          <a:lstStyle>
            <a:lvl1pPr>
              <a:defRPr/>
            </a:lvl1pPr>
          </a:lstStyle>
          <a:p>
            <a:pPr>
              <a:defRPr/>
            </a:pPr>
            <a:r>
              <a:rPr lang="en-US"/>
              <a:t>Copyright © Texas Education Agency, 2011. All rights reserved.</a:t>
            </a:r>
          </a:p>
        </p:txBody>
      </p:sp>
      <p:sp>
        <p:nvSpPr>
          <p:cNvPr id="6" name="Rectangle 6"/>
          <p:cNvSpPr>
            <a:spLocks noGrp="1" noChangeArrowheads="1"/>
          </p:cNvSpPr>
          <p:nvPr>
            <p:ph type="sldNum" sz="quarter" idx="12"/>
          </p:nvPr>
        </p:nvSpPr>
        <p:spPr>
          <a:xfrm>
            <a:off x="7010400" y="6400800"/>
            <a:ext cx="1905000" cy="381000"/>
          </a:xfrm>
        </p:spPr>
        <p:txBody>
          <a:bodyPr/>
          <a:lstStyle>
            <a:lvl1pPr>
              <a:defRPr/>
            </a:lvl1pPr>
          </a:lstStyle>
          <a:p>
            <a:pPr>
              <a:defRPr/>
            </a:pPr>
            <a:fld id="{399CDFC9-6C5B-496F-90D3-95063C2CA41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92DD6BAA-FB5F-4531-B98C-6F6BC47269D7}" type="datetime1">
              <a:rPr lang="en-US"/>
              <a:pPr>
                <a:defRPr/>
              </a:pPr>
              <a:t>10/3/2013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 Texas Education Agency, 2011.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D02DC451-9B14-4905-AA07-D60B5B398D8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228600"/>
            <a:ext cx="20193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228600"/>
            <a:ext cx="59055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83887D03-2D83-43C1-A311-4BE9B7D3E8FC}" type="datetime1">
              <a:rPr lang="en-US"/>
              <a:pPr>
                <a:defRPr/>
              </a:pPr>
              <a:t>10/3/2013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 Texas Education Agency, 2011.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D4C626AA-D7D8-4126-9DD6-2247B9BBAB8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6350"/>
            <a:ext cx="9140825" cy="6851650"/>
            <a:chOff x="0" y="4"/>
            <a:chExt cx="5758" cy="4316"/>
          </a:xfrm>
        </p:grpSpPr>
        <p:grpSp>
          <p:nvGrpSpPr>
            <p:cNvPr id="5" name="Group 3"/>
            <p:cNvGrpSpPr>
              <a:grpSpLocks/>
            </p:cNvGrpSpPr>
            <p:nvPr/>
          </p:nvGrpSpPr>
          <p:grpSpPr bwMode="auto">
            <a:xfrm>
              <a:off x="0" y="1161"/>
              <a:ext cx="5758" cy="3159"/>
              <a:chOff x="0" y="1161"/>
              <a:chExt cx="5758" cy="3159"/>
            </a:xfrm>
          </p:grpSpPr>
          <p:sp>
            <p:nvSpPr>
              <p:cNvPr id="16" name="Freeform 4"/>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a:defRPr/>
                </a:pPr>
                <a:endParaRPr lang="en-US">
                  <a:latin typeface="Tahoma" charset="0"/>
                </a:endParaRPr>
              </a:p>
            </p:txBody>
          </p:sp>
          <p:sp>
            <p:nvSpPr>
              <p:cNvPr id="17" name="Freeform 5"/>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n-US">
                  <a:latin typeface="Tahoma" charset="0"/>
                </a:endParaRPr>
              </a:p>
            </p:txBody>
          </p:sp>
        </p:grpSp>
        <p:sp>
          <p:nvSpPr>
            <p:cNvPr id="6"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a:defRPr/>
              </a:pPr>
              <a:endParaRPr lang="en-US">
                <a:latin typeface="Tahoma" charset="0"/>
              </a:endParaRPr>
            </a:p>
          </p:txBody>
        </p:sp>
        <p:sp>
          <p:nvSpPr>
            <p:cNvPr id="7" name="Freeform 7"/>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a:defRPr/>
              </a:pPr>
              <a:endParaRPr lang="en-US">
                <a:latin typeface="Tahoma" charset="0"/>
              </a:endParaRPr>
            </a:p>
          </p:txBody>
        </p:sp>
        <p:sp>
          <p:nvSpPr>
            <p:cNvPr id="8" name="Freeform 8"/>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a:defRPr/>
              </a:pPr>
              <a:endParaRPr lang="en-US">
                <a:latin typeface="Tahoma" charset="0"/>
              </a:endParaRPr>
            </a:p>
          </p:txBody>
        </p:sp>
        <p:grpSp>
          <p:nvGrpSpPr>
            <p:cNvPr id="9" name="Group 9"/>
            <p:cNvGrpSpPr>
              <a:grpSpLocks/>
            </p:cNvGrpSpPr>
            <p:nvPr/>
          </p:nvGrpSpPr>
          <p:grpSpPr bwMode="auto">
            <a:xfrm>
              <a:off x="348" y="4"/>
              <a:ext cx="5410" cy="4316"/>
              <a:chOff x="348" y="4"/>
              <a:chExt cx="5410" cy="4316"/>
            </a:xfrm>
          </p:grpSpPr>
          <p:sp>
            <p:nvSpPr>
              <p:cNvPr id="10" name="Freeform 10"/>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pPr>
                  <a:defRPr/>
                </a:pPr>
                <a:endParaRPr lang="en-US">
                  <a:latin typeface="Tahoma" charset="0"/>
                </a:endParaRPr>
              </a:p>
            </p:txBody>
          </p:sp>
          <p:sp>
            <p:nvSpPr>
              <p:cNvPr id="11" name="Freeform 11"/>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latin typeface="Tahoma" charset="0"/>
                </a:endParaRPr>
              </a:p>
            </p:txBody>
          </p:sp>
          <p:sp>
            <p:nvSpPr>
              <p:cNvPr id="12" name="Freeform 12"/>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n-US">
                  <a:latin typeface="Tahoma" charset="0"/>
                </a:endParaRPr>
              </a:p>
            </p:txBody>
          </p:sp>
          <p:sp>
            <p:nvSpPr>
              <p:cNvPr id="13" name="Freeform 13"/>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a:defRPr/>
                </a:pPr>
                <a:endParaRPr lang="en-US">
                  <a:latin typeface="Tahoma" charset="0"/>
                </a:endParaRPr>
              </a:p>
            </p:txBody>
          </p:sp>
          <p:sp>
            <p:nvSpPr>
              <p:cNvPr id="14" name="Freeform 14"/>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a:defRPr/>
                </a:pPr>
                <a:endParaRPr lang="en-US">
                  <a:latin typeface="Tahoma" charset="0"/>
                </a:endParaRPr>
              </a:p>
            </p:txBody>
          </p:sp>
          <p:sp>
            <p:nvSpPr>
              <p:cNvPr id="15"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a:defRPr/>
                </a:pPr>
                <a:endParaRPr lang="en-US">
                  <a:latin typeface="Tahoma" charset="0"/>
                </a:endParaRPr>
              </a:p>
            </p:txBody>
          </p:sp>
        </p:grpSp>
      </p:grpSp>
      <p:sp>
        <p:nvSpPr>
          <p:cNvPr id="7184" name="Rectangle 16"/>
          <p:cNvSpPr>
            <a:spLocks noGrp="1" noChangeArrowheads="1"/>
          </p:cNvSpPr>
          <p:nvPr>
            <p:ph type="ctrTitle" sz="quarter"/>
          </p:nvPr>
        </p:nvSpPr>
        <p:spPr>
          <a:xfrm>
            <a:off x="1066800" y="1997075"/>
            <a:ext cx="7086600" cy="1431925"/>
          </a:xfrm>
        </p:spPr>
        <p:txBody>
          <a:bodyPr anchor="b"/>
          <a:lstStyle>
            <a:lvl1pPr>
              <a:defRPr/>
            </a:lvl1pPr>
          </a:lstStyle>
          <a:p>
            <a:r>
              <a:rPr lang="en-US"/>
              <a:t>Click to edit Master title style</a:t>
            </a:r>
          </a:p>
        </p:txBody>
      </p:sp>
      <p:sp>
        <p:nvSpPr>
          <p:cNvPr id="7185"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2" charset="2"/>
              <a:buNone/>
              <a:defRPr/>
            </a:lvl1pPr>
          </a:lstStyle>
          <a:p>
            <a:r>
              <a:rPr lang="en-US"/>
              <a:t>Click to edit Master subtitle style</a:t>
            </a:r>
          </a:p>
        </p:txBody>
      </p:sp>
      <p:sp>
        <p:nvSpPr>
          <p:cNvPr id="18" name="Rectangle 18"/>
          <p:cNvSpPr>
            <a:spLocks noGrp="1" noChangeArrowheads="1"/>
          </p:cNvSpPr>
          <p:nvPr>
            <p:ph type="dt" sz="quarter" idx="10"/>
          </p:nvPr>
        </p:nvSpPr>
        <p:spPr/>
        <p:txBody>
          <a:bodyPr/>
          <a:lstStyle>
            <a:lvl1pPr>
              <a:defRPr/>
            </a:lvl1pPr>
          </a:lstStyle>
          <a:p>
            <a:pPr>
              <a:defRPr/>
            </a:pPr>
            <a:fld id="{3BDD8147-FCD0-481F-8CB0-583DF4A904BB}" type="datetime1">
              <a:rPr lang="en-US"/>
              <a:pPr>
                <a:defRPr/>
              </a:pPr>
              <a:t>10/3/2013</a:t>
            </a:fld>
            <a:endParaRPr lang="en-US"/>
          </a:p>
        </p:txBody>
      </p:sp>
      <p:sp>
        <p:nvSpPr>
          <p:cNvPr id="19" name="Rectangle 19"/>
          <p:cNvSpPr>
            <a:spLocks noGrp="1" noChangeArrowheads="1"/>
          </p:cNvSpPr>
          <p:nvPr>
            <p:ph type="ftr" sz="quarter" idx="11"/>
          </p:nvPr>
        </p:nvSpPr>
        <p:spPr/>
        <p:txBody>
          <a:bodyPr/>
          <a:lstStyle>
            <a:lvl1pPr>
              <a:defRPr/>
            </a:lvl1pPr>
          </a:lstStyle>
          <a:p>
            <a:pPr>
              <a:defRPr/>
            </a:pPr>
            <a:r>
              <a:rPr lang="en-US"/>
              <a:t>Copyright © Texas Education Agency, 2011. All rights reserved.</a:t>
            </a:r>
          </a:p>
        </p:txBody>
      </p:sp>
      <p:sp>
        <p:nvSpPr>
          <p:cNvPr id="20" name="Rectangle 20"/>
          <p:cNvSpPr>
            <a:spLocks noGrp="1" noChangeArrowheads="1"/>
          </p:cNvSpPr>
          <p:nvPr>
            <p:ph type="sldNum" sz="quarter" idx="12"/>
          </p:nvPr>
        </p:nvSpPr>
        <p:spPr/>
        <p:txBody>
          <a:bodyPr/>
          <a:lstStyle>
            <a:lvl1pPr>
              <a:defRPr/>
            </a:lvl1pPr>
          </a:lstStyle>
          <a:p>
            <a:pPr>
              <a:defRPr/>
            </a:pPr>
            <a:fld id="{4895C47E-94FB-4721-9BA8-C27B1188181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E08E49F4-97C4-4590-9A38-92817618B32B}" type="datetime1">
              <a:rPr lang="en-US"/>
              <a:pPr>
                <a:defRPr/>
              </a:pPr>
              <a:t>10/3/2013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 Texas Education Agency, 2011.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78A474B4-AC10-4C9C-923E-18D39FE80D9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F7898165-9AFB-41F8-B73D-FE231991D55C}" type="datetime1">
              <a:rPr lang="en-US"/>
              <a:pPr>
                <a:defRPr/>
              </a:pPr>
              <a:t>10/3/2013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Copyright © Texas Education Agency, 2011. All rights reserved.</a:t>
            </a:r>
          </a:p>
        </p:txBody>
      </p:sp>
      <p:sp>
        <p:nvSpPr>
          <p:cNvPr id="6" name="Rectangle 6"/>
          <p:cNvSpPr>
            <a:spLocks noGrp="1" noChangeArrowheads="1"/>
          </p:cNvSpPr>
          <p:nvPr>
            <p:ph type="sldNum" sz="quarter" idx="12"/>
          </p:nvPr>
        </p:nvSpPr>
        <p:spPr>
          <a:ln/>
        </p:spPr>
        <p:txBody>
          <a:bodyPr/>
          <a:lstStyle>
            <a:lvl1pPr>
              <a:defRPr/>
            </a:lvl1pPr>
          </a:lstStyle>
          <a:p>
            <a:pPr>
              <a:defRPr/>
            </a:pPr>
            <a:fld id="{11C6C5B1-BD93-478A-90A7-062980659E0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600200"/>
            <a:ext cx="39624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9624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03469155-AAEB-44E8-B2EA-4D9CC3A9802A}" type="datetime1">
              <a:rPr lang="en-US"/>
              <a:pPr>
                <a:defRPr/>
              </a:pPr>
              <a:t>10/3/2013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Copyright © Texas Education Agency, 2011. All rights reserved.</a:t>
            </a:r>
          </a:p>
        </p:txBody>
      </p:sp>
      <p:sp>
        <p:nvSpPr>
          <p:cNvPr id="7" name="Rectangle 6"/>
          <p:cNvSpPr>
            <a:spLocks noGrp="1" noChangeArrowheads="1"/>
          </p:cNvSpPr>
          <p:nvPr>
            <p:ph type="sldNum" sz="quarter" idx="12"/>
          </p:nvPr>
        </p:nvSpPr>
        <p:spPr>
          <a:ln/>
        </p:spPr>
        <p:txBody>
          <a:bodyPr/>
          <a:lstStyle>
            <a:lvl1pPr>
              <a:defRPr/>
            </a:lvl1pPr>
          </a:lstStyle>
          <a:p>
            <a:pPr>
              <a:defRPr/>
            </a:pPr>
            <a:fld id="{554FA8DB-69BA-48B4-810D-2E12F9B70D0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0CB21BE8-08B6-40E8-9AEC-365B99A83ED1}" type="datetime1">
              <a:rPr lang="en-US"/>
              <a:pPr>
                <a:defRPr/>
              </a:pPr>
              <a:t>10/3/2013</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Copyright © Texas Education Agency, 2011. All rights reserved.</a:t>
            </a:r>
          </a:p>
        </p:txBody>
      </p:sp>
      <p:sp>
        <p:nvSpPr>
          <p:cNvPr id="9" name="Rectangle 6"/>
          <p:cNvSpPr>
            <a:spLocks noGrp="1" noChangeArrowheads="1"/>
          </p:cNvSpPr>
          <p:nvPr>
            <p:ph type="sldNum" sz="quarter" idx="12"/>
          </p:nvPr>
        </p:nvSpPr>
        <p:spPr>
          <a:ln/>
        </p:spPr>
        <p:txBody>
          <a:bodyPr/>
          <a:lstStyle>
            <a:lvl1pPr>
              <a:defRPr/>
            </a:lvl1pPr>
          </a:lstStyle>
          <a:p>
            <a:pPr>
              <a:defRPr/>
            </a:pPr>
            <a:fld id="{A5A8410C-C340-4E9B-82F0-409EC083419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891D4C60-849A-4043-B7D4-FFB9F0AAB9CE}" type="datetime1">
              <a:rPr lang="en-US"/>
              <a:pPr>
                <a:defRPr/>
              </a:pPr>
              <a:t>10/3/2013</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Copyright © Texas Education Agency, 2011. All rights reserved.</a:t>
            </a:r>
          </a:p>
        </p:txBody>
      </p:sp>
      <p:sp>
        <p:nvSpPr>
          <p:cNvPr id="5" name="Rectangle 6"/>
          <p:cNvSpPr>
            <a:spLocks noGrp="1" noChangeArrowheads="1"/>
          </p:cNvSpPr>
          <p:nvPr>
            <p:ph type="sldNum" sz="quarter" idx="12"/>
          </p:nvPr>
        </p:nvSpPr>
        <p:spPr>
          <a:ln/>
        </p:spPr>
        <p:txBody>
          <a:bodyPr/>
          <a:lstStyle>
            <a:lvl1pPr>
              <a:defRPr/>
            </a:lvl1pPr>
          </a:lstStyle>
          <a:p>
            <a:pPr>
              <a:defRPr/>
            </a:pPr>
            <a:fld id="{5D535F07-1C37-42F5-9014-F7D86FE1810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87DAE0F-82A0-4731-8E09-A5B57F7116BF}" type="datetime1">
              <a:rPr lang="en-US"/>
              <a:pPr>
                <a:defRPr/>
              </a:pPr>
              <a:t>10/3/2013</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Copyright © Texas Education Agency, 2011. All rights reserved.</a:t>
            </a:r>
          </a:p>
        </p:txBody>
      </p:sp>
      <p:sp>
        <p:nvSpPr>
          <p:cNvPr id="4" name="Rectangle 6"/>
          <p:cNvSpPr>
            <a:spLocks noGrp="1" noChangeArrowheads="1"/>
          </p:cNvSpPr>
          <p:nvPr>
            <p:ph type="sldNum" sz="quarter" idx="12"/>
          </p:nvPr>
        </p:nvSpPr>
        <p:spPr>
          <a:ln/>
        </p:spPr>
        <p:txBody>
          <a:bodyPr/>
          <a:lstStyle>
            <a:lvl1pPr>
              <a:defRPr/>
            </a:lvl1pPr>
          </a:lstStyle>
          <a:p>
            <a:pPr>
              <a:defRPr/>
            </a:pPr>
            <a:fld id="{CA84C16E-32F3-4867-8371-1196DA91E51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9951670-74CA-4997-AD50-7016F88C474C}" type="datetime1">
              <a:rPr lang="en-US"/>
              <a:pPr>
                <a:defRPr/>
              </a:pPr>
              <a:t>10/3/2013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Copyright © Texas Education Agency, 2011. All rights reserved.</a:t>
            </a:r>
          </a:p>
        </p:txBody>
      </p:sp>
      <p:sp>
        <p:nvSpPr>
          <p:cNvPr id="7" name="Rectangle 6"/>
          <p:cNvSpPr>
            <a:spLocks noGrp="1" noChangeArrowheads="1"/>
          </p:cNvSpPr>
          <p:nvPr>
            <p:ph type="sldNum" sz="quarter" idx="12"/>
          </p:nvPr>
        </p:nvSpPr>
        <p:spPr>
          <a:ln/>
        </p:spPr>
        <p:txBody>
          <a:bodyPr/>
          <a:lstStyle>
            <a:lvl1pPr>
              <a:defRPr/>
            </a:lvl1pPr>
          </a:lstStyle>
          <a:p>
            <a:pPr>
              <a:defRPr/>
            </a:pPr>
            <a:fld id="{D595BE5E-8D67-4C70-A9D5-26B0459BDD1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CE149E7-2204-482F-A3C1-DF629FA7FD7B}" type="datetime1">
              <a:rPr lang="en-US"/>
              <a:pPr>
                <a:defRPr/>
              </a:pPr>
              <a:t>10/3/2013</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Copyright © Texas Education Agency, 2011. All rights reserved.</a:t>
            </a:r>
          </a:p>
        </p:txBody>
      </p:sp>
      <p:sp>
        <p:nvSpPr>
          <p:cNvPr id="7" name="Rectangle 6"/>
          <p:cNvSpPr>
            <a:spLocks noGrp="1" noChangeArrowheads="1"/>
          </p:cNvSpPr>
          <p:nvPr>
            <p:ph type="sldNum" sz="quarter" idx="12"/>
          </p:nvPr>
        </p:nvSpPr>
        <p:spPr>
          <a:ln/>
        </p:spPr>
        <p:txBody>
          <a:bodyPr/>
          <a:lstStyle>
            <a:lvl1pPr>
              <a:defRPr/>
            </a:lvl1pPr>
          </a:lstStyle>
          <a:p>
            <a:pPr>
              <a:defRPr/>
            </a:pPr>
            <a:fld id="{997B15E8-0F00-4064-AD6A-D2D30112949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email"/>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33400" y="228600"/>
            <a:ext cx="8077200" cy="1219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33400" y="1600200"/>
            <a:ext cx="80772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7892" name="Rectangle 4"/>
          <p:cNvSpPr>
            <a:spLocks noGrp="1" noChangeArrowheads="1"/>
          </p:cNvSpPr>
          <p:nvPr>
            <p:ph type="dt" sz="half" idx="2"/>
          </p:nvPr>
        </p:nvSpPr>
        <p:spPr bwMode="auto">
          <a:xfrm>
            <a:off x="533400" y="6400800"/>
            <a:ext cx="2286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mn-lt"/>
              </a:defRPr>
            </a:lvl1pPr>
          </a:lstStyle>
          <a:p>
            <a:pPr>
              <a:defRPr/>
            </a:pPr>
            <a:fld id="{5CF8E0C7-648A-4707-9FF9-6B9FD0F3D776}" type="datetime1">
              <a:rPr lang="en-US"/>
              <a:pPr>
                <a:defRPr/>
              </a:pPr>
              <a:t>10/3/2013</a:t>
            </a:fld>
            <a:endParaRPr lang="en-US"/>
          </a:p>
        </p:txBody>
      </p:sp>
      <p:sp>
        <p:nvSpPr>
          <p:cNvPr id="37893" name="Rectangle 5"/>
          <p:cNvSpPr>
            <a:spLocks noGrp="1" noChangeArrowheads="1"/>
          </p:cNvSpPr>
          <p:nvPr>
            <p:ph type="ftr" sz="quarter" idx="3"/>
          </p:nvPr>
        </p:nvSpPr>
        <p:spPr bwMode="auto">
          <a:xfrm>
            <a:off x="3429000" y="6400800"/>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mn-lt"/>
              </a:defRPr>
            </a:lvl1pPr>
          </a:lstStyle>
          <a:p>
            <a:pPr>
              <a:defRPr/>
            </a:pPr>
            <a:r>
              <a:rPr lang="en-US"/>
              <a:t>Copyright © Texas Education Agency, 2011. All rights reserved.</a:t>
            </a:r>
          </a:p>
        </p:txBody>
      </p:sp>
      <p:sp>
        <p:nvSpPr>
          <p:cNvPr id="37894" name="Rectangle 6"/>
          <p:cNvSpPr>
            <a:spLocks noGrp="1" noChangeArrowheads="1"/>
          </p:cNvSpPr>
          <p:nvPr>
            <p:ph type="sldNum" sz="quarter" idx="4"/>
          </p:nvPr>
        </p:nvSpPr>
        <p:spPr bwMode="auto">
          <a:xfrm>
            <a:off x="6858000" y="6400800"/>
            <a:ext cx="1752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mn-lt"/>
              </a:defRPr>
            </a:lvl1pPr>
          </a:lstStyle>
          <a:p>
            <a:pPr>
              <a:defRPr/>
            </a:pPr>
            <a:fld id="{99E494E1-93EF-42AB-88DC-279C714B48D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86"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hf hdr="0" dt="0"/>
  <p:txStyles>
    <p:titleStyle>
      <a:lvl1pPr algn="ctr" rtl="0" eaLnBrk="0" fontAlgn="base" hangingPunct="0">
        <a:spcBef>
          <a:spcPct val="0"/>
        </a:spcBef>
        <a:spcAft>
          <a:spcPct val="0"/>
        </a:spcAft>
        <a:defRPr sz="4400" b="1">
          <a:solidFill>
            <a:schemeClr val="tx2"/>
          </a:solidFill>
          <a:latin typeface="+mj-lt"/>
          <a:ea typeface="+mj-ea"/>
          <a:cs typeface="+mj-cs"/>
        </a:defRPr>
      </a:lvl1pPr>
      <a:lvl2pPr algn="ctr" rtl="0" eaLnBrk="0" fontAlgn="base" hangingPunct="0">
        <a:spcBef>
          <a:spcPct val="0"/>
        </a:spcBef>
        <a:spcAft>
          <a:spcPct val="0"/>
        </a:spcAft>
        <a:defRPr sz="4400" b="1">
          <a:solidFill>
            <a:schemeClr val="tx2"/>
          </a:solidFill>
          <a:latin typeface="Arial" charset="0"/>
        </a:defRPr>
      </a:lvl2pPr>
      <a:lvl3pPr algn="ctr" rtl="0" eaLnBrk="0" fontAlgn="base" hangingPunct="0">
        <a:spcBef>
          <a:spcPct val="0"/>
        </a:spcBef>
        <a:spcAft>
          <a:spcPct val="0"/>
        </a:spcAft>
        <a:defRPr sz="4400" b="1">
          <a:solidFill>
            <a:schemeClr val="tx2"/>
          </a:solidFill>
          <a:latin typeface="Arial" charset="0"/>
        </a:defRPr>
      </a:lvl3pPr>
      <a:lvl4pPr algn="ctr" rtl="0" eaLnBrk="0" fontAlgn="base" hangingPunct="0">
        <a:spcBef>
          <a:spcPct val="0"/>
        </a:spcBef>
        <a:spcAft>
          <a:spcPct val="0"/>
        </a:spcAft>
        <a:defRPr sz="4400" b="1">
          <a:solidFill>
            <a:schemeClr val="tx2"/>
          </a:solidFill>
          <a:latin typeface="Arial" charset="0"/>
        </a:defRPr>
      </a:lvl4pPr>
      <a:lvl5pPr algn="ctr" rtl="0" eaLnBrk="0" fontAlgn="base" hangingPunct="0">
        <a:spcBef>
          <a:spcPct val="0"/>
        </a:spcBef>
        <a:spcAft>
          <a:spcPct val="0"/>
        </a:spcAft>
        <a:defRPr sz="4400" b="1">
          <a:solidFill>
            <a:schemeClr val="tx2"/>
          </a:solidFill>
          <a:latin typeface="Arial" charset="0"/>
        </a:defRPr>
      </a:lvl5pPr>
      <a:lvl6pPr marL="457200" algn="ctr" rtl="0" fontAlgn="base">
        <a:spcBef>
          <a:spcPct val="0"/>
        </a:spcBef>
        <a:spcAft>
          <a:spcPct val="0"/>
        </a:spcAft>
        <a:defRPr sz="4400" b="1">
          <a:solidFill>
            <a:schemeClr val="tx2"/>
          </a:solidFill>
          <a:latin typeface="Arial" charset="0"/>
        </a:defRPr>
      </a:lvl6pPr>
      <a:lvl7pPr marL="914400" algn="ctr" rtl="0" fontAlgn="base">
        <a:spcBef>
          <a:spcPct val="0"/>
        </a:spcBef>
        <a:spcAft>
          <a:spcPct val="0"/>
        </a:spcAft>
        <a:defRPr sz="4400" b="1">
          <a:solidFill>
            <a:schemeClr val="tx2"/>
          </a:solidFill>
          <a:latin typeface="Arial" charset="0"/>
        </a:defRPr>
      </a:lvl7pPr>
      <a:lvl8pPr marL="1371600" algn="ctr" rtl="0" fontAlgn="base">
        <a:spcBef>
          <a:spcPct val="0"/>
        </a:spcBef>
        <a:spcAft>
          <a:spcPct val="0"/>
        </a:spcAft>
        <a:defRPr sz="4400" b="1">
          <a:solidFill>
            <a:schemeClr val="tx2"/>
          </a:solidFill>
          <a:latin typeface="Arial" charset="0"/>
        </a:defRPr>
      </a:lvl8pPr>
      <a:lvl9pPr marL="1828800" algn="ctr" rtl="0" fontAlgn="base">
        <a:spcBef>
          <a:spcPct val="0"/>
        </a:spcBef>
        <a:spcAft>
          <a:spcPct val="0"/>
        </a:spcAft>
        <a:defRPr sz="4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59"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60"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4" name="Rectangle 18"/>
          <p:cNvSpPr>
            <a:spLocks noGrp="1" noChangeArrowheads="1"/>
          </p:cNvSpPr>
          <p:nvPr>
            <p:ph type="dt" sz="quarter" idx="2"/>
          </p:nvPr>
        </p:nvSpPr>
        <p:spPr bwMode="auto">
          <a:xfrm>
            <a:off x="1066800" y="6248400"/>
            <a:ext cx="190500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latin typeface="Tahoma" charset="0"/>
              </a:defRPr>
            </a:lvl1pPr>
          </a:lstStyle>
          <a:p>
            <a:pPr>
              <a:defRPr/>
            </a:pPr>
            <a:fld id="{541B8C6C-B621-4D3C-B986-E380E22EB6D8}" type="datetime1">
              <a:rPr lang="en-US"/>
              <a:pPr>
                <a:defRPr/>
              </a:pPr>
              <a:t>10/3/2013</a:t>
            </a:fld>
            <a:endParaRPr lang="en-US"/>
          </a:p>
        </p:txBody>
      </p:sp>
      <p:sp>
        <p:nvSpPr>
          <p:cNvPr id="35" name="Rectangle 19"/>
          <p:cNvSpPr>
            <a:spLocks noGrp="1" noChangeArrowheads="1"/>
          </p:cNvSpPr>
          <p:nvPr>
            <p:ph type="ftr" sz="quarter" idx="3"/>
          </p:nvPr>
        </p:nvSpPr>
        <p:spPr bwMode="auto">
          <a:xfrm>
            <a:off x="3352800" y="6248400"/>
            <a:ext cx="289560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latin typeface="Tahoma" charset="0"/>
              </a:defRPr>
            </a:lvl1pPr>
          </a:lstStyle>
          <a:p>
            <a:pPr>
              <a:defRPr/>
            </a:pPr>
            <a:r>
              <a:rPr lang="en-US"/>
              <a:t>Copyright © Texas Education Agency, 2011. All rights reserved.</a:t>
            </a:r>
          </a:p>
        </p:txBody>
      </p:sp>
      <p:sp>
        <p:nvSpPr>
          <p:cNvPr id="36" name="Rectangle 20"/>
          <p:cNvSpPr>
            <a:spLocks noGrp="1" noChangeArrowheads="1"/>
          </p:cNvSpPr>
          <p:nvPr>
            <p:ph type="sldNum" sz="quarter" idx="4"/>
          </p:nvPr>
        </p:nvSpPr>
        <p:spPr bwMode="auto">
          <a:xfrm>
            <a:off x="6705600" y="6248400"/>
            <a:ext cx="1905000" cy="4572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latin typeface="Tahoma" charset="0"/>
              </a:defRPr>
            </a:lvl1pPr>
          </a:lstStyle>
          <a:p>
            <a:pPr>
              <a:defRPr/>
            </a:pPr>
            <a:fld id="{ED29E8E3-F21D-4DE5-BAA8-27BDBFE4D93B}"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87" r:id="rId1"/>
  </p:sldLayoutIdLst>
  <p:hf hdr="0" dt="0"/>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Arial" charset="0"/>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Arial" charset="0"/>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Arial" charset="0"/>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Arial" charset="0"/>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Arial" charset="0"/>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Rectangle 8"/>
          <p:cNvSpPr>
            <a:spLocks noGrp="1" noChangeArrowheads="1"/>
          </p:cNvSpPr>
          <p:nvPr>
            <p:ph type="ctrTitle"/>
          </p:nvPr>
        </p:nvSpPr>
        <p:spPr>
          <a:xfrm>
            <a:off x="1143000" y="3733800"/>
            <a:ext cx="6858000" cy="1219200"/>
          </a:xfrm>
        </p:spPr>
        <p:txBody>
          <a:bodyPr/>
          <a:lstStyle/>
          <a:p>
            <a:r>
              <a:rPr lang="en-US" sz="2400" dirty="0">
                <a:effectLst>
                  <a:outerShdw blurRad="38100" dist="38100" dir="2700000" algn="tl">
                    <a:srgbClr val="C0C0C0"/>
                  </a:outerShdw>
                </a:effectLst>
              </a:rPr>
              <a:t>CHAPTER</a:t>
            </a:r>
            <a:r>
              <a:rPr lang="en-US" sz="2800" dirty="0">
                <a:effectLst>
                  <a:outerShdw blurRad="38100" dist="38100" dir="2700000" algn="tl">
                    <a:srgbClr val="C0C0C0"/>
                  </a:outerShdw>
                </a:effectLst>
              </a:rPr>
              <a:t> 6</a:t>
            </a:r>
            <a:br>
              <a:rPr lang="en-US" sz="2800" dirty="0">
                <a:effectLst>
                  <a:outerShdw blurRad="38100" dist="38100" dir="2700000" algn="tl">
                    <a:srgbClr val="C0C0C0"/>
                  </a:outerShdw>
                </a:effectLst>
              </a:rPr>
            </a:br>
            <a:r>
              <a:rPr lang="en-US" dirty="0">
                <a:solidFill>
                  <a:srgbClr val="CC0000"/>
                </a:solidFill>
                <a:effectLst>
                  <a:outerShdw blurRad="38100" dist="38100" dir="2700000" algn="tl">
                    <a:srgbClr val="C0C0C0"/>
                  </a:outerShdw>
                </a:effectLst>
              </a:rPr>
              <a:t>Offer and Acceptance</a:t>
            </a:r>
          </a:p>
        </p:txBody>
      </p:sp>
      <p:sp>
        <p:nvSpPr>
          <p:cNvPr id="2057" name="Rectangle 9"/>
          <p:cNvSpPr>
            <a:spLocks noGrp="1" noChangeArrowheads="1"/>
          </p:cNvSpPr>
          <p:nvPr>
            <p:ph type="subTitle" idx="1"/>
          </p:nvPr>
        </p:nvSpPr>
        <p:spPr>
          <a:xfrm>
            <a:off x="1752600" y="4800600"/>
            <a:ext cx="5715000" cy="539750"/>
          </a:xfrm>
        </p:spPr>
        <p:txBody>
          <a:bodyPr/>
          <a:lstStyle/>
          <a:p>
            <a:r>
              <a:rPr lang="en-US" dirty="0">
                <a:solidFill>
                  <a:srgbClr val="CC0000"/>
                </a:solidFill>
                <a:effectLst>
                  <a:outerShdw blurRad="38100" dist="38100" dir="2700000" algn="tl">
                    <a:srgbClr val="C0C0C0"/>
                  </a:outerShdw>
                </a:effectLst>
              </a:rPr>
              <a:t>6-1	</a:t>
            </a:r>
            <a:r>
              <a:rPr lang="en-US" dirty="0"/>
              <a:t>Creation of Offers</a:t>
            </a:r>
          </a:p>
          <a:p>
            <a:r>
              <a:rPr lang="en-US" dirty="0">
                <a:solidFill>
                  <a:srgbClr val="CC0000"/>
                </a:solidFill>
                <a:effectLst>
                  <a:outerShdw blurRad="38100" dist="38100" dir="2700000" algn="tl">
                    <a:srgbClr val="C0C0C0"/>
                  </a:outerShdw>
                </a:effectLst>
              </a:rPr>
              <a:t>6-2	</a:t>
            </a:r>
            <a:r>
              <a:rPr lang="en-US" dirty="0"/>
              <a:t>Termination of Offers</a:t>
            </a:r>
          </a:p>
          <a:p>
            <a:r>
              <a:rPr lang="en-US" dirty="0">
                <a:solidFill>
                  <a:srgbClr val="CC0000"/>
                </a:solidFill>
                <a:effectLst>
                  <a:outerShdw blurRad="38100" dist="38100" dir="2700000" algn="tl">
                    <a:srgbClr val="C0C0C0"/>
                  </a:outerShdw>
                </a:effectLst>
              </a:rPr>
              <a:t>6-3	</a:t>
            </a:r>
            <a:r>
              <a:rPr lang="en-US" dirty="0"/>
              <a:t>Acceptances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p:txBody>
          <a:bodyPr/>
          <a:lstStyle/>
          <a:p>
            <a:pPr eaLnBrk="1" hangingPunct="1">
              <a:defRPr/>
            </a:pPr>
            <a:r>
              <a:rPr lang="en-US" sz="5400" dirty="0" smtClean="0">
                <a:effectLst>
                  <a:outerShdw blurRad="38100" dist="38100" dir="2700000" algn="tl">
                    <a:srgbClr val="C0C0C0"/>
                  </a:outerShdw>
                </a:effectLst>
              </a:rPr>
              <a:t>4. Consideration</a:t>
            </a:r>
          </a:p>
        </p:txBody>
      </p:sp>
      <p:sp>
        <p:nvSpPr>
          <p:cNvPr id="15363" name="Rectangle 3"/>
          <p:cNvSpPr>
            <a:spLocks noGrp="1" noChangeArrowheads="1"/>
          </p:cNvSpPr>
          <p:nvPr>
            <p:ph type="body" idx="4294967295"/>
          </p:nvPr>
        </p:nvSpPr>
        <p:spPr>
          <a:xfrm>
            <a:off x="533400" y="1600200"/>
            <a:ext cx="8077200" cy="1524000"/>
          </a:xfrm>
        </p:spPr>
        <p:txBody>
          <a:bodyPr/>
          <a:lstStyle/>
          <a:p>
            <a:pPr eaLnBrk="1" hangingPunct="1">
              <a:buFont typeface="Wingdings" pitchFamily="2" charset="2"/>
              <a:buChar char="Ø"/>
              <a:defRPr/>
            </a:pPr>
            <a:r>
              <a:rPr lang="en-US" dirty="0" smtClean="0">
                <a:effectLst>
                  <a:outerShdw blurRad="38100" dist="38100" dir="2700000" algn="tl">
                    <a:srgbClr val="C0C0C0"/>
                  </a:outerShdw>
                </a:effectLst>
              </a:rPr>
              <a:t>Both sides are getting something of value in return</a:t>
            </a:r>
          </a:p>
        </p:txBody>
      </p:sp>
      <p:pic>
        <p:nvPicPr>
          <p:cNvPr id="10244" name="Picture 7" descr="C:\Users\Dale\AppData\Local\Microsoft\Windows\Temporary Internet Files\Content.IE5\43CAL4H1\MPj04090960000[1].jpg"/>
          <p:cNvPicPr>
            <a:picLocks noChangeAspect="1" noChangeArrowheads="1"/>
          </p:cNvPicPr>
          <p:nvPr/>
        </p:nvPicPr>
        <p:blipFill>
          <a:blip r:embed="rId3" cstate="email"/>
          <a:srcRect/>
          <a:stretch>
            <a:fillRect/>
          </a:stretch>
        </p:blipFill>
        <p:spPr bwMode="auto">
          <a:xfrm>
            <a:off x="2362200" y="3276600"/>
            <a:ext cx="4419600" cy="2941638"/>
          </a:xfrm>
          <a:prstGeom prst="rect">
            <a:avLst/>
          </a:prstGeom>
          <a:noFill/>
          <a:ln w="9525">
            <a:solidFill>
              <a:schemeClr val="tx1"/>
            </a:solidFill>
            <a:miter lim="800000"/>
            <a:headEnd/>
            <a:tailEnd/>
          </a:ln>
        </p:spPr>
      </p:pic>
      <p:sp>
        <p:nvSpPr>
          <p:cNvPr id="6" name="Footer Placeholder 5"/>
          <p:cNvSpPr>
            <a:spLocks noGrp="1"/>
          </p:cNvSpPr>
          <p:nvPr>
            <p:ph type="ftr" sz="quarter" idx="11"/>
          </p:nvPr>
        </p:nvSpPr>
        <p:spPr>
          <a:xfrm>
            <a:off x="1828800" y="6400800"/>
            <a:ext cx="5943600" cy="381000"/>
          </a:xfrm>
        </p:spPr>
        <p:txBody>
          <a:bodyPr/>
          <a:lstStyle/>
          <a:p>
            <a:pPr>
              <a:defRPr/>
            </a:pPr>
            <a:r>
              <a:rPr lang="en-US" dirty="0"/>
              <a:t>Copyright © Texas Education Agency, 2011. All rights reserved.</a:t>
            </a:r>
          </a:p>
        </p:txBody>
      </p:sp>
      <p:sp>
        <p:nvSpPr>
          <p:cNvPr id="7" name="Slide Number Placeholder 6"/>
          <p:cNvSpPr>
            <a:spLocks noGrp="1"/>
          </p:cNvSpPr>
          <p:nvPr>
            <p:ph type="sldNum" sz="quarter" idx="12"/>
          </p:nvPr>
        </p:nvSpPr>
        <p:spPr/>
        <p:txBody>
          <a:bodyPr/>
          <a:lstStyle/>
          <a:p>
            <a:pPr>
              <a:defRPr/>
            </a:pPr>
            <a:fld id="{7FF263D7-25D0-47F4-99F6-C640D4AF624E}" type="slidenum">
              <a:rPr lang="en-US" smtClean="0"/>
              <a:pPr>
                <a:defRPr/>
              </a:pPr>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checkerboard(across)">
                                      <p:cBhvr>
                                        <p:cTn id="7" dur="500"/>
                                        <p:tgtEl>
                                          <p:spTgt spid="153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228600" y="228600"/>
            <a:ext cx="8077200" cy="1219200"/>
          </a:xfrm>
        </p:spPr>
        <p:txBody>
          <a:bodyPr/>
          <a:lstStyle/>
          <a:p>
            <a:pPr algn="r" eaLnBrk="1" hangingPunct="1">
              <a:defRPr/>
            </a:pPr>
            <a:r>
              <a:rPr lang="en-US" sz="5400" dirty="0" smtClean="0">
                <a:effectLst>
                  <a:outerShdw blurRad="38100" dist="38100" dir="2700000" algn="tl">
                    <a:srgbClr val="C0C0C0"/>
                  </a:outerShdw>
                </a:effectLst>
              </a:rPr>
              <a:t>5. Capacity</a:t>
            </a:r>
          </a:p>
        </p:txBody>
      </p:sp>
      <p:sp>
        <p:nvSpPr>
          <p:cNvPr id="17411" name="Rectangle 3"/>
          <p:cNvSpPr>
            <a:spLocks noGrp="1" noChangeArrowheads="1"/>
          </p:cNvSpPr>
          <p:nvPr>
            <p:ph type="body" idx="4294967295"/>
          </p:nvPr>
        </p:nvSpPr>
        <p:spPr>
          <a:xfrm>
            <a:off x="914400" y="1600200"/>
            <a:ext cx="8077200" cy="4648200"/>
          </a:xfrm>
        </p:spPr>
        <p:txBody>
          <a:bodyPr/>
          <a:lstStyle/>
          <a:p>
            <a:pPr algn="r" eaLnBrk="1" hangingPunct="1">
              <a:buFont typeface="Wingdings" pitchFamily="2" charset="2"/>
              <a:buChar char="Ø"/>
              <a:defRPr/>
            </a:pPr>
            <a:r>
              <a:rPr lang="en-US" dirty="0" smtClean="0">
                <a:effectLst>
                  <a:outerShdw blurRad="38100" dist="38100" dir="2700000" algn="tl">
                    <a:srgbClr val="C0C0C0"/>
                  </a:outerShdw>
                </a:effectLst>
              </a:rPr>
              <a:t>Parties must have the legal ability to contract for themselves.</a:t>
            </a:r>
          </a:p>
          <a:p>
            <a:pPr algn="r" eaLnBrk="1" hangingPunct="1">
              <a:buFont typeface="Wingdings" pitchFamily="2" charset="2"/>
              <a:buChar char="Ø"/>
              <a:defRPr/>
            </a:pPr>
            <a:r>
              <a:rPr lang="en-US" dirty="0" smtClean="0">
                <a:effectLst>
                  <a:outerShdw blurRad="38100" dist="38100" dir="2700000" algn="tl">
                    <a:srgbClr val="C0C0C0"/>
                  </a:outerShdw>
                </a:effectLst>
              </a:rPr>
              <a:t>Parties without capacity:</a:t>
            </a:r>
          </a:p>
          <a:p>
            <a:pPr lvl="1" algn="r" eaLnBrk="1" hangingPunct="1">
              <a:defRPr/>
            </a:pPr>
            <a:r>
              <a:rPr lang="en-US" dirty="0" smtClean="0">
                <a:effectLst>
                  <a:outerShdw blurRad="38100" dist="38100" dir="2700000" algn="tl">
                    <a:srgbClr val="C0C0C0"/>
                  </a:outerShdw>
                </a:effectLst>
              </a:rPr>
              <a:t>Not legal age to enter the agreement</a:t>
            </a:r>
          </a:p>
          <a:p>
            <a:pPr lvl="1" algn="r" eaLnBrk="1" hangingPunct="1">
              <a:defRPr/>
            </a:pPr>
            <a:r>
              <a:rPr lang="en-US" dirty="0" smtClean="0">
                <a:effectLst>
                  <a:outerShdw blurRad="38100" dist="38100" dir="2700000" algn="tl">
                    <a:srgbClr val="C0C0C0"/>
                  </a:outerShdw>
                </a:effectLst>
              </a:rPr>
              <a:t>Under the influence when signing the contract</a:t>
            </a:r>
          </a:p>
          <a:p>
            <a:pPr lvl="1" algn="r" eaLnBrk="1" hangingPunct="1">
              <a:defRPr/>
            </a:pPr>
            <a:r>
              <a:rPr lang="en-US" dirty="0" smtClean="0">
                <a:effectLst>
                  <a:outerShdw blurRad="38100" dist="38100" dir="2700000" algn="tl">
                    <a:srgbClr val="C0C0C0"/>
                  </a:outerShdw>
                </a:effectLst>
              </a:rPr>
              <a:t>Lack the mental capability to enter the contract</a:t>
            </a:r>
          </a:p>
        </p:txBody>
      </p:sp>
      <p:sp>
        <p:nvSpPr>
          <p:cNvPr id="5" name="Footer Placeholder 4"/>
          <p:cNvSpPr>
            <a:spLocks noGrp="1"/>
          </p:cNvSpPr>
          <p:nvPr>
            <p:ph type="ftr" sz="quarter" idx="11"/>
          </p:nvPr>
        </p:nvSpPr>
        <p:spPr>
          <a:xfrm>
            <a:off x="2057400" y="6400800"/>
            <a:ext cx="5791200" cy="381000"/>
          </a:xfrm>
        </p:spPr>
        <p:txBody>
          <a:bodyPr/>
          <a:lstStyle/>
          <a:p>
            <a:pPr>
              <a:defRPr/>
            </a:pPr>
            <a:r>
              <a:rPr lang="en-US" dirty="0"/>
              <a:t>Copyright © Texas Education Agency, 2011. All rights reserved.</a:t>
            </a:r>
          </a:p>
        </p:txBody>
      </p:sp>
      <p:sp>
        <p:nvSpPr>
          <p:cNvPr id="6" name="Slide Number Placeholder 5"/>
          <p:cNvSpPr>
            <a:spLocks noGrp="1"/>
          </p:cNvSpPr>
          <p:nvPr>
            <p:ph type="sldNum" sz="quarter" idx="12"/>
          </p:nvPr>
        </p:nvSpPr>
        <p:spPr/>
        <p:txBody>
          <a:bodyPr/>
          <a:lstStyle/>
          <a:p>
            <a:pPr>
              <a:defRPr/>
            </a:pPr>
            <a:fld id="{8882E964-BE32-4AE0-9643-03F152A5FE5D}" type="slidenum">
              <a:rPr lang="en-US" smtClean="0"/>
              <a:pPr>
                <a:defRPr/>
              </a:pPr>
              <a:t>11</a:t>
            </a:fld>
            <a:endParaRPr lang="en-US"/>
          </a:p>
        </p:txBody>
      </p:sp>
      <p:pic>
        <p:nvPicPr>
          <p:cNvPr id="15362" name="Picture 2" descr="Contract Law Capacity to Contract"/>
          <p:cNvPicPr>
            <a:picLocks noChangeAspect="1" noChangeArrowheads="1"/>
          </p:cNvPicPr>
          <p:nvPr/>
        </p:nvPicPr>
        <p:blipFill>
          <a:blip r:embed="rId3" cstate="print"/>
          <a:srcRect/>
          <a:stretch>
            <a:fillRect/>
          </a:stretch>
        </p:blipFill>
        <p:spPr bwMode="auto">
          <a:xfrm>
            <a:off x="228600" y="4901184"/>
            <a:ext cx="2286000" cy="161391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blinds(horizontal)">
                                      <p:cBhvr>
                                        <p:cTn id="7" dur="500"/>
                                        <p:tgtEl>
                                          <p:spTgt spid="1536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nodeType="clickEffect">
                                  <p:stCondLst>
                                    <p:cond delay="0"/>
                                  </p:stCondLst>
                                  <p:childTnLst>
                                    <p:anim calcmode="lin" valueType="num">
                                      <p:cBhvr additive="base">
                                        <p:cTn id="11" dur="500"/>
                                        <p:tgtEl>
                                          <p:spTgt spid="15362"/>
                                        </p:tgtEl>
                                        <p:attrNameLst>
                                          <p:attrName>ppt_x</p:attrName>
                                        </p:attrNameLst>
                                      </p:cBhvr>
                                      <p:tavLst>
                                        <p:tav tm="0">
                                          <p:val>
                                            <p:strVal val="ppt_x"/>
                                          </p:val>
                                        </p:tav>
                                        <p:tav tm="100000">
                                          <p:val>
                                            <p:strVal val="ppt_x"/>
                                          </p:val>
                                        </p:tav>
                                      </p:tavLst>
                                    </p:anim>
                                    <p:anim calcmode="lin" valueType="num">
                                      <p:cBhvr additive="base">
                                        <p:cTn id="12" dur="500"/>
                                        <p:tgtEl>
                                          <p:spTgt spid="15362"/>
                                        </p:tgtEl>
                                        <p:attrNameLst>
                                          <p:attrName>ppt_y</p:attrName>
                                        </p:attrNameLst>
                                      </p:cBhvr>
                                      <p:tavLst>
                                        <p:tav tm="0">
                                          <p:val>
                                            <p:strVal val="ppt_y"/>
                                          </p:val>
                                        </p:tav>
                                        <p:tav tm="100000">
                                          <p:val>
                                            <p:strVal val="1+ppt_h/2"/>
                                          </p:val>
                                        </p:tav>
                                      </p:tavLst>
                                    </p:anim>
                                    <p:set>
                                      <p:cBhvr>
                                        <p:cTn id="13" dur="1" fill="hold">
                                          <p:stCondLst>
                                            <p:cond delay="499"/>
                                          </p:stCondLst>
                                        </p:cTn>
                                        <p:tgtEl>
                                          <p:spTgt spid="15362"/>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17411">
                                            <p:txEl>
                                              <p:pRg st="0" end="0"/>
                                            </p:txEl>
                                          </p:spTgt>
                                        </p:tgtEl>
                                        <p:attrNameLst>
                                          <p:attrName>style.visibility</p:attrName>
                                        </p:attrNameLst>
                                      </p:cBhvr>
                                      <p:to>
                                        <p:strVal val="visible"/>
                                      </p:to>
                                    </p:set>
                                    <p:animEffect transition="in" filter="blinds(horizontal)">
                                      <p:cBhvr>
                                        <p:cTn id="18" dur="500"/>
                                        <p:tgtEl>
                                          <p:spTgt spid="17411">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17411">
                                            <p:txEl>
                                              <p:pRg st="1" end="1"/>
                                            </p:txEl>
                                          </p:spTgt>
                                        </p:tgtEl>
                                        <p:attrNameLst>
                                          <p:attrName>style.visibility</p:attrName>
                                        </p:attrNameLst>
                                      </p:cBhvr>
                                      <p:to>
                                        <p:strVal val="visible"/>
                                      </p:to>
                                    </p:set>
                                    <p:animEffect transition="in" filter="blinds(horizontal)">
                                      <p:cBhvr>
                                        <p:cTn id="23" dur="500"/>
                                        <p:tgtEl>
                                          <p:spTgt spid="1741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nodeType="clickEffect">
                                  <p:stCondLst>
                                    <p:cond delay="0"/>
                                  </p:stCondLst>
                                  <p:childTnLst>
                                    <p:set>
                                      <p:cBhvr>
                                        <p:cTn id="27" dur="1" fill="hold">
                                          <p:stCondLst>
                                            <p:cond delay="0"/>
                                          </p:stCondLst>
                                        </p:cTn>
                                        <p:tgtEl>
                                          <p:spTgt spid="17411">
                                            <p:txEl>
                                              <p:pRg st="2" end="2"/>
                                            </p:txEl>
                                          </p:spTgt>
                                        </p:tgtEl>
                                        <p:attrNameLst>
                                          <p:attrName>style.visibility</p:attrName>
                                        </p:attrNameLst>
                                      </p:cBhvr>
                                      <p:to>
                                        <p:strVal val="visible"/>
                                      </p:to>
                                    </p:set>
                                    <p:anim to="" calcmode="lin" valueType="num">
                                      <p:cBhvr>
                                        <p:cTn id="28" dur="1" fill="hold"/>
                                        <p:tgtEl>
                                          <p:spTgt spid="17411">
                                            <p:txEl>
                                              <p:pRg st="2" end="2"/>
                                            </p:txEl>
                                          </p:spTgt>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nodeType="clickEffect">
                                  <p:stCondLst>
                                    <p:cond delay="0"/>
                                  </p:stCondLst>
                                  <p:childTnLst>
                                    <p:set>
                                      <p:cBhvr>
                                        <p:cTn id="32" dur="1" fill="hold">
                                          <p:stCondLst>
                                            <p:cond delay="0"/>
                                          </p:stCondLst>
                                        </p:cTn>
                                        <p:tgtEl>
                                          <p:spTgt spid="17411">
                                            <p:txEl>
                                              <p:pRg st="3" end="3"/>
                                            </p:txEl>
                                          </p:spTgt>
                                        </p:tgtEl>
                                        <p:attrNameLst>
                                          <p:attrName>style.visibility</p:attrName>
                                        </p:attrNameLst>
                                      </p:cBhvr>
                                      <p:to>
                                        <p:strVal val="visible"/>
                                      </p:to>
                                    </p:set>
                                    <p:anim to="" calcmode="lin" valueType="num">
                                      <p:cBhvr>
                                        <p:cTn id="33" dur="1" fill="hold"/>
                                        <p:tgtEl>
                                          <p:spTgt spid="17411">
                                            <p:txEl>
                                              <p:pRg st="3" end="3"/>
                                            </p:txEl>
                                          </p:spTgt>
                                        </p:tgtEl>
                                        <p:attrNameLst>
                                          <p:attrName/>
                                        </p:attrNameLst>
                                      </p:cBhvr>
                                    </p:anim>
                                  </p:childTnLst>
                                </p:cTn>
                              </p:par>
                            </p:childTnLst>
                          </p:cTn>
                        </p:par>
                      </p:childTnLst>
                    </p:cTn>
                  </p:par>
                  <p:par>
                    <p:cTn id="34" fill="hold">
                      <p:stCondLst>
                        <p:cond delay="indefinite"/>
                      </p:stCondLst>
                      <p:childTnLst>
                        <p:par>
                          <p:cTn id="35" fill="hold">
                            <p:stCondLst>
                              <p:cond delay="0"/>
                            </p:stCondLst>
                            <p:childTnLst>
                              <p:par>
                                <p:cTn id="36" presetID="24" presetClass="entr" presetSubtype="0" fill="hold" nodeType="clickEffect">
                                  <p:stCondLst>
                                    <p:cond delay="0"/>
                                  </p:stCondLst>
                                  <p:childTnLst>
                                    <p:set>
                                      <p:cBhvr>
                                        <p:cTn id="37" dur="1" fill="hold">
                                          <p:stCondLst>
                                            <p:cond delay="0"/>
                                          </p:stCondLst>
                                        </p:cTn>
                                        <p:tgtEl>
                                          <p:spTgt spid="17411">
                                            <p:txEl>
                                              <p:pRg st="4" end="4"/>
                                            </p:txEl>
                                          </p:spTgt>
                                        </p:tgtEl>
                                        <p:attrNameLst>
                                          <p:attrName>style.visibility</p:attrName>
                                        </p:attrNameLst>
                                      </p:cBhvr>
                                      <p:to>
                                        <p:strVal val="visible"/>
                                      </p:to>
                                    </p:set>
                                    <p:anim to="" calcmode="lin" valueType="num">
                                      <p:cBhvr>
                                        <p:cTn id="38" dur="1" fill="hold"/>
                                        <p:tgtEl>
                                          <p:spTgt spid="17411">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p:txBody>
          <a:bodyPr/>
          <a:lstStyle/>
          <a:p>
            <a:pPr algn="l" eaLnBrk="1" hangingPunct="1">
              <a:defRPr/>
            </a:pPr>
            <a:r>
              <a:rPr lang="en-US" sz="5400" dirty="0" smtClean="0">
                <a:effectLst>
                  <a:outerShdw blurRad="38100" dist="38100" dir="2700000" algn="tl">
                    <a:srgbClr val="C0C0C0"/>
                  </a:outerShdw>
                </a:effectLst>
              </a:rPr>
              <a:t>6. Writing</a:t>
            </a:r>
          </a:p>
        </p:txBody>
      </p:sp>
      <p:sp>
        <p:nvSpPr>
          <p:cNvPr id="19459" name="Rectangle 3"/>
          <p:cNvSpPr>
            <a:spLocks noGrp="1" noChangeArrowheads="1"/>
          </p:cNvSpPr>
          <p:nvPr>
            <p:ph type="body" idx="4294967295"/>
          </p:nvPr>
        </p:nvSpPr>
        <p:spPr>
          <a:xfrm>
            <a:off x="533400" y="1600200"/>
            <a:ext cx="8077200" cy="990600"/>
          </a:xfrm>
        </p:spPr>
        <p:txBody>
          <a:bodyPr/>
          <a:lstStyle/>
          <a:p>
            <a:pPr eaLnBrk="1" hangingPunct="1">
              <a:buFont typeface="Wingdings" pitchFamily="2" charset="2"/>
              <a:buChar char="Ø"/>
              <a:defRPr/>
            </a:pPr>
            <a:r>
              <a:rPr lang="en-US" dirty="0" smtClean="0">
                <a:effectLst>
                  <a:outerShdw blurRad="38100" dist="38100" dir="2700000" algn="tl">
                    <a:srgbClr val="C0C0C0"/>
                  </a:outerShdw>
                </a:effectLst>
              </a:rPr>
              <a:t>Contracts should be in writing to be enforced by the court of law.</a:t>
            </a:r>
          </a:p>
        </p:txBody>
      </p:sp>
      <p:pic>
        <p:nvPicPr>
          <p:cNvPr id="11270" name="Picture 6" descr="C:\Users\Dale\AppData\Local\Microsoft\Windows\Temporary Internet Files\Content.IE5\B8RRVLIW\MPj04395020000[1].jpg"/>
          <p:cNvPicPr>
            <a:picLocks noChangeAspect="1" noChangeArrowheads="1"/>
          </p:cNvPicPr>
          <p:nvPr/>
        </p:nvPicPr>
        <p:blipFill>
          <a:blip r:embed="rId3" cstate="email"/>
          <a:srcRect/>
          <a:stretch>
            <a:fillRect/>
          </a:stretch>
        </p:blipFill>
        <p:spPr bwMode="auto">
          <a:xfrm>
            <a:off x="1905000" y="2819400"/>
            <a:ext cx="5334000" cy="3551238"/>
          </a:xfrm>
          <a:prstGeom prst="rect">
            <a:avLst/>
          </a:prstGeom>
          <a:noFill/>
          <a:ln w="38100">
            <a:solidFill>
              <a:schemeClr val="tx1"/>
            </a:solidFill>
            <a:miter lim="800000"/>
            <a:headEnd/>
            <a:tailEnd/>
          </a:ln>
        </p:spPr>
      </p:pic>
      <p:sp>
        <p:nvSpPr>
          <p:cNvPr id="6" name="Footer Placeholder 5"/>
          <p:cNvSpPr>
            <a:spLocks noGrp="1"/>
          </p:cNvSpPr>
          <p:nvPr>
            <p:ph type="ftr" sz="quarter" idx="11"/>
          </p:nvPr>
        </p:nvSpPr>
        <p:spPr>
          <a:xfrm>
            <a:off x="1676400" y="6400800"/>
            <a:ext cx="5486400" cy="381000"/>
          </a:xfrm>
        </p:spPr>
        <p:txBody>
          <a:bodyPr/>
          <a:lstStyle/>
          <a:p>
            <a:pPr>
              <a:defRPr/>
            </a:pPr>
            <a:r>
              <a:rPr lang="en-US" dirty="0"/>
              <a:t>Copyright © Texas Education Agency, 2011. All rights reserved.</a:t>
            </a:r>
          </a:p>
        </p:txBody>
      </p:sp>
      <p:sp>
        <p:nvSpPr>
          <p:cNvPr id="7" name="Slide Number Placeholder 6"/>
          <p:cNvSpPr>
            <a:spLocks noGrp="1"/>
          </p:cNvSpPr>
          <p:nvPr>
            <p:ph type="sldNum" sz="quarter" idx="12"/>
          </p:nvPr>
        </p:nvSpPr>
        <p:spPr/>
        <p:txBody>
          <a:bodyPr/>
          <a:lstStyle/>
          <a:p>
            <a:pPr>
              <a:defRPr/>
            </a:pPr>
            <a:fld id="{7C163AA5-BA54-4A59-A74F-182A4C481DB8}" type="slidenum">
              <a:rPr lang="en-US" smtClean="0"/>
              <a:pPr>
                <a:defRPr/>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1270"/>
                                        </p:tgtEl>
                                        <p:attrNameLst>
                                          <p:attrName>style.visibility</p:attrName>
                                        </p:attrNameLst>
                                      </p:cBhvr>
                                      <p:to>
                                        <p:strVal val="visible"/>
                                      </p:to>
                                    </p:set>
                                    <p:anim calcmode="lin" valueType="num">
                                      <p:cBhvr>
                                        <p:cTn id="7" dur="1000" fill="hold"/>
                                        <p:tgtEl>
                                          <p:spTgt spid="11270"/>
                                        </p:tgtEl>
                                        <p:attrNameLst>
                                          <p:attrName>ppt_w</p:attrName>
                                        </p:attrNameLst>
                                      </p:cBhvr>
                                      <p:tavLst>
                                        <p:tav tm="0">
                                          <p:val>
                                            <p:fltVal val="0"/>
                                          </p:val>
                                        </p:tav>
                                        <p:tav tm="100000">
                                          <p:val>
                                            <p:strVal val="#ppt_w"/>
                                          </p:val>
                                        </p:tav>
                                      </p:tavLst>
                                    </p:anim>
                                    <p:anim calcmode="lin" valueType="num">
                                      <p:cBhvr>
                                        <p:cTn id="8" dur="1000" fill="hold"/>
                                        <p:tgtEl>
                                          <p:spTgt spid="11270"/>
                                        </p:tgtEl>
                                        <p:attrNameLst>
                                          <p:attrName>ppt_h</p:attrName>
                                        </p:attrNameLst>
                                      </p:cBhvr>
                                      <p:tavLst>
                                        <p:tav tm="0">
                                          <p:val>
                                            <p:fltVal val="0"/>
                                          </p:val>
                                        </p:tav>
                                        <p:tav tm="100000">
                                          <p:val>
                                            <p:strVal val="#ppt_h"/>
                                          </p:val>
                                        </p:tav>
                                      </p:tavLst>
                                    </p:anim>
                                    <p:anim calcmode="lin" valueType="num">
                                      <p:cBhvr>
                                        <p:cTn id="9" dur="1000" fill="hold"/>
                                        <p:tgtEl>
                                          <p:spTgt spid="1127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127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Chapter 6</a:t>
            </a:r>
          </a:p>
        </p:txBody>
      </p:sp>
      <p:sp>
        <p:nvSpPr>
          <p:cNvPr id="5" name="Slide Number Placeholder 4"/>
          <p:cNvSpPr>
            <a:spLocks noGrp="1"/>
          </p:cNvSpPr>
          <p:nvPr>
            <p:ph type="sldNum" sz="quarter" idx="11"/>
          </p:nvPr>
        </p:nvSpPr>
        <p:spPr/>
        <p:txBody>
          <a:bodyPr/>
          <a:lstStyle/>
          <a:p>
            <a:r>
              <a:rPr lang="en-US"/>
              <a:t>SLIDE </a:t>
            </a:r>
            <a:fld id="{BB495F71-02B5-4314-8CF8-612A9C99FD7E}" type="slidenum">
              <a:rPr lang="en-US"/>
              <a:pPr/>
              <a:t>13</a:t>
            </a:fld>
            <a:endParaRPr lang="en-US"/>
          </a:p>
        </p:txBody>
      </p:sp>
      <p:sp>
        <p:nvSpPr>
          <p:cNvPr id="78850" name="Rectangle 2"/>
          <p:cNvSpPr>
            <a:spLocks noGrp="1" noChangeArrowheads="1"/>
          </p:cNvSpPr>
          <p:nvPr>
            <p:ph type="title"/>
          </p:nvPr>
        </p:nvSpPr>
        <p:spPr/>
        <p:txBody>
          <a:bodyPr/>
          <a:lstStyle/>
          <a:p>
            <a:pPr>
              <a:buFont typeface="Wingdings" pitchFamily="2" charset="2"/>
              <a:buNone/>
            </a:pPr>
            <a:r>
              <a:rPr lang="en-US"/>
              <a:t>NATURE AND CLASSES OF CONTRACTS</a:t>
            </a:r>
          </a:p>
        </p:txBody>
      </p:sp>
      <p:sp>
        <p:nvSpPr>
          <p:cNvPr id="78851" name="Rectangle 3"/>
          <p:cNvSpPr>
            <a:spLocks noGrp="1" noChangeArrowheads="1"/>
          </p:cNvSpPr>
          <p:nvPr>
            <p:ph type="body" idx="1"/>
          </p:nvPr>
        </p:nvSpPr>
        <p:spPr/>
        <p:txBody>
          <a:bodyPr/>
          <a:lstStyle/>
          <a:p>
            <a:pPr marL="514350" indent="-514350">
              <a:buFont typeface="+mj-lt"/>
              <a:buAutoNum type="arabicPeriod"/>
            </a:pPr>
            <a:r>
              <a:rPr lang="en-US" dirty="0"/>
              <a:t>Executed </a:t>
            </a:r>
            <a:endParaRPr lang="en-US" dirty="0" smtClean="0"/>
          </a:p>
          <a:p>
            <a:pPr marL="514350" indent="-514350">
              <a:buFont typeface="+mj-lt"/>
              <a:buAutoNum type="arabicPeriod"/>
            </a:pPr>
            <a:r>
              <a:rPr lang="en-US" dirty="0" err="1" smtClean="0"/>
              <a:t>Executory</a:t>
            </a:r>
            <a:r>
              <a:rPr lang="en-US" dirty="0" smtClean="0"/>
              <a:t> </a:t>
            </a:r>
            <a:endParaRPr lang="en-US" dirty="0"/>
          </a:p>
          <a:p>
            <a:pPr marL="514350" indent="-514350">
              <a:buFont typeface="+mj-lt"/>
              <a:buAutoNum type="arabicPeriod"/>
            </a:pPr>
            <a:r>
              <a:rPr lang="en-US" dirty="0" smtClean="0"/>
              <a:t>Express</a:t>
            </a:r>
          </a:p>
          <a:p>
            <a:pPr marL="571500" indent="-514350">
              <a:buFont typeface="+mj-lt"/>
              <a:buAutoNum type="arabicPeriod"/>
            </a:pPr>
            <a:r>
              <a:rPr lang="en-US" dirty="0" smtClean="0"/>
              <a:t>Implied-in-fact</a:t>
            </a:r>
          </a:p>
          <a:p>
            <a:pPr marL="571500" indent="-514350">
              <a:buFont typeface="+mj-lt"/>
              <a:buAutoNum type="arabicPeriod"/>
            </a:pPr>
            <a:r>
              <a:rPr lang="en-US" dirty="0" smtClean="0"/>
              <a:t>Implied-at-law </a:t>
            </a:r>
            <a:r>
              <a:rPr lang="en-US" dirty="0"/>
              <a:t>(quasi) </a:t>
            </a:r>
          </a:p>
          <a:p>
            <a:pPr marL="514350" indent="-514350">
              <a:buFont typeface="+mj-lt"/>
              <a:buAutoNum type="arabicPeriod"/>
            </a:pPr>
            <a:r>
              <a:rPr lang="en-US" dirty="0"/>
              <a:t>Unilateral </a:t>
            </a:r>
            <a:endParaRPr lang="en-US" dirty="0" smtClean="0"/>
          </a:p>
          <a:p>
            <a:pPr marL="514350" indent="-514350">
              <a:buFont typeface="+mj-lt"/>
              <a:buAutoNum type="arabicPeriod"/>
            </a:pPr>
            <a:r>
              <a:rPr lang="en-US" dirty="0" smtClean="0"/>
              <a:t>Bilateral </a:t>
            </a:r>
            <a:endParaRPr lang="en-US" dirty="0"/>
          </a:p>
          <a:p>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0"/>
          </p:nvPr>
        </p:nvSpPr>
        <p:spPr/>
        <p:txBody>
          <a:bodyPr/>
          <a:lstStyle/>
          <a:p>
            <a:r>
              <a:rPr lang="en-US"/>
              <a:t>Chapter 6</a:t>
            </a:r>
          </a:p>
        </p:txBody>
      </p:sp>
      <p:sp>
        <p:nvSpPr>
          <p:cNvPr id="7" name="Slide Number Placeholder 4"/>
          <p:cNvSpPr>
            <a:spLocks noGrp="1"/>
          </p:cNvSpPr>
          <p:nvPr>
            <p:ph type="sldNum" sz="quarter" idx="11"/>
          </p:nvPr>
        </p:nvSpPr>
        <p:spPr/>
        <p:txBody>
          <a:bodyPr/>
          <a:lstStyle/>
          <a:p>
            <a:r>
              <a:rPr lang="en-US"/>
              <a:t>SLIDE </a:t>
            </a:r>
            <a:fld id="{5CC2579D-A0A3-4909-A0BC-3131E7ACE49E}" type="slidenum">
              <a:rPr lang="en-US"/>
              <a:pPr/>
              <a:t>14</a:t>
            </a:fld>
            <a:endParaRPr lang="en-US"/>
          </a:p>
        </p:txBody>
      </p:sp>
      <p:sp>
        <p:nvSpPr>
          <p:cNvPr id="36876" name="Rectangle 12"/>
          <p:cNvSpPr>
            <a:spLocks noChangeArrowheads="1"/>
          </p:cNvSpPr>
          <p:nvPr/>
        </p:nvSpPr>
        <p:spPr bwMode="auto">
          <a:xfrm>
            <a:off x="914400" y="2286000"/>
            <a:ext cx="7086600" cy="2741613"/>
          </a:xfrm>
          <a:prstGeom prst="rect">
            <a:avLst/>
          </a:prstGeom>
          <a:noFill/>
          <a:ln w="9525">
            <a:noFill/>
            <a:miter lim="800000"/>
            <a:headEnd/>
            <a:tailEnd/>
          </a:ln>
          <a:effectLst/>
        </p:spPr>
        <p:txBody>
          <a:bodyPr/>
          <a:lstStyle/>
          <a:p>
            <a:pPr>
              <a:spcBef>
                <a:spcPct val="20000"/>
              </a:spcBef>
              <a:buClr>
                <a:srgbClr val="FF3300"/>
              </a:buClr>
              <a:buFont typeface="Wingdings" pitchFamily="2" charset="2"/>
              <a:buNone/>
            </a:pPr>
            <a:endParaRPr lang="en-US" sz="3200">
              <a:latin typeface="Arial" charset="0"/>
            </a:endParaRPr>
          </a:p>
        </p:txBody>
      </p:sp>
      <p:sp>
        <p:nvSpPr>
          <p:cNvPr id="36893" name="Rectangle 29"/>
          <p:cNvSpPr>
            <a:spLocks noGrp="1" noChangeArrowheads="1"/>
          </p:cNvSpPr>
          <p:nvPr>
            <p:ph type="title"/>
          </p:nvPr>
        </p:nvSpPr>
        <p:spPr/>
        <p:txBody>
          <a:bodyPr/>
          <a:lstStyle/>
          <a:p>
            <a:r>
              <a:rPr lang="en-US"/>
              <a:t>CHECKPOINT</a:t>
            </a:r>
          </a:p>
        </p:txBody>
      </p:sp>
      <p:sp>
        <p:nvSpPr>
          <p:cNvPr id="36894" name="Rectangle 30"/>
          <p:cNvSpPr>
            <a:spLocks noGrp="1" noChangeArrowheads="1"/>
          </p:cNvSpPr>
          <p:nvPr>
            <p:ph type="body" idx="1"/>
          </p:nvPr>
        </p:nvSpPr>
        <p:spPr/>
        <p:txBody>
          <a:bodyPr/>
          <a:lstStyle/>
          <a:p>
            <a:r>
              <a:rPr lang="en-US"/>
              <a:t>What elements are required to form a legally enforceable contract?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p:txBody>
          <a:bodyPr/>
          <a:lstStyle/>
          <a:p>
            <a:pPr eaLnBrk="1" hangingPunct="1">
              <a:defRPr/>
            </a:pPr>
            <a:r>
              <a:rPr lang="en-US" dirty="0" smtClean="0">
                <a:effectLst>
                  <a:outerShdw blurRad="38100" dist="38100" dir="2700000" algn="tl">
                    <a:srgbClr val="C0C0C0"/>
                  </a:outerShdw>
                </a:effectLst>
              </a:rPr>
              <a:t>Requirements of an Offer</a:t>
            </a:r>
          </a:p>
        </p:txBody>
      </p:sp>
      <p:sp>
        <p:nvSpPr>
          <p:cNvPr id="21507" name="Rectangle 3"/>
          <p:cNvSpPr>
            <a:spLocks noGrp="1" noChangeArrowheads="1"/>
          </p:cNvSpPr>
          <p:nvPr>
            <p:ph type="body" idx="4294967295"/>
          </p:nvPr>
        </p:nvSpPr>
        <p:spPr/>
        <p:txBody>
          <a:bodyPr/>
          <a:lstStyle/>
          <a:p>
            <a:pPr eaLnBrk="1" hangingPunct="1">
              <a:buFont typeface="Wingdings" pitchFamily="2" charset="2"/>
              <a:buChar char="Ø"/>
              <a:defRPr/>
            </a:pPr>
            <a:r>
              <a:rPr lang="en-US" dirty="0" smtClean="0">
                <a:effectLst>
                  <a:outerShdw blurRad="38100" dist="38100" dir="2700000" algn="tl">
                    <a:srgbClr val="C0C0C0"/>
                  </a:outerShdw>
                </a:effectLst>
              </a:rPr>
              <a:t>Must have Contractual Intent</a:t>
            </a:r>
          </a:p>
          <a:p>
            <a:pPr lvl="1" eaLnBrk="1" hangingPunct="1">
              <a:defRPr/>
            </a:pPr>
            <a:r>
              <a:rPr lang="en-US" b="1" i="1" u="sng" dirty="0" smtClean="0">
                <a:effectLst>
                  <a:outerShdw blurRad="38100" dist="38100" dir="2700000" algn="tl">
                    <a:srgbClr val="C0C0C0"/>
                  </a:outerShdw>
                </a:effectLst>
              </a:rPr>
              <a:t>Jests</a:t>
            </a:r>
            <a:r>
              <a:rPr lang="en-US" dirty="0" smtClean="0">
                <a:effectLst>
                  <a:outerShdw blurRad="38100" dist="38100" dir="2700000" algn="tl">
                    <a:srgbClr val="C0C0C0"/>
                  </a:outerShdw>
                </a:effectLst>
              </a:rPr>
              <a:t>: Jokes can be upheld as offers.</a:t>
            </a:r>
          </a:p>
          <a:p>
            <a:pPr lvl="1" eaLnBrk="1" hangingPunct="1">
              <a:defRPr/>
            </a:pPr>
            <a:r>
              <a:rPr lang="en-US" b="1" i="1" u="sng" dirty="0" smtClean="0">
                <a:effectLst>
                  <a:outerShdw blurRad="38100" dist="38100" dir="2700000" algn="tl">
                    <a:srgbClr val="C0C0C0"/>
                  </a:outerShdw>
                </a:effectLst>
              </a:rPr>
              <a:t>Statement</a:t>
            </a:r>
            <a:r>
              <a:rPr lang="en-US" b="1" u="sng" dirty="0" smtClean="0">
                <a:effectLst>
                  <a:outerShdw blurRad="38100" dist="38100" dir="2700000" algn="tl">
                    <a:srgbClr val="C0C0C0"/>
                  </a:outerShdw>
                </a:effectLst>
              </a:rPr>
              <a:t>s</a:t>
            </a:r>
            <a:r>
              <a:rPr lang="en-US" dirty="0" smtClean="0">
                <a:effectLst>
                  <a:outerShdw blurRad="38100" dist="38100" dir="2700000" algn="tl">
                    <a:srgbClr val="C0C0C0"/>
                  </a:outerShdw>
                </a:effectLst>
              </a:rPr>
              <a:t> made in anger or terror are not legally enforceable.</a:t>
            </a:r>
          </a:p>
        </p:txBody>
      </p:sp>
      <p:sp>
        <p:nvSpPr>
          <p:cNvPr id="5" name="Footer Placeholder 4"/>
          <p:cNvSpPr>
            <a:spLocks noGrp="1"/>
          </p:cNvSpPr>
          <p:nvPr>
            <p:ph type="ftr" sz="quarter" idx="11"/>
          </p:nvPr>
        </p:nvSpPr>
        <p:spPr>
          <a:xfrm>
            <a:off x="1905000" y="6400800"/>
            <a:ext cx="5334000" cy="381000"/>
          </a:xfrm>
        </p:spPr>
        <p:txBody>
          <a:bodyPr/>
          <a:lstStyle/>
          <a:p>
            <a:pPr>
              <a:defRPr/>
            </a:pPr>
            <a:r>
              <a:rPr lang="en-US" dirty="0"/>
              <a:t>Copyright © Texas Education Agency, 2011. All rights reserved.</a:t>
            </a:r>
          </a:p>
        </p:txBody>
      </p:sp>
      <p:sp>
        <p:nvSpPr>
          <p:cNvPr id="6" name="Slide Number Placeholder 5"/>
          <p:cNvSpPr>
            <a:spLocks noGrp="1"/>
          </p:cNvSpPr>
          <p:nvPr>
            <p:ph type="sldNum" sz="quarter" idx="12"/>
          </p:nvPr>
        </p:nvSpPr>
        <p:spPr/>
        <p:txBody>
          <a:bodyPr/>
          <a:lstStyle/>
          <a:p>
            <a:pPr>
              <a:defRPr/>
            </a:pPr>
            <a:fld id="{D0CBACA4-366D-4056-B283-5F5D4FE00B36}" type="slidenum">
              <a:rPr lang="en-US" smtClean="0"/>
              <a:pPr>
                <a:defRPr/>
              </a:pPr>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additive="base">
                                        <p:cTn id="7" dur="500" fill="hold"/>
                                        <p:tgtEl>
                                          <p:spTgt spid="2150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anim calcmode="lin" valueType="num">
                                      <p:cBhvr additive="base">
                                        <p:cTn id="11"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150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anim calcmode="lin" valueType="num">
                                      <p:cBhvr additive="base">
                                        <p:cTn id="15" dur="500" fill="hold"/>
                                        <p:tgtEl>
                                          <p:spTgt spid="2150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150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p:txBody>
          <a:bodyPr/>
          <a:lstStyle/>
          <a:p>
            <a:pPr eaLnBrk="1" hangingPunct="1">
              <a:defRPr/>
            </a:pPr>
            <a:r>
              <a:rPr lang="en-US" dirty="0" smtClean="0">
                <a:effectLst>
                  <a:outerShdw blurRad="38100" dist="38100" dir="2700000" algn="tl">
                    <a:srgbClr val="C0C0C0"/>
                  </a:outerShdw>
                </a:effectLst>
              </a:rPr>
              <a:t>Requirements of an Offer</a:t>
            </a:r>
          </a:p>
        </p:txBody>
      </p:sp>
      <p:sp>
        <p:nvSpPr>
          <p:cNvPr id="23555" name="Rectangle 3"/>
          <p:cNvSpPr>
            <a:spLocks noGrp="1" noChangeArrowheads="1"/>
          </p:cNvSpPr>
          <p:nvPr>
            <p:ph type="body" idx="4294967295"/>
          </p:nvPr>
        </p:nvSpPr>
        <p:spPr>
          <a:xfrm>
            <a:off x="533400" y="1600200"/>
            <a:ext cx="8077200" cy="3810000"/>
          </a:xfrm>
        </p:spPr>
        <p:txBody>
          <a:bodyPr/>
          <a:lstStyle/>
          <a:p>
            <a:pPr eaLnBrk="1" hangingPunct="1">
              <a:buFont typeface="Wingdings" pitchFamily="2" charset="2"/>
              <a:buChar char="Ø"/>
              <a:defRPr/>
            </a:pPr>
            <a:r>
              <a:rPr lang="en-US" dirty="0" smtClean="0">
                <a:effectLst>
                  <a:outerShdw blurRad="38100" dist="38100" dir="2700000" algn="tl">
                    <a:srgbClr val="C0C0C0"/>
                  </a:outerShdw>
                </a:effectLst>
              </a:rPr>
              <a:t>Preliminary Negotiations</a:t>
            </a:r>
          </a:p>
          <a:p>
            <a:pPr lvl="1" eaLnBrk="1" hangingPunct="1">
              <a:defRPr/>
            </a:pPr>
            <a:r>
              <a:rPr lang="en-US" dirty="0" smtClean="0">
                <a:effectLst>
                  <a:outerShdw blurRad="38100" dist="38100" dir="2700000" algn="tl">
                    <a:srgbClr val="C0C0C0"/>
                  </a:outerShdw>
                </a:effectLst>
              </a:rPr>
              <a:t>Communication to induce someone to initiate bargaining</a:t>
            </a:r>
          </a:p>
          <a:p>
            <a:pPr lvl="1" eaLnBrk="1" hangingPunct="1">
              <a:defRPr/>
            </a:pPr>
            <a:r>
              <a:rPr lang="en-US" dirty="0" smtClean="0">
                <a:effectLst>
                  <a:outerShdw blurRad="38100" dist="38100" dir="2700000" algn="tl">
                    <a:srgbClr val="C0C0C0"/>
                  </a:outerShdw>
                </a:effectLst>
              </a:rPr>
              <a:t>Not seen by the law as an intent to contract</a:t>
            </a:r>
          </a:p>
          <a:p>
            <a:pPr eaLnBrk="1" hangingPunct="1">
              <a:buFont typeface="Wingdings" pitchFamily="2" charset="2"/>
              <a:buChar char="Ø"/>
              <a:defRPr/>
            </a:pPr>
            <a:r>
              <a:rPr lang="en-US" dirty="0" smtClean="0">
                <a:effectLst>
                  <a:outerShdw blurRad="38100" dist="38100" dir="2700000" algn="tl">
                    <a:srgbClr val="C0C0C0"/>
                  </a:outerShdw>
                </a:effectLst>
              </a:rPr>
              <a:t>Social Agreements are Not Enforceable</a:t>
            </a:r>
          </a:p>
          <a:p>
            <a:pPr lvl="1" eaLnBrk="1" hangingPunct="1">
              <a:defRPr/>
            </a:pPr>
            <a:r>
              <a:rPr lang="en-US" dirty="0" smtClean="0">
                <a:effectLst>
                  <a:outerShdw blurRad="38100" dist="38100" dir="2700000" algn="tl">
                    <a:srgbClr val="C0C0C0"/>
                  </a:outerShdw>
                </a:effectLst>
              </a:rPr>
              <a:t>Date to the movies</a:t>
            </a:r>
          </a:p>
          <a:p>
            <a:pPr lvl="1" eaLnBrk="1" hangingPunct="1">
              <a:defRPr/>
            </a:pPr>
            <a:r>
              <a:rPr lang="en-US" dirty="0" smtClean="0">
                <a:effectLst>
                  <a:outerShdw blurRad="38100" dist="38100" dir="2700000" algn="tl">
                    <a:srgbClr val="C0C0C0"/>
                  </a:outerShdw>
                </a:effectLst>
              </a:rPr>
              <a:t>Dinner date</a:t>
            </a:r>
          </a:p>
        </p:txBody>
      </p:sp>
      <p:sp>
        <p:nvSpPr>
          <p:cNvPr id="5" name="Footer Placeholder 4"/>
          <p:cNvSpPr>
            <a:spLocks noGrp="1"/>
          </p:cNvSpPr>
          <p:nvPr>
            <p:ph type="ftr" sz="quarter" idx="11"/>
          </p:nvPr>
        </p:nvSpPr>
        <p:spPr>
          <a:xfrm>
            <a:off x="1905000" y="6400800"/>
            <a:ext cx="5257800" cy="381000"/>
          </a:xfrm>
        </p:spPr>
        <p:txBody>
          <a:bodyPr/>
          <a:lstStyle/>
          <a:p>
            <a:pPr>
              <a:defRPr/>
            </a:pPr>
            <a:r>
              <a:rPr lang="en-US" dirty="0"/>
              <a:t>Copyright © Texas Education Agency, 2011. All rights reserved.</a:t>
            </a:r>
          </a:p>
        </p:txBody>
      </p:sp>
      <p:sp>
        <p:nvSpPr>
          <p:cNvPr id="6" name="Slide Number Placeholder 5"/>
          <p:cNvSpPr>
            <a:spLocks noGrp="1"/>
          </p:cNvSpPr>
          <p:nvPr>
            <p:ph type="sldNum" sz="quarter" idx="12"/>
          </p:nvPr>
        </p:nvSpPr>
        <p:spPr/>
        <p:txBody>
          <a:bodyPr/>
          <a:lstStyle/>
          <a:p>
            <a:pPr>
              <a:defRPr/>
            </a:pPr>
            <a:fld id="{521575DB-05B5-44E7-ACEB-F3E25B2000EC}" type="slidenum">
              <a:rPr lang="en-US" smtClean="0"/>
              <a:pPr>
                <a:defRPr/>
              </a:pPr>
              <a:t>16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calcmode="lin" valueType="num">
                                      <p:cBhvr additive="base">
                                        <p:cTn id="7" dur="500" fill="hold"/>
                                        <p:tgtEl>
                                          <p:spTgt spid="2355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355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anim calcmode="lin" valueType="num">
                                      <p:cBhvr additive="base">
                                        <p:cTn id="11" dur="500" fill="hold"/>
                                        <p:tgtEl>
                                          <p:spTgt spid="23555">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2355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anim calcmode="lin" valueType="num">
                                      <p:cBhvr additive="base">
                                        <p:cTn id="15" dur="500" fill="hold"/>
                                        <p:tgtEl>
                                          <p:spTgt spid="23555">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2355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23555">
                                            <p:txEl>
                                              <p:pRg st="3" end="3"/>
                                            </p:txEl>
                                          </p:spTgt>
                                        </p:tgtEl>
                                        <p:attrNameLst>
                                          <p:attrName>style.visibility</p:attrName>
                                        </p:attrNameLst>
                                      </p:cBhvr>
                                      <p:to>
                                        <p:strVal val="visible"/>
                                      </p:to>
                                    </p:set>
                                    <p:anim calcmode="lin" valueType="num">
                                      <p:cBhvr additive="base">
                                        <p:cTn id="21" dur="500" fill="hold"/>
                                        <p:tgtEl>
                                          <p:spTgt spid="23555">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235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23555">
                                            <p:txEl>
                                              <p:pRg st="4" end="4"/>
                                            </p:txEl>
                                          </p:spTgt>
                                        </p:tgtEl>
                                        <p:attrNameLst>
                                          <p:attrName>style.visibility</p:attrName>
                                        </p:attrNameLst>
                                      </p:cBhvr>
                                      <p:to>
                                        <p:strVal val="visible"/>
                                      </p:to>
                                    </p:set>
                                    <p:anim calcmode="lin" valueType="num">
                                      <p:cBhvr additive="base">
                                        <p:cTn id="25" dur="500" fill="hold"/>
                                        <p:tgtEl>
                                          <p:spTgt spid="23555">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35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23555">
                                            <p:txEl>
                                              <p:pRg st="5" end="5"/>
                                            </p:txEl>
                                          </p:spTgt>
                                        </p:tgtEl>
                                        <p:attrNameLst>
                                          <p:attrName>style.visibility</p:attrName>
                                        </p:attrNameLst>
                                      </p:cBhvr>
                                      <p:to>
                                        <p:strVal val="visible"/>
                                      </p:to>
                                    </p:set>
                                    <p:anim calcmode="lin" valueType="num">
                                      <p:cBhvr additive="base">
                                        <p:cTn id="29" dur="500" fill="hold"/>
                                        <p:tgtEl>
                                          <p:spTgt spid="23555">
                                            <p:txEl>
                                              <p:pRg st="5" end="5"/>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2355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p:txBody>
          <a:bodyPr/>
          <a:lstStyle/>
          <a:p>
            <a:pPr eaLnBrk="1" hangingPunct="1">
              <a:defRPr/>
            </a:pPr>
            <a:r>
              <a:rPr lang="en-US" dirty="0" smtClean="0">
                <a:effectLst>
                  <a:outerShdw blurRad="38100" dist="38100" dir="2700000" algn="tl">
                    <a:srgbClr val="C0C0C0"/>
                  </a:outerShdw>
                </a:effectLst>
              </a:rPr>
              <a:t>Other Requirements of an Offer</a:t>
            </a:r>
          </a:p>
        </p:txBody>
      </p:sp>
      <p:sp>
        <p:nvSpPr>
          <p:cNvPr id="25603" name="Rectangle 3"/>
          <p:cNvSpPr>
            <a:spLocks noGrp="1" noChangeArrowheads="1"/>
          </p:cNvSpPr>
          <p:nvPr>
            <p:ph type="body" idx="4294967295"/>
          </p:nvPr>
        </p:nvSpPr>
        <p:spPr/>
        <p:txBody>
          <a:bodyPr/>
          <a:lstStyle/>
          <a:p>
            <a:pPr eaLnBrk="1" hangingPunct="1">
              <a:buFont typeface="Wingdings" pitchFamily="2" charset="2"/>
              <a:buChar char="Ø"/>
              <a:defRPr/>
            </a:pPr>
            <a:r>
              <a:rPr lang="en-US" sz="2800" dirty="0" smtClean="0">
                <a:effectLst>
                  <a:outerShdw blurRad="38100" dist="38100" dir="2700000" algn="tl">
                    <a:srgbClr val="C0C0C0"/>
                  </a:outerShdw>
                </a:effectLst>
              </a:rPr>
              <a:t>Offer Must Be Communicated to the </a:t>
            </a:r>
            <a:r>
              <a:rPr lang="en-US" sz="2800" dirty="0" err="1" smtClean="0">
                <a:effectLst>
                  <a:outerShdw blurRad="38100" dist="38100" dir="2700000" algn="tl">
                    <a:srgbClr val="C0C0C0"/>
                  </a:outerShdw>
                </a:effectLst>
              </a:rPr>
              <a:t>Offeree</a:t>
            </a:r>
            <a:endParaRPr lang="en-US" sz="2800" dirty="0" smtClean="0">
              <a:effectLst>
                <a:outerShdw blurRad="38100" dist="38100" dir="2700000" algn="tl">
                  <a:srgbClr val="C0C0C0"/>
                </a:outerShdw>
              </a:effectLst>
            </a:endParaRPr>
          </a:p>
          <a:p>
            <a:pPr eaLnBrk="1" hangingPunct="1">
              <a:buFont typeface="Wingdings" pitchFamily="2" charset="2"/>
              <a:buChar char="Ø"/>
              <a:defRPr/>
            </a:pPr>
            <a:r>
              <a:rPr lang="en-US" sz="2800" dirty="0" smtClean="0">
                <a:effectLst>
                  <a:outerShdw blurRad="38100" dist="38100" dir="2700000" algn="tl">
                    <a:srgbClr val="C0C0C0"/>
                  </a:outerShdw>
                </a:effectLst>
              </a:rPr>
              <a:t>Essential Terms Must Be Definite</a:t>
            </a:r>
          </a:p>
          <a:p>
            <a:pPr eaLnBrk="1" hangingPunct="1">
              <a:buFont typeface="Wingdings" pitchFamily="2" charset="2"/>
              <a:buChar char="Ø"/>
              <a:defRPr/>
            </a:pPr>
            <a:r>
              <a:rPr lang="en-US" sz="2800" dirty="0" smtClean="0">
                <a:effectLst>
                  <a:outerShdw blurRad="38100" dist="38100" dir="2700000" algn="tl">
                    <a:srgbClr val="C0C0C0"/>
                  </a:outerShdw>
                </a:effectLst>
              </a:rPr>
              <a:t>Essential Terms Must Be Complete</a:t>
            </a:r>
          </a:p>
          <a:p>
            <a:pPr lvl="1" eaLnBrk="1" hangingPunct="1">
              <a:defRPr/>
            </a:pPr>
            <a:r>
              <a:rPr lang="en-US" sz="2400" dirty="0" smtClean="0">
                <a:effectLst>
                  <a:outerShdw blurRad="38100" dist="38100" dir="2700000" algn="tl">
                    <a:srgbClr val="C0C0C0"/>
                  </a:outerShdw>
                </a:effectLst>
              </a:rPr>
              <a:t>Proper legal description of the real estate</a:t>
            </a:r>
          </a:p>
          <a:p>
            <a:pPr lvl="1" eaLnBrk="1" hangingPunct="1">
              <a:defRPr/>
            </a:pPr>
            <a:r>
              <a:rPr lang="en-US" sz="2400" dirty="0" smtClean="0">
                <a:effectLst>
                  <a:outerShdw blurRad="38100" dist="38100" dir="2700000" algn="tl">
                    <a:srgbClr val="C0C0C0"/>
                  </a:outerShdw>
                </a:effectLst>
              </a:rPr>
              <a:t>Price</a:t>
            </a:r>
          </a:p>
          <a:p>
            <a:pPr lvl="1" eaLnBrk="1" hangingPunct="1">
              <a:defRPr/>
            </a:pPr>
            <a:r>
              <a:rPr lang="en-US" sz="2400" dirty="0" smtClean="0">
                <a:effectLst>
                  <a:outerShdw blurRad="38100" dist="38100" dir="2700000" algn="tl">
                    <a:srgbClr val="C0C0C0"/>
                  </a:outerShdw>
                </a:effectLst>
              </a:rPr>
              <a:t>Full terms for payment</a:t>
            </a:r>
          </a:p>
          <a:p>
            <a:pPr lvl="1" eaLnBrk="1" hangingPunct="1">
              <a:defRPr/>
            </a:pPr>
            <a:r>
              <a:rPr lang="en-US" sz="2400" dirty="0" smtClean="0">
                <a:effectLst>
                  <a:outerShdw blurRad="38100" dist="38100" dir="2700000" algn="tl">
                    <a:srgbClr val="C0C0C0"/>
                  </a:outerShdw>
                </a:effectLst>
              </a:rPr>
              <a:t>Date for delivery of possession</a:t>
            </a:r>
          </a:p>
          <a:p>
            <a:pPr lvl="1" eaLnBrk="1" hangingPunct="1">
              <a:defRPr/>
            </a:pPr>
            <a:r>
              <a:rPr lang="en-US" sz="2400" dirty="0" smtClean="0">
                <a:effectLst>
                  <a:outerShdw blurRad="38100" dist="38100" dir="2700000" algn="tl">
                    <a:srgbClr val="C0C0C0"/>
                  </a:outerShdw>
                </a:effectLst>
              </a:rPr>
              <a:t>Date for delivery of the deed</a:t>
            </a:r>
          </a:p>
        </p:txBody>
      </p:sp>
      <p:sp>
        <p:nvSpPr>
          <p:cNvPr id="5" name="Footer Placeholder 4"/>
          <p:cNvSpPr>
            <a:spLocks noGrp="1"/>
          </p:cNvSpPr>
          <p:nvPr>
            <p:ph type="ftr" sz="quarter" idx="11"/>
          </p:nvPr>
        </p:nvSpPr>
        <p:spPr>
          <a:xfrm>
            <a:off x="2057400" y="6400800"/>
            <a:ext cx="5334000" cy="381000"/>
          </a:xfrm>
        </p:spPr>
        <p:txBody>
          <a:bodyPr/>
          <a:lstStyle/>
          <a:p>
            <a:pPr>
              <a:defRPr/>
            </a:pPr>
            <a:r>
              <a:rPr lang="en-US" dirty="0"/>
              <a:t>Copyright © Texas Education Agency, 2011. All rights reserved.</a:t>
            </a:r>
          </a:p>
        </p:txBody>
      </p:sp>
      <p:sp>
        <p:nvSpPr>
          <p:cNvPr id="6" name="Slide Number Placeholder 5"/>
          <p:cNvSpPr>
            <a:spLocks noGrp="1"/>
          </p:cNvSpPr>
          <p:nvPr>
            <p:ph type="sldNum" sz="quarter" idx="12"/>
          </p:nvPr>
        </p:nvSpPr>
        <p:spPr/>
        <p:txBody>
          <a:bodyPr/>
          <a:lstStyle/>
          <a:p>
            <a:pPr>
              <a:defRPr/>
            </a:pPr>
            <a:fld id="{01200FED-7770-4A15-A092-760BE8AD078A}" type="slidenum">
              <a:rPr lang="en-US" smtClean="0"/>
              <a:pPr>
                <a:defRPr/>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 calcmode="lin" valueType="num">
                                      <p:cBhvr additive="base">
                                        <p:cTn id="7" dur="500" fill="hold"/>
                                        <p:tgtEl>
                                          <p:spTgt spid="256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560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nodeType="clickEffect">
                                  <p:stCondLst>
                                    <p:cond delay="0"/>
                                  </p:stCondLst>
                                  <p:childTnLst>
                                    <p:set>
                                      <p:cBhvr>
                                        <p:cTn id="12" dur="1" fill="hold">
                                          <p:stCondLst>
                                            <p:cond delay="0"/>
                                          </p:stCondLst>
                                        </p:cTn>
                                        <p:tgtEl>
                                          <p:spTgt spid="25603">
                                            <p:txEl>
                                              <p:pRg st="1" end="1"/>
                                            </p:txEl>
                                          </p:spTgt>
                                        </p:tgtEl>
                                        <p:attrNameLst>
                                          <p:attrName>style.visibility</p:attrName>
                                        </p:attrNameLst>
                                      </p:cBhvr>
                                      <p:to>
                                        <p:strVal val="visible"/>
                                      </p:to>
                                    </p:set>
                                    <p:anim calcmode="lin" valueType="num">
                                      <p:cBhvr additive="base">
                                        <p:cTn id="13" dur="500" fill="hold"/>
                                        <p:tgtEl>
                                          <p:spTgt spid="2560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560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nodeType="clickEffect">
                                  <p:stCondLst>
                                    <p:cond delay="0"/>
                                  </p:stCondLst>
                                  <p:childTnLst>
                                    <p:set>
                                      <p:cBhvr>
                                        <p:cTn id="18" dur="1" fill="hold">
                                          <p:stCondLst>
                                            <p:cond delay="0"/>
                                          </p:stCondLst>
                                        </p:cTn>
                                        <p:tgtEl>
                                          <p:spTgt spid="25603">
                                            <p:txEl>
                                              <p:pRg st="2" end="2"/>
                                            </p:txEl>
                                          </p:spTgt>
                                        </p:tgtEl>
                                        <p:attrNameLst>
                                          <p:attrName>style.visibility</p:attrName>
                                        </p:attrNameLst>
                                      </p:cBhvr>
                                      <p:to>
                                        <p:strVal val="visible"/>
                                      </p:to>
                                    </p:set>
                                    <p:anim calcmode="lin" valueType="num">
                                      <p:cBhvr additive="base">
                                        <p:cTn id="19" dur="500" fill="hold"/>
                                        <p:tgtEl>
                                          <p:spTgt spid="2560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5603">
                                            <p:txEl>
                                              <p:pRg st="2" end="2"/>
                                            </p:txEl>
                                          </p:spTgt>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25603">
                                            <p:txEl>
                                              <p:pRg st="3" end="3"/>
                                            </p:txEl>
                                          </p:spTgt>
                                        </p:tgtEl>
                                        <p:attrNameLst>
                                          <p:attrName>style.visibility</p:attrName>
                                        </p:attrNameLst>
                                      </p:cBhvr>
                                      <p:to>
                                        <p:strVal val="visible"/>
                                      </p:to>
                                    </p:set>
                                    <p:anim calcmode="lin" valueType="num">
                                      <p:cBhvr additive="base">
                                        <p:cTn id="23" dur="500" fill="hold"/>
                                        <p:tgtEl>
                                          <p:spTgt spid="2560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25603">
                                            <p:txEl>
                                              <p:pRg st="3" end="3"/>
                                            </p:txEl>
                                          </p:spTgt>
                                        </p:tgtEl>
                                        <p:attrNameLst>
                                          <p:attrName>ppt_y</p:attrName>
                                        </p:attrNameLst>
                                      </p:cBhvr>
                                      <p:tavLst>
                                        <p:tav tm="0">
                                          <p:val>
                                            <p:strVal val="0-#ppt_h/2"/>
                                          </p:val>
                                        </p:tav>
                                        <p:tav tm="100000">
                                          <p:val>
                                            <p:strVal val="#ppt_y"/>
                                          </p:val>
                                        </p:tav>
                                      </p:tavLst>
                                    </p:anim>
                                  </p:childTnLst>
                                </p:cTn>
                              </p:par>
                              <p:par>
                                <p:cTn id="25" presetID="2" presetClass="entr" presetSubtype="9" fill="hold" nodeType="withEffect">
                                  <p:stCondLst>
                                    <p:cond delay="0"/>
                                  </p:stCondLst>
                                  <p:childTnLst>
                                    <p:set>
                                      <p:cBhvr>
                                        <p:cTn id="26" dur="1" fill="hold">
                                          <p:stCondLst>
                                            <p:cond delay="0"/>
                                          </p:stCondLst>
                                        </p:cTn>
                                        <p:tgtEl>
                                          <p:spTgt spid="25603">
                                            <p:txEl>
                                              <p:pRg st="4" end="4"/>
                                            </p:txEl>
                                          </p:spTgt>
                                        </p:tgtEl>
                                        <p:attrNameLst>
                                          <p:attrName>style.visibility</p:attrName>
                                        </p:attrNameLst>
                                      </p:cBhvr>
                                      <p:to>
                                        <p:strVal val="visible"/>
                                      </p:to>
                                    </p:set>
                                    <p:anim calcmode="lin" valueType="num">
                                      <p:cBhvr additive="base">
                                        <p:cTn id="27" dur="500" fill="hold"/>
                                        <p:tgtEl>
                                          <p:spTgt spid="2560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5603">
                                            <p:txEl>
                                              <p:pRg st="4" end="4"/>
                                            </p:txEl>
                                          </p:spTgt>
                                        </p:tgtEl>
                                        <p:attrNameLst>
                                          <p:attrName>ppt_y</p:attrName>
                                        </p:attrNameLst>
                                      </p:cBhvr>
                                      <p:tavLst>
                                        <p:tav tm="0">
                                          <p:val>
                                            <p:strVal val="0-#ppt_h/2"/>
                                          </p:val>
                                        </p:tav>
                                        <p:tav tm="100000">
                                          <p:val>
                                            <p:strVal val="#ppt_y"/>
                                          </p:val>
                                        </p:tav>
                                      </p:tavLst>
                                    </p:anim>
                                  </p:childTnLst>
                                </p:cTn>
                              </p:par>
                              <p:par>
                                <p:cTn id="29" presetID="2" presetClass="entr" presetSubtype="9" fill="hold" nodeType="withEffect">
                                  <p:stCondLst>
                                    <p:cond delay="0"/>
                                  </p:stCondLst>
                                  <p:childTnLst>
                                    <p:set>
                                      <p:cBhvr>
                                        <p:cTn id="30" dur="1" fill="hold">
                                          <p:stCondLst>
                                            <p:cond delay="0"/>
                                          </p:stCondLst>
                                        </p:cTn>
                                        <p:tgtEl>
                                          <p:spTgt spid="25603">
                                            <p:txEl>
                                              <p:pRg st="5" end="5"/>
                                            </p:txEl>
                                          </p:spTgt>
                                        </p:tgtEl>
                                        <p:attrNameLst>
                                          <p:attrName>style.visibility</p:attrName>
                                        </p:attrNameLst>
                                      </p:cBhvr>
                                      <p:to>
                                        <p:strVal val="visible"/>
                                      </p:to>
                                    </p:set>
                                    <p:anim calcmode="lin" valueType="num">
                                      <p:cBhvr additive="base">
                                        <p:cTn id="31" dur="500" fill="hold"/>
                                        <p:tgtEl>
                                          <p:spTgt spid="2560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5603">
                                            <p:txEl>
                                              <p:pRg st="5" end="5"/>
                                            </p:txEl>
                                          </p:spTgt>
                                        </p:tgtEl>
                                        <p:attrNameLst>
                                          <p:attrName>ppt_y</p:attrName>
                                        </p:attrNameLst>
                                      </p:cBhvr>
                                      <p:tavLst>
                                        <p:tav tm="0">
                                          <p:val>
                                            <p:strVal val="0-#ppt_h/2"/>
                                          </p:val>
                                        </p:tav>
                                        <p:tav tm="100000">
                                          <p:val>
                                            <p:strVal val="#ppt_y"/>
                                          </p:val>
                                        </p:tav>
                                      </p:tavLst>
                                    </p:anim>
                                  </p:childTnLst>
                                </p:cTn>
                              </p:par>
                              <p:par>
                                <p:cTn id="33" presetID="2" presetClass="entr" presetSubtype="9" fill="hold" nodeType="withEffect">
                                  <p:stCondLst>
                                    <p:cond delay="0"/>
                                  </p:stCondLst>
                                  <p:childTnLst>
                                    <p:set>
                                      <p:cBhvr>
                                        <p:cTn id="34" dur="1" fill="hold">
                                          <p:stCondLst>
                                            <p:cond delay="0"/>
                                          </p:stCondLst>
                                        </p:cTn>
                                        <p:tgtEl>
                                          <p:spTgt spid="25603">
                                            <p:txEl>
                                              <p:pRg st="6" end="6"/>
                                            </p:txEl>
                                          </p:spTgt>
                                        </p:tgtEl>
                                        <p:attrNameLst>
                                          <p:attrName>style.visibility</p:attrName>
                                        </p:attrNameLst>
                                      </p:cBhvr>
                                      <p:to>
                                        <p:strVal val="visible"/>
                                      </p:to>
                                    </p:set>
                                    <p:anim calcmode="lin" valueType="num">
                                      <p:cBhvr additive="base">
                                        <p:cTn id="35" dur="500" fill="hold"/>
                                        <p:tgtEl>
                                          <p:spTgt spid="25603">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25603">
                                            <p:txEl>
                                              <p:pRg st="6" end="6"/>
                                            </p:txEl>
                                          </p:spTgt>
                                        </p:tgtEl>
                                        <p:attrNameLst>
                                          <p:attrName>ppt_y</p:attrName>
                                        </p:attrNameLst>
                                      </p:cBhvr>
                                      <p:tavLst>
                                        <p:tav tm="0">
                                          <p:val>
                                            <p:strVal val="0-#ppt_h/2"/>
                                          </p:val>
                                        </p:tav>
                                        <p:tav tm="100000">
                                          <p:val>
                                            <p:strVal val="#ppt_y"/>
                                          </p:val>
                                        </p:tav>
                                      </p:tavLst>
                                    </p:anim>
                                  </p:childTnLst>
                                </p:cTn>
                              </p:par>
                              <p:par>
                                <p:cTn id="37" presetID="2" presetClass="entr" presetSubtype="9" fill="hold" nodeType="withEffect">
                                  <p:stCondLst>
                                    <p:cond delay="0"/>
                                  </p:stCondLst>
                                  <p:childTnLst>
                                    <p:set>
                                      <p:cBhvr>
                                        <p:cTn id="38" dur="1" fill="hold">
                                          <p:stCondLst>
                                            <p:cond delay="0"/>
                                          </p:stCondLst>
                                        </p:cTn>
                                        <p:tgtEl>
                                          <p:spTgt spid="25603">
                                            <p:txEl>
                                              <p:pRg st="7" end="7"/>
                                            </p:txEl>
                                          </p:spTgt>
                                        </p:tgtEl>
                                        <p:attrNameLst>
                                          <p:attrName>style.visibility</p:attrName>
                                        </p:attrNameLst>
                                      </p:cBhvr>
                                      <p:to>
                                        <p:strVal val="visible"/>
                                      </p:to>
                                    </p:set>
                                    <p:anim calcmode="lin" valueType="num">
                                      <p:cBhvr additive="base">
                                        <p:cTn id="39" dur="500" fill="hold"/>
                                        <p:tgtEl>
                                          <p:spTgt spid="25603">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25603">
                                            <p:txEl>
                                              <p:pRg st="7" end="7"/>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Chapter 6</a:t>
            </a:r>
          </a:p>
        </p:txBody>
      </p:sp>
      <p:sp>
        <p:nvSpPr>
          <p:cNvPr id="5" name="Slide Number Placeholder 4"/>
          <p:cNvSpPr>
            <a:spLocks noGrp="1"/>
          </p:cNvSpPr>
          <p:nvPr>
            <p:ph type="sldNum" sz="quarter" idx="11"/>
          </p:nvPr>
        </p:nvSpPr>
        <p:spPr/>
        <p:txBody>
          <a:bodyPr/>
          <a:lstStyle/>
          <a:p>
            <a:r>
              <a:rPr lang="en-US"/>
              <a:t>SLIDE </a:t>
            </a:r>
            <a:fld id="{A4891957-F6DF-43CF-9383-3DC1CB0DBD55}" type="slidenum">
              <a:rPr lang="en-US"/>
              <a:pPr/>
              <a:t>2</a:t>
            </a:fld>
            <a:endParaRPr lang="en-US"/>
          </a:p>
        </p:txBody>
      </p:sp>
      <p:sp>
        <p:nvSpPr>
          <p:cNvPr id="4114" name="Rectangle 18"/>
          <p:cNvSpPr>
            <a:spLocks noGrp="1" noChangeArrowheads="1"/>
          </p:cNvSpPr>
          <p:nvPr>
            <p:ph type="title"/>
          </p:nvPr>
        </p:nvSpPr>
        <p:spPr/>
        <p:txBody>
          <a:bodyPr/>
          <a:lstStyle/>
          <a:p>
            <a:pPr marL="1146175" indent="-1146175"/>
            <a:r>
              <a:rPr lang="en-US">
                <a:solidFill>
                  <a:srgbClr val="CC0000"/>
                </a:solidFill>
              </a:rPr>
              <a:t>6-1	</a:t>
            </a:r>
            <a:r>
              <a:rPr lang="en-US"/>
              <a:t>Creation of Offers</a:t>
            </a:r>
          </a:p>
        </p:txBody>
      </p:sp>
      <p:sp>
        <p:nvSpPr>
          <p:cNvPr id="4115" name="Rectangle 19"/>
          <p:cNvSpPr>
            <a:spLocks noGrp="1" noChangeArrowheads="1"/>
          </p:cNvSpPr>
          <p:nvPr>
            <p:ph type="body" idx="1"/>
          </p:nvPr>
        </p:nvSpPr>
        <p:spPr/>
        <p:txBody>
          <a:bodyPr/>
          <a:lstStyle/>
          <a:p>
            <a:r>
              <a:rPr lang="en-US"/>
              <a:t>GOALS</a:t>
            </a:r>
          </a:p>
          <a:p>
            <a:pPr lvl="1"/>
            <a:r>
              <a:rPr lang="en-US"/>
              <a:t>List the elements required to form a contract</a:t>
            </a:r>
          </a:p>
          <a:p>
            <a:pPr lvl="1"/>
            <a:r>
              <a:rPr lang="en-US"/>
              <a:t>Describe the requirements of an offer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pPr eaLnBrk="1" hangingPunct="1"/>
            <a:r>
              <a:rPr lang="en-US" sz="4800" smtClean="0"/>
              <a:t>Creation of Offers</a:t>
            </a:r>
          </a:p>
        </p:txBody>
      </p:sp>
      <p:sp>
        <p:nvSpPr>
          <p:cNvPr id="4" name="Footer Placeholder 3"/>
          <p:cNvSpPr>
            <a:spLocks noGrp="1"/>
          </p:cNvSpPr>
          <p:nvPr>
            <p:ph type="ftr" sz="quarter" idx="11"/>
          </p:nvPr>
        </p:nvSpPr>
        <p:spPr>
          <a:xfrm>
            <a:off x="1828800" y="6400800"/>
            <a:ext cx="5943600" cy="381000"/>
          </a:xfrm>
        </p:spPr>
        <p:txBody>
          <a:bodyPr/>
          <a:lstStyle/>
          <a:p>
            <a:pPr>
              <a:defRPr/>
            </a:pPr>
            <a:r>
              <a:rPr lang="en-US" dirty="0"/>
              <a:t>Copyright © Texas Education Agency, 2011. All rights reserved.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609600" y="1371600"/>
            <a:ext cx="8077200" cy="4340225"/>
          </a:xfrm>
          <a:prstGeom prst="rect">
            <a:avLst/>
          </a:prstGeom>
          <a:noFill/>
          <a:ln w="9525">
            <a:noFill/>
            <a:miter lim="800000"/>
            <a:headEnd/>
            <a:tailEnd/>
          </a:ln>
          <a:effectLst/>
        </p:spPr>
        <p:txBody>
          <a:bodyPr anchor="ctr">
            <a:spAutoFit/>
          </a:bodyPr>
          <a:lstStyle/>
          <a:p>
            <a:pPr eaLnBrk="1" hangingPunct="1">
              <a:defRPr/>
            </a:pPr>
            <a:r>
              <a:rPr lang="en-US" sz="1200" i="1" dirty="0">
                <a:solidFill>
                  <a:srgbClr val="000000"/>
                </a:solidFill>
                <a:latin typeface="Arial" pitchFamily="34" charset="0"/>
                <a:ea typeface="Calibri" pitchFamily="34" charset="0"/>
                <a:cs typeface="Arial" pitchFamily="34" charset="0"/>
              </a:rPr>
              <a:t> Copyright and Terms of Service</a:t>
            </a:r>
          </a:p>
          <a:p>
            <a:pPr eaLnBrk="1" hangingPunct="1">
              <a:defRPr/>
            </a:pPr>
            <a:endParaRPr lang="en-US" dirty="0">
              <a:solidFill>
                <a:srgbClr val="000000"/>
              </a:solidFill>
              <a:latin typeface="Times New Roman" pitchFamily="18" charset="0"/>
              <a:ea typeface="Calibri" pitchFamily="34" charset="0"/>
              <a:cs typeface="Times New Roman" pitchFamily="18" charset="0"/>
            </a:endParaRPr>
          </a:p>
          <a:p>
            <a:pPr>
              <a:defRPr/>
            </a:pPr>
            <a:r>
              <a:rPr lang="en-US" sz="1200" i="1" dirty="0">
                <a:solidFill>
                  <a:srgbClr val="000000"/>
                </a:solidFill>
                <a:latin typeface="Arial" pitchFamily="34" charset="0"/>
                <a:ea typeface="Calibri" pitchFamily="34" charset="0"/>
                <a:cs typeface="Arial" pitchFamily="34" charset="0"/>
              </a:rPr>
              <a:t>Copyright © Texas Education Agency. The materials found on this website are copyrighted © and trademarked ™ as the property of the Texas Education Agency and may not be reproduced without the express written permission of the Texas Education Agency, except under the following conditions: </a:t>
            </a:r>
            <a:endParaRPr lang="en-US" dirty="0">
              <a:solidFill>
                <a:srgbClr val="000000"/>
              </a:solidFill>
              <a:latin typeface="Times New Roman" pitchFamily="18" charset="0"/>
              <a:ea typeface="Calibri" pitchFamily="34" charset="0"/>
              <a:cs typeface="Times New Roman" pitchFamily="18" charset="0"/>
            </a:endParaRPr>
          </a:p>
          <a:p>
            <a:pPr marL="228600" indent="-228600">
              <a:buFontTx/>
              <a:buAutoNum type="arabicParenR"/>
              <a:defRPr/>
            </a:pPr>
            <a:r>
              <a:rPr lang="en-US" sz="1200" i="1" dirty="0">
                <a:solidFill>
                  <a:srgbClr val="000000"/>
                </a:solidFill>
                <a:latin typeface="Arial" pitchFamily="34" charset="0"/>
                <a:ea typeface="Calibri" pitchFamily="34" charset="0"/>
                <a:cs typeface="Arial" pitchFamily="34" charset="0"/>
              </a:rPr>
              <a:t>Texas public school districts, charter schools, and Education Service Centers may reproduce and use copies of the Materials and Related Materials for the districts’ and schools’ educational use without obtaining permission from the Texas Education Agency;</a:t>
            </a:r>
          </a:p>
          <a:p>
            <a:pPr marL="342900" indent="-342900">
              <a:defRPr/>
            </a:pPr>
            <a:endParaRPr lang="en-US" dirty="0">
              <a:solidFill>
                <a:srgbClr val="000000"/>
              </a:solidFill>
              <a:latin typeface="Times New Roman" pitchFamily="18" charset="0"/>
              <a:ea typeface="Calibri" pitchFamily="34" charset="0"/>
              <a:cs typeface="Times New Roman" pitchFamily="18" charset="0"/>
            </a:endParaRPr>
          </a:p>
          <a:p>
            <a:pPr>
              <a:defRPr/>
            </a:pPr>
            <a:r>
              <a:rPr lang="en-US" sz="1200" i="1" dirty="0">
                <a:solidFill>
                  <a:srgbClr val="000000"/>
                </a:solidFill>
                <a:latin typeface="Arial" pitchFamily="34" charset="0"/>
                <a:ea typeface="Calibri" pitchFamily="34" charset="0"/>
                <a:cs typeface="Arial" pitchFamily="34" charset="0"/>
              </a:rPr>
              <a:t>2) Residents of the state of Texas may reproduce and use copies of the Materials and Related Materials for individual personal use only without obtaining written permission of the Texas Education Agency;</a:t>
            </a:r>
          </a:p>
          <a:p>
            <a:pPr>
              <a:defRPr/>
            </a:pPr>
            <a:endParaRPr lang="en-US" dirty="0">
              <a:solidFill>
                <a:srgbClr val="000000"/>
              </a:solidFill>
              <a:latin typeface="Times New Roman" pitchFamily="18" charset="0"/>
              <a:ea typeface="Calibri" pitchFamily="34" charset="0"/>
              <a:cs typeface="Times New Roman" pitchFamily="18" charset="0"/>
            </a:endParaRPr>
          </a:p>
          <a:p>
            <a:pPr>
              <a:defRPr/>
            </a:pPr>
            <a:r>
              <a:rPr lang="en-US" sz="1200" i="1" dirty="0">
                <a:solidFill>
                  <a:srgbClr val="000000"/>
                </a:solidFill>
                <a:latin typeface="Arial" pitchFamily="34" charset="0"/>
                <a:ea typeface="Calibri" pitchFamily="34" charset="0"/>
                <a:cs typeface="Arial" pitchFamily="34" charset="0"/>
              </a:rPr>
              <a:t>3) Any portion reproduced must be reproduced in its entirety and remain unedited, unaltered and unchanged in any way;</a:t>
            </a:r>
          </a:p>
          <a:p>
            <a:pPr>
              <a:defRPr/>
            </a:pPr>
            <a:endParaRPr lang="en-US" dirty="0">
              <a:solidFill>
                <a:srgbClr val="000000"/>
              </a:solidFill>
              <a:latin typeface="Times New Roman" pitchFamily="18" charset="0"/>
              <a:ea typeface="Calibri" pitchFamily="34" charset="0"/>
              <a:cs typeface="Times New Roman" pitchFamily="18" charset="0"/>
            </a:endParaRPr>
          </a:p>
          <a:p>
            <a:pPr>
              <a:defRPr/>
            </a:pPr>
            <a:r>
              <a:rPr lang="en-US" sz="1200" i="1" dirty="0">
                <a:solidFill>
                  <a:srgbClr val="000000"/>
                </a:solidFill>
                <a:latin typeface="Arial" pitchFamily="34" charset="0"/>
                <a:ea typeface="Calibri" pitchFamily="34" charset="0"/>
                <a:cs typeface="Arial" pitchFamily="34" charset="0"/>
              </a:rPr>
              <a:t>4) No monetary charge can be made for the reproduced materials or any document containing them; however, a reasonable charge to cover only the cost of reproduction and distribution may be charged.</a:t>
            </a:r>
            <a:endParaRPr lang="en-US" dirty="0">
              <a:solidFill>
                <a:srgbClr val="000000"/>
              </a:solidFill>
              <a:latin typeface="Times New Roman" pitchFamily="18" charset="0"/>
              <a:ea typeface="Calibri" pitchFamily="34" charset="0"/>
              <a:cs typeface="Times New Roman" pitchFamily="18" charset="0"/>
            </a:endParaRPr>
          </a:p>
          <a:p>
            <a:pPr>
              <a:defRPr/>
            </a:pPr>
            <a:r>
              <a:rPr lang="en-US" sz="1200" i="1" dirty="0">
                <a:solidFill>
                  <a:srgbClr val="000000"/>
                </a:solidFill>
                <a:latin typeface="Arial" pitchFamily="34" charset="0"/>
                <a:ea typeface="Calibri" pitchFamily="34" charset="0"/>
                <a:cs typeface="Arial" pitchFamily="34" charset="0"/>
              </a:rPr>
              <a:t>Private entities or persons located in Texas that are not Texas public school districts or Texas charter schools or any entity, whether public or private, educational or non-educational, located outside the state of Texas MUST obtain written approval from the Texas Education Agency and will be required to enter into a license agreement that may involve the payment of a licensing fee or a royalty fee.</a:t>
            </a:r>
            <a:endParaRPr lang="en-US" sz="2800" dirty="0">
              <a:latin typeface="Arial" pitchFamily="34" charset="0"/>
            </a:endParaRPr>
          </a:p>
        </p:txBody>
      </p:sp>
      <p:sp>
        <p:nvSpPr>
          <p:cNvPr id="6" name="Footer Placeholder 5"/>
          <p:cNvSpPr>
            <a:spLocks noGrp="1"/>
          </p:cNvSpPr>
          <p:nvPr>
            <p:ph type="ftr" sz="quarter" idx="11"/>
          </p:nvPr>
        </p:nvSpPr>
        <p:spPr>
          <a:xfrm>
            <a:off x="2209800" y="6400800"/>
            <a:ext cx="5181600" cy="381000"/>
          </a:xfrm>
        </p:spPr>
        <p:txBody>
          <a:bodyPr/>
          <a:lstStyle/>
          <a:p>
            <a:pPr>
              <a:defRPr/>
            </a:pPr>
            <a:r>
              <a:rPr lang="en-US" dirty="0"/>
              <a:t>Copyright © Texas Education Agency, 2011. All rights reserved.</a:t>
            </a:r>
          </a:p>
        </p:txBody>
      </p:sp>
      <p:sp>
        <p:nvSpPr>
          <p:cNvPr id="5" name="Slide Number Placeholder 4"/>
          <p:cNvSpPr>
            <a:spLocks noGrp="1"/>
          </p:cNvSpPr>
          <p:nvPr>
            <p:ph type="sldNum" sz="quarter" idx="12"/>
          </p:nvPr>
        </p:nvSpPr>
        <p:spPr/>
        <p:txBody>
          <a:bodyPr/>
          <a:lstStyle/>
          <a:p>
            <a:pPr>
              <a:defRPr/>
            </a:pPr>
            <a:fld id="{162D588E-3D71-4279-AFB3-13A6C106AEE1}"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Contracts</a:t>
            </a:r>
            <a:endParaRPr lang="en-US" dirty="0"/>
          </a:p>
        </p:txBody>
      </p:sp>
      <p:sp>
        <p:nvSpPr>
          <p:cNvPr id="3" name="Content Placeholder 2"/>
          <p:cNvSpPr>
            <a:spLocks noGrp="1"/>
          </p:cNvSpPr>
          <p:nvPr>
            <p:ph idx="1"/>
          </p:nvPr>
        </p:nvSpPr>
        <p:spPr/>
        <p:txBody>
          <a:bodyPr/>
          <a:lstStyle/>
          <a:p>
            <a:r>
              <a:rPr lang="en-US" dirty="0" smtClean="0"/>
              <a:t>Because of limited resources, the courts are very selective in what it will enforce</a:t>
            </a:r>
          </a:p>
          <a:p>
            <a:pPr marL="971550" lvl="1" indent="-514350">
              <a:buFont typeface="+mj-lt"/>
              <a:buAutoNum type="arabicPeriod"/>
            </a:pPr>
            <a:r>
              <a:rPr lang="en-US" dirty="0" smtClean="0"/>
              <a:t>Criminal law</a:t>
            </a:r>
          </a:p>
          <a:p>
            <a:pPr marL="971550" lvl="1" indent="-514350">
              <a:buFont typeface="+mj-lt"/>
              <a:buAutoNum type="arabicPeriod"/>
            </a:pPr>
            <a:r>
              <a:rPr lang="en-US" dirty="0" smtClean="0"/>
              <a:t>Torts (private injury)</a:t>
            </a:r>
          </a:p>
          <a:p>
            <a:pPr marL="971550" lvl="1" indent="-514350">
              <a:buFont typeface="+mj-lt"/>
              <a:buAutoNum type="arabicPeriod"/>
            </a:pPr>
            <a:r>
              <a:rPr lang="en-US" dirty="0" smtClean="0"/>
              <a:t>Contracts (courts are VERY selective)</a:t>
            </a:r>
          </a:p>
          <a:p>
            <a:r>
              <a:rPr lang="en-US" b="1" u="sng" dirty="0" smtClean="0"/>
              <a:t>Contract</a:t>
            </a:r>
            <a:r>
              <a:rPr lang="en-US" dirty="0" smtClean="0"/>
              <a:t> – agreement between two or more parties that create obligations</a:t>
            </a:r>
            <a:endParaRPr lang="en-US" dirty="0"/>
          </a:p>
        </p:txBody>
      </p:sp>
      <p:sp>
        <p:nvSpPr>
          <p:cNvPr id="4" name="Footer Placeholder 3"/>
          <p:cNvSpPr>
            <a:spLocks noGrp="1"/>
          </p:cNvSpPr>
          <p:nvPr>
            <p:ph type="ftr" sz="quarter" idx="11"/>
          </p:nvPr>
        </p:nvSpPr>
        <p:spPr/>
        <p:txBody>
          <a:bodyPr/>
          <a:lstStyle/>
          <a:p>
            <a:pPr>
              <a:defRPr/>
            </a:pPr>
            <a:r>
              <a:rPr lang="en-US" smtClean="0"/>
              <a:t>Copyright © Texas Education Agency, 2011. All rights reserved.</a:t>
            </a:r>
            <a:endParaRPr lang="en-US"/>
          </a:p>
        </p:txBody>
      </p:sp>
      <p:sp>
        <p:nvSpPr>
          <p:cNvPr id="5" name="Slide Number Placeholder 4"/>
          <p:cNvSpPr>
            <a:spLocks noGrp="1"/>
          </p:cNvSpPr>
          <p:nvPr>
            <p:ph type="sldNum" sz="quarter" idx="12"/>
          </p:nvPr>
        </p:nvSpPr>
        <p:spPr/>
        <p:txBody>
          <a:bodyPr/>
          <a:lstStyle/>
          <a:p>
            <a:pPr>
              <a:defRPr/>
            </a:pPr>
            <a:fld id="{78A474B4-AC10-4C9C-923E-18D39FE80D92}" type="slidenum">
              <a:rPr lang="en-US" smtClean="0"/>
              <a:pPr>
                <a:defRPr/>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Six Requirements of Legally Enforceable Contract</a:t>
            </a:r>
            <a:endParaRPr lang="en-US" dirty="0"/>
          </a:p>
        </p:txBody>
      </p:sp>
      <p:sp>
        <p:nvSpPr>
          <p:cNvPr id="3" name="Content Placeholder 2"/>
          <p:cNvSpPr>
            <a:spLocks noGrp="1"/>
          </p:cNvSpPr>
          <p:nvPr>
            <p:ph idx="1"/>
          </p:nvPr>
        </p:nvSpPr>
        <p:spPr>
          <a:xfrm>
            <a:off x="304800" y="1295400"/>
            <a:ext cx="8077200" cy="4648200"/>
          </a:xfrm>
        </p:spPr>
        <p:txBody>
          <a:bodyPr/>
          <a:lstStyle/>
          <a:p>
            <a:pPr algn="ctr">
              <a:buNone/>
            </a:pPr>
            <a:endParaRPr lang="en-US" b="1" u="sng" dirty="0" smtClean="0"/>
          </a:p>
          <a:p>
            <a:pPr algn="ctr">
              <a:buNone/>
            </a:pPr>
            <a:r>
              <a:rPr lang="en-US" b="1" u="sng" dirty="0" smtClean="0"/>
              <a:t>All six </a:t>
            </a:r>
            <a:r>
              <a:rPr lang="en-US" dirty="0" smtClean="0"/>
              <a:t>must be satisfied before courts will treat a transaction as a legally enforceable contract</a:t>
            </a:r>
            <a:endParaRPr lang="en-US" dirty="0"/>
          </a:p>
        </p:txBody>
      </p:sp>
      <p:sp>
        <p:nvSpPr>
          <p:cNvPr id="4" name="Footer Placeholder 3"/>
          <p:cNvSpPr>
            <a:spLocks noGrp="1"/>
          </p:cNvSpPr>
          <p:nvPr>
            <p:ph type="ftr" sz="quarter" idx="11"/>
          </p:nvPr>
        </p:nvSpPr>
        <p:spPr/>
        <p:txBody>
          <a:bodyPr/>
          <a:lstStyle/>
          <a:p>
            <a:pPr>
              <a:defRPr/>
            </a:pPr>
            <a:r>
              <a:rPr lang="en-US" smtClean="0"/>
              <a:t>Copyright © Texas Education Agency, 2011. All rights reserved.</a:t>
            </a:r>
            <a:endParaRPr lang="en-US"/>
          </a:p>
        </p:txBody>
      </p:sp>
      <p:sp>
        <p:nvSpPr>
          <p:cNvPr id="5" name="Slide Number Placeholder 4"/>
          <p:cNvSpPr>
            <a:spLocks noGrp="1"/>
          </p:cNvSpPr>
          <p:nvPr>
            <p:ph type="sldNum" sz="quarter" idx="12"/>
          </p:nvPr>
        </p:nvSpPr>
        <p:spPr/>
        <p:txBody>
          <a:bodyPr/>
          <a:lstStyle/>
          <a:p>
            <a:pPr>
              <a:defRPr/>
            </a:pPr>
            <a:fld id="{78A474B4-AC10-4C9C-923E-18D39FE80D92}" type="slidenum">
              <a:rPr lang="en-US" smtClean="0"/>
              <a:pPr>
                <a:defRPr/>
              </a:pPr>
              <a:t>6</a:t>
            </a:fld>
            <a:endParaRPr lang="en-US"/>
          </a:p>
        </p:txBody>
      </p:sp>
      <p:pic>
        <p:nvPicPr>
          <p:cNvPr id="1026" name="Picture 2" descr="C:\Documents and Settings\xenith.green\Local Settings\Temporary Internet Files\Content.IE5\KQXS60NN\MC900442153[1].png"/>
          <p:cNvPicPr>
            <a:picLocks noChangeAspect="1" noChangeArrowheads="1"/>
          </p:cNvPicPr>
          <p:nvPr/>
        </p:nvPicPr>
        <p:blipFill>
          <a:blip r:embed="rId2" cstate="print"/>
          <a:srcRect/>
          <a:stretch>
            <a:fillRect/>
          </a:stretch>
        </p:blipFill>
        <p:spPr bwMode="auto">
          <a:xfrm>
            <a:off x="3276600" y="3733800"/>
            <a:ext cx="2743200" cy="2743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p:txBody>
          <a:bodyPr/>
          <a:lstStyle/>
          <a:p>
            <a:pPr eaLnBrk="1" hangingPunct="1">
              <a:defRPr/>
            </a:pPr>
            <a:r>
              <a:rPr lang="en-US" dirty="0" smtClean="0">
                <a:effectLst>
                  <a:outerShdw blurRad="38100" dist="38100" dir="2700000" algn="tl">
                    <a:srgbClr val="C0C0C0"/>
                  </a:outerShdw>
                </a:effectLst>
              </a:rPr>
              <a:t>1. Offer and Acceptance</a:t>
            </a:r>
          </a:p>
        </p:txBody>
      </p:sp>
      <p:sp>
        <p:nvSpPr>
          <p:cNvPr id="9219" name="Rectangle 3"/>
          <p:cNvSpPr>
            <a:spLocks noGrp="1" noChangeArrowheads="1"/>
          </p:cNvSpPr>
          <p:nvPr>
            <p:ph type="body" idx="4294967295"/>
          </p:nvPr>
        </p:nvSpPr>
        <p:spPr>
          <a:xfrm>
            <a:off x="228600" y="1524000"/>
            <a:ext cx="8077200" cy="3429000"/>
          </a:xfrm>
        </p:spPr>
        <p:txBody>
          <a:bodyPr/>
          <a:lstStyle/>
          <a:p>
            <a:pPr eaLnBrk="1" hangingPunct="1">
              <a:buFont typeface="Wingdings" pitchFamily="2" charset="2"/>
              <a:buChar char="Ø"/>
              <a:defRPr/>
            </a:pPr>
            <a:r>
              <a:rPr lang="en-US" sz="3600" b="1" i="1" u="sng" dirty="0" err="1" smtClean="0">
                <a:effectLst>
                  <a:outerShdw blurRad="38100" dist="38100" dir="2700000" algn="tl">
                    <a:srgbClr val="C0C0C0"/>
                  </a:outerShdw>
                </a:effectLst>
              </a:rPr>
              <a:t>Offerer</a:t>
            </a:r>
            <a:endParaRPr lang="en-US" sz="3600" b="1" i="1" u="sng" dirty="0" smtClean="0">
              <a:effectLst>
                <a:outerShdw blurRad="38100" dist="38100" dir="2700000" algn="tl">
                  <a:srgbClr val="C0C0C0"/>
                </a:outerShdw>
              </a:effectLst>
            </a:endParaRPr>
          </a:p>
          <a:p>
            <a:pPr lvl="1" eaLnBrk="1" hangingPunct="1">
              <a:defRPr/>
            </a:pPr>
            <a:r>
              <a:rPr lang="en-US" sz="3600" dirty="0" smtClean="0">
                <a:effectLst>
                  <a:outerShdw blurRad="38100" dist="38100" dir="2700000" algn="tl">
                    <a:srgbClr val="C0C0C0"/>
                  </a:outerShdw>
                </a:effectLst>
              </a:rPr>
              <a:t>person who makes the offer</a:t>
            </a:r>
          </a:p>
          <a:p>
            <a:pPr eaLnBrk="1" hangingPunct="1">
              <a:buFont typeface="Wingdings" pitchFamily="2" charset="2"/>
              <a:buChar char="Ø"/>
              <a:defRPr/>
            </a:pPr>
            <a:r>
              <a:rPr lang="en-US" sz="3600" b="1" i="1" u="sng" dirty="0" err="1" smtClean="0">
                <a:effectLst>
                  <a:outerShdw blurRad="38100" dist="38100" dir="2700000" algn="tl">
                    <a:srgbClr val="C0C0C0"/>
                  </a:outerShdw>
                </a:effectLst>
              </a:rPr>
              <a:t>Offeree</a:t>
            </a:r>
            <a:endParaRPr lang="en-US" sz="3600" b="1" i="1" u="sng" dirty="0" smtClean="0">
              <a:effectLst>
                <a:outerShdw blurRad="38100" dist="38100" dir="2700000" algn="tl">
                  <a:srgbClr val="C0C0C0"/>
                </a:outerShdw>
              </a:effectLst>
            </a:endParaRPr>
          </a:p>
          <a:p>
            <a:pPr lvl="1" eaLnBrk="1" hangingPunct="1">
              <a:defRPr/>
            </a:pPr>
            <a:r>
              <a:rPr lang="en-US" sz="3600" dirty="0" smtClean="0">
                <a:effectLst>
                  <a:outerShdw blurRad="38100" dist="38100" dir="2700000" algn="tl">
                    <a:srgbClr val="C0C0C0"/>
                  </a:outerShdw>
                </a:effectLst>
              </a:rPr>
              <a:t>person to whom the offer is made</a:t>
            </a:r>
          </a:p>
          <a:p>
            <a:pPr eaLnBrk="1" hangingPunct="1">
              <a:buFont typeface="Wingdings" pitchFamily="2" charset="2"/>
              <a:buChar char="Ø"/>
              <a:defRPr/>
            </a:pPr>
            <a:r>
              <a:rPr lang="en-US" sz="4000" dirty="0" smtClean="0">
                <a:effectLst>
                  <a:outerShdw blurRad="38100" dist="38100" dir="2700000" algn="tl">
                    <a:srgbClr val="C0C0C0"/>
                  </a:outerShdw>
                </a:effectLst>
              </a:rPr>
              <a:t>Terms must be definite &amp; accepted without change</a:t>
            </a:r>
          </a:p>
          <a:p>
            <a:pPr eaLnBrk="1" hangingPunct="1">
              <a:defRPr/>
            </a:pPr>
            <a:endParaRPr lang="en-US" sz="3600" dirty="0" smtClean="0">
              <a:effectLst>
                <a:outerShdw blurRad="38100" dist="38100" dir="2700000" algn="tl">
                  <a:srgbClr val="C0C0C0"/>
                </a:outerShdw>
              </a:effectLst>
            </a:endParaRPr>
          </a:p>
        </p:txBody>
      </p:sp>
      <p:sp>
        <p:nvSpPr>
          <p:cNvPr id="6" name="Footer Placeholder 5"/>
          <p:cNvSpPr>
            <a:spLocks noGrp="1"/>
          </p:cNvSpPr>
          <p:nvPr>
            <p:ph type="ftr" sz="quarter" idx="11"/>
          </p:nvPr>
        </p:nvSpPr>
        <p:spPr>
          <a:xfrm>
            <a:off x="1905000" y="6400800"/>
            <a:ext cx="5867400" cy="381000"/>
          </a:xfrm>
        </p:spPr>
        <p:txBody>
          <a:bodyPr/>
          <a:lstStyle/>
          <a:p>
            <a:pPr>
              <a:defRPr/>
            </a:pPr>
            <a:r>
              <a:rPr lang="en-US" dirty="0"/>
              <a:t>Copyright © Texas Education Agency, 2011. All rights reserved.</a:t>
            </a:r>
          </a:p>
        </p:txBody>
      </p:sp>
      <p:sp>
        <p:nvSpPr>
          <p:cNvPr id="5" name="Slide Number Placeholder 4"/>
          <p:cNvSpPr>
            <a:spLocks noGrp="1"/>
          </p:cNvSpPr>
          <p:nvPr>
            <p:ph type="sldNum" sz="quarter" idx="12"/>
          </p:nvPr>
        </p:nvSpPr>
        <p:spPr/>
        <p:txBody>
          <a:bodyPr/>
          <a:lstStyle/>
          <a:p>
            <a:pPr>
              <a:defRPr/>
            </a:pPr>
            <a:fld id="{B93A97C9-750B-48C9-AED1-B24D5021F44F}" type="slidenum">
              <a:rPr lang="en-US" smtClean="0"/>
              <a:pPr>
                <a:defRPr/>
              </a:pPr>
              <a:t>7</a:t>
            </a:fld>
            <a:endParaRPr lang="en-US"/>
          </a:p>
        </p:txBody>
      </p:sp>
      <p:pic>
        <p:nvPicPr>
          <p:cNvPr id="23554" name="Picture 2" descr="https://encrypted-tbn1.gstatic.com/images?q=tbn:ANd9GcR2PMqplsOQlsTZc7sezCHwqfTRi94tK-y6IQeXWpasO8Xodv4fPg"/>
          <p:cNvPicPr>
            <a:picLocks noChangeAspect="1" noChangeArrowheads="1"/>
          </p:cNvPicPr>
          <p:nvPr/>
        </p:nvPicPr>
        <p:blipFill>
          <a:blip r:embed="rId3" cstate="print"/>
          <a:srcRect/>
          <a:stretch>
            <a:fillRect/>
          </a:stretch>
        </p:blipFill>
        <p:spPr bwMode="auto">
          <a:xfrm>
            <a:off x="6477000" y="4191000"/>
            <a:ext cx="2343150" cy="19431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additive="base">
                                        <p:cTn id="7" dur="500" fill="hold"/>
                                        <p:tgtEl>
                                          <p:spTgt spid="921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anim calcmode="lin" valueType="num">
                                      <p:cBhvr additive="base">
                                        <p:cTn id="11" dur="500" fill="hold"/>
                                        <p:tgtEl>
                                          <p:spTgt spid="921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921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219">
                                            <p:txEl>
                                              <p:pRg st="2" end="2"/>
                                            </p:txEl>
                                          </p:spTgt>
                                        </p:tgtEl>
                                        <p:attrNameLst>
                                          <p:attrName>style.visibility</p:attrName>
                                        </p:attrNameLst>
                                      </p:cBhvr>
                                      <p:to>
                                        <p:strVal val="visible"/>
                                      </p:to>
                                    </p:set>
                                    <p:anim calcmode="lin" valueType="num">
                                      <p:cBhvr additive="base">
                                        <p:cTn id="17" dur="500" fill="hold"/>
                                        <p:tgtEl>
                                          <p:spTgt spid="921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219">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219">
                                            <p:txEl>
                                              <p:pRg st="3" end="3"/>
                                            </p:txEl>
                                          </p:spTgt>
                                        </p:tgtEl>
                                        <p:attrNameLst>
                                          <p:attrName>style.visibility</p:attrName>
                                        </p:attrNameLst>
                                      </p:cBhvr>
                                      <p:to>
                                        <p:strVal val="visible"/>
                                      </p:to>
                                    </p:set>
                                    <p:anim calcmode="lin" valueType="num">
                                      <p:cBhvr additive="base">
                                        <p:cTn id="21" dur="500" fill="hold"/>
                                        <p:tgtEl>
                                          <p:spTgt spid="921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21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9219">
                                            <p:txEl>
                                              <p:pRg st="4" end="4"/>
                                            </p:txEl>
                                          </p:spTgt>
                                        </p:tgtEl>
                                        <p:attrNameLst>
                                          <p:attrName>style.visibility</p:attrName>
                                        </p:attrNameLst>
                                      </p:cBhvr>
                                      <p:to>
                                        <p:strVal val="visible"/>
                                      </p:to>
                                    </p:set>
                                    <p:anim calcmode="lin" valueType="num">
                                      <p:cBhvr additive="base">
                                        <p:cTn id="27" dur="500" fill="hold"/>
                                        <p:tgtEl>
                                          <p:spTgt spid="9219">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21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p:txBody>
          <a:bodyPr/>
          <a:lstStyle/>
          <a:p>
            <a:pPr eaLnBrk="1" hangingPunct="1">
              <a:defRPr/>
            </a:pPr>
            <a:r>
              <a:rPr lang="en-US" dirty="0" smtClean="0">
                <a:effectLst>
                  <a:outerShdw blurRad="38100" dist="38100" dir="2700000" algn="tl">
                    <a:srgbClr val="C0C0C0"/>
                  </a:outerShdw>
                </a:effectLst>
              </a:rPr>
              <a:t>2. Genuine Assent</a:t>
            </a:r>
          </a:p>
        </p:txBody>
      </p:sp>
      <p:sp>
        <p:nvSpPr>
          <p:cNvPr id="11267" name="Rectangle 3"/>
          <p:cNvSpPr>
            <a:spLocks noGrp="1" noChangeArrowheads="1"/>
          </p:cNvSpPr>
          <p:nvPr>
            <p:ph type="body" idx="4294967295"/>
          </p:nvPr>
        </p:nvSpPr>
        <p:spPr>
          <a:xfrm>
            <a:off x="533400" y="1600200"/>
            <a:ext cx="8077200" cy="2819400"/>
          </a:xfrm>
        </p:spPr>
        <p:txBody>
          <a:bodyPr/>
          <a:lstStyle/>
          <a:p>
            <a:pPr eaLnBrk="1" hangingPunct="1">
              <a:buFont typeface="Wingdings" pitchFamily="2" charset="2"/>
              <a:buChar char="Ø"/>
              <a:defRPr/>
            </a:pPr>
            <a:r>
              <a:rPr lang="en-US" dirty="0" smtClean="0">
                <a:effectLst>
                  <a:outerShdw blurRad="38100" dist="38100" dir="2700000" algn="tl">
                    <a:srgbClr val="C0C0C0"/>
                  </a:outerShdw>
                </a:effectLst>
              </a:rPr>
              <a:t>The agreement </a:t>
            </a:r>
            <a:r>
              <a:rPr lang="en-US" b="1" i="1" u="sng" dirty="0" smtClean="0">
                <a:effectLst>
                  <a:outerShdw blurRad="38100" dist="38100" dir="2700000" algn="tl">
                    <a:srgbClr val="C0C0C0"/>
                  </a:outerShdw>
                </a:effectLst>
              </a:rPr>
              <a:t>MUST NOT </a:t>
            </a:r>
            <a:r>
              <a:rPr lang="en-US" dirty="0" smtClean="0">
                <a:effectLst>
                  <a:outerShdw blurRad="38100" dist="38100" dir="2700000" algn="tl">
                    <a:srgbClr val="C0C0C0"/>
                  </a:outerShdw>
                </a:effectLst>
              </a:rPr>
              <a:t>be based on</a:t>
            </a:r>
          </a:p>
          <a:p>
            <a:pPr lvl="1" eaLnBrk="1" hangingPunct="1">
              <a:defRPr/>
            </a:pPr>
            <a:r>
              <a:rPr lang="en-US" dirty="0" smtClean="0">
                <a:effectLst>
                  <a:outerShdw blurRad="38100" dist="38100" dir="2700000" algn="tl">
                    <a:srgbClr val="C0C0C0"/>
                  </a:outerShdw>
                </a:effectLst>
              </a:rPr>
              <a:t> one party’s deceiving another</a:t>
            </a:r>
          </a:p>
          <a:p>
            <a:pPr lvl="1" eaLnBrk="1" hangingPunct="1">
              <a:defRPr/>
            </a:pPr>
            <a:r>
              <a:rPr lang="en-US" dirty="0" smtClean="0">
                <a:effectLst>
                  <a:outerShdw blurRad="38100" dist="38100" dir="2700000" algn="tl">
                    <a:srgbClr val="C0C0C0"/>
                  </a:outerShdw>
                </a:effectLst>
              </a:rPr>
              <a:t>an important mistake</a:t>
            </a:r>
          </a:p>
          <a:p>
            <a:pPr lvl="1" eaLnBrk="1" hangingPunct="1">
              <a:defRPr/>
            </a:pPr>
            <a:r>
              <a:rPr lang="en-US" dirty="0" smtClean="0">
                <a:effectLst>
                  <a:outerShdw blurRad="38100" dist="38100" dir="2700000" algn="tl">
                    <a:srgbClr val="C0C0C0"/>
                  </a:outerShdw>
                </a:effectLst>
              </a:rPr>
              <a:t>The use of unfair pressure exerted to obtain the offer or acceptance</a:t>
            </a:r>
          </a:p>
          <a:p>
            <a:pPr lvl="1" eaLnBrk="1" hangingPunct="1">
              <a:defRPr/>
            </a:pPr>
            <a:endParaRPr lang="en-US" dirty="0" smtClean="0">
              <a:effectLst>
                <a:outerShdw blurRad="38100" dist="38100" dir="2700000" algn="tl">
                  <a:srgbClr val="C0C0C0"/>
                </a:outerShdw>
              </a:effectLst>
            </a:endParaRPr>
          </a:p>
        </p:txBody>
      </p:sp>
      <p:sp>
        <p:nvSpPr>
          <p:cNvPr id="5" name="Footer Placeholder 4"/>
          <p:cNvSpPr>
            <a:spLocks noGrp="1"/>
          </p:cNvSpPr>
          <p:nvPr>
            <p:ph type="ftr" sz="quarter" idx="11"/>
          </p:nvPr>
        </p:nvSpPr>
        <p:spPr>
          <a:xfrm>
            <a:off x="1752600" y="6400800"/>
            <a:ext cx="5562600" cy="381000"/>
          </a:xfrm>
        </p:spPr>
        <p:txBody>
          <a:bodyPr/>
          <a:lstStyle/>
          <a:p>
            <a:pPr>
              <a:defRPr/>
            </a:pPr>
            <a:r>
              <a:rPr lang="en-US" dirty="0"/>
              <a:t>Copyright © Texas Education Agency, 2011. All rights reserved.</a:t>
            </a:r>
          </a:p>
        </p:txBody>
      </p:sp>
      <p:sp>
        <p:nvSpPr>
          <p:cNvPr id="6" name="Slide Number Placeholder 5"/>
          <p:cNvSpPr>
            <a:spLocks noGrp="1"/>
          </p:cNvSpPr>
          <p:nvPr>
            <p:ph type="sldNum" sz="quarter" idx="12"/>
          </p:nvPr>
        </p:nvSpPr>
        <p:spPr/>
        <p:txBody>
          <a:bodyPr/>
          <a:lstStyle/>
          <a:p>
            <a:pPr>
              <a:defRPr/>
            </a:pPr>
            <a:fld id="{9BF97E40-7B3F-41F9-8CFC-580B6E1951A1}" type="slidenum">
              <a:rPr lang="en-US" smtClean="0"/>
              <a:pPr>
                <a:defRPr/>
              </a:pPr>
              <a:t>8</a:t>
            </a:fld>
            <a:endParaRPr lang="en-US"/>
          </a:p>
        </p:txBody>
      </p:sp>
      <p:pic>
        <p:nvPicPr>
          <p:cNvPr id="21506" name="Picture 2" descr="https://encrypted-tbn0.gstatic.com/images?q=tbn:ANd9GcROYUcQplzoezhCoBHqNvVfxkWROing0qmQU8mGKrtp1QOkpWtBOg"/>
          <p:cNvPicPr>
            <a:picLocks noChangeAspect="1" noChangeArrowheads="1"/>
          </p:cNvPicPr>
          <p:nvPr/>
        </p:nvPicPr>
        <p:blipFill>
          <a:blip r:embed="rId3" cstate="print"/>
          <a:srcRect/>
          <a:stretch>
            <a:fillRect/>
          </a:stretch>
        </p:blipFill>
        <p:spPr bwMode="auto">
          <a:xfrm>
            <a:off x="6172200" y="3962400"/>
            <a:ext cx="1838325" cy="2486026"/>
          </a:xfrm>
          <a:prstGeom prst="rect">
            <a:avLst/>
          </a:prstGeom>
          <a:noFill/>
        </p:spPr>
      </p:pic>
      <p:sp>
        <p:nvSpPr>
          <p:cNvPr id="7" name="Rectangle 6"/>
          <p:cNvSpPr/>
          <p:nvPr/>
        </p:nvSpPr>
        <p:spPr>
          <a:xfrm>
            <a:off x="762000" y="4419600"/>
            <a:ext cx="3804247"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Your OWN</a:t>
            </a:r>
          </a:p>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Free Will</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blinds(horizontal)">
                                      <p:cBhvr>
                                        <p:cTn id="7" dur="500"/>
                                        <p:tgtEl>
                                          <p:spTgt spid="112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1267">
                                            <p:txEl>
                                              <p:pRg st="1" end="1"/>
                                            </p:txEl>
                                          </p:spTgt>
                                        </p:tgtEl>
                                        <p:attrNameLst>
                                          <p:attrName>style.visibility</p:attrName>
                                        </p:attrNameLst>
                                      </p:cBhvr>
                                      <p:to>
                                        <p:strVal val="visible"/>
                                      </p:to>
                                    </p:set>
                                    <p:anim to="" calcmode="lin" valueType="num">
                                      <p:cBhvr>
                                        <p:cTn id="12" dur="1" fill="hold"/>
                                        <p:tgtEl>
                                          <p:spTgt spid="11267">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1267">
                                            <p:txEl>
                                              <p:pRg st="2" end="2"/>
                                            </p:txEl>
                                          </p:spTgt>
                                        </p:tgtEl>
                                        <p:attrNameLst>
                                          <p:attrName>style.visibility</p:attrName>
                                        </p:attrNameLst>
                                      </p:cBhvr>
                                      <p:to>
                                        <p:strVal val="visible"/>
                                      </p:to>
                                    </p:set>
                                    <p:anim to="" calcmode="lin" valueType="num">
                                      <p:cBhvr>
                                        <p:cTn id="17" dur="1" fill="hold"/>
                                        <p:tgtEl>
                                          <p:spTgt spid="1126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1267">
                                            <p:txEl>
                                              <p:pRg st="3" end="3"/>
                                            </p:txEl>
                                          </p:spTgt>
                                        </p:tgtEl>
                                        <p:attrNameLst>
                                          <p:attrName>style.visibility</p:attrName>
                                        </p:attrNameLst>
                                      </p:cBhvr>
                                      <p:to>
                                        <p:strVal val="visible"/>
                                      </p:to>
                                    </p:set>
                                    <p:anim to="" calcmode="lin" valueType="num">
                                      <p:cBhvr>
                                        <p:cTn id="22" dur="1" fill="hold"/>
                                        <p:tgtEl>
                                          <p:spTgt spid="11267">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p:txBody>
          <a:bodyPr/>
          <a:lstStyle/>
          <a:p>
            <a:pPr eaLnBrk="1" hangingPunct="1">
              <a:defRPr/>
            </a:pPr>
            <a:r>
              <a:rPr lang="en-US" sz="5400" dirty="0" smtClean="0">
                <a:effectLst>
                  <a:outerShdw blurRad="38100" dist="38100" dir="2700000" algn="tl">
                    <a:srgbClr val="C0C0C0"/>
                  </a:outerShdw>
                </a:effectLst>
              </a:rPr>
              <a:t>3. Legality</a:t>
            </a:r>
          </a:p>
        </p:txBody>
      </p:sp>
      <p:sp>
        <p:nvSpPr>
          <p:cNvPr id="13315" name="Rectangle 3"/>
          <p:cNvSpPr>
            <a:spLocks noGrp="1" noChangeArrowheads="1"/>
          </p:cNvSpPr>
          <p:nvPr>
            <p:ph type="body" idx="4294967295"/>
          </p:nvPr>
        </p:nvSpPr>
        <p:spPr>
          <a:xfrm>
            <a:off x="533400" y="1600200"/>
            <a:ext cx="8077200" cy="1981200"/>
          </a:xfrm>
        </p:spPr>
        <p:txBody>
          <a:bodyPr/>
          <a:lstStyle/>
          <a:p>
            <a:pPr eaLnBrk="1" hangingPunct="1">
              <a:buFont typeface="Wingdings" pitchFamily="2" charset="2"/>
              <a:buChar char="Ø"/>
              <a:defRPr/>
            </a:pPr>
            <a:r>
              <a:rPr lang="en-US" dirty="0" smtClean="0">
                <a:effectLst>
                  <a:outerShdw blurRad="38100" dist="38100" dir="2700000" algn="tl">
                    <a:srgbClr val="C0C0C0"/>
                  </a:outerShdw>
                </a:effectLst>
              </a:rPr>
              <a:t>Agreement cannot involve a crime.</a:t>
            </a:r>
          </a:p>
          <a:p>
            <a:pPr eaLnBrk="1" hangingPunct="1">
              <a:buFont typeface="Wingdings" pitchFamily="2" charset="2"/>
              <a:buChar char="Ø"/>
              <a:defRPr/>
            </a:pPr>
            <a:r>
              <a:rPr lang="en-US" dirty="0" smtClean="0">
                <a:effectLst>
                  <a:outerShdw blurRad="38100" dist="38100" dir="2700000" algn="tl">
                    <a:srgbClr val="C0C0C0"/>
                  </a:outerShdw>
                </a:effectLst>
              </a:rPr>
              <a:t>Agreement cannot involve a tort.</a:t>
            </a:r>
          </a:p>
        </p:txBody>
      </p:sp>
      <p:pic>
        <p:nvPicPr>
          <p:cNvPr id="9220" name="Picture 6" descr="C:\Users\Dale\AppData\Local\Microsoft\Windows\Temporary Internet Files\Content.IE5\2FDQ1O91\MPj04073340000[1].jpg"/>
          <p:cNvPicPr>
            <a:picLocks noChangeAspect="1" noChangeArrowheads="1"/>
          </p:cNvPicPr>
          <p:nvPr/>
        </p:nvPicPr>
        <p:blipFill>
          <a:blip r:embed="rId3" cstate="email"/>
          <a:srcRect/>
          <a:stretch>
            <a:fillRect/>
          </a:stretch>
        </p:blipFill>
        <p:spPr bwMode="auto">
          <a:xfrm>
            <a:off x="3124200" y="3657600"/>
            <a:ext cx="3902075" cy="2600325"/>
          </a:xfrm>
          <a:prstGeom prst="rect">
            <a:avLst/>
          </a:prstGeom>
          <a:noFill/>
          <a:ln w="38100">
            <a:solidFill>
              <a:schemeClr val="tx1"/>
            </a:solidFill>
            <a:miter lim="800000"/>
            <a:headEnd/>
            <a:tailEnd/>
          </a:ln>
        </p:spPr>
      </p:pic>
      <p:sp>
        <p:nvSpPr>
          <p:cNvPr id="6" name="Footer Placeholder 5"/>
          <p:cNvSpPr>
            <a:spLocks noGrp="1"/>
          </p:cNvSpPr>
          <p:nvPr>
            <p:ph type="ftr" sz="quarter" idx="11"/>
          </p:nvPr>
        </p:nvSpPr>
        <p:spPr>
          <a:xfrm>
            <a:off x="1905000" y="6400800"/>
            <a:ext cx="6096000" cy="381000"/>
          </a:xfrm>
        </p:spPr>
        <p:txBody>
          <a:bodyPr/>
          <a:lstStyle/>
          <a:p>
            <a:pPr>
              <a:defRPr/>
            </a:pPr>
            <a:r>
              <a:rPr lang="en-US" dirty="0"/>
              <a:t>Copyright © Texas Education Agency, 2011. All rights reserved.</a:t>
            </a:r>
          </a:p>
        </p:txBody>
      </p:sp>
      <p:sp>
        <p:nvSpPr>
          <p:cNvPr id="7" name="Slide Number Placeholder 6"/>
          <p:cNvSpPr>
            <a:spLocks noGrp="1"/>
          </p:cNvSpPr>
          <p:nvPr>
            <p:ph type="sldNum" sz="quarter" idx="12"/>
          </p:nvPr>
        </p:nvSpPr>
        <p:spPr/>
        <p:txBody>
          <a:bodyPr/>
          <a:lstStyle/>
          <a:p>
            <a:pPr>
              <a:defRPr/>
            </a:pPr>
            <a:fld id="{7E3AB0E7-9C5A-4A2B-A630-7EAC756AC15D}" type="slidenum">
              <a:rPr lang="en-US" smtClean="0"/>
              <a:pPr>
                <a:defRPr/>
              </a:pPr>
              <a:t>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500" fill="hold"/>
                                        <p:tgtEl>
                                          <p:spTgt spid="1331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3315">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stCondLst>
                                    <p:cond delay="0"/>
                                  </p:stCondLst>
                                  <p:childTnLst>
                                    <p:set>
                                      <p:cBhvr>
                                        <p:cTn id="12" dur="1" fill="hold">
                                          <p:stCondLst>
                                            <p:cond delay="0"/>
                                          </p:stCondLst>
                                        </p:cTn>
                                        <p:tgtEl>
                                          <p:spTgt spid="13315">
                                            <p:txEl>
                                              <p:pRg st="1" end="1"/>
                                            </p:txEl>
                                          </p:spTgt>
                                        </p:tgtEl>
                                        <p:attrNameLst>
                                          <p:attrName>style.visibility</p:attrName>
                                        </p:attrNameLst>
                                      </p:cBhvr>
                                      <p:to>
                                        <p:strVal val="visible"/>
                                      </p:to>
                                    </p:set>
                                    <p:anim calcmode="lin" valueType="num">
                                      <p:cBhvr additive="base">
                                        <p:cTn id="13" dur="500" fill="hold"/>
                                        <p:tgtEl>
                                          <p:spTgt spid="13315">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3315">
                                            <p:txEl>
                                              <p:pRg st="1" end="1"/>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20"/>
  <p:tag name="MMPROD_UIDATA" val="&lt;database version=&quot;7.0&quot;&gt;&lt;object type=&quot;1&quot; unique_id=&quot;10001&quot;&gt;&lt;object type=&quot;8&quot; unique_id=&quot;10866&quot;&gt;&lt;/object&gt;&lt;object type=&quot;2&quot; unique_id=&quot;10867&quot;&gt;&lt;object type=&quot;3&quot; unique_id=&quot;10868&quot;&gt;&lt;property id=&quot;20148&quot; value=&quot;5&quot;/&gt;&lt;property id=&quot;20300&quot; value=&quot;Slide 1 - &amp;quot;Creation of Offers&amp;quot;&quot;/&gt;&lt;property id=&quot;20307&quot; value=&quot;266&quot;/&gt;&lt;/object&gt;&lt;object type=&quot;3&quot; unique_id=&quot;10869&quot;&gt;&lt;property id=&quot;20148&quot; value=&quot;5&quot;/&gt;&lt;property id=&quot;20300&quot; value=&quot;Slide 2&quot;/&gt;&lt;property id=&quot;20307&quot; value=&quot;268&quot;/&gt;&lt;/object&gt;&lt;object type=&quot;3&quot; unique_id=&quot;10870&quot;&gt;&lt;property id=&quot;20148&quot; value=&quot;5&quot;/&gt;&lt;property id=&quot;20300&quot; value=&quot;Slide 3 - &amp;quot;Offer and Acceptance&amp;quot;&quot;/&gt;&lt;property id=&quot;20307&quot; value=&quot;257&quot;/&gt;&lt;/object&gt;&lt;object type=&quot;3&quot; unique_id=&quot;10871&quot;&gt;&lt;property id=&quot;20148&quot; value=&quot;5&quot;/&gt;&lt;property id=&quot;20300&quot; value=&quot;Slide 4 - &amp;quot;Genuine Assent&amp;quot;&quot;/&gt;&lt;property id=&quot;20307&quot; value=&quot;258&quot;/&gt;&lt;/object&gt;&lt;object type=&quot;3&quot; unique_id=&quot;10872&quot;&gt;&lt;property id=&quot;20148&quot; value=&quot;5&quot;/&gt;&lt;property id=&quot;20300&quot; value=&quot;Slide 5 - &amp;quot;Legality&amp;quot;&quot;/&gt;&lt;property id=&quot;20307&quot; value=&quot;259&quot;/&gt;&lt;/object&gt;&lt;object type=&quot;3&quot; unique_id=&quot;10873&quot;&gt;&lt;property id=&quot;20148&quot; value=&quot;5&quot;/&gt;&lt;property id=&quot;20300&quot; value=&quot;Slide 6 - &amp;quot;Consideration&amp;quot;&quot;/&gt;&lt;property id=&quot;20307&quot; value=&quot;260&quot;/&gt;&lt;/object&gt;&lt;object type=&quot;3&quot; unique_id=&quot;10874&quot;&gt;&lt;property id=&quot;20148&quot; value=&quot;5&quot;/&gt;&lt;property id=&quot;20300&quot; value=&quot;Slide 7 - &amp;quot;Capacity&amp;quot;&quot;/&gt;&lt;property id=&quot;20307&quot; value=&quot;261&quot;/&gt;&lt;/object&gt;&lt;object type=&quot;3&quot; unique_id=&quot;10875&quot;&gt;&lt;property id=&quot;20148&quot; value=&quot;5&quot;/&gt;&lt;property id=&quot;20300&quot; value=&quot;Slide 8 - &amp;quot;Writing&amp;quot;&quot;/&gt;&lt;property id=&quot;20307&quot; value=&quot;262&quot;/&gt;&lt;/object&gt;&lt;object type=&quot;3&quot; unique_id=&quot;10876&quot;&gt;&lt;property id=&quot;20148&quot; value=&quot;5&quot;/&gt;&lt;property id=&quot;20300&quot; value=&quot;Slide 9 - &amp;quot;Requirements of an Offer&amp;quot;&quot;/&gt;&lt;property id=&quot;20307&quot; value=&quot;263&quot;/&gt;&lt;/object&gt;&lt;object type=&quot;3&quot; unique_id=&quot;10877&quot;&gt;&lt;property id=&quot;20148&quot; value=&quot;5&quot;/&gt;&lt;property id=&quot;20300&quot; value=&quot;Slide 10 - &amp;quot;Requirements of an Offer&amp;quot;&quot;/&gt;&lt;property id=&quot;20307&quot; value=&quot;264&quot;/&gt;&lt;/object&gt;&lt;object type=&quot;3&quot; unique_id=&quot;10878&quot;&gt;&lt;property id=&quot;20148&quot; value=&quot;5&quot;/&gt;&lt;property id=&quot;20300&quot; value=&quot;Slide 11 - &amp;quot;Other Requirements of an Offer&amp;quot;&quot;/&gt;&lt;property id=&quot;20307&quot; value=&quot;265&quot;/&gt;&lt;/object&gt;&lt;object type=&quot;3&quot; unique_id=&quot;10879&quot;&gt;&lt;property id=&quot;20148&quot; value=&quot;5&quot;/&gt;&lt;property id=&quot;20300&quot; value=&quot;Slide 12&quot;/&gt;&lt;property id=&quot;20307&quot; value=&quot;267&quot;/&gt;&lt;/object&gt;&lt;/object&gt;&lt;/object&gt;&lt;/database&gt;"/>
  <p:tag name="SECTOMILLISECCONVERTED" val="1"/>
</p:tagLst>
</file>

<file path=ppt/theme/theme1.xml><?xml version="1.0" encoding="utf-8"?>
<a:theme xmlns:a="http://schemas.openxmlformats.org/drawingml/2006/main" name="contract_am_05 PowerPlugs Templates for PowerPoint">
  <a:themeElements>
    <a:clrScheme name="contract_am_05 PowerPlugs Templates for PowerPoint 13">
      <a:dk1>
        <a:srgbClr val="000000"/>
      </a:dk1>
      <a:lt1>
        <a:srgbClr val="FFFFFF"/>
      </a:lt1>
      <a:dk2>
        <a:srgbClr val="8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ntract_am_05 PowerPlugs Templates for 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ntract_am_05 PowerPlugs Templates for PowerPoi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tract_am_05 PowerPlugs Templates for PowerPoin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ntract_am_05 PowerPlugs Templates for PowerPoin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ntract_am_05 PowerPlugs Templates for PowerPoin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ntract_am_05 PowerPlugs Templates for PowerPoin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ntract_am_05 PowerPlugs Templates for PowerPoin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ntract_am_05 PowerPlugs Templates for PowerPoin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ntract_am_05 PowerPlugs Templates for PowerPoin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ntract_am_05 PowerPlugs Templates for PowerPoin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ntract_am_05 PowerPlugs Templates for PowerPoin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ntract_am_05 PowerPlugs Templates for PowerPoin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ntract_am_05 PowerPlugs Templates for PowerPoin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ontract_am_05 PowerPlugs Templates for PowerPoint 13">
        <a:dk1>
          <a:srgbClr val="000000"/>
        </a:dk1>
        <a:lt1>
          <a:srgbClr val="FFFFFF"/>
        </a:lt1>
        <a:dk2>
          <a:srgbClr val="8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2_Shimmer">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charset="0"/>
          </a:defRPr>
        </a:defPPr>
      </a:lstStyle>
    </a:lnDef>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Shimmer</Template>
  <TotalTime>804</TotalTime>
  <Words>818</Words>
  <Application>Microsoft Office PowerPoint</Application>
  <PresentationFormat>On-screen Show (4:3)</PresentationFormat>
  <Paragraphs>159</Paragraphs>
  <Slides>17</Slides>
  <Notes>14</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contract_am_05 PowerPlugs Templates for PowerPoint</vt:lpstr>
      <vt:lpstr>2_Shimmer</vt:lpstr>
      <vt:lpstr>CHAPTER 6 Offer and Acceptance</vt:lpstr>
      <vt:lpstr>6-1 Creation of Offers</vt:lpstr>
      <vt:lpstr>Creation of Offers</vt:lpstr>
      <vt:lpstr>PowerPoint Presentation</vt:lpstr>
      <vt:lpstr>Contracts</vt:lpstr>
      <vt:lpstr>Six Requirements of Legally Enforceable Contract</vt:lpstr>
      <vt:lpstr>1. Offer and Acceptance</vt:lpstr>
      <vt:lpstr>2. Genuine Assent</vt:lpstr>
      <vt:lpstr>3. Legality</vt:lpstr>
      <vt:lpstr>4. Consideration</vt:lpstr>
      <vt:lpstr>5. Capacity</vt:lpstr>
      <vt:lpstr>6. Writing</vt:lpstr>
      <vt:lpstr>NATURE AND CLASSES OF CONTRACTS</vt:lpstr>
      <vt:lpstr>CHECKPOINT</vt:lpstr>
      <vt:lpstr>Requirements of an Offer</vt:lpstr>
      <vt:lpstr>Requirements of an Offer</vt:lpstr>
      <vt:lpstr>Other Requirements of an Offer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Essential Elements for a Contract</dc:title>
  <dc:creator>Preferred Customer</dc:creator>
  <cp:lastModifiedBy>Green, Xenith</cp:lastModifiedBy>
  <cp:revision>44</cp:revision>
  <dcterms:created xsi:type="dcterms:W3CDTF">2009-01-04T02:14:41Z</dcterms:created>
  <dcterms:modified xsi:type="dcterms:W3CDTF">2013-10-03T15:18:32Z</dcterms:modified>
</cp:coreProperties>
</file>