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300" r:id="rId3"/>
    <p:sldId id="302" r:id="rId4"/>
    <p:sldId id="316" r:id="rId5"/>
    <p:sldId id="303" r:id="rId6"/>
    <p:sldId id="310" r:id="rId7"/>
    <p:sldId id="305" r:id="rId8"/>
    <p:sldId id="311" r:id="rId9"/>
    <p:sldId id="306" r:id="rId10"/>
    <p:sldId id="307" r:id="rId11"/>
    <p:sldId id="308" r:id="rId12"/>
    <p:sldId id="309" r:id="rId13"/>
    <p:sldId id="315" r:id="rId1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7" descr="beeld_geselecteer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75" y="3373438"/>
            <a:ext cx="3838575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8" descr="Macintosh HD:Users:nickdaenen:Desktop:logo_pxl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390525"/>
            <a:ext cx="1420813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vak 9"/>
          <p:cNvSpPr txBox="1">
            <a:spLocks noChangeArrowheads="1"/>
          </p:cNvSpPr>
          <p:nvPr/>
        </p:nvSpPr>
        <p:spPr bwMode="auto">
          <a:xfrm>
            <a:off x="542925" y="6057900"/>
            <a:ext cx="519588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nl-NL" sz="1200"/>
              <a:t>Hogeschool PXL – Elfde-Liniestraat 24 – B-3500 Hasselt</a:t>
            </a:r>
          </a:p>
          <a:p>
            <a:r>
              <a:rPr lang="nl-NL" sz="1200"/>
              <a:t>www.pxl.be - www.pxl.be/facebook</a:t>
            </a:r>
          </a:p>
          <a:p>
            <a:endParaRPr lang="nl-NL"/>
          </a:p>
        </p:txBody>
      </p:sp>
      <p:pic>
        <p:nvPicPr>
          <p:cNvPr id="7" name="Afbeelding 10" descr="dehogeschoolmethetnetwer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5543550"/>
            <a:ext cx="2974975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1198" y="1903517"/>
            <a:ext cx="7772400" cy="1470025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542241" y="3876249"/>
            <a:ext cx="4807127" cy="1137302"/>
          </a:xfrm>
        </p:spPr>
        <p:txBody>
          <a:bodyPr/>
          <a:lstStyle>
            <a:lvl1pPr marL="0" indent="0" algn="l">
              <a:buNone/>
              <a:defRPr b="1">
                <a:solidFill>
                  <a:srgbClr val="58A61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36575" y="6399213"/>
            <a:ext cx="1265238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4C13F8A-7185-4C0F-B6E6-5375713D2E5A}" type="datetimeFigureOut">
              <a:rPr lang="nl-NL"/>
              <a:pPr>
                <a:defRPr/>
              </a:pPr>
              <a:t>13/09/13</a:t>
            </a:fld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3232150" y="6399213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04FD2D-0518-425E-81A3-B0FA544AE91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111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rgbClr val="58A6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7" descr="Macintosh HD:Users:nickdaenen:Desktop:logo_pxl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837238"/>
            <a:ext cx="7302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A4D9AB-C0DB-4352-9452-CCCADFD92802}" type="datetimeFigureOut">
              <a:rPr lang="nl-NL"/>
              <a:pPr>
                <a:defRPr/>
              </a:pPr>
              <a:t>13/09/13</a:t>
            </a:fld>
            <a:endParaRPr lang="nl-NL" dirty="0"/>
          </a:p>
        </p:txBody>
      </p:sp>
      <p:sp>
        <p:nvSpPr>
          <p:cNvPr id="7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5EB234-B204-4D0A-AEE2-9CBCBBB01CA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1546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7" descr="Macintosh HD:Users:nickdaenen:Desktop:logo_pxl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837238"/>
            <a:ext cx="7302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4941-4F83-4B50-B6DC-25041A0BF656}" type="datetimeFigureOut">
              <a:rPr lang="nl-NL"/>
              <a:pPr>
                <a:defRPr/>
              </a:pPr>
              <a:t>13/09/13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2E574-271E-4962-A58A-4B04F272B3C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420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7" descr="Macintosh HD:Users:nickdaenen:Desktop:logo_pxl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837238"/>
            <a:ext cx="7302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03742-A317-47EC-B87A-83CE20BBE172}" type="datetimeFigureOut">
              <a:rPr lang="nl-NL"/>
              <a:pPr>
                <a:defRPr/>
              </a:pPr>
              <a:t>13/09/13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B89E2-8736-4B5E-9D16-6EB51CB9D54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180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7" descr="Macintosh HD:Users:nickdaenen:Desktop:logo_pxl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837238"/>
            <a:ext cx="7302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A4E91-05DC-4285-BACC-C11D9E6B23BE}" type="datetimeFigureOut">
              <a:rPr lang="nl-NL"/>
              <a:pPr>
                <a:defRPr/>
              </a:pPr>
              <a:t>13/09/13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B7744-DDB6-42C9-B575-B0FB7512BDB5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054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7" descr="beeldslog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3" y="0"/>
            <a:ext cx="5410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050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rgbClr val="58A6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F53020-2982-4AF1-93FD-A5C461270300}" type="datetimeFigureOut">
              <a:rPr lang="nl-NL"/>
              <a:pPr>
                <a:defRPr/>
              </a:pPr>
              <a:t>13/09/13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E85AF9-5D4D-4348-A9DA-523EB421CA24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72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7" descr="Macintosh HD:Users:nickdaenen:Desktop:logo_pxl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837238"/>
            <a:ext cx="7302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E2623-90CB-4F77-8CCE-E5233B036787}" type="datetimeFigureOut">
              <a:rPr lang="nl-NL"/>
              <a:pPr>
                <a:defRPr/>
              </a:pPr>
              <a:t>13/09/13</a:t>
            </a:fld>
            <a:endParaRPr lang="nl-NL"/>
          </a:p>
        </p:txBody>
      </p:sp>
      <p:sp>
        <p:nvSpPr>
          <p:cNvPr id="7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1B849-4E3E-4FEC-96B1-515B6C19049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1920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7" descr="Macintosh HD:Users:nickdaenen:Desktop:logo_pxl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837238"/>
            <a:ext cx="7302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8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DA54E-C0E9-4C96-908F-7CB4A6E1D8E3}" type="datetimeFigureOut">
              <a:rPr lang="nl-NL"/>
              <a:pPr>
                <a:defRPr/>
              </a:pPr>
              <a:t>13/09/13</a:t>
            </a:fld>
            <a:endParaRPr lang="nl-NL"/>
          </a:p>
        </p:txBody>
      </p:sp>
      <p:sp>
        <p:nvSpPr>
          <p:cNvPr id="9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91F6A-5E0C-4D87-930A-4FD289A9B22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99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7" descr="Macintosh HD:Users:nickdaenen:Desktop:logo_pxl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837238"/>
            <a:ext cx="7302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344EF-AD37-4978-9949-1614776EA3FB}" type="datetimeFigureOut">
              <a:rPr lang="nl-NL"/>
              <a:pPr>
                <a:defRPr/>
              </a:pPr>
              <a:t>13/09/13</a:t>
            </a:fld>
            <a:endParaRPr lang="nl-NL"/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3E71C-B152-445E-BB60-2136F3A7DEE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4223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7" descr="Macintosh HD:Users:nickdaenen:Desktop:logo_pxl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837238"/>
            <a:ext cx="7302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26421-A3CE-4922-977F-523A1E946C9E}" type="datetimeFigureOut">
              <a:rPr lang="nl-NL"/>
              <a:pPr>
                <a:defRPr/>
              </a:pPr>
              <a:t>13/09/13</a:t>
            </a:fld>
            <a:endParaRPr lang="nl-NL"/>
          </a:p>
        </p:txBody>
      </p:sp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A6398-31D1-4C00-80A3-B4E18DB879E3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37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7" descr="Macintosh HD:Users:nickdaenen:Desktop:logo_pxl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837238"/>
            <a:ext cx="7302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A8786-8521-42F6-950F-3DD89C430A1E}" type="datetimeFigureOut">
              <a:rPr lang="nl-NL"/>
              <a:pPr>
                <a:defRPr/>
              </a:pPr>
              <a:t>13/09/13</a:t>
            </a:fld>
            <a:endParaRPr lang="nl-NL"/>
          </a:p>
        </p:txBody>
      </p:sp>
      <p:sp>
        <p:nvSpPr>
          <p:cNvPr id="7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5647C-5B26-4192-B561-EF1277B15403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75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Titelstijl van model bewerken</a:t>
            </a:r>
            <a:endParaRPr lang="nl-NL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325563" y="6356350"/>
            <a:ext cx="1265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15EC4D-E5F0-4144-987B-17ABFE08721C}" type="datetimeFigureOut">
              <a:rPr lang="nl-NL"/>
              <a:pPr>
                <a:defRPr/>
              </a:pPr>
              <a:t>13/09/13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AEA0ED7-B6BB-47C6-8B46-B83D69300F1C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0" y="6681788"/>
            <a:ext cx="9144000" cy="180975"/>
          </a:xfrm>
          <a:prstGeom prst="rect">
            <a:avLst/>
          </a:prstGeom>
          <a:solidFill>
            <a:srgbClr val="58A6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898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58A618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A618"/>
          </a:solidFill>
          <a:latin typeface="Calibri" panose="020F0502020204030204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A618"/>
          </a:solidFill>
          <a:latin typeface="Calibri" panose="020F0502020204030204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A618"/>
          </a:solidFill>
          <a:latin typeface="Calibri" panose="020F0502020204030204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A618"/>
          </a:solidFill>
          <a:latin typeface="Calibri" panose="020F0502020204030204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A618"/>
          </a:solidFill>
          <a:latin typeface="Calibri" panose="020F0502020204030204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A618"/>
          </a:solidFill>
          <a:latin typeface="Calibri" panose="020F0502020204030204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A618"/>
          </a:solidFill>
          <a:latin typeface="Calibri" panose="020F0502020204030204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A618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stephan.hulsbosch@.pxl.b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BE" sz="9600" smtClean="0"/>
              <a:t>ACE II</a:t>
            </a:r>
            <a:endParaRPr lang="nl-NL" sz="960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Mogelijkheden</a:t>
            </a:r>
            <a:endParaRPr lang="nl-NL" smtClean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  <p:sp>
        <p:nvSpPr>
          <p:cNvPr id="12292" name="AutoShape 4"/>
          <p:cNvSpPr>
            <a:spLocks/>
          </p:cNvSpPr>
          <p:nvPr/>
        </p:nvSpPr>
        <p:spPr bwMode="auto">
          <a:xfrm>
            <a:off x="4071938" y="2928938"/>
            <a:ext cx="1868487" cy="609600"/>
          </a:xfrm>
          <a:prstGeom prst="borderCallout1">
            <a:avLst>
              <a:gd name="adj1" fmla="val 18750"/>
              <a:gd name="adj2" fmla="val -4079"/>
              <a:gd name="adj3" fmla="val -103599"/>
              <a:gd name="adj4" fmla="val -431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Oefeningen oplossen</a:t>
            </a:r>
            <a:endParaRPr lang="nl-NL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Mogelijkheden</a:t>
            </a:r>
            <a:endParaRPr lang="nl-NL" smtClean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  <p:sp>
        <p:nvSpPr>
          <p:cNvPr id="13316" name="AutoShape 4"/>
          <p:cNvSpPr>
            <a:spLocks/>
          </p:cNvSpPr>
          <p:nvPr/>
        </p:nvSpPr>
        <p:spPr bwMode="auto">
          <a:xfrm>
            <a:off x="4500563" y="2214563"/>
            <a:ext cx="2155825" cy="609600"/>
          </a:xfrm>
          <a:prstGeom prst="borderCallout1">
            <a:avLst>
              <a:gd name="adj1" fmla="val 18750"/>
              <a:gd name="adj2" fmla="val -3532"/>
              <a:gd name="adj3" fmla="val 14369"/>
              <a:gd name="adj4" fmla="val -3647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Resultaten bekijken</a:t>
            </a:r>
            <a:endParaRPr lang="nl-NL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Mogelijkheden</a:t>
            </a:r>
            <a:endParaRPr lang="nl-NL" smtClean="0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  <p:sp>
        <p:nvSpPr>
          <p:cNvPr id="14340" name="AutoShape 4"/>
          <p:cNvSpPr>
            <a:spLocks/>
          </p:cNvSpPr>
          <p:nvPr/>
        </p:nvSpPr>
        <p:spPr bwMode="auto">
          <a:xfrm>
            <a:off x="4786313" y="3000375"/>
            <a:ext cx="1651000" cy="609600"/>
          </a:xfrm>
          <a:prstGeom prst="borderCallout1">
            <a:avLst>
              <a:gd name="adj1" fmla="val 18750"/>
              <a:gd name="adj2" fmla="val -4616"/>
              <a:gd name="adj3" fmla="val -117020"/>
              <a:gd name="adj4" fmla="val -458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Profiel wijzigen</a:t>
            </a:r>
            <a:endParaRPr lang="nl-NL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mtClean="0"/>
              <a:t>Enjoy!!</a:t>
            </a:r>
          </a:p>
        </p:txBody>
      </p:sp>
      <p:sp>
        <p:nvSpPr>
          <p:cNvPr id="15363" name="Ondertitel 2"/>
          <p:cNvSpPr>
            <a:spLocks noGrp="1"/>
          </p:cNvSpPr>
          <p:nvPr>
            <p:ph type="subTitle" idx="1"/>
          </p:nvPr>
        </p:nvSpPr>
        <p:spPr>
          <a:xfrm>
            <a:off x="531198" y="3140968"/>
            <a:ext cx="5048914" cy="1137302"/>
          </a:xfrm>
        </p:spPr>
        <p:txBody>
          <a:bodyPr/>
          <a:lstStyle/>
          <a:p>
            <a:r>
              <a:rPr lang="nl-BE" dirty="0" smtClean="0"/>
              <a:t>Problemen: </a:t>
            </a:r>
            <a:r>
              <a:rPr lang="nl-BE" dirty="0" smtClean="0">
                <a:hlinkClick r:id="rId2"/>
              </a:rPr>
              <a:t>stephan.</a:t>
            </a:r>
            <a:r>
              <a:rPr lang="nl-BE" dirty="0" err="1" smtClean="0">
                <a:hlinkClick r:id="rId2"/>
              </a:rPr>
              <a:t>hulsbosch</a:t>
            </a:r>
            <a:r>
              <a:rPr lang="nl-BE" dirty="0" smtClean="0">
                <a:hlinkClick r:id="rId2"/>
              </a:rPr>
              <a:t>@.pxl.be</a:t>
            </a:r>
            <a:endParaRPr lang="nl-BE" dirty="0" smtClean="0"/>
          </a:p>
          <a:p>
            <a:endParaRPr lang="nl-BE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1. Gebruikersaccount maken</a:t>
            </a:r>
            <a:endParaRPr lang="nl-NL" smtClean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  <p:sp>
        <p:nvSpPr>
          <p:cNvPr id="3076" name="AutoShape 4"/>
          <p:cNvSpPr>
            <a:spLocks/>
          </p:cNvSpPr>
          <p:nvPr/>
        </p:nvSpPr>
        <p:spPr bwMode="auto">
          <a:xfrm>
            <a:off x="3571875" y="4000500"/>
            <a:ext cx="3236913" cy="609600"/>
          </a:xfrm>
          <a:prstGeom prst="borderCallout1">
            <a:avLst>
              <a:gd name="adj1" fmla="val 50787"/>
              <a:gd name="adj2" fmla="val -708"/>
              <a:gd name="adj3" fmla="val -55324"/>
              <a:gd name="adj4" fmla="val -342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Klik op ‘Inschrijven voor een gebruikersaccount’</a:t>
            </a:r>
            <a:endParaRPr lang="nl-NL">
              <a:latin typeface="Arial" charset="0"/>
            </a:endParaRPr>
          </a:p>
        </p:txBody>
      </p:sp>
      <p:sp>
        <p:nvSpPr>
          <p:cNvPr id="3077" name="AutoShape 5"/>
          <p:cNvSpPr>
            <a:spLocks/>
          </p:cNvSpPr>
          <p:nvPr/>
        </p:nvSpPr>
        <p:spPr bwMode="auto">
          <a:xfrm>
            <a:off x="3714750" y="2000250"/>
            <a:ext cx="2632075" cy="447675"/>
          </a:xfrm>
          <a:prstGeom prst="borderCallout1">
            <a:avLst>
              <a:gd name="adj1" fmla="val 25532"/>
              <a:gd name="adj2" fmla="val -2894"/>
              <a:gd name="adj3" fmla="val 148227"/>
              <a:gd name="adj4" fmla="val -363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dirty="0">
                <a:latin typeface="Arial" charset="0"/>
              </a:rPr>
              <a:t>http://</a:t>
            </a:r>
            <a:r>
              <a:rPr lang="nl-BE" dirty="0" smtClean="0">
                <a:latin typeface="Arial" charset="0"/>
              </a:rPr>
              <a:t>ace.pxl.be</a:t>
            </a:r>
            <a:endParaRPr lang="nl-NL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Vul in</a:t>
            </a:r>
            <a:endParaRPr lang="nl-NL" smtClean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  <p:sp>
        <p:nvSpPr>
          <p:cNvPr id="4100" name="AutoShape 4"/>
          <p:cNvSpPr>
            <a:spLocks/>
          </p:cNvSpPr>
          <p:nvPr/>
        </p:nvSpPr>
        <p:spPr bwMode="auto">
          <a:xfrm>
            <a:off x="4786313" y="2214563"/>
            <a:ext cx="3021012" cy="690562"/>
          </a:xfrm>
          <a:prstGeom prst="borderCallout1">
            <a:avLst>
              <a:gd name="adj1" fmla="val 16551"/>
              <a:gd name="adj2" fmla="val -2523"/>
              <a:gd name="adj3" fmla="val 169426"/>
              <a:gd name="adj4" fmla="val -570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dirty="0">
                <a:latin typeface="Arial" charset="0"/>
              </a:rPr>
              <a:t>Voor studenten: </a:t>
            </a:r>
            <a:r>
              <a:rPr lang="nl-BE" dirty="0" smtClean="0">
                <a:latin typeface="Arial" charset="0"/>
              </a:rPr>
              <a:t>…@student.pxl.be</a:t>
            </a:r>
            <a:endParaRPr lang="nl-NL" dirty="0">
              <a:latin typeface="Arial" charset="0"/>
            </a:endParaRPr>
          </a:p>
        </p:txBody>
      </p:sp>
      <p:sp>
        <p:nvSpPr>
          <p:cNvPr id="4101" name="AutoShape 5"/>
          <p:cNvSpPr>
            <a:spLocks/>
          </p:cNvSpPr>
          <p:nvPr/>
        </p:nvSpPr>
        <p:spPr bwMode="auto">
          <a:xfrm>
            <a:off x="4643438" y="3857625"/>
            <a:ext cx="2587625" cy="609600"/>
          </a:xfrm>
          <a:prstGeom prst="borderCallout1">
            <a:avLst>
              <a:gd name="adj1" fmla="val 18750"/>
              <a:gd name="adj2" fmla="val -2944"/>
              <a:gd name="adj3" fmla="val -20051"/>
              <a:gd name="adj4" fmla="val -676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dirty="0">
                <a:latin typeface="Arial" charset="0"/>
              </a:rPr>
              <a:t>Voor studenten: </a:t>
            </a:r>
            <a:r>
              <a:rPr lang="nl-BE" dirty="0" smtClean="0">
                <a:latin typeface="Arial" charset="0"/>
              </a:rPr>
              <a:t>1130</a:t>
            </a:r>
            <a:r>
              <a:rPr lang="nl-BE" dirty="0">
                <a:latin typeface="Arial" charset="0"/>
              </a:rPr>
              <a:t>…</a:t>
            </a:r>
            <a:endParaRPr lang="nl-NL" dirty="0">
              <a:latin typeface="Arial" charset="0"/>
            </a:endParaRPr>
          </a:p>
        </p:txBody>
      </p:sp>
      <p:sp>
        <p:nvSpPr>
          <p:cNvPr id="4102" name="AutoShape 6"/>
          <p:cNvSpPr>
            <a:spLocks/>
          </p:cNvSpPr>
          <p:nvPr/>
        </p:nvSpPr>
        <p:spPr bwMode="auto">
          <a:xfrm>
            <a:off x="4572000" y="4786313"/>
            <a:ext cx="2587625" cy="609600"/>
          </a:xfrm>
          <a:prstGeom prst="borderCallout1">
            <a:avLst>
              <a:gd name="adj1" fmla="val 18750"/>
              <a:gd name="adj2" fmla="val -2944"/>
              <a:gd name="adj3" fmla="val -128648"/>
              <a:gd name="adj4" fmla="val -676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Voor studenten: e-mail wachtwoord</a:t>
            </a:r>
            <a:endParaRPr lang="nl-NL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Zorg</a:t>
            </a:r>
            <a:r>
              <a:rPr lang="en-GB" dirty="0" smtClean="0"/>
              <a:t> </a:t>
            </a:r>
            <a:r>
              <a:rPr lang="en-GB" dirty="0" err="1" smtClean="0"/>
              <a:t>ervoor</a:t>
            </a:r>
            <a:r>
              <a:rPr lang="en-GB" dirty="0" smtClean="0"/>
              <a:t> </a:t>
            </a:r>
            <a:r>
              <a:rPr lang="en-GB" dirty="0" err="1" smtClean="0"/>
              <a:t>dat</a:t>
            </a:r>
            <a:r>
              <a:rPr lang="en-GB" dirty="0" smtClean="0"/>
              <a:t> popups </a:t>
            </a:r>
            <a:r>
              <a:rPr lang="en-GB" dirty="0" err="1" smtClean="0"/>
              <a:t>toegestaan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94475"/>
            <a:ext cx="5209317" cy="311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328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z="4000" smtClean="0"/>
              <a:t>2. Toegangscode per afstudeerrichting/rol</a:t>
            </a:r>
            <a:endParaRPr lang="nl-NL" sz="4000" smtClean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  <p:sp>
        <p:nvSpPr>
          <p:cNvPr id="5124" name="AutoShape 4"/>
          <p:cNvSpPr>
            <a:spLocks/>
          </p:cNvSpPr>
          <p:nvPr/>
        </p:nvSpPr>
        <p:spPr bwMode="auto">
          <a:xfrm>
            <a:off x="3214688" y="2214563"/>
            <a:ext cx="2874962" cy="609600"/>
          </a:xfrm>
          <a:prstGeom prst="borderCallout1">
            <a:avLst>
              <a:gd name="adj1" fmla="val 18750"/>
              <a:gd name="adj2" fmla="val -2653"/>
              <a:gd name="adj3" fmla="val 89159"/>
              <a:gd name="adj4" fmla="val -270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Klik op het icoon met het boek</a:t>
            </a:r>
            <a:endParaRPr lang="nl-NL">
              <a:latin typeface="Arial" charset="0"/>
            </a:endParaRPr>
          </a:p>
        </p:txBody>
      </p:sp>
      <p:sp>
        <p:nvSpPr>
          <p:cNvPr id="5125" name="AutoShape 5"/>
          <p:cNvSpPr>
            <a:spLocks/>
          </p:cNvSpPr>
          <p:nvPr/>
        </p:nvSpPr>
        <p:spPr bwMode="auto">
          <a:xfrm>
            <a:off x="4714875" y="3500438"/>
            <a:ext cx="2714625" cy="928687"/>
          </a:xfrm>
          <a:prstGeom prst="borderCallout1">
            <a:avLst>
              <a:gd name="adj1" fmla="val 15000"/>
              <a:gd name="adj2" fmla="val -3787"/>
              <a:gd name="adj3" fmla="val 174"/>
              <a:gd name="adj4" fmla="val -752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Productregistratie: vul de code in van je afdeling (zie volgende dia)</a:t>
            </a:r>
            <a:endParaRPr lang="nl-NL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Codes: hoofdlettergevoelig</a:t>
            </a:r>
            <a:endParaRPr lang="en-GB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6978913"/>
              </p:ext>
            </p:extLst>
          </p:nvPr>
        </p:nvGraphicFramePr>
        <p:xfrm>
          <a:off x="683568" y="2636912"/>
          <a:ext cx="7029450" cy="254317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528392"/>
                <a:gridCol w="3501058"/>
              </a:tblGrid>
              <a:tr h="42386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latin typeface="Arial"/>
                        </a:rPr>
                        <a:t>FOCUS-EN    FOCUS-FR   FOCUS-NL</a:t>
                      </a:r>
                      <a:r>
                        <a:rPr lang="en-GB" sz="2000" b="0" i="0" u="none" strike="noStrike" baseline="0" dirty="0" smtClean="0">
                          <a:latin typeface="Arial"/>
                        </a:rPr>
                        <a:t>   FOCUS-DE</a:t>
                      </a:r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2386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u="none" strike="noStrike" dirty="0" smtClean="0"/>
                        <a:t>PXL-</a:t>
                      </a:r>
                      <a:r>
                        <a:rPr lang="en-GB" sz="2000" b="0" u="none" strike="noStrike" dirty="0" err="1" smtClean="0"/>
                        <a:t>Acf</a:t>
                      </a:r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latin typeface="Arial"/>
                        </a:rPr>
                        <a:t>PXL-TI</a:t>
                      </a:r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2386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u="none" strike="noStrike" dirty="0" smtClean="0"/>
                        <a:t>PXL-</a:t>
                      </a:r>
                      <a:r>
                        <a:rPr lang="en-GB" sz="2000" b="0" u="none" strike="noStrike" dirty="0" err="1" smtClean="0"/>
                        <a:t>Fiv</a:t>
                      </a:r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latin typeface="Arial"/>
                        </a:rPr>
                        <a:t>PXL-Mas</a:t>
                      </a:r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2386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/>
                        <a:t>PXL-Log</a:t>
                      </a:r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2000" b="0" i="0" u="none" strike="noStrike" dirty="0" smtClean="0">
                          <a:latin typeface="Arial"/>
                        </a:rPr>
                        <a:t>PXL-</a:t>
                      </a:r>
                      <a:r>
                        <a:rPr lang="nl-BE" sz="2000" b="0" i="0" u="none" strike="noStrike" dirty="0" err="1" smtClean="0">
                          <a:latin typeface="Arial"/>
                        </a:rPr>
                        <a:t>Mma</a:t>
                      </a:r>
                      <a:endParaRPr lang="nl-BE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2386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/>
                        <a:t>PXL-Mar</a:t>
                      </a:r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2000" b="0" i="0" u="none" strike="noStrike" dirty="0" smtClean="0">
                          <a:latin typeface="Arial"/>
                        </a:rPr>
                        <a:t>PXL-</a:t>
                      </a:r>
                      <a:r>
                        <a:rPr lang="nl-BE" sz="2000" b="0" i="0" u="none" strike="noStrike" dirty="0" err="1" smtClean="0">
                          <a:latin typeface="Arial"/>
                        </a:rPr>
                        <a:t>Bvt</a:t>
                      </a:r>
                      <a:endParaRPr lang="nl-BE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2386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/>
                        <a:t>PXL-</a:t>
                      </a:r>
                      <a:r>
                        <a:rPr lang="en-GB" sz="2000" u="none" strike="noStrike" dirty="0" err="1" smtClean="0"/>
                        <a:t>Rpr</a:t>
                      </a:r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latin typeface="Arial"/>
                        </a:rPr>
                        <a:t>PXL-</a:t>
                      </a:r>
                      <a:r>
                        <a:rPr lang="en-GB" sz="2000" b="0" i="0" u="none" strike="noStrike" dirty="0" err="1" smtClean="0">
                          <a:latin typeface="Arial"/>
                        </a:rPr>
                        <a:t>Lopl</a:t>
                      </a:r>
                      <a:endParaRPr lang="en-GB" sz="2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Aanmelden in een groep</a:t>
            </a:r>
            <a:endParaRPr lang="nl-NL" smtClean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  <p:sp>
        <p:nvSpPr>
          <p:cNvPr id="8196" name="AutoShape 4"/>
          <p:cNvSpPr>
            <a:spLocks/>
          </p:cNvSpPr>
          <p:nvPr/>
        </p:nvSpPr>
        <p:spPr bwMode="auto">
          <a:xfrm>
            <a:off x="3571875" y="2143125"/>
            <a:ext cx="3306763" cy="609600"/>
          </a:xfrm>
          <a:prstGeom prst="borderCallout1">
            <a:avLst>
              <a:gd name="adj1" fmla="val 18750"/>
              <a:gd name="adj2" fmla="val -2306"/>
              <a:gd name="adj3" fmla="val 18536"/>
              <a:gd name="adj4" fmla="val -553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Klik op het icoon met de twee hoofden</a:t>
            </a:r>
            <a:endParaRPr lang="nl-NL">
              <a:latin typeface="Arial" charset="0"/>
            </a:endParaRPr>
          </a:p>
        </p:txBody>
      </p:sp>
      <p:sp>
        <p:nvSpPr>
          <p:cNvPr id="8197" name="AutoShape 5"/>
          <p:cNvSpPr>
            <a:spLocks/>
          </p:cNvSpPr>
          <p:nvPr/>
        </p:nvSpPr>
        <p:spPr bwMode="auto">
          <a:xfrm>
            <a:off x="4857750" y="3500438"/>
            <a:ext cx="2084388" cy="977900"/>
          </a:xfrm>
          <a:prstGeom prst="borderCallout1">
            <a:avLst>
              <a:gd name="adj1" fmla="val 11690"/>
              <a:gd name="adj2" fmla="val -3657"/>
              <a:gd name="adj3" fmla="val 23583"/>
              <a:gd name="adj4" fmla="val -693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Vul de code van de klas in: b.v. 1ACFA/B</a:t>
            </a:r>
            <a:endParaRPr lang="nl-NL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Klascodes</a:t>
            </a:r>
            <a:endParaRPr lang="en-GB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911049"/>
              </p:ext>
            </p:extLst>
          </p:nvPr>
        </p:nvGraphicFramePr>
        <p:xfrm>
          <a:off x="457200" y="1928813"/>
          <a:ext cx="8543925" cy="47260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7975"/>
                <a:gridCol w="2847975"/>
                <a:gridCol w="2847975"/>
              </a:tblGrid>
              <a:tr h="487892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1ACFA/B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1MARC/D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1MASA/B</a:t>
                      </a:r>
                      <a:endParaRPr lang="en-GB" sz="2400" dirty="0"/>
                    </a:p>
                  </a:txBody>
                  <a:tcPr marL="97777" marR="97777"/>
                </a:tc>
              </a:tr>
              <a:tr h="487892"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1ACFC/D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1MARE/F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1MASC/D</a:t>
                      </a:r>
                      <a:endParaRPr lang="en-GB" sz="2400" dirty="0"/>
                    </a:p>
                  </a:txBody>
                  <a:tcPr marL="97777" marR="97777"/>
                </a:tc>
              </a:tr>
              <a:tr h="487892"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1ACFE/F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1MARG/H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1BVTA/B</a:t>
                      </a:r>
                      <a:endParaRPr lang="en-GB" sz="2400" dirty="0"/>
                    </a:p>
                  </a:txBody>
                  <a:tcPr marL="97777" marR="97777"/>
                </a:tc>
              </a:tr>
              <a:tr h="487892"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1LOGA/B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1MMAA/B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1TIA</a:t>
                      </a:r>
                      <a:endParaRPr lang="en-GB" sz="2400" dirty="0"/>
                    </a:p>
                  </a:txBody>
                  <a:tcPr marL="97777" marR="97777"/>
                </a:tc>
              </a:tr>
              <a:tr h="487892"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1LOGC/D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1MMAC/D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1TIB</a:t>
                      </a:r>
                      <a:endParaRPr lang="en-GB" sz="2400" dirty="0"/>
                    </a:p>
                  </a:txBody>
                  <a:tcPr marL="97777" marR="97777"/>
                </a:tc>
              </a:tr>
              <a:tr h="487892"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1FIVA/B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1RPRA/B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1TIC</a:t>
                      </a:r>
                      <a:endParaRPr lang="en-GB" sz="2400" dirty="0"/>
                    </a:p>
                  </a:txBody>
                  <a:tcPr marL="97777" marR="97777"/>
                </a:tc>
              </a:tr>
              <a:tr h="487892"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1FIVC/D</a:t>
                      </a:r>
                    </a:p>
                    <a:p>
                      <a:r>
                        <a:rPr lang="nl-BE" sz="2400" dirty="0" smtClean="0"/>
                        <a:t>1FIVE/F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1RPRC/D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1TID</a:t>
                      </a:r>
                      <a:endParaRPr lang="en-GB" sz="2400" dirty="0"/>
                    </a:p>
                  </a:txBody>
                  <a:tcPr marL="97777" marR="97777"/>
                </a:tc>
              </a:tr>
              <a:tr h="487892"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1MARA/B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1RPRE/F</a:t>
                      </a:r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nl-BE" sz="2400" dirty="0" smtClean="0"/>
                        <a:t>…</a:t>
                      </a:r>
                      <a:endParaRPr lang="en-GB" sz="2400" dirty="0"/>
                    </a:p>
                  </a:txBody>
                  <a:tcPr marL="97777" marR="97777"/>
                </a:tc>
              </a:tr>
              <a:tr h="487892">
                <a:tc gridSpan="2">
                  <a:txBody>
                    <a:bodyPr/>
                    <a:lstStyle/>
                    <a:p>
                      <a:r>
                        <a:rPr lang="en-GB" sz="1800" dirty="0" err="1" smtClean="0">
                          <a:solidFill>
                            <a:srgbClr val="FF0000"/>
                          </a:solidFill>
                        </a:rPr>
                        <a:t>Voor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 2de- en 3dejaars 1 </a:t>
                      </a:r>
                      <a:r>
                        <a:rPr lang="en-GB" sz="1800" dirty="0" err="1" smtClean="0">
                          <a:solidFill>
                            <a:srgbClr val="FF0000"/>
                          </a:solidFill>
                        </a:rPr>
                        <a:t>vervangen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 door 2 of 3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7777" marR="97777"/>
                </a:tc>
                <a:tc hMerge="1"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97777" marR="97777"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…</a:t>
                      </a:r>
                      <a:endParaRPr lang="en-GB" sz="2400" dirty="0"/>
                    </a:p>
                  </a:txBody>
                  <a:tcPr marL="97777" marR="9777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Mogelijkheden</a:t>
            </a:r>
            <a:endParaRPr lang="nl-NL" smtClean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  <p:sp>
        <p:nvSpPr>
          <p:cNvPr id="11268" name="AutoShape 4"/>
          <p:cNvSpPr>
            <a:spLocks/>
          </p:cNvSpPr>
          <p:nvPr/>
        </p:nvSpPr>
        <p:spPr bwMode="auto">
          <a:xfrm>
            <a:off x="3857625" y="2000250"/>
            <a:ext cx="2155825" cy="609600"/>
          </a:xfrm>
          <a:prstGeom prst="borderCallout1">
            <a:avLst>
              <a:gd name="adj1" fmla="val 18750"/>
              <a:gd name="adj2" fmla="val -3532"/>
              <a:gd name="adj3" fmla="val 44178"/>
              <a:gd name="adj4" fmla="val -472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>
                <a:latin typeface="Arial" charset="0"/>
              </a:rPr>
              <a:t>Informatie over het programma</a:t>
            </a:r>
            <a:endParaRPr lang="nl-NL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XL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XL" id="{86EB6788-3ADF-4971-80EC-9C9464834CF9}" vid="{DED20B13-26DF-448F-B0F4-C2AB25EE2EC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PXL</Template>
  <TotalTime>546</TotalTime>
  <Words>244</Words>
  <Application>Microsoft Macintosh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PXL</vt:lpstr>
      <vt:lpstr>ACE II</vt:lpstr>
      <vt:lpstr>1. Gebruikersaccount maken</vt:lpstr>
      <vt:lpstr>Vul in</vt:lpstr>
      <vt:lpstr>Zorg ervoor dat popups toegestaan zijn</vt:lpstr>
      <vt:lpstr>2. Toegangscode per afstudeerrichting/rol</vt:lpstr>
      <vt:lpstr>Codes: hoofdlettergevoelig</vt:lpstr>
      <vt:lpstr>Aanmelden in een groep</vt:lpstr>
      <vt:lpstr>Klascodes</vt:lpstr>
      <vt:lpstr>Mogelijkheden</vt:lpstr>
      <vt:lpstr>Mogelijkheden</vt:lpstr>
      <vt:lpstr>Mogelijkheden</vt:lpstr>
      <vt:lpstr>Mogelijkheden</vt:lpstr>
      <vt:lpstr>Enjoy!!</vt:lpstr>
    </vt:vector>
  </TitlesOfParts>
  <Company>PHL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E-mail en Blackboard</dc:title>
  <dc:creator>Stephan Hulsbosch</dc:creator>
  <cp:lastModifiedBy>Ingrid  Wezemael</cp:lastModifiedBy>
  <cp:revision>31</cp:revision>
  <dcterms:created xsi:type="dcterms:W3CDTF">2003-09-08T13:40:37Z</dcterms:created>
  <dcterms:modified xsi:type="dcterms:W3CDTF">2013-09-13T19:34:10Z</dcterms:modified>
</cp:coreProperties>
</file>