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61" r:id="rId5"/>
    <p:sldId id="258" r:id="rId6"/>
    <p:sldId id="259" r:id="rId7"/>
    <p:sldId id="260" r:id="rId8"/>
  </p:sldIdLst>
  <p:sldSz cx="9144000" cy="6858000" type="screen4x3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AF359FB1-A38A-4E4D-A01B-986DC593AD48}" type="slidenum">
              <a:t>‹Nr.›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47347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" name="Kopfzeilenplatzhalt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Datumsplatzhalter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904D5E27-186E-4B1B-B978-2A38838C7A5F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533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de-DE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C0C868E-587C-46D6-BEF9-A52C609678DB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213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8D8BF3F-F54E-42EE-BB5C-A7CE290D099D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9481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45259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596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A270E99-4C93-458D-8CE6-36212C3F116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1257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B531E6-894E-4483-BB02-DFF29967872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619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FFD8EE3-9201-404A-B359-279C2B93E675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7015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24ABBB2-271B-4467-9D1A-64A54B1E563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761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ADC0E3-3B1C-48AC-B82C-68AC177038F7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258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73ABE6-BE0B-4AE6-A226-112DBE8E5EF0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111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A412F4-E6D4-4437-ACA2-D49A59F57195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308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74A4D28-5CA1-4BB6-BFA9-04F3615FBA5E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492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6E5B2F-CF08-43C0-B62F-A70E0E803A3E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9128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570545-EE8E-4F73-A4FC-43DEA66ECCA5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6183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F3908DD-1505-4092-8298-DFCB63DBB830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787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F5A9B9-6E9E-410C-808E-02262511C54A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1792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5C1EB1-9C12-47B2-84B2-08A2830202E7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56B969-0BA6-4DE1-A13D-76E52D317378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802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2BD5190-59F3-4C21-8B54-85914E7AA94E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8215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D90A98-FDFF-40EB-9B1E-E1934476E06D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1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0AC1D6-824E-4258-B928-26A04B928F84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082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06E752-FBB4-47A8-810D-54E302D20E94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294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E531F8-1307-40D3-ADF7-DE6A47F66A8D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8804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08EBA4-49A4-4634-BE68-CCC39AAFA134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257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A47FFC0A-9036-49EB-9ABE-BDB696BF7852}" type="datetime1">
              <a:rPr lang="de-DE" smtClean="0"/>
              <a:pPr lvl="0"/>
              <a:t>21.10.2013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5CCF2F-6189-4EFB-8417-0ADB185F830A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8681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685799" y="2130480"/>
            <a:ext cx="7772039" cy="14695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de-DE"/>
              <a:t>Klicken Sie, um das Format des Titeltextes zu bearbeitenTitelmasterformat durch Klicken bearbeiten</a:t>
            </a:r>
          </a:p>
        </p:txBody>
      </p:sp>
      <p:sp>
        <p:nvSpPr>
          <p:cNvPr id="3" name="Datumsplatzhalter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A47FFC0A-9036-49EB-9ABE-BDB696BF7852}" type="datetime1">
              <a:rPr lang="de-DE"/>
              <a:pPr lvl="0"/>
              <a:t>2013/10/21</a:t>
            </a:fld>
            <a:endParaRPr lang="de-DE"/>
          </a:p>
        </p:txBody>
      </p:sp>
      <p:sp>
        <p:nvSpPr>
          <p:cNvPr id="4" name="Fußzeilenplatzhalter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de-DE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liennummernplatzhalter 5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4AE309B-4222-4670-8A7A-F28E0E42662F}" type="slidenum">
              <a:t>‹Nr.›</a:t>
            </a:fld>
            <a:endParaRPr lang="de-DE"/>
          </a:p>
        </p:txBody>
      </p:sp>
      <p:sp>
        <p:nvSpPr>
          <p:cNvPr id="6" name="Textplatzhalter 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de-DE" sz="4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de-DE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de-DE"/>
              <a:t>Klicken Sie, um das Format des Titeltextes zu bearbeitenTitelmasterformat durch Klicken bearbeiten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de-DE"/>
              <a:t>Klicken Sie, um die Formate des Gliederungstextes zu bearbeiten</a:t>
            </a:r>
          </a:p>
          <a:p>
            <a:pPr lvl="1"/>
            <a:r>
              <a:rPr lang="de-DE"/>
              <a:t>Zweite Gliederungsebene</a:t>
            </a:r>
          </a:p>
          <a:p>
            <a:pPr lvl="2"/>
            <a:r>
              <a:rPr lang="de-DE"/>
              <a:t>Dritte Gliederungsebene</a:t>
            </a:r>
          </a:p>
          <a:p>
            <a:pPr lvl="3"/>
            <a:r>
              <a:rPr lang="de-DE"/>
              <a:t>Vierte Gliederungsebene</a:t>
            </a:r>
          </a:p>
          <a:p>
            <a:pPr lvl="4"/>
            <a:r>
              <a:rPr lang="de-DE"/>
              <a:t>Fünfte Gliederungsebene</a:t>
            </a:r>
          </a:p>
          <a:p>
            <a:pPr lvl="5"/>
            <a:r>
              <a:rPr lang="de-DE"/>
              <a:t>Sechste Gliederungsebene</a:t>
            </a:r>
          </a:p>
          <a:p>
            <a:pPr lvl="6"/>
            <a:r>
              <a:rPr lang="de-DE"/>
              <a:t>Siebente Gliederungsebene</a:t>
            </a:r>
          </a:p>
          <a:p>
            <a:pPr lvl="7"/>
            <a:r>
              <a:rPr lang="de-DE"/>
              <a:t>Achte Gliederungsebene</a:t>
            </a:r>
          </a:p>
          <a:p>
            <a:pPr lvl="0"/>
            <a:r>
              <a:rPr lang="de-DE"/>
              <a:t>Neunte GliederungsebeneTextmasterformat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A5C1EB1-9C12-47B2-84B2-08A2830202E7}" type="datetime1">
              <a:rPr lang="de-DE"/>
              <a:pPr lvl="0"/>
              <a:t>2013/10/21</a:t>
            </a:fld>
            <a:endParaRPr lang="de-DE"/>
          </a:p>
        </p:txBody>
      </p:sp>
      <p:sp>
        <p:nvSpPr>
          <p:cNvPr id="5" name="Fußzeilenplatzhalter 4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de-DE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oliennummernplatzhalter 5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de-DE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6AAD7A2-EEA6-4304-A8BD-489990FED6DA}" type="slidenum"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de-DE" sz="44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lvl="0">
        <a:buSzPct val="45000"/>
        <a:buFont typeface="StarSymbol"/>
        <a:buChar char="●"/>
        <a:tabLst/>
        <a:defRPr lang="de-DE" sz="3200" b="0" i="0" u="none" strike="noStrike" spc="0">
          <a:solidFill>
            <a:srgbClr val="000000"/>
          </a:solidFill>
          <a:latin typeface="Calibri" pitchFamily="18"/>
        </a:defRPr>
      </a:lvl1pPr>
      <a:lvl2pPr lvl="1">
        <a:buSzPct val="75000"/>
        <a:buFont typeface="StarSymbol"/>
        <a:buChar char="–"/>
        <a:tabLst/>
        <a:defRPr lang="de-DE" sz="3200" b="0" i="0" u="none" strike="noStrike" spc="0">
          <a:solidFill>
            <a:srgbClr val="000000"/>
          </a:solidFill>
          <a:latin typeface="Calibri" pitchFamily="18"/>
        </a:defRPr>
      </a:lvl2pPr>
      <a:lvl3pPr lvl="2">
        <a:buSzPct val="45000"/>
        <a:buFont typeface="StarSymbol"/>
        <a:buChar char="●"/>
        <a:tabLst/>
        <a:defRPr lang="de-DE" sz="3200" b="0" i="0" u="none" strike="noStrike" spc="0">
          <a:solidFill>
            <a:srgbClr val="000000"/>
          </a:solidFill>
          <a:latin typeface="Calibri" pitchFamily="18"/>
        </a:defRPr>
      </a:lvl3pPr>
      <a:lvl4pPr lvl="3">
        <a:buSzPct val="75000"/>
        <a:buFont typeface="StarSymbol"/>
        <a:buChar char="–"/>
        <a:tabLst/>
        <a:defRPr lang="de-DE" sz="3200" b="0" i="0" u="none" strike="noStrike" spc="0">
          <a:solidFill>
            <a:srgbClr val="000000"/>
          </a:solidFill>
          <a:latin typeface="Calibri" pitchFamily="18"/>
        </a:defRPr>
      </a:lvl4pPr>
      <a:lvl5pPr lvl="4">
        <a:buSzPct val="45000"/>
        <a:buFont typeface="StarSymbol"/>
        <a:buChar char="●"/>
        <a:tabLst/>
        <a:defRPr lang="de-DE" sz="3200" b="0" i="0" u="none" strike="noStrike" spc="0">
          <a:solidFill>
            <a:srgbClr val="000000"/>
          </a:solidFill>
          <a:latin typeface="Calibri" pitchFamily="18"/>
        </a:defRPr>
      </a:lvl5pPr>
      <a:lvl6pPr lvl="5">
        <a:buSzPct val="45000"/>
        <a:buFont typeface="StarSymbol"/>
        <a:buChar char="●"/>
        <a:tabLst/>
        <a:defRPr lang="de-DE" sz="3200" b="0" i="0" u="none" strike="noStrike" spc="0">
          <a:solidFill>
            <a:srgbClr val="000000"/>
          </a:solidFill>
          <a:latin typeface="Calibri" pitchFamily="18"/>
        </a:defRPr>
      </a:lvl6pPr>
      <a:lvl7pPr lvl="6">
        <a:buSzPct val="45000"/>
        <a:buFont typeface="StarSymbol"/>
        <a:buChar char="●"/>
        <a:tabLst/>
        <a:defRPr lang="de-DE" sz="3200" b="0" i="0" u="none" strike="noStrike" spc="0">
          <a:solidFill>
            <a:srgbClr val="000000"/>
          </a:solidFill>
          <a:latin typeface="Calibri" pitchFamily="18"/>
        </a:defRPr>
      </a:lvl7pPr>
      <a:lvl8pPr lvl="7">
        <a:buSzPct val="45000"/>
        <a:buFont typeface="StarSymbol"/>
        <a:buChar char="●"/>
        <a:tabLst/>
        <a:defRPr lang="de-DE" sz="3200" b="0" i="0" u="none" strike="noStrike" spc="0">
          <a:solidFill>
            <a:srgbClr val="000000"/>
          </a:solidFill>
          <a:latin typeface="Calibri" pitchFamily="18"/>
        </a:defRPr>
      </a:lvl8pPr>
      <a:lvl9pPr marL="0" marR="0" lvl="0" indent="0" algn="l" rtl="0" hangingPunct="1">
        <a:spcBef>
          <a:spcPts val="638"/>
        </a:spcBef>
        <a:spcAft>
          <a:spcPts val="1417"/>
        </a:spcAft>
        <a:buSzPct val="45000"/>
        <a:buFont typeface="Arial" pitchFamily="32"/>
        <a:buChar char="•"/>
        <a:tabLst/>
        <a:defRPr lang="de-DE" sz="3200" b="0" i="0" u="none" strike="noStrike" spc="0">
          <a:solidFill>
            <a:srgbClr val="000000"/>
          </a:solidFill>
          <a:latin typeface="Calibri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Presseschau</a:t>
            </a:r>
          </a:p>
        </p:txBody>
      </p:sp>
      <p:sp>
        <p:nvSpPr>
          <p:cNvPr id="3" name="Untertitel 2"/>
          <p:cNvSpPr txBox="1">
            <a:spLocks noGrp="1"/>
          </p:cNvSpPr>
          <p:nvPr>
            <p:ph type="subTitle" idx="4294967295"/>
          </p:nvPr>
        </p:nvSpPr>
        <p:spPr>
          <a:xfrm>
            <a:off x="1371599" y="3886200"/>
            <a:ext cx="6400440" cy="1752119"/>
          </a:xfrm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spcAft>
                <a:spcPts val="0"/>
              </a:spcAft>
              <a:buNone/>
            </a:pPr>
            <a:r>
              <a:rPr lang="de-DE" sz="4400">
                <a:latin typeface="Calibri" pitchFamily="18"/>
              </a:rPr>
              <a:t>Vom xxxx bis zum xxxx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Kampf um das billige G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/>
              <a:t>Kampf um das billige Geld</a:t>
            </a:r>
          </a:p>
        </p:txBody>
      </p:sp>
      <p:sp>
        <p:nvSpPr>
          <p:cNvPr id="3" name="Inhaltsplatzhalter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638"/>
              </a:spcBef>
              <a:buFont typeface="Arial" pitchFamily="32"/>
              <a:buChar char="•"/>
            </a:pPr>
            <a:r>
              <a:rPr lang="de-DE" dirty="0">
                <a:latin typeface="Calibri" pitchFamily="18"/>
              </a:rPr>
              <a:t>DSGV sorgt sich um die Sparguthaben und fordert ein Ende des billigen Geldes</a:t>
            </a:r>
          </a:p>
          <a:p>
            <a:pPr marL="0" lvl="0" indent="0">
              <a:spcBef>
                <a:spcPts val="638"/>
              </a:spcBef>
              <a:buFont typeface="Arial" pitchFamily="32"/>
              <a:buChar char="•"/>
            </a:pPr>
            <a:r>
              <a:rPr lang="de-DE" dirty="0">
                <a:latin typeface="Calibri" pitchFamily="18"/>
              </a:rPr>
              <a:t>Finanz- und Schuldenkrise ist noch nicht vorbei</a:t>
            </a:r>
          </a:p>
          <a:p>
            <a:pPr marL="0" lvl="0" indent="0">
              <a:spcBef>
                <a:spcPts val="638"/>
              </a:spcBef>
              <a:buFont typeface="Arial" pitchFamily="32"/>
              <a:buChar char="•"/>
            </a:pPr>
            <a:r>
              <a:rPr lang="de-DE" dirty="0">
                <a:latin typeface="Calibri" pitchFamily="18"/>
              </a:rPr>
              <a:t>Niedriger Zinssatz gaukelt Risikolosigkeit vor</a:t>
            </a:r>
          </a:p>
          <a:p>
            <a:pPr marL="0" lvl="0" indent="0">
              <a:spcBef>
                <a:spcPts val="638"/>
              </a:spcBef>
              <a:buFont typeface="Arial" pitchFamily="32"/>
              <a:buChar char="•"/>
            </a:pPr>
            <a:r>
              <a:rPr lang="de-DE" dirty="0">
                <a:latin typeface="Calibri" pitchFamily="18"/>
              </a:rPr>
              <a:t>Gefahr für die Stabilität von Übersee</a:t>
            </a:r>
          </a:p>
          <a:p>
            <a:pPr marL="0" lvl="0" indent="0">
              <a:spcBef>
                <a:spcPts val="638"/>
              </a:spcBef>
              <a:buFont typeface="Arial" pitchFamily="32"/>
              <a:buChar char="•"/>
            </a:pPr>
            <a:r>
              <a:rPr lang="de-DE" dirty="0">
                <a:latin typeface="Calibri" pitchFamily="18"/>
              </a:rPr>
              <a:t>Hemmt Erneuerungswille in Krisenstaaten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 smtClean="0"/>
              <a:t>Europas Banken können sich nicht aus eigener Kraft retten</a:t>
            </a:r>
            <a:endParaRPr lang="de-DE" dirty="0"/>
          </a:p>
        </p:txBody>
      </p:sp>
      <p:sp>
        <p:nvSpPr>
          <p:cNvPr id="3" name="Inhaltsplatzhalter 2"/>
          <p:cNvSpPr txBox="1">
            <a:spLocks noGrp="1"/>
          </p:cNvSpPr>
          <p:nvPr>
            <p:ph type="body" idx="4294967295"/>
          </p:nvPr>
        </p:nvSpPr>
        <p:spPr>
          <a:xfrm>
            <a:off x="457200" y="1844824"/>
            <a:ext cx="8229240" cy="4280936"/>
          </a:xfrm>
        </p:spPr>
        <p:txBody>
          <a:bodyPr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marL="0" lvl="0" indent="0">
              <a:spcBef>
                <a:spcPts val="638"/>
              </a:spcBef>
              <a:buFont typeface="Arial" pitchFamily="32"/>
              <a:buChar char="•"/>
            </a:pPr>
            <a:r>
              <a:rPr lang="de-DE" dirty="0" smtClean="0">
                <a:latin typeface="Calibri" pitchFamily="18"/>
              </a:rPr>
              <a:t>Banken sind fieberhaft auf der suche nach einem Sicherheitsnetz</a:t>
            </a:r>
          </a:p>
          <a:p>
            <a:pPr marL="0" lvl="0" indent="0">
              <a:spcBef>
                <a:spcPts val="638"/>
              </a:spcBef>
              <a:buFont typeface="Arial" pitchFamily="32"/>
              <a:buChar char="•"/>
            </a:pPr>
            <a:r>
              <a:rPr lang="de-DE" dirty="0" smtClean="0">
                <a:latin typeface="Calibri" pitchFamily="18"/>
              </a:rPr>
              <a:t>Viele Banken sind insolvent</a:t>
            </a:r>
          </a:p>
          <a:p>
            <a:pPr marL="0" lvl="0" indent="0">
              <a:spcBef>
                <a:spcPts val="638"/>
              </a:spcBef>
              <a:buFont typeface="Arial" pitchFamily="32"/>
              <a:buChar char="•"/>
            </a:pPr>
            <a:r>
              <a:rPr lang="de-DE" dirty="0" smtClean="0">
                <a:latin typeface="Calibri" pitchFamily="18"/>
              </a:rPr>
              <a:t>Hoffnungsschimmer durch ESM</a:t>
            </a:r>
            <a:endParaRPr lang="de-DE" dirty="0">
              <a:latin typeface="Calibri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699873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/>
              <a:t>Das Ende einer Weltmacht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de-DE">
                <a:latin typeface="" pitchFamily="18"/>
              </a:rPr>
              <a:t>2 Billionen Schulden der USA bei China</a:t>
            </a:r>
          </a:p>
          <a:p>
            <a:pPr lvl="0"/>
            <a:r>
              <a:rPr lang="de-DE">
                <a:latin typeface="" pitchFamily="18"/>
              </a:rPr>
              <a:t>Erinnert an den Fall Griechenland</a:t>
            </a:r>
          </a:p>
          <a:p>
            <a:pPr lvl="0"/>
            <a:r>
              <a:rPr lang="de-DE">
                <a:latin typeface="" pitchFamily="18"/>
              </a:rPr>
              <a:t>Schneeballsystem auch in den USA</a:t>
            </a:r>
          </a:p>
          <a:p>
            <a:pPr lvl="0"/>
            <a:r>
              <a:rPr lang="de-DE">
                <a:latin typeface="" pitchFamily="18"/>
              </a:rPr>
              <a:t>Federal Reserve belastet den Amerikanischen Steuerzahler</a:t>
            </a:r>
          </a:p>
          <a:p>
            <a:pPr lvl="0"/>
            <a:r>
              <a:rPr lang="de-DE">
                <a:latin typeface="" pitchFamily="18"/>
              </a:rPr>
              <a:t>USA verlor ihren Nimbus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 idx="4294967295"/>
          </p:nvPr>
        </p:nvSpPr>
        <p:spPr/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Wirtschafts-Nobelpreis</a:t>
            </a:r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4294967295"/>
          </p:nvPr>
        </p:nvSpPr>
        <p:spPr/>
        <p:txBody>
          <a:bodyPr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de-DE">
                <a:latin typeface="" pitchFamily="18"/>
              </a:rPr>
              <a:t>Eugen F. Fama, Lars Peter Hansen &amp; Robert J. Shiller für empirische Methode zur langfristigen Marktbeobachtung</a:t>
            </a:r>
          </a:p>
          <a:p>
            <a:pPr lvl="0"/>
            <a:r>
              <a:rPr lang="de-DE">
                <a:latin typeface="" pitchFamily="18"/>
              </a:rPr>
              <a:t>Methode versucht zu erklären wie Aktienkurse entstehen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Qu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Quellen</a:t>
            </a: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4623145"/>
              </p:ext>
            </p:extLst>
          </p:nvPr>
        </p:nvGraphicFramePr>
        <p:xfrm>
          <a:off x="247650" y="1409700"/>
          <a:ext cx="8401050" cy="486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4" imgW="8214360" imgH="4755613" progId="Word.Document.8">
                  <p:embed/>
                </p:oleObj>
              </mc:Choice>
              <mc:Fallback>
                <p:oleObj name="Document" r:id="rId4" imgW="8214360" imgH="4755613" progId="Word.Document.8">
                  <p:embed/>
                  <p:pic>
                    <p:nvPicPr>
                      <p:cNvPr id="0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" y="1409700"/>
                        <a:ext cx="8401050" cy="486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 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Microsoft Office PowerPoint</Application>
  <PresentationFormat>Bildschirmpräsentation (4:3)</PresentationFormat>
  <Paragraphs>22</Paragraphs>
  <Slides>6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Standard</vt:lpstr>
      <vt:lpstr>Standard 1</vt:lpstr>
      <vt:lpstr>Microsoft Word 97 - 2003 Document</vt:lpstr>
      <vt:lpstr>Presseschau</vt:lpstr>
      <vt:lpstr>Kampf um das billige Geld</vt:lpstr>
      <vt:lpstr>Europas Banken können sich nicht aus eigener Kraft retten</vt:lpstr>
      <vt:lpstr>Das Ende einer Weltmacht</vt:lpstr>
      <vt:lpstr>Wirtschafts-Nobelpreis</vt:lpstr>
      <vt:lpstr>Quellen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Presseschau</dc:title>
  <dc:creator>TimKr_000</dc:creator>
  <cp:lastModifiedBy>Tim.Krampitz@live.com</cp:lastModifiedBy>
  <cp:revision>2</cp:revision>
  <dcterms:modified xsi:type="dcterms:W3CDTF">2013-10-21T15:46:05Z</dcterms:modified>
</cp:coreProperties>
</file>