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7" r:id="rId3"/>
    <p:sldId id="268" r:id="rId4"/>
    <p:sldId id="259" r:id="rId5"/>
    <p:sldId id="269" r:id="rId6"/>
    <p:sldId id="262" r:id="rId7"/>
    <p:sldId id="263" r:id="rId8"/>
    <p:sldId id="264" r:id="rId9"/>
    <p:sldId id="266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57" r:id="rId18"/>
    <p:sldId id="277" r:id="rId19"/>
    <p:sldId id="278" r:id="rId20"/>
    <p:sldId id="279" r:id="rId21"/>
    <p:sldId id="28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6174-101B-405E-A045-BCFF7575F4C1}" type="datetimeFigureOut">
              <a:rPr lang="en-GB" smtClean="0"/>
              <a:t>04/09/2013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89E984-D4CD-488F-9CE8-63A3D941FAC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6174-101B-405E-A045-BCFF7575F4C1}" type="datetimeFigureOut">
              <a:rPr lang="en-GB" smtClean="0"/>
              <a:t>04/09/2013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9E984-D4CD-488F-9CE8-63A3D941FAC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6174-101B-405E-A045-BCFF7575F4C1}" type="datetimeFigureOut">
              <a:rPr lang="en-GB" smtClean="0"/>
              <a:t>04/09/2013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9E984-D4CD-488F-9CE8-63A3D941FAC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6174-101B-405E-A045-BCFF7575F4C1}" type="datetimeFigureOut">
              <a:rPr lang="en-GB" smtClean="0"/>
              <a:t>04/09/2013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9E984-D4CD-488F-9CE8-63A3D941FAC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6174-101B-405E-A045-BCFF7575F4C1}" type="datetimeFigureOut">
              <a:rPr lang="en-GB" smtClean="0"/>
              <a:t>04/09/2013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9E984-D4CD-488F-9CE8-63A3D941FAC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6174-101B-405E-A045-BCFF7575F4C1}" type="datetimeFigureOut">
              <a:rPr lang="en-GB" smtClean="0"/>
              <a:t>04/09/2013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9E984-D4CD-488F-9CE8-63A3D941FAC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6174-101B-405E-A045-BCFF7575F4C1}" type="datetimeFigureOut">
              <a:rPr lang="en-GB" smtClean="0"/>
              <a:t>04/09/2013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9E984-D4CD-488F-9CE8-63A3D941FAC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6174-101B-405E-A045-BCFF7575F4C1}" type="datetimeFigureOut">
              <a:rPr lang="en-GB" smtClean="0"/>
              <a:t>04/09/2013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9E984-D4CD-488F-9CE8-63A3D941FAC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6174-101B-405E-A045-BCFF7575F4C1}" type="datetimeFigureOut">
              <a:rPr lang="en-GB" smtClean="0"/>
              <a:t>04/09/2013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9E984-D4CD-488F-9CE8-63A3D941FAC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6174-101B-405E-A045-BCFF7575F4C1}" type="datetimeFigureOut">
              <a:rPr lang="en-GB" smtClean="0"/>
              <a:t>04/09/2013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9E984-D4CD-488F-9CE8-63A3D941FAC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6174-101B-405E-A045-BCFF7575F4C1}" type="datetimeFigureOut">
              <a:rPr lang="en-GB" smtClean="0"/>
              <a:t>04/09/2013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9E984-D4CD-488F-9CE8-63A3D941FAC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CA6174-101B-405E-A045-BCFF7575F4C1}" type="datetimeFigureOut">
              <a:rPr lang="en-GB" smtClean="0"/>
              <a:t>04/09/2013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F89E984-D4CD-488F-9CE8-63A3D941FAC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1484784"/>
            <a:ext cx="7488832" cy="4680520"/>
          </a:xfrm>
        </p:spPr>
        <p:txBody>
          <a:bodyPr>
            <a:noAutofit/>
          </a:bodyPr>
          <a:lstStyle/>
          <a:p>
            <a:pPr marL="457200" indent="-457200" algn="l">
              <a:buAutoNum type="arabicPeriod"/>
            </a:pPr>
            <a:r>
              <a:rPr lang="en-GB" sz="3000" dirty="0" smtClean="0">
                <a:solidFill>
                  <a:schemeClr val="tx1"/>
                </a:solidFill>
              </a:rPr>
              <a:t>Background of HR position</a:t>
            </a:r>
            <a:endParaRPr lang="en-GB" sz="3000" dirty="0" smtClean="0">
              <a:solidFill>
                <a:schemeClr val="tx1"/>
              </a:solidFill>
            </a:endParaRPr>
          </a:p>
          <a:p>
            <a:pPr marL="457200" indent="-457200" algn="l">
              <a:buAutoNum type="arabicPeriod"/>
            </a:pPr>
            <a:r>
              <a:rPr lang="en-GB" sz="3000" dirty="0" smtClean="0">
                <a:solidFill>
                  <a:schemeClr val="tx1"/>
                </a:solidFill>
              </a:rPr>
              <a:t>Quick action on daily work of HR</a:t>
            </a:r>
          </a:p>
          <a:p>
            <a:pPr marL="457200" indent="-457200" algn="l">
              <a:buAutoNum type="arabicPeriod"/>
            </a:pPr>
            <a:r>
              <a:rPr lang="en-GB" sz="3000" dirty="0" smtClean="0">
                <a:solidFill>
                  <a:schemeClr val="tx1"/>
                </a:solidFill>
              </a:rPr>
              <a:t>HR Strategy Roadmap for RCS </a:t>
            </a:r>
          </a:p>
          <a:p>
            <a:pPr marL="457200" indent="-457200" algn="l">
              <a:buAutoNum type="arabicPeriod"/>
            </a:pPr>
            <a:r>
              <a:rPr lang="en-GB" sz="3000" dirty="0" smtClean="0">
                <a:solidFill>
                  <a:schemeClr val="tx1"/>
                </a:solidFill>
              </a:rPr>
              <a:t>Your decision on proposed HR development Plan</a:t>
            </a:r>
            <a:endParaRPr lang="en-GB" sz="3000" dirty="0" smtClean="0">
              <a:solidFill>
                <a:schemeClr val="tx1"/>
              </a:solidFill>
            </a:endParaRPr>
          </a:p>
          <a:p>
            <a:pPr marL="457200" indent="-457200" algn="l">
              <a:buAutoNum type="arabicPeriod"/>
            </a:pPr>
            <a:r>
              <a:rPr lang="en-GB" sz="3000" dirty="0" smtClean="0">
                <a:solidFill>
                  <a:schemeClr val="tx1"/>
                </a:solidFill>
              </a:rPr>
              <a:t>Trade </a:t>
            </a:r>
            <a:r>
              <a:rPr lang="en-GB" sz="3000" dirty="0" smtClean="0">
                <a:solidFill>
                  <a:schemeClr val="tx1"/>
                </a:solidFill>
              </a:rPr>
              <a:t>Union: need to </a:t>
            </a:r>
            <a:r>
              <a:rPr lang="en-GB" sz="3000" dirty="0" smtClean="0">
                <a:solidFill>
                  <a:schemeClr val="tx1"/>
                </a:solidFill>
              </a:rPr>
              <a:t>establish </a:t>
            </a:r>
            <a:r>
              <a:rPr lang="en-GB" sz="3000" dirty="0" smtClean="0">
                <a:solidFill>
                  <a:schemeClr val="tx1"/>
                </a:solidFill>
              </a:rPr>
              <a:t>or not</a:t>
            </a:r>
            <a:r>
              <a:rPr lang="en-GB" sz="3000" dirty="0" smtClean="0">
                <a:solidFill>
                  <a:schemeClr val="tx1"/>
                </a:solidFill>
              </a:rPr>
              <a:t>?</a:t>
            </a:r>
          </a:p>
          <a:p>
            <a:pPr marL="457200" indent="-457200" algn="l">
              <a:buAutoNum type="arabicPeriod"/>
            </a:pPr>
            <a:r>
              <a:rPr lang="en-GB" sz="3000" dirty="0" smtClean="0">
                <a:solidFill>
                  <a:schemeClr val="tx1"/>
                </a:solidFill>
              </a:rPr>
              <a:t>Feedback from RCS staff</a:t>
            </a:r>
            <a:endParaRPr lang="en-GB" sz="3000" dirty="0" smtClean="0">
              <a:solidFill>
                <a:schemeClr val="tx1"/>
              </a:solidFill>
            </a:endParaRPr>
          </a:p>
          <a:p>
            <a:pPr marL="457200" indent="-457200" algn="l">
              <a:buAutoNum type="arabicPeriod"/>
            </a:pPr>
            <a:r>
              <a:rPr lang="en-GB" sz="3000" dirty="0" smtClean="0">
                <a:solidFill>
                  <a:schemeClr val="tx1"/>
                </a:solidFill>
              </a:rPr>
              <a:t>Other issues</a:t>
            </a:r>
          </a:p>
          <a:p>
            <a:pPr marL="457200" indent="-457200" algn="l">
              <a:buAutoNum type="arabicPeriod"/>
            </a:pPr>
            <a:endParaRPr lang="en-GB" sz="3000" dirty="0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0"/>
            <a:ext cx="8568952" cy="1268759"/>
          </a:xfrm>
        </p:spPr>
        <p:txBody>
          <a:bodyPr/>
          <a:lstStyle/>
          <a:p>
            <a:r>
              <a:rPr lang="en-GB" sz="3200" b="1" i="1" dirty="0" smtClean="0">
                <a:solidFill>
                  <a:srgbClr val="FF0000"/>
                </a:solidFill>
              </a:rPr>
              <a:t>Review on </a:t>
            </a:r>
            <a:br>
              <a:rPr lang="en-GB" sz="3200" b="1" i="1" dirty="0" smtClean="0">
                <a:solidFill>
                  <a:srgbClr val="FF0000"/>
                </a:solidFill>
              </a:rPr>
            </a:br>
            <a:r>
              <a:rPr lang="en-GB" sz="3200" b="1" dirty="0" smtClean="0">
                <a:solidFill>
                  <a:srgbClr val="FF0000"/>
                </a:solidFill>
              </a:rPr>
              <a:t>          </a:t>
            </a:r>
            <a:r>
              <a:rPr lang="en-GB" sz="3200" b="1" dirty="0" smtClean="0">
                <a:solidFill>
                  <a:srgbClr val="FF0000"/>
                </a:solidFill>
              </a:rPr>
              <a:t>Human Resource Management</a:t>
            </a:r>
            <a:endParaRPr lang="en-GB" sz="3200" b="1" dirty="0">
              <a:solidFill>
                <a:srgbClr val="FF0000"/>
              </a:solidFill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35" t="19472" r="26733" b="15263"/>
          <a:stretch>
            <a:fillRect/>
          </a:stretch>
        </p:blipFill>
        <p:spPr bwMode="auto">
          <a:xfrm>
            <a:off x="179511" y="188639"/>
            <a:ext cx="1323723" cy="1296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945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5048" y="188640"/>
            <a:ext cx="8568952" cy="936104"/>
          </a:xfrm>
        </p:spPr>
        <p:txBody>
          <a:bodyPr/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HR STRATEGY ROADMAP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5168" y="1412776"/>
            <a:ext cx="7488832" cy="4536504"/>
          </a:xfrm>
        </p:spPr>
        <p:txBody>
          <a:bodyPr>
            <a:noAutofit/>
          </a:bodyPr>
          <a:lstStyle/>
          <a:p>
            <a:pPr algn="l"/>
            <a:r>
              <a:rPr lang="en-GB" sz="3000" i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Include  5 Ps</a:t>
            </a:r>
            <a:r>
              <a:rPr lang="en-GB" sz="3000" dirty="0" smtClean="0">
                <a:solidFill>
                  <a:schemeClr val="tx1"/>
                </a:solidFill>
              </a:rPr>
              <a:t>:</a:t>
            </a:r>
          </a:p>
          <a:p>
            <a:pPr marL="457200" indent="-457200" algn="l">
              <a:buFontTx/>
              <a:buChar char="-"/>
            </a:pPr>
            <a:r>
              <a:rPr lang="en-GB" sz="3000" b="1" dirty="0" smtClean="0">
                <a:solidFill>
                  <a:schemeClr val="tx1"/>
                </a:solidFill>
              </a:rPr>
              <a:t>HR Philosophy</a:t>
            </a:r>
            <a:r>
              <a:rPr lang="en-GB" sz="3000" dirty="0" smtClean="0">
                <a:solidFill>
                  <a:schemeClr val="tx1"/>
                </a:solidFill>
              </a:rPr>
              <a:t>: Align HR policies/programs with business goals and the needs of employees.</a:t>
            </a:r>
          </a:p>
          <a:p>
            <a:pPr marL="457200" indent="-457200" algn="l">
              <a:buFontTx/>
              <a:buChar char="-"/>
            </a:pPr>
            <a:r>
              <a:rPr lang="en-GB" sz="3000" b="1" dirty="0" smtClean="0">
                <a:solidFill>
                  <a:schemeClr val="tx1"/>
                </a:solidFill>
              </a:rPr>
              <a:t>HR Policy</a:t>
            </a:r>
            <a:r>
              <a:rPr lang="en-GB" sz="3000" dirty="0" smtClean="0">
                <a:solidFill>
                  <a:schemeClr val="tx1"/>
                </a:solidFill>
              </a:rPr>
              <a:t>: </a:t>
            </a:r>
            <a:r>
              <a:rPr lang="en-GB" sz="3000" dirty="0" err="1" smtClean="0">
                <a:solidFill>
                  <a:schemeClr val="tx1"/>
                </a:solidFill>
              </a:rPr>
              <a:t>Labor</a:t>
            </a:r>
            <a:r>
              <a:rPr lang="en-GB" sz="3000" dirty="0" smtClean="0">
                <a:solidFill>
                  <a:schemeClr val="tx1"/>
                </a:solidFill>
              </a:rPr>
              <a:t> rule must be filed with Ministry of </a:t>
            </a:r>
            <a:r>
              <a:rPr lang="en-GB" sz="3000" dirty="0" err="1" smtClean="0">
                <a:solidFill>
                  <a:schemeClr val="tx1"/>
                </a:solidFill>
              </a:rPr>
              <a:t>Labor</a:t>
            </a:r>
            <a:r>
              <a:rPr lang="en-GB" sz="3000" dirty="0" smtClean="0">
                <a:solidFill>
                  <a:schemeClr val="tx1"/>
                </a:solidFill>
              </a:rPr>
              <a:t>, with positive opinion from representative organization of </a:t>
            </a:r>
            <a:r>
              <a:rPr lang="en-GB" sz="3000" dirty="0" err="1" smtClean="0">
                <a:solidFill>
                  <a:schemeClr val="tx1"/>
                </a:solidFill>
              </a:rPr>
              <a:t>Labor</a:t>
            </a:r>
            <a:r>
              <a:rPr lang="en-GB" sz="3000" dirty="0" smtClean="0">
                <a:solidFill>
                  <a:schemeClr val="tx1"/>
                </a:solidFill>
              </a:rPr>
              <a:t> collective. </a:t>
            </a:r>
            <a:r>
              <a:rPr lang="en-GB" sz="3000" i="1" dirty="0" smtClean="0">
                <a:solidFill>
                  <a:srgbClr val="0070C0"/>
                </a:solidFill>
              </a:rPr>
              <a:t>(refer to Article 119, </a:t>
            </a:r>
            <a:r>
              <a:rPr lang="en-GB" sz="3000" i="1" dirty="0" err="1" smtClean="0">
                <a:solidFill>
                  <a:srgbClr val="0070C0"/>
                </a:solidFill>
              </a:rPr>
              <a:t>Labor</a:t>
            </a:r>
            <a:r>
              <a:rPr lang="en-GB" sz="3000" i="1" dirty="0" smtClean="0">
                <a:solidFill>
                  <a:srgbClr val="0070C0"/>
                </a:solidFill>
              </a:rPr>
              <a:t> Law) </a:t>
            </a:r>
          </a:p>
          <a:p>
            <a:pPr algn="l"/>
            <a:endParaRPr lang="en-GB" sz="3000" dirty="0" smtClean="0">
              <a:solidFill>
                <a:schemeClr val="tx1"/>
              </a:solidFill>
            </a:endParaRPr>
          </a:p>
          <a:p>
            <a:pPr algn="l"/>
            <a:endParaRPr lang="en-GB" sz="3000" dirty="0">
              <a:solidFill>
                <a:schemeClr val="tx1"/>
              </a:solidFill>
            </a:endParaRPr>
          </a:p>
          <a:p>
            <a:pPr marL="457200" indent="-457200" algn="l">
              <a:buFontTx/>
              <a:buChar char="-"/>
            </a:pPr>
            <a:endParaRPr lang="en-GB" sz="3000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9764"/>
            <a:ext cx="131971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909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5048" y="188640"/>
            <a:ext cx="8568952" cy="936104"/>
          </a:xfrm>
        </p:spPr>
        <p:txBody>
          <a:bodyPr/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HR STRATEGY ROADMAP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5168" y="1412776"/>
            <a:ext cx="7488832" cy="4536504"/>
          </a:xfrm>
        </p:spPr>
        <p:txBody>
          <a:bodyPr>
            <a:noAutofit/>
          </a:bodyPr>
          <a:lstStyle/>
          <a:p>
            <a:pPr algn="l"/>
            <a:r>
              <a:rPr lang="en-GB" sz="3000" i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Include  5 Ps (cont.)</a:t>
            </a:r>
            <a:r>
              <a:rPr lang="en-GB" sz="3000" dirty="0" smtClean="0">
                <a:solidFill>
                  <a:schemeClr val="tx1"/>
                </a:solidFill>
              </a:rPr>
              <a:t>:</a:t>
            </a:r>
          </a:p>
          <a:p>
            <a:pPr marL="457200" indent="-457200" algn="l">
              <a:buFontTx/>
              <a:buChar char="-"/>
            </a:pPr>
            <a:r>
              <a:rPr lang="en-GB" sz="3000" b="1" dirty="0" smtClean="0">
                <a:solidFill>
                  <a:schemeClr val="tx1"/>
                </a:solidFill>
              </a:rPr>
              <a:t>HR Program</a:t>
            </a:r>
            <a:r>
              <a:rPr lang="en-GB" sz="3000" dirty="0" smtClean="0">
                <a:solidFill>
                  <a:schemeClr val="tx1"/>
                </a:solidFill>
              </a:rPr>
              <a:t>: Compensation, Incentive, benefit structures, recruitment, training, Develop, Promotion and retention.</a:t>
            </a:r>
          </a:p>
          <a:p>
            <a:pPr marL="457200" indent="-457200" algn="l">
              <a:buFontTx/>
              <a:buChar char="-"/>
            </a:pPr>
            <a:r>
              <a:rPr lang="en-GB" sz="3000" b="1" dirty="0" smtClean="0">
                <a:solidFill>
                  <a:schemeClr val="tx1"/>
                </a:solidFill>
              </a:rPr>
              <a:t>HR Practice and Process</a:t>
            </a:r>
            <a:r>
              <a:rPr lang="en-GB" sz="3000" dirty="0" smtClean="0">
                <a:solidFill>
                  <a:schemeClr val="tx1"/>
                </a:solidFill>
              </a:rPr>
              <a:t>: Planning, Searching, Recruitment, Orientation, Training, Performance Evaluation, Productivity Improvement,…</a:t>
            </a:r>
            <a:endParaRPr lang="en-GB" sz="3000" dirty="0" smtClean="0">
              <a:solidFill>
                <a:schemeClr val="tx1"/>
              </a:solidFill>
            </a:endParaRPr>
          </a:p>
          <a:p>
            <a:pPr algn="l"/>
            <a:endParaRPr lang="en-GB" sz="3000" dirty="0">
              <a:solidFill>
                <a:schemeClr val="tx1"/>
              </a:solidFill>
            </a:endParaRPr>
          </a:p>
          <a:p>
            <a:pPr marL="457200" indent="-457200" algn="l">
              <a:buFontTx/>
              <a:buChar char="-"/>
            </a:pPr>
            <a:endParaRPr lang="en-GB" sz="3000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9764"/>
            <a:ext cx="131971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562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5048" y="188640"/>
            <a:ext cx="8568952" cy="1387268"/>
          </a:xfrm>
        </p:spPr>
        <p:txBody>
          <a:bodyPr/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Propose </a:t>
            </a:r>
            <a:br>
              <a:rPr lang="en-GB" sz="3200" b="1" dirty="0" smtClean="0">
                <a:solidFill>
                  <a:srgbClr val="FF0000"/>
                </a:solidFill>
              </a:rPr>
            </a:br>
            <a:r>
              <a:rPr lang="en-GB" sz="3200" b="1" dirty="0" smtClean="0">
                <a:solidFill>
                  <a:srgbClr val="FF0000"/>
                </a:solidFill>
              </a:rPr>
              <a:t>HR DEVELOPMENT PLAN </a:t>
            </a:r>
            <a:br>
              <a:rPr lang="en-GB" sz="3200" b="1" dirty="0" smtClean="0">
                <a:solidFill>
                  <a:srgbClr val="FF0000"/>
                </a:solidFill>
              </a:rPr>
            </a:br>
            <a:r>
              <a:rPr lang="en-GB" sz="3200" b="1" dirty="0" smtClean="0">
                <a:solidFill>
                  <a:srgbClr val="FF0000"/>
                </a:solidFill>
              </a:rPr>
              <a:t>and YOUR DECISION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5168" y="1700808"/>
            <a:ext cx="7488832" cy="4248472"/>
          </a:xfrm>
        </p:spPr>
        <p:txBody>
          <a:bodyPr>
            <a:noAutofit/>
          </a:bodyPr>
          <a:lstStyle/>
          <a:p>
            <a:pPr algn="l"/>
            <a:r>
              <a:rPr lang="en-GB" sz="3000" i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Your decision</a:t>
            </a:r>
            <a:r>
              <a:rPr lang="en-GB" sz="3000" dirty="0" smtClean="0">
                <a:solidFill>
                  <a:schemeClr val="tx1"/>
                </a:solidFill>
              </a:rPr>
              <a:t>:</a:t>
            </a:r>
          </a:p>
          <a:p>
            <a:pPr marL="457200" indent="-457200" algn="l">
              <a:buFontTx/>
              <a:buChar char="-"/>
            </a:pPr>
            <a:r>
              <a:rPr lang="en-GB" sz="3000" dirty="0" smtClean="0">
                <a:solidFill>
                  <a:schemeClr val="tx1"/>
                </a:solidFill>
              </a:rPr>
              <a:t>Outsourcing, or</a:t>
            </a:r>
          </a:p>
          <a:p>
            <a:pPr marL="457200" indent="-457200" algn="l">
              <a:buFontTx/>
              <a:buChar char="-"/>
            </a:pPr>
            <a:r>
              <a:rPr lang="en-GB" sz="3000" dirty="0" smtClean="0">
                <a:solidFill>
                  <a:schemeClr val="tx1"/>
                </a:solidFill>
              </a:rPr>
              <a:t>Set up In-house HR Management team?</a:t>
            </a:r>
          </a:p>
          <a:p>
            <a:pPr algn="l"/>
            <a:r>
              <a:rPr lang="en-GB" sz="3000" i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Propose</a:t>
            </a:r>
            <a:r>
              <a:rPr lang="en-GB" sz="3000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+ Payroll: Outsourcing</a:t>
            </a: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+ Organization structure: propose as below</a:t>
            </a:r>
          </a:p>
          <a:p>
            <a:pPr algn="l"/>
            <a:endParaRPr lang="en-GB" sz="30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9764"/>
            <a:ext cx="131971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422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5048" y="188640"/>
            <a:ext cx="8568952" cy="1387268"/>
          </a:xfrm>
        </p:spPr>
        <p:txBody>
          <a:bodyPr/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Propose </a:t>
            </a:r>
            <a:br>
              <a:rPr lang="en-GB" sz="3200" b="1" dirty="0" smtClean="0">
                <a:solidFill>
                  <a:srgbClr val="FF0000"/>
                </a:solidFill>
              </a:rPr>
            </a:br>
            <a:r>
              <a:rPr lang="en-GB" sz="3200" b="1" dirty="0" smtClean="0">
                <a:solidFill>
                  <a:srgbClr val="FF0000"/>
                </a:solidFill>
              </a:rPr>
              <a:t>HR DEVELOPMENT PLAN </a:t>
            </a:r>
            <a:br>
              <a:rPr lang="en-GB" sz="3200" b="1" dirty="0" smtClean="0">
                <a:solidFill>
                  <a:srgbClr val="FF0000"/>
                </a:solidFill>
              </a:rPr>
            </a:br>
            <a:r>
              <a:rPr lang="en-GB" sz="3200" b="1" dirty="0" smtClean="0">
                <a:solidFill>
                  <a:srgbClr val="FF0000"/>
                </a:solidFill>
              </a:rPr>
              <a:t>and YOUR DECISION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5168" y="1700808"/>
            <a:ext cx="7488832" cy="4248472"/>
          </a:xfrm>
        </p:spPr>
        <p:txBody>
          <a:bodyPr>
            <a:noAutofit/>
          </a:bodyPr>
          <a:lstStyle/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Organization structure:</a:t>
            </a:r>
            <a:endParaRPr lang="en-GB" sz="30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9764"/>
            <a:ext cx="131971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20888"/>
            <a:ext cx="8640960" cy="3960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397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5048" y="188640"/>
            <a:ext cx="8568952" cy="1152128"/>
          </a:xfrm>
        </p:spPr>
        <p:txBody>
          <a:bodyPr/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TRADE UNION: </a:t>
            </a:r>
            <a:br>
              <a:rPr lang="en-GB" sz="3200" b="1" dirty="0" smtClean="0">
                <a:solidFill>
                  <a:srgbClr val="FF0000"/>
                </a:solidFill>
              </a:rPr>
            </a:br>
            <a:r>
              <a:rPr lang="en-GB" sz="3200" b="1" dirty="0" smtClean="0">
                <a:solidFill>
                  <a:srgbClr val="FF0000"/>
                </a:solidFill>
              </a:rPr>
              <a:t>Need to establish or not?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5168" y="1700808"/>
            <a:ext cx="7488832" cy="4248472"/>
          </a:xfrm>
        </p:spPr>
        <p:txBody>
          <a:bodyPr>
            <a:noAutofit/>
          </a:bodyPr>
          <a:lstStyle/>
          <a:p>
            <a:pPr marL="457200" indent="-457200" algn="l">
              <a:buFontTx/>
              <a:buChar char="-"/>
            </a:pPr>
            <a:r>
              <a:rPr lang="en-GB" sz="3000" i="1" dirty="0" smtClean="0">
                <a:solidFill>
                  <a:srgbClr val="0070C0"/>
                </a:solidFill>
              </a:rPr>
              <a:t>Refer to point 1, Article 189, </a:t>
            </a:r>
            <a:r>
              <a:rPr lang="en-GB" sz="3000" i="1" dirty="0" err="1" smtClean="0">
                <a:solidFill>
                  <a:srgbClr val="0070C0"/>
                </a:solidFill>
              </a:rPr>
              <a:t>Labor</a:t>
            </a:r>
            <a:r>
              <a:rPr lang="en-GB" sz="3000" i="1" dirty="0" smtClean="0">
                <a:solidFill>
                  <a:srgbClr val="0070C0"/>
                </a:solidFill>
              </a:rPr>
              <a:t> Law</a:t>
            </a:r>
            <a:r>
              <a:rPr lang="en-GB" sz="3000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“</a:t>
            </a:r>
            <a:r>
              <a:rPr lang="en-GB" sz="3000" i="1" dirty="0" smtClean="0">
                <a:solidFill>
                  <a:schemeClr val="tx1"/>
                </a:solidFill>
              </a:rPr>
              <a:t>The employee working at the Enterprises, Agencies or Organizations has the right to establish , join and operate the Trade Union in accordance with the Law on Trade Union.”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9764"/>
            <a:ext cx="131971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847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5048" y="188640"/>
            <a:ext cx="8568952" cy="1152128"/>
          </a:xfrm>
        </p:spPr>
        <p:txBody>
          <a:bodyPr/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TRADE UNION: </a:t>
            </a:r>
            <a:br>
              <a:rPr lang="en-GB" sz="3200" b="1" dirty="0" smtClean="0">
                <a:solidFill>
                  <a:srgbClr val="FF0000"/>
                </a:solidFill>
              </a:rPr>
            </a:br>
            <a:r>
              <a:rPr lang="en-GB" sz="3200" b="1" dirty="0" smtClean="0">
                <a:solidFill>
                  <a:srgbClr val="FF0000"/>
                </a:solidFill>
              </a:rPr>
              <a:t>Need to establish or not?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5168" y="1700808"/>
            <a:ext cx="7488832" cy="4248472"/>
          </a:xfrm>
        </p:spPr>
        <p:txBody>
          <a:bodyPr>
            <a:noAutofit/>
          </a:bodyPr>
          <a:lstStyle/>
          <a:p>
            <a:pPr marL="457200" indent="-457200" algn="l">
              <a:buFontTx/>
              <a:buChar char="-"/>
            </a:pPr>
            <a:r>
              <a:rPr lang="en-GB" sz="3000" i="1" dirty="0" smtClean="0">
                <a:solidFill>
                  <a:srgbClr val="0070C0"/>
                </a:solidFill>
              </a:rPr>
              <a:t>Refer to point 1, Article 190, </a:t>
            </a:r>
            <a:r>
              <a:rPr lang="en-GB" sz="3000" i="1" dirty="0" err="1" smtClean="0">
                <a:solidFill>
                  <a:srgbClr val="0070C0"/>
                </a:solidFill>
              </a:rPr>
              <a:t>Labor</a:t>
            </a:r>
            <a:r>
              <a:rPr lang="en-GB" sz="3000" i="1" dirty="0" smtClean="0">
                <a:solidFill>
                  <a:srgbClr val="0070C0"/>
                </a:solidFill>
              </a:rPr>
              <a:t> Law:</a:t>
            </a:r>
          </a:p>
          <a:p>
            <a:pPr algn="l"/>
            <a:r>
              <a:rPr lang="en-GB" sz="3000" i="1" dirty="0" smtClean="0">
                <a:solidFill>
                  <a:schemeClr val="tx1"/>
                </a:solidFill>
              </a:rPr>
              <a:t>“Prohibited acts for the employer related to the establishment, joining and Operation of Trade Union:</a:t>
            </a:r>
          </a:p>
          <a:p>
            <a:pPr algn="l"/>
            <a:r>
              <a:rPr lang="en-GB" sz="3000" i="1" dirty="0" smtClean="0">
                <a:solidFill>
                  <a:schemeClr val="tx1"/>
                </a:solidFill>
              </a:rPr>
              <a:t>Hindering or causing difficulties for the establishment , joining or Operation of  the Trade Union of the employee.”</a:t>
            </a:r>
            <a:endParaRPr lang="en-GB" sz="3000" i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9764"/>
            <a:ext cx="131971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7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5048" y="188640"/>
            <a:ext cx="8568952" cy="1152128"/>
          </a:xfrm>
        </p:spPr>
        <p:txBody>
          <a:bodyPr/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TRADE UNION: </a:t>
            </a:r>
            <a:br>
              <a:rPr lang="en-GB" sz="3200" b="1" dirty="0" smtClean="0">
                <a:solidFill>
                  <a:srgbClr val="FF0000"/>
                </a:solidFill>
              </a:rPr>
            </a:br>
            <a:r>
              <a:rPr lang="en-GB" sz="3200" b="1" dirty="0" smtClean="0">
                <a:solidFill>
                  <a:srgbClr val="FF0000"/>
                </a:solidFill>
              </a:rPr>
              <a:t>Need to establish or not?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5168" y="1700808"/>
            <a:ext cx="7488832" cy="4248472"/>
          </a:xfrm>
        </p:spPr>
        <p:txBody>
          <a:bodyPr>
            <a:noAutofit/>
          </a:bodyPr>
          <a:lstStyle/>
          <a:p>
            <a:pPr marL="457200" indent="-457200" algn="l">
              <a:buFontTx/>
              <a:buChar char="-"/>
            </a:pPr>
            <a:r>
              <a:rPr lang="en-GB" sz="3000" i="1" dirty="0" smtClean="0">
                <a:solidFill>
                  <a:srgbClr val="0070C0"/>
                </a:solidFill>
              </a:rPr>
              <a:t>Refer to Article 241, </a:t>
            </a:r>
            <a:r>
              <a:rPr lang="en-GB" sz="3000" i="1" dirty="0" err="1" smtClean="0">
                <a:solidFill>
                  <a:srgbClr val="0070C0"/>
                </a:solidFill>
              </a:rPr>
              <a:t>Labor</a:t>
            </a:r>
            <a:r>
              <a:rPr lang="en-GB" sz="3000" i="1" dirty="0" smtClean="0">
                <a:solidFill>
                  <a:srgbClr val="0070C0"/>
                </a:solidFill>
              </a:rPr>
              <a:t> Law:</a:t>
            </a:r>
          </a:p>
          <a:p>
            <a:pPr algn="l"/>
            <a:r>
              <a:rPr lang="en-GB" sz="3000" i="1" dirty="0" smtClean="0">
                <a:solidFill>
                  <a:schemeClr val="tx1"/>
                </a:solidFill>
              </a:rPr>
              <a:t>“</a:t>
            </a:r>
            <a:r>
              <a:rPr lang="en-GB" sz="3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 employer who employs less than 10 employees must implement the provisions of this Law, but is reduced </a:t>
            </a:r>
            <a:r>
              <a:rPr lang="en-GB" sz="30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annd</a:t>
            </a:r>
            <a:r>
              <a:rPr lang="en-GB" sz="3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exempted a number of standards and procedures </a:t>
            </a:r>
            <a:r>
              <a:rPr lang="en-GB" sz="30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precribed</a:t>
            </a:r>
            <a:r>
              <a:rPr lang="en-GB" sz="3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by the Government</a:t>
            </a:r>
            <a:r>
              <a:rPr lang="en-GB" sz="3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”.</a:t>
            </a: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&gt;&gt; Currently, RCS has 47 local employees with </a:t>
            </a:r>
            <a:r>
              <a:rPr lang="en-GB" sz="3000" dirty="0" err="1" smtClean="0">
                <a:solidFill>
                  <a:schemeClr val="tx1"/>
                </a:solidFill>
              </a:rPr>
              <a:t>Labor</a:t>
            </a:r>
            <a:r>
              <a:rPr lang="en-GB" sz="3000" dirty="0" smtClean="0">
                <a:solidFill>
                  <a:schemeClr val="tx1"/>
                </a:solidFill>
              </a:rPr>
              <a:t> contracts.</a:t>
            </a:r>
            <a:endParaRPr lang="en-GB" sz="30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9764"/>
            <a:ext cx="131971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172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7783" y="328449"/>
            <a:ext cx="8568952" cy="1198774"/>
          </a:xfrm>
        </p:spPr>
        <p:txBody>
          <a:bodyPr/>
          <a:lstStyle/>
          <a:p>
            <a:r>
              <a:rPr lang="en-GB" sz="3200" b="1" i="1" dirty="0" smtClean="0">
                <a:solidFill>
                  <a:srgbClr val="FF0000"/>
                </a:solidFill>
              </a:rPr>
              <a:t>        Some </a:t>
            </a:r>
            <a:r>
              <a:rPr lang="en-GB" sz="3200" b="1" i="1" dirty="0" smtClean="0">
                <a:solidFill>
                  <a:srgbClr val="FF0000"/>
                </a:solidFill>
              </a:rPr>
              <a:t>Opinions from RCS staff:</a:t>
            </a:r>
            <a:r>
              <a:rPr lang="en-GB" sz="3200" b="1" dirty="0" smtClean="0">
                <a:solidFill>
                  <a:srgbClr val="FF0000"/>
                </a:solidFill>
                <a:effectLst/>
              </a:rPr>
              <a:t/>
            </a:r>
            <a:br>
              <a:rPr lang="en-GB" sz="3200" b="1" dirty="0" smtClean="0">
                <a:solidFill>
                  <a:srgbClr val="FF0000"/>
                </a:solidFill>
                <a:effectLst/>
              </a:rPr>
            </a:br>
            <a:r>
              <a:rPr lang="en-GB" sz="3200" b="1" dirty="0" smtClean="0">
                <a:solidFill>
                  <a:srgbClr val="FF0000"/>
                </a:solidFill>
                <a:effectLst/>
              </a:rPr>
              <a:t>           </a:t>
            </a:r>
            <a:endParaRPr lang="en-GB" sz="3200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1230" y="1340768"/>
            <a:ext cx="7488832" cy="5328592"/>
          </a:xfrm>
        </p:spPr>
        <p:txBody>
          <a:bodyPr>
            <a:noAutofit/>
          </a:bodyPr>
          <a:lstStyle/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1/ Need to achieve </a:t>
            </a:r>
            <a:r>
              <a:rPr lang="en-GB" sz="3000" dirty="0" smtClean="0">
                <a:solidFill>
                  <a:schemeClr val="tx1"/>
                </a:solidFill>
              </a:rPr>
              <a:t>in Recruitment</a:t>
            </a:r>
            <a:r>
              <a:rPr lang="en-GB" sz="3000" dirty="0" smtClean="0">
                <a:solidFill>
                  <a:schemeClr val="tx1"/>
                </a:solidFill>
              </a:rPr>
              <a:t>: </a:t>
            </a: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Clear policies of benefits, bonus for TL, FS. Now, just verbal informing to new TL, FS. </a:t>
            </a: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&gt;&gt; Affect recruiting when display what benefits they receive when they join RCS. </a:t>
            </a: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(Pivotal: print the benefit table and explain on it).</a:t>
            </a: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2/ </a:t>
            </a:r>
            <a:r>
              <a:rPr lang="en-GB" sz="3000" dirty="0" err="1" smtClean="0">
                <a:solidFill>
                  <a:schemeClr val="tx1"/>
                </a:solidFill>
              </a:rPr>
              <a:t>Motobike</a:t>
            </a:r>
            <a:r>
              <a:rPr lang="en-GB" sz="3000" dirty="0" smtClean="0">
                <a:solidFill>
                  <a:schemeClr val="tx1"/>
                </a:solidFill>
              </a:rPr>
              <a:t> parking fee </a:t>
            </a: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(5USD *48 </a:t>
            </a:r>
            <a:r>
              <a:rPr lang="en-GB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pax</a:t>
            </a: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r>
              <a:rPr lang="en-GB" sz="3000" i="1" dirty="0" smtClean="0">
                <a:solidFill>
                  <a:schemeClr val="tx1"/>
                </a:solidFill>
              </a:rPr>
              <a:t> </a:t>
            </a:r>
            <a:r>
              <a:rPr lang="en-GB" sz="3000" dirty="0" smtClean="0">
                <a:solidFill>
                  <a:schemeClr val="tx1"/>
                </a:solidFill>
              </a:rPr>
              <a:t>: </a:t>
            </a: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Suggest not deduct from salary.</a:t>
            </a: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 &gt;&gt; Difficult to explain to candidates.</a:t>
            </a:r>
            <a:endParaRPr lang="en-GB" sz="3000" dirty="0" smtClean="0">
              <a:solidFill>
                <a:schemeClr val="tx1"/>
              </a:solidFill>
            </a:endParaRPr>
          </a:p>
          <a:p>
            <a:pPr algn="l"/>
            <a:endParaRPr lang="en-GB" sz="3000" i="1" dirty="0">
              <a:solidFill>
                <a:schemeClr val="tx1"/>
              </a:solidFill>
            </a:endParaRP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        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9764"/>
            <a:ext cx="131971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202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7783" y="328449"/>
            <a:ext cx="8568952" cy="1198774"/>
          </a:xfrm>
        </p:spPr>
        <p:txBody>
          <a:bodyPr/>
          <a:lstStyle/>
          <a:p>
            <a:r>
              <a:rPr lang="en-GB" sz="3200" b="1" i="1" dirty="0" smtClean="0">
                <a:solidFill>
                  <a:srgbClr val="FF0000"/>
                </a:solidFill>
              </a:rPr>
              <a:t>        Some </a:t>
            </a:r>
            <a:r>
              <a:rPr lang="en-GB" sz="3200" b="1" i="1" dirty="0" smtClean="0">
                <a:solidFill>
                  <a:srgbClr val="FF0000"/>
                </a:solidFill>
              </a:rPr>
              <a:t>Opinions from RCS staff:</a:t>
            </a:r>
            <a:r>
              <a:rPr lang="en-GB" sz="3200" b="1" dirty="0" smtClean="0">
                <a:solidFill>
                  <a:srgbClr val="FF0000"/>
                </a:solidFill>
                <a:effectLst/>
              </a:rPr>
              <a:t/>
            </a:r>
            <a:br>
              <a:rPr lang="en-GB" sz="3200" b="1" dirty="0" smtClean="0">
                <a:solidFill>
                  <a:srgbClr val="FF0000"/>
                </a:solidFill>
                <a:effectLst/>
              </a:rPr>
            </a:br>
            <a:r>
              <a:rPr lang="en-GB" sz="3200" b="1" dirty="0" smtClean="0">
                <a:solidFill>
                  <a:srgbClr val="FF0000"/>
                </a:solidFill>
                <a:effectLst/>
              </a:rPr>
              <a:t>           </a:t>
            </a:r>
            <a:endParaRPr lang="en-GB" sz="3200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1230" y="1340768"/>
            <a:ext cx="7488832" cy="5328592"/>
          </a:xfrm>
        </p:spPr>
        <p:txBody>
          <a:bodyPr>
            <a:noAutofit/>
          </a:bodyPr>
          <a:lstStyle/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3/ Develop Company website</a:t>
            </a: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4/ Update Company Charter to employees, especially for Receptionist to have correct information when answering the phone.</a:t>
            </a:r>
            <a:endParaRPr lang="en-GB" sz="3000" dirty="0" smtClean="0">
              <a:solidFill>
                <a:schemeClr val="tx1"/>
              </a:solidFill>
            </a:endParaRP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5/ </a:t>
            </a:r>
            <a:r>
              <a:rPr lang="en-GB" sz="3000" dirty="0" smtClean="0">
                <a:solidFill>
                  <a:schemeClr val="tx1"/>
                </a:solidFill>
              </a:rPr>
              <a:t>Suggest  to establish Trade Union:</a:t>
            </a:r>
            <a:endParaRPr lang="en-GB" sz="3000" dirty="0" smtClean="0">
              <a:solidFill>
                <a:schemeClr val="tx1"/>
              </a:solidFill>
            </a:endParaRPr>
          </a:p>
          <a:p>
            <a:pPr marL="457200" indent="-457200" algn="l">
              <a:buFontTx/>
              <a:buChar char="-"/>
            </a:pPr>
            <a:r>
              <a:rPr lang="en-GB" sz="3000" dirty="0" smtClean="0">
                <a:solidFill>
                  <a:schemeClr val="tx1"/>
                </a:solidFill>
              </a:rPr>
              <a:t>Many activities for employees.</a:t>
            </a:r>
          </a:p>
          <a:p>
            <a:pPr marL="457200" indent="-457200" algn="l">
              <a:buFontTx/>
              <a:buChar char="-"/>
            </a:pPr>
            <a:r>
              <a:rPr lang="en-GB" sz="3000" dirty="0" smtClean="0">
                <a:solidFill>
                  <a:schemeClr val="tx1"/>
                </a:solidFill>
              </a:rPr>
              <a:t>Team building</a:t>
            </a: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6/ Working on Saturdays:</a:t>
            </a: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    Be considered for office staff.</a:t>
            </a:r>
          </a:p>
          <a:p>
            <a:pPr algn="l"/>
            <a:endParaRPr lang="en-GB" sz="3000" dirty="0" smtClean="0">
              <a:solidFill>
                <a:schemeClr val="tx1"/>
              </a:solidFill>
            </a:endParaRPr>
          </a:p>
          <a:p>
            <a:pPr algn="l"/>
            <a:endParaRPr lang="en-GB" sz="3000" dirty="0" smtClean="0">
              <a:solidFill>
                <a:schemeClr val="tx1"/>
              </a:solidFill>
            </a:endParaRPr>
          </a:p>
          <a:p>
            <a:pPr algn="l"/>
            <a:endParaRPr lang="en-GB" sz="3000" i="1" dirty="0">
              <a:solidFill>
                <a:schemeClr val="tx1"/>
              </a:solidFill>
            </a:endParaRP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        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9764"/>
            <a:ext cx="131971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160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7783" y="328449"/>
            <a:ext cx="8568952" cy="1198774"/>
          </a:xfrm>
        </p:spPr>
        <p:txBody>
          <a:bodyPr/>
          <a:lstStyle/>
          <a:p>
            <a:r>
              <a:rPr lang="en-GB" sz="3200" b="1" i="1" dirty="0" smtClean="0">
                <a:solidFill>
                  <a:srgbClr val="FF0000"/>
                </a:solidFill>
              </a:rPr>
              <a:t>        </a:t>
            </a:r>
            <a:r>
              <a:rPr lang="en-GB" sz="3200" b="1" i="1" dirty="0" smtClean="0">
                <a:solidFill>
                  <a:srgbClr val="FF0000"/>
                </a:solidFill>
              </a:rPr>
              <a:t>Other Issues</a:t>
            </a:r>
            <a:r>
              <a:rPr lang="en-GB" sz="3200" b="1" dirty="0" smtClean="0">
                <a:solidFill>
                  <a:srgbClr val="FF0000"/>
                </a:solidFill>
                <a:effectLst/>
              </a:rPr>
              <a:t/>
            </a:r>
            <a:br>
              <a:rPr lang="en-GB" sz="3200" b="1" dirty="0" smtClean="0">
                <a:solidFill>
                  <a:srgbClr val="FF0000"/>
                </a:solidFill>
                <a:effectLst/>
              </a:rPr>
            </a:br>
            <a:r>
              <a:rPr lang="en-GB" sz="3200" b="1" dirty="0" smtClean="0">
                <a:solidFill>
                  <a:srgbClr val="FF0000"/>
                </a:solidFill>
                <a:effectLst/>
              </a:rPr>
              <a:t>           </a:t>
            </a:r>
            <a:endParaRPr lang="en-GB" sz="3200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1230" y="1340768"/>
            <a:ext cx="7488832" cy="4680520"/>
          </a:xfrm>
        </p:spPr>
        <p:txBody>
          <a:bodyPr>
            <a:noAutofit/>
          </a:bodyPr>
          <a:lstStyle/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1. </a:t>
            </a:r>
            <a:r>
              <a:rPr lang="en-GB" sz="3000" u="sng" dirty="0" smtClean="0">
                <a:solidFill>
                  <a:schemeClr val="tx1"/>
                </a:solidFill>
              </a:rPr>
              <a:t>BOD documents (big job)</a:t>
            </a:r>
            <a:r>
              <a:rPr lang="en-GB" sz="3000" dirty="0" smtClean="0">
                <a:solidFill>
                  <a:schemeClr val="tx1"/>
                </a:solidFill>
              </a:rPr>
              <a:t>: </a:t>
            </a: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+ Co-operate with Roger, </a:t>
            </a:r>
            <a:r>
              <a:rPr lang="en-GB" sz="3000" dirty="0" err="1" smtClean="0">
                <a:solidFill>
                  <a:schemeClr val="tx1"/>
                </a:solidFill>
              </a:rPr>
              <a:t>anh</a:t>
            </a:r>
            <a:r>
              <a:rPr lang="en-GB" sz="3000" dirty="0" smtClean="0">
                <a:solidFill>
                  <a:schemeClr val="tx1"/>
                </a:solidFill>
              </a:rPr>
              <a:t> </a:t>
            </a:r>
            <a:r>
              <a:rPr lang="en-GB" sz="3000" dirty="0" err="1" smtClean="0">
                <a:solidFill>
                  <a:schemeClr val="tx1"/>
                </a:solidFill>
              </a:rPr>
              <a:t>Bich</a:t>
            </a:r>
            <a:r>
              <a:rPr lang="en-GB" sz="3000" dirty="0">
                <a:solidFill>
                  <a:schemeClr val="tx1"/>
                </a:solidFill>
              </a:rPr>
              <a:t> </a:t>
            </a:r>
            <a:r>
              <a:rPr lang="en-GB" sz="3000" dirty="0" smtClean="0">
                <a:solidFill>
                  <a:schemeClr val="tx1"/>
                </a:solidFill>
              </a:rPr>
              <a:t>and Tam to collect all of necessary documents regarding to BOD.</a:t>
            </a: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+ List out requirements from Enterprises Law and related Law for Joint Stock company.</a:t>
            </a: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&gt;&gt; Compliance check: Gaps and solutions to resolve it.</a:t>
            </a:r>
          </a:p>
          <a:p>
            <a:pPr algn="l"/>
            <a:endParaRPr lang="en-GB" sz="3000" dirty="0" smtClean="0">
              <a:solidFill>
                <a:schemeClr val="tx1"/>
              </a:solidFill>
            </a:endParaRPr>
          </a:p>
          <a:p>
            <a:pPr algn="l"/>
            <a:endParaRPr lang="en-GB" sz="3000" i="1" dirty="0">
              <a:solidFill>
                <a:schemeClr val="tx1"/>
              </a:solidFill>
            </a:endParaRP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        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9764"/>
            <a:ext cx="131971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739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1052736"/>
            <a:ext cx="7488832" cy="5805264"/>
          </a:xfrm>
        </p:spPr>
        <p:txBody>
          <a:bodyPr>
            <a:noAutofit/>
          </a:bodyPr>
          <a:lstStyle/>
          <a:p>
            <a:pPr marL="457200" indent="-457200" algn="l">
              <a:buFontTx/>
              <a:buChar char="-"/>
            </a:pPr>
            <a:r>
              <a:rPr lang="en-GB" sz="3000" dirty="0" smtClean="0">
                <a:solidFill>
                  <a:schemeClr val="tx1"/>
                </a:solidFill>
              </a:rPr>
              <a:t>Currently over 500 staff</a:t>
            </a:r>
          </a:p>
          <a:p>
            <a:pPr marL="457200" indent="-457200" algn="l">
              <a:buFontTx/>
              <a:buChar char="-"/>
            </a:pPr>
            <a:r>
              <a:rPr lang="en-GB" sz="3000" dirty="0" smtClean="0">
                <a:solidFill>
                  <a:schemeClr val="tx1"/>
                </a:solidFill>
              </a:rPr>
              <a:t>Monthly recruitment: 50 staff to meet continuous business demand.</a:t>
            </a:r>
          </a:p>
          <a:p>
            <a:pPr marL="457200" indent="-457200" algn="l">
              <a:buFontTx/>
              <a:buChar char="-"/>
            </a:pPr>
            <a:r>
              <a:rPr lang="en-GB" sz="3000" dirty="0" smtClean="0">
                <a:solidFill>
                  <a:schemeClr val="tx1"/>
                </a:solidFill>
              </a:rPr>
              <a:t>Shortage of qualified local middle-management resources. &gt;&gt; RCS have to recruit from overseas, namely from India.</a:t>
            </a:r>
          </a:p>
          <a:p>
            <a:pPr marL="457200" indent="-457200" algn="l">
              <a:buFontTx/>
              <a:buChar char="-"/>
            </a:pPr>
            <a:r>
              <a:rPr lang="en-GB" sz="3000" dirty="0" smtClean="0">
                <a:solidFill>
                  <a:schemeClr val="tx1"/>
                </a:solidFill>
              </a:rPr>
              <a:t>No capable and stable HR department under direction of HR Director/Manager.</a:t>
            </a:r>
          </a:p>
          <a:p>
            <a:pPr marL="457200" indent="-457200" algn="l">
              <a:buFontTx/>
              <a:buChar char="-"/>
            </a:pPr>
            <a:r>
              <a:rPr lang="en-GB" sz="3000" dirty="0" smtClean="0">
                <a:solidFill>
                  <a:schemeClr val="tx1"/>
                </a:solidFill>
              </a:rPr>
              <a:t>Only has 2 junior Recruitment staff</a:t>
            </a:r>
            <a:endParaRPr lang="en-GB" sz="3000" dirty="0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"/>
            <a:ext cx="8568952" cy="764703"/>
          </a:xfrm>
        </p:spPr>
        <p:txBody>
          <a:bodyPr/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BACKGROUND</a:t>
            </a:r>
            <a:endParaRPr lang="en-GB" sz="32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31971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546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7783" y="328449"/>
            <a:ext cx="8568952" cy="1198774"/>
          </a:xfrm>
        </p:spPr>
        <p:txBody>
          <a:bodyPr/>
          <a:lstStyle/>
          <a:p>
            <a:r>
              <a:rPr lang="en-GB" sz="3200" b="1" i="1" dirty="0" smtClean="0">
                <a:solidFill>
                  <a:srgbClr val="FF0000"/>
                </a:solidFill>
              </a:rPr>
              <a:t>        </a:t>
            </a:r>
            <a:r>
              <a:rPr lang="en-GB" sz="3200" b="1" i="1" dirty="0" smtClean="0">
                <a:solidFill>
                  <a:srgbClr val="FF0000"/>
                </a:solidFill>
              </a:rPr>
              <a:t>Other Issues</a:t>
            </a:r>
            <a:r>
              <a:rPr lang="en-GB" sz="3200" b="1" dirty="0" smtClean="0">
                <a:solidFill>
                  <a:srgbClr val="FF0000"/>
                </a:solidFill>
                <a:effectLst/>
              </a:rPr>
              <a:t/>
            </a:r>
            <a:br>
              <a:rPr lang="en-GB" sz="3200" b="1" dirty="0" smtClean="0">
                <a:solidFill>
                  <a:srgbClr val="FF0000"/>
                </a:solidFill>
                <a:effectLst/>
              </a:rPr>
            </a:br>
            <a:r>
              <a:rPr lang="en-GB" sz="3200" b="1" dirty="0" smtClean="0">
                <a:solidFill>
                  <a:srgbClr val="FF0000"/>
                </a:solidFill>
                <a:effectLst/>
              </a:rPr>
              <a:t>           </a:t>
            </a:r>
            <a:endParaRPr lang="en-GB" sz="3200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1230" y="1340768"/>
            <a:ext cx="7488832" cy="5328592"/>
          </a:xfrm>
        </p:spPr>
        <p:txBody>
          <a:bodyPr>
            <a:noAutofit/>
          </a:bodyPr>
          <a:lstStyle/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2. </a:t>
            </a:r>
            <a:r>
              <a:rPr lang="en-GB" sz="3000" u="sng" dirty="0" smtClean="0">
                <a:solidFill>
                  <a:schemeClr val="tx1"/>
                </a:solidFill>
              </a:rPr>
              <a:t>Insurance channel (with AIA):</a:t>
            </a: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+ Introduce good candidates from Prudential and </a:t>
            </a:r>
            <a:r>
              <a:rPr lang="en-GB" sz="3000" dirty="0" err="1" smtClean="0">
                <a:solidFill>
                  <a:schemeClr val="tx1"/>
                </a:solidFill>
              </a:rPr>
              <a:t>Daichi</a:t>
            </a:r>
            <a:r>
              <a:rPr lang="en-GB" sz="3000" dirty="0">
                <a:solidFill>
                  <a:schemeClr val="tx1"/>
                </a:solidFill>
              </a:rPr>
              <a:t> </a:t>
            </a:r>
            <a:r>
              <a:rPr lang="en-GB" sz="3000" dirty="0" smtClean="0">
                <a:solidFill>
                  <a:schemeClr val="tx1"/>
                </a:solidFill>
              </a:rPr>
              <a:t>(Sales and Sales support)</a:t>
            </a:r>
            <a:endParaRPr lang="en-GB" sz="3000" dirty="0" smtClean="0">
              <a:solidFill>
                <a:schemeClr val="tx1"/>
              </a:solidFill>
            </a:endParaRP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+ Support new group Team Leader to set up Sales team (Tele-sales and Field sales).</a:t>
            </a: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+ Support Summary of Insurance product from AIA</a:t>
            </a: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+ Make Q&amp;A on customers’ enquiries.</a:t>
            </a: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(Upon Roger and </a:t>
            </a:r>
            <a:r>
              <a:rPr lang="en-GB" sz="3000" dirty="0" err="1" smtClean="0">
                <a:solidFill>
                  <a:schemeClr val="tx1"/>
                </a:solidFill>
              </a:rPr>
              <a:t>anh</a:t>
            </a:r>
            <a:r>
              <a:rPr lang="en-GB" sz="3000" dirty="0" smtClean="0">
                <a:solidFill>
                  <a:schemeClr val="tx1"/>
                </a:solidFill>
              </a:rPr>
              <a:t> </a:t>
            </a:r>
            <a:r>
              <a:rPr lang="en-GB" sz="3000" dirty="0" err="1" smtClean="0">
                <a:solidFill>
                  <a:schemeClr val="tx1"/>
                </a:solidFill>
              </a:rPr>
              <a:t>Bich’s</a:t>
            </a:r>
            <a:r>
              <a:rPr lang="en-GB" sz="3000" dirty="0" smtClean="0">
                <a:solidFill>
                  <a:schemeClr val="tx1"/>
                </a:solidFill>
              </a:rPr>
              <a:t> requirements)</a:t>
            </a:r>
          </a:p>
          <a:p>
            <a:pPr algn="l"/>
            <a:endParaRPr lang="en-GB" sz="3000" i="1" dirty="0">
              <a:solidFill>
                <a:schemeClr val="tx1"/>
              </a:solidFill>
            </a:endParaRP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        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9764"/>
            <a:ext cx="131971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964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7783" y="328449"/>
            <a:ext cx="8568952" cy="1198774"/>
          </a:xfrm>
        </p:spPr>
        <p:txBody>
          <a:bodyPr/>
          <a:lstStyle/>
          <a:p>
            <a:r>
              <a:rPr lang="en-GB" sz="3200" b="1" i="1" dirty="0" smtClean="0">
                <a:solidFill>
                  <a:srgbClr val="FF0000"/>
                </a:solidFill>
              </a:rPr>
              <a:t>        </a:t>
            </a:r>
            <a:r>
              <a:rPr lang="en-GB" sz="3200" b="1" dirty="0" smtClean="0">
                <a:solidFill>
                  <a:srgbClr val="FF0000"/>
                </a:solidFill>
                <a:effectLst/>
              </a:rPr>
              <a:t>           </a:t>
            </a:r>
            <a:endParaRPr lang="en-GB" sz="3200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916832"/>
            <a:ext cx="8520510" cy="2592288"/>
          </a:xfrm>
        </p:spPr>
        <p:txBody>
          <a:bodyPr>
            <a:noAutofit/>
          </a:bodyPr>
          <a:lstStyle/>
          <a:p>
            <a:endParaRPr lang="en-GB" sz="3000" i="1" dirty="0" smtClean="0">
              <a:solidFill>
                <a:schemeClr val="tx1"/>
              </a:solidFill>
            </a:endParaRPr>
          </a:p>
          <a:p>
            <a:r>
              <a:rPr lang="en-GB" sz="4000" b="1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Many thanks for your kind support.</a:t>
            </a:r>
          </a:p>
          <a:p>
            <a:r>
              <a:rPr lang="en-GB" sz="4000" b="1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I am willing to receive comments from BOD to improve myself to contribute to the Growth of our Company.</a:t>
            </a:r>
            <a:endParaRPr lang="en-GB" sz="4000" b="1" i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GB" sz="3000" dirty="0" smtClean="0">
                <a:solidFill>
                  <a:schemeClr val="tx1"/>
                </a:solidFill>
              </a:rPr>
              <a:t>        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9764"/>
            <a:ext cx="131971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lowchart: Alternate Process 3"/>
          <p:cNvSpPr/>
          <p:nvPr/>
        </p:nvSpPr>
        <p:spPr>
          <a:xfrm>
            <a:off x="611560" y="2348880"/>
            <a:ext cx="8280919" cy="2376264"/>
          </a:xfrm>
          <a:prstGeom prst="flowChartAlternateProcess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863542"/>
            <a:ext cx="1781175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397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1196752"/>
            <a:ext cx="7488832" cy="5661248"/>
          </a:xfrm>
        </p:spPr>
        <p:txBody>
          <a:bodyPr>
            <a:noAutofit/>
          </a:bodyPr>
          <a:lstStyle/>
          <a:p>
            <a:pPr marL="457200" indent="-457200" algn="l">
              <a:buFontTx/>
              <a:buChar char="-"/>
            </a:pPr>
            <a:r>
              <a:rPr lang="en-GB" sz="2800" dirty="0" smtClean="0">
                <a:solidFill>
                  <a:schemeClr val="tx1"/>
                </a:solidFill>
              </a:rPr>
              <a:t>HR Outsourcing service with </a:t>
            </a:r>
            <a:r>
              <a:rPr lang="en-GB" sz="2800" dirty="0" err="1" smtClean="0">
                <a:solidFill>
                  <a:schemeClr val="tx1"/>
                </a:solidFill>
              </a:rPr>
              <a:t>Finex</a:t>
            </a:r>
            <a:r>
              <a:rPr lang="en-GB" sz="2800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GB" sz="2800" i="1" dirty="0" smtClean="0">
                <a:solidFill>
                  <a:schemeClr val="tx1"/>
                </a:solidFill>
              </a:rPr>
              <a:t>+ </a:t>
            </a:r>
            <a:r>
              <a:rPr lang="en-GB" sz="2800" dirty="0" smtClean="0">
                <a:solidFill>
                  <a:schemeClr val="tx1"/>
                </a:solidFill>
              </a:rPr>
              <a:t>Payroll</a:t>
            </a:r>
          </a:p>
          <a:p>
            <a:pPr algn="l"/>
            <a:r>
              <a:rPr lang="en-GB" sz="2800" dirty="0" smtClean="0">
                <a:solidFill>
                  <a:schemeClr val="tx1"/>
                </a:solidFill>
              </a:rPr>
              <a:t>+ Daily HR Admin </a:t>
            </a:r>
            <a:r>
              <a:rPr lang="en-GB" sz="2800" i="1" dirty="0" smtClean="0">
                <a:solidFill>
                  <a:schemeClr val="tx1"/>
                </a:solidFill>
              </a:rPr>
              <a:t>(temporary): </a:t>
            </a:r>
            <a:r>
              <a:rPr lang="en-GB" sz="2800" dirty="0" smtClean="0">
                <a:solidFill>
                  <a:schemeClr val="tx1"/>
                </a:solidFill>
              </a:rPr>
              <a:t>hire 01 Senior HR Admin Officer in HCM and 01 HR Admin Officer in Hanoi.</a:t>
            </a:r>
          </a:p>
          <a:p>
            <a:pPr marL="457200" indent="-457200" algn="l">
              <a:buFontTx/>
              <a:buChar char="-"/>
            </a:pPr>
            <a:r>
              <a:rPr lang="en-GB" sz="2800" dirty="0" smtClean="0">
                <a:solidFill>
                  <a:schemeClr val="tx1"/>
                </a:solidFill>
              </a:rPr>
              <a:t>Risk of non-compliance: HR documents are not reviewed properly to comply with new </a:t>
            </a:r>
            <a:r>
              <a:rPr lang="en-GB" sz="2800" dirty="0" err="1" smtClean="0">
                <a:solidFill>
                  <a:schemeClr val="tx1"/>
                </a:solidFill>
              </a:rPr>
              <a:t>Labor</a:t>
            </a:r>
            <a:r>
              <a:rPr lang="en-GB" sz="2800" dirty="0" smtClean="0">
                <a:solidFill>
                  <a:schemeClr val="tx1"/>
                </a:solidFill>
              </a:rPr>
              <a:t> Law and Decrees. </a:t>
            </a:r>
          </a:p>
          <a:p>
            <a:pPr algn="l"/>
            <a:r>
              <a:rPr lang="en-GB" sz="2800" i="1" dirty="0">
                <a:solidFill>
                  <a:srgbClr val="002060"/>
                </a:solidFill>
              </a:rPr>
              <a:t>(</a:t>
            </a:r>
            <a:r>
              <a:rPr lang="en-GB" sz="2800" i="1" dirty="0" smtClean="0">
                <a:solidFill>
                  <a:srgbClr val="002060"/>
                </a:solidFill>
              </a:rPr>
              <a:t>Effective day of new </a:t>
            </a:r>
            <a:r>
              <a:rPr lang="en-GB" sz="2800" i="1" dirty="0" err="1" smtClean="0">
                <a:solidFill>
                  <a:srgbClr val="002060"/>
                </a:solidFill>
              </a:rPr>
              <a:t>Labor</a:t>
            </a:r>
            <a:r>
              <a:rPr lang="en-GB" sz="2800" i="1" dirty="0" smtClean="0">
                <a:solidFill>
                  <a:srgbClr val="002060"/>
                </a:solidFill>
              </a:rPr>
              <a:t> Laws: 01 May 2013 &amp; six related Decrees: 01 July 2013)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632"/>
            <a:ext cx="8568952" cy="864096"/>
          </a:xfrm>
        </p:spPr>
        <p:txBody>
          <a:bodyPr/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BACKGROUND </a:t>
            </a:r>
            <a:r>
              <a:rPr lang="en-GB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(continue)</a:t>
            </a:r>
            <a:endParaRPr lang="en-GB" sz="24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31971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084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88640"/>
            <a:ext cx="9036496" cy="1080120"/>
          </a:xfrm>
        </p:spPr>
        <p:txBody>
          <a:bodyPr/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QUICK ACTION </a:t>
            </a:r>
            <a:br>
              <a:rPr lang="en-GB" sz="3200" b="1" dirty="0" smtClean="0">
                <a:solidFill>
                  <a:srgbClr val="FF0000"/>
                </a:solidFill>
              </a:rPr>
            </a:br>
            <a:r>
              <a:rPr lang="en-GB" sz="3200" b="1" dirty="0" smtClean="0">
                <a:solidFill>
                  <a:srgbClr val="FF0000"/>
                </a:solidFill>
              </a:rPr>
              <a:t>ON DAILY WORK OF HR</a:t>
            </a:r>
            <a:endParaRPr lang="en-GB" sz="3200" b="1" i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1412776"/>
            <a:ext cx="7488832" cy="5112568"/>
          </a:xfrm>
        </p:spPr>
        <p:txBody>
          <a:bodyPr>
            <a:noAutofit/>
          </a:bodyPr>
          <a:lstStyle/>
          <a:p>
            <a:pPr marL="457200" indent="-457200" algn="l">
              <a:buFontTx/>
              <a:buChar char="-"/>
            </a:pPr>
            <a:r>
              <a:rPr lang="en-GB" sz="3000" dirty="0" smtClean="0">
                <a:solidFill>
                  <a:schemeClr val="tx1"/>
                </a:solidFill>
              </a:rPr>
              <a:t>Review recruitment </a:t>
            </a:r>
            <a:r>
              <a:rPr lang="en-GB" sz="3000" dirty="0" smtClean="0">
                <a:solidFill>
                  <a:schemeClr val="tx1"/>
                </a:solidFill>
              </a:rPr>
              <a:t>work </a:t>
            </a:r>
            <a:r>
              <a:rPr lang="en-GB" sz="3000" dirty="0" smtClean="0">
                <a:solidFill>
                  <a:schemeClr val="tx1"/>
                </a:solidFill>
              </a:rPr>
              <a:t>and support  recruitment staff to recruit qualified employees for RCS.</a:t>
            </a:r>
          </a:p>
          <a:p>
            <a:pPr marL="457200" indent="-457200" algn="l">
              <a:buFontTx/>
              <a:buChar char="-"/>
            </a:pPr>
            <a:r>
              <a:rPr lang="en-GB" sz="3000" dirty="0" smtClean="0">
                <a:solidFill>
                  <a:schemeClr val="tx1"/>
                </a:solidFill>
              </a:rPr>
              <a:t>Review and update Employee Handbook</a:t>
            </a:r>
          </a:p>
          <a:p>
            <a:pPr marL="457200" indent="-457200" algn="l">
              <a:buFontTx/>
              <a:buChar char="-"/>
            </a:pPr>
            <a:r>
              <a:rPr lang="en-GB" sz="3000" dirty="0" smtClean="0">
                <a:solidFill>
                  <a:schemeClr val="tx1"/>
                </a:solidFill>
              </a:rPr>
              <a:t>Remind </a:t>
            </a:r>
            <a:r>
              <a:rPr lang="en-GB" sz="3000" dirty="0" err="1" smtClean="0">
                <a:solidFill>
                  <a:schemeClr val="tx1"/>
                </a:solidFill>
              </a:rPr>
              <a:t>Finex</a:t>
            </a:r>
            <a:r>
              <a:rPr lang="en-GB" sz="3000" dirty="0" smtClean="0">
                <a:solidFill>
                  <a:schemeClr val="tx1"/>
                </a:solidFill>
              </a:rPr>
              <a:t> Admin Officer set up Time schedule to review Employee contract when it is going to expire. Keep informing Project Manager to have action plan of recruitment/turnover.</a:t>
            </a:r>
            <a:endParaRPr lang="en-GB" sz="3000" i="1" dirty="0" smtClean="0">
              <a:solidFill>
                <a:schemeClr val="tx1"/>
              </a:solidFill>
            </a:endParaRPr>
          </a:p>
          <a:p>
            <a:pPr algn="l"/>
            <a:endParaRPr lang="en-GB" sz="3000" dirty="0">
              <a:solidFill>
                <a:schemeClr val="tx1"/>
              </a:solidFill>
            </a:endParaRPr>
          </a:p>
          <a:p>
            <a:pPr marL="457200" indent="-457200" algn="l">
              <a:buFontTx/>
              <a:buChar char="-"/>
            </a:pPr>
            <a:endParaRPr lang="en-GB" sz="3000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79764"/>
            <a:ext cx="131971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33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88640"/>
            <a:ext cx="9036496" cy="1080120"/>
          </a:xfrm>
        </p:spPr>
        <p:txBody>
          <a:bodyPr/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QUICK ACTION </a:t>
            </a:r>
            <a:br>
              <a:rPr lang="en-GB" sz="3200" b="1" dirty="0" smtClean="0">
                <a:solidFill>
                  <a:srgbClr val="FF0000"/>
                </a:solidFill>
              </a:rPr>
            </a:br>
            <a:r>
              <a:rPr lang="en-GB" sz="3200" b="1" dirty="0" smtClean="0">
                <a:solidFill>
                  <a:srgbClr val="FF0000"/>
                </a:solidFill>
              </a:rPr>
              <a:t>    ON DAILY WORK OF HR (cont.)</a:t>
            </a:r>
            <a:endParaRPr lang="en-GB" sz="3200" b="1" i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1412776"/>
            <a:ext cx="7488832" cy="5112568"/>
          </a:xfrm>
        </p:spPr>
        <p:txBody>
          <a:bodyPr>
            <a:noAutofit/>
          </a:bodyPr>
          <a:lstStyle/>
          <a:p>
            <a:pPr marL="457200" indent="-457200" algn="l">
              <a:buFontTx/>
              <a:buChar char="-"/>
            </a:pPr>
            <a:r>
              <a:rPr lang="en-GB" sz="3000" dirty="0" smtClean="0">
                <a:solidFill>
                  <a:schemeClr val="tx1"/>
                </a:solidFill>
              </a:rPr>
              <a:t>Review HR documents: contracts for Local and Expat to comply with new </a:t>
            </a:r>
            <a:r>
              <a:rPr lang="en-GB" sz="3000" dirty="0" err="1" smtClean="0">
                <a:solidFill>
                  <a:schemeClr val="tx1"/>
                </a:solidFill>
              </a:rPr>
              <a:t>Labor</a:t>
            </a:r>
            <a:r>
              <a:rPr lang="en-GB" sz="3000" dirty="0" smtClean="0">
                <a:solidFill>
                  <a:schemeClr val="tx1"/>
                </a:solidFill>
              </a:rPr>
              <a:t> Law and Regulations.</a:t>
            </a:r>
          </a:p>
          <a:p>
            <a:pPr marL="457200" indent="-457200" algn="l">
              <a:buFontTx/>
              <a:buChar char="-"/>
            </a:pPr>
            <a:r>
              <a:rPr lang="en-GB" sz="3000" dirty="0" smtClean="0">
                <a:solidFill>
                  <a:schemeClr val="tx1"/>
                </a:solidFill>
              </a:rPr>
              <a:t>Need supporting from Ms Tran on Office Management  &gt;&gt; not sure who will be in charge of this.</a:t>
            </a:r>
          </a:p>
          <a:p>
            <a:pPr algn="l"/>
            <a:endParaRPr lang="en-GB" sz="3000" dirty="0" smtClean="0">
              <a:solidFill>
                <a:schemeClr val="tx1"/>
              </a:solidFill>
            </a:endParaRPr>
          </a:p>
          <a:p>
            <a:pPr algn="l"/>
            <a:endParaRPr lang="en-GB" sz="3000" dirty="0">
              <a:solidFill>
                <a:schemeClr val="tx1"/>
              </a:solidFill>
            </a:endParaRPr>
          </a:p>
          <a:p>
            <a:pPr marL="457200" indent="-457200" algn="l">
              <a:buFontTx/>
              <a:buChar char="-"/>
            </a:pPr>
            <a:endParaRPr lang="en-GB" sz="3000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79764"/>
            <a:ext cx="131971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200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5048" y="188640"/>
            <a:ext cx="8568952" cy="1584176"/>
          </a:xfrm>
        </p:spPr>
        <p:txBody>
          <a:bodyPr/>
          <a:lstStyle/>
          <a:p>
            <a:r>
              <a:rPr lang="en-GB" sz="3200" b="1" i="1" dirty="0" smtClean="0">
                <a:solidFill>
                  <a:srgbClr val="FF0000"/>
                </a:solidFill>
              </a:rPr>
              <a:t> </a:t>
            </a:r>
            <a:r>
              <a:rPr lang="en-GB" sz="3200" b="1" i="1" dirty="0" smtClean="0">
                <a:solidFill>
                  <a:srgbClr val="FF0000"/>
                </a:solidFill>
              </a:rPr>
              <a:t> </a:t>
            </a:r>
            <a:r>
              <a:rPr lang="en-GB" sz="3200" b="1" i="1" dirty="0" smtClean="0">
                <a:solidFill>
                  <a:srgbClr val="FF0000"/>
                </a:solidFill>
              </a:rPr>
              <a:t>Adjust the contents of </a:t>
            </a:r>
            <a:br>
              <a:rPr lang="en-GB" sz="3200" b="1" i="1" dirty="0" smtClean="0">
                <a:solidFill>
                  <a:srgbClr val="FF0000"/>
                </a:solidFill>
              </a:rPr>
            </a:br>
            <a:r>
              <a:rPr lang="en-GB" sz="3200" b="1" i="1" dirty="0" smtClean="0">
                <a:solidFill>
                  <a:srgbClr val="FF0000"/>
                </a:solidFill>
              </a:rPr>
              <a:t>LABOR CONTRACT</a:t>
            </a:r>
            <a:br>
              <a:rPr lang="en-GB" sz="3200" b="1" i="1" dirty="0" smtClean="0">
                <a:solidFill>
                  <a:srgbClr val="FF0000"/>
                </a:solidFill>
              </a:rPr>
            </a:br>
            <a:r>
              <a:rPr lang="en-GB" sz="3200" b="1" i="1" dirty="0" smtClean="0">
                <a:solidFill>
                  <a:srgbClr val="FF0000"/>
                </a:solidFill>
              </a:rPr>
              <a:t> to comply with New </a:t>
            </a:r>
            <a:r>
              <a:rPr lang="en-GB" sz="3200" b="1" i="1" dirty="0" err="1" smtClean="0">
                <a:solidFill>
                  <a:srgbClr val="FF0000"/>
                </a:solidFill>
              </a:rPr>
              <a:t>Labor</a:t>
            </a:r>
            <a:r>
              <a:rPr lang="en-GB" sz="3200" b="1" i="1" dirty="0" smtClean="0">
                <a:solidFill>
                  <a:srgbClr val="FF0000"/>
                </a:solidFill>
              </a:rPr>
              <a:t> </a:t>
            </a:r>
            <a:r>
              <a:rPr lang="en-GB" sz="3200" b="1" i="1" dirty="0" smtClean="0">
                <a:solidFill>
                  <a:srgbClr val="FF0000"/>
                </a:solidFill>
              </a:rPr>
              <a:t>Law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2492896"/>
            <a:ext cx="7488832" cy="3960440"/>
          </a:xfrm>
        </p:spPr>
        <p:txBody>
          <a:bodyPr>
            <a:noAutofit/>
          </a:bodyPr>
          <a:lstStyle/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Worked with </a:t>
            </a:r>
            <a:r>
              <a:rPr lang="en-GB" sz="3000" dirty="0" err="1" smtClean="0">
                <a:solidFill>
                  <a:schemeClr val="tx1"/>
                </a:solidFill>
              </a:rPr>
              <a:t>anh</a:t>
            </a:r>
            <a:r>
              <a:rPr lang="en-GB" sz="3000" dirty="0" smtClean="0">
                <a:solidFill>
                  <a:schemeClr val="tx1"/>
                </a:solidFill>
              </a:rPr>
              <a:t> </a:t>
            </a:r>
            <a:r>
              <a:rPr lang="en-GB" sz="3000" dirty="0" err="1" smtClean="0">
                <a:solidFill>
                  <a:schemeClr val="tx1"/>
                </a:solidFill>
              </a:rPr>
              <a:t>Bich</a:t>
            </a:r>
            <a:r>
              <a:rPr lang="en-GB" sz="3000" dirty="0">
                <a:solidFill>
                  <a:schemeClr val="tx1"/>
                </a:solidFill>
              </a:rPr>
              <a:t> </a:t>
            </a:r>
            <a:r>
              <a:rPr lang="en-GB" sz="3000" dirty="0" smtClean="0">
                <a:solidFill>
                  <a:schemeClr val="tx1"/>
                </a:solidFill>
              </a:rPr>
              <a:t>and </a:t>
            </a:r>
            <a:r>
              <a:rPr lang="en-GB" sz="3000" dirty="0" err="1" smtClean="0">
                <a:solidFill>
                  <a:schemeClr val="tx1"/>
                </a:solidFill>
              </a:rPr>
              <a:t>Thao</a:t>
            </a:r>
            <a:r>
              <a:rPr lang="en-GB" sz="3000" dirty="0">
                <a:solidFill>
                  <a:schemeClr val="tx1"/>
                </a:solidFill>
              </a:rPr>
              <a:t> </a:t>
            </a:r>
            <a:r>
              <a:rPr lang="en-GB" sz="3000" dirty="0" smtClean="0">
                <a:solidFill>
                  <a:schemeClr val="tx1"/>
                </a:solidFill>
              </a:rPr>
              <a:t>to revise </a:t>
            </a:r>
            <a:r>
              <a:rPr lang="en-GB" sz="3000" dirty="0" err="1" smtClean="0">
                <a:solidFill>
                  <a:schemeClr val="tx1"/>
                </a:solidFill>
              </a:rPr>
              <a:t>Labor</a:t>
            </a:r>
            <a:r>
              <a:rPr lang="en-GB" sz="3000" dirty="0" smtClean="0">
                <a:solidFill>
                  <a:schemeClr val="tx1"/>
                </a:solidFill>
              </a:rPr>
              <a:t> contract.</a:t>
            </a: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&gt;&gt; </a:t>
            </a:r>
            <a:r>
              <a:rPr lang="en-GB" sz="3000" u="sng" dirty="0" smtClean="0">
                <a:solidFill>
                  <a:schemeClr val="tx1"/>
                </a:solidFill>
              </a:rPr>
              <a:t>Status</a:t>
            </a:r>
            <a:r>
              <a:rPr lang="en-GB" sz="3000" dirty="0" smtClean="0">
                <a:solidFill>
                  <a:schemeClr val="tx1"/>
                </a:solidFill>
              </a:rPr>
              <a:t>: </a:t>
            </a:r>
            <a:r>
              <a:rPr lang="en-GB" sz="3000" i="1" dirty="0" smtClean="0">
                <a:solidFill>
                  <a:srgbClr val="0070C0"/>
                </a:solidFill>
              </a:rPr>
              <a:t>Done</a:t>
            </a:r>
            <a:r>
              <a:rPr lang="en-GB" sz="3000" i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en-GB" sz="3000" dirty="0" smtClean="0">
              <a:solidFill>
                <a:schemeClr val="tx1"/>
              </a:solidFill>
            </a:endParaRPr>
          </a:p>
          <a:p>
            <a:pPr algn="l"/>
            <a:endParaRPr lang="en-GB" sz="3000" dirty="0" smtClean="0">
              <a:solidFill>
                <a:schemeClr val="tx1"/>
              </a:solidFill>
            </a:endParaRPr>
          </a:p>
          <a:p>
            <a:pPr algn="l"/>
            <a:endParaRPr lang="en-GB" sz="3000" dirty="0" smtClean="0">
              <a:solidFill>
                <a:schemeClr val="tx1"/>
              </a:solidFill>
            </a:endParaRPr>
          </a:p>
          <a:p>
            <a:pPr algn="l"/>
            <a:endParaRPr lang="en-GB" sz="3000" dirty="0" smtClean="0">
              <a:solidFill>
                <a:schemeClr val="tx1"/>
              </a:solidFill>
            </a:endParaRPr>
          </a:p>
          <a:p>
            <a:pPr algn="l"/>
            <a:endParaRPr lang="en-GB" sz="3000" dirty="0">
              <a:solidFill>
                <a:schemeClr val="tx1"/>
              </a:solidFill>
            </a:endParaRPr>
          </a:p>
          <a:p>
            <a:pPr marL="457200" indent="-457200" algn="l">
              <a:buFontTx/>
              <a:buChar char="-"/>
            </a:pPr>
            <a:endParaRPr lang="en-GB" sz="3000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9764"/>
            <a:ext cx="131971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99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5048" y="188640"/>
            <a:ext cx="8568952" cy="1584176"/>
          </a:xfrm>
        </p:spPr>
        <p:txBody>
          <a:bodyPr/>
          <a:lstStyle/>
          <a:p>
            <a:r>
              <a:rPr lang="en-GB" sz="3200" b="1" i="1" dirty="0" smtClean="0">
                <a:solidFill>
                  <a:srgbClr val="FF0000"/>
                </a:solidFill>
              </a:rPr>
              <a:t>       Adjust the contents of </a:t>
            </a:r>
            <a:br>
              <a:rPr lang="en-GB" sz="3200" b="1" i="1" dirty="0" smtClean="0">
                <a:solidFill>
                  <a:srgbClr val="FF0000"/>
                </a:solidFill>
              </a:rPr>
            </a:br>
            <a:r>
              <a:rPr lang="en-GB" sz="3200" b="1" i="1" dirty="0" smtClean="0">
                <a:solidFill>
                  <a:srgbClr val="FF0000"/>
                </a:solidFill>
              </a:rPr>
              <a:t>SEASONAL </a:t>
            </a:r>
            <a:r>
              <a:rPr lang="en-GB" sz="3200" b="1" i="1" dirty="0" smtClean="0">
                <a:solidFill>
                  <a:srgbClr val="FF0000"/>
                </a:solidFill>
              </a:rPr>
              <a:t>SERVICE CONTRACT</a:t>
            </a:r>
            <a:r>
              <a:rPr lang="en-GB" sz="3200" b="1" i="1" dirty="0" smtClean="0">
                <a:solidFill>
                  <a:srgbClr val="FF0000"/>
                </a:solidFill>
              </a:rPr>
              <a:t/>
            </a:r>
            <a:br>
              <a:rPr lang="en-GB" sz="3200" b="1" i="1" dirty="0" smtClean="0">
                <a:solidFill>
                  <a:srgbClr val="FF0000"/>
                </a:solidFill>
              </a:rPr>
            </a:br>
            <a:r>
              <a:rPr lang="en-GB" sz="3200" b="1" i="1" dirty="0" smtClean="0">
                <a:solidFill>
                  <a:srgbClr val="FF0000"/>
                </a:solidFill>
              </a:rPr>
              <a:t> to comply with New </a:t>
            </a:r>
            <a:r>
              <a:rPr lang="en-GB" sz="3200" b="1" i="1" dirty="0" err="1" smtClean="0">
                <a:solidFill>
                  <a:srgbClr val="FF0000"/>
                </a:solidFill>
              </a:rPr>
              <a:t>Labor</a:t>
            </a:r>
            <a:r>
              <a:rPr lang="en-GB" sz="3200" b="1" i="1" dirty="0" smtClean="0">
                <a:solidFill>
                  <a:srgbClr val="FF0000"/>
                </a:solidFill>
              </a:rPr>
              <a:t> Law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2492896"/>
            <a:ext cx="7488832" cy="3960440"/>
          </a:xfrm>
        </p:spPr>
        <p:txBody>
          <a:bodyPr>
            <a:noAutofit/>
          </a:bodyPr>
          <a:lstStyle/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Worked with </a:t>
            </a:r>
            <a:r>
              <a:rPr lang="en-GB" sz="3000" dirty="0" err="1" smtClean="0">
                <a:solidFill>
                  <a:schemeClr val="tx1"/>
                </a:solidFill>
              </a:rPr>
              <a:t>anh</a:t>
            </a:r>
            <a:r>
              <a:rPr lang="en-GB" sz="3000" dirty="0" smtClean="0">
                <a:solidFill>
                  <a:schemeClr val="tx1"/>
                </a:solidFill>
              </a:rPr>
              <a:t> </a:t>
            </a:r>
            <a:r>
              <a:rPr lang="en-GB" sz="3000" dirty="0" err="1" smtClean="0">
                <a:solidFill>
                  <a:schemeClr val="tx1"/>
                </a:solidFill>
              </a:rPr>
              <a:t>Bich</a:t>
            </a:r>
            <a:r>
              <a:rPr lang="en-GB" sz="3000" dirty="0">
                <a:solidFill>
                  <a:schemeClr val="tx1"/>
                </a:solidFill>
              </a:rPr>
              <a:t> </a:t>
            </a:r>
            <a:r>
              <a:rPr lang="en-GB" sz="3000" dirty="0" smtClean="0">
                <a:solidFill>
                  <a:schemeClr val="tx1"/>
                </a:solidFill>
              </a:rPr>
              <a:t>and </a:t>
            </a:r>
            <a:r>
              <a:rPr lang="en-GB" sz="3000" dirty="0" err="1" smtClean="0">
                <a:solidFill>
                  <a:schemeClr val="tx1"/>
                </a:solidFill>
              </a:rPr>
              <a:t>Thao</a:t>
            </a:r>
            <a:r>
              <a:rPr lang="en-GB" sz="3000" dirty="0">
                <a:solidFill>
                  <a:schemeClr val="tx1"/>
                </a:solidFill>
              </a:rPr>
              <a:t> </a:t>
            </a:r>
            <a:r>
              <a:rPr lang="en-GB" sz="3000" dirty="0" smtClean="0">
                <a:solidFill>
                  <a:schemeClr val="tx1"/>
                </a:solidFill>
              </a:rPr>
              <a:t>to revise Season contract.</a:t>
            </a: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&gt;&gt; </a:t>
            </a:r>
            <a:r>
              <a:rPr lang="en-GB" sz="3000" u="sng" dirty="0" smtClean="0">
                <a:solidFill>
                  <a:schemeClr val="tx1"/>
                </a:solidFill>
              </a:rPr>
              <a:t>Status</a:t>
            </a:r>
            <a:r>
              <a:rPr lang="en-GB" sz="3000" dirty="0" smtClean="0">
                <a:solidFill>
                  <a:schemeClr val="tx1"/>
                </a:solidFill>
              </a:rPr>
              <a:t>:  </a:t>
            </a:r>
            <a:r>
              <a:rPr lang="en-GB" sz="3000" i="1" dirty="0" smtClean="0">
                <a:solidFill>
                  <a:srgbClr val="0070C0"/>
                </a:solidFill>
              </a:rPr>
              <a:t>Done</a:t>
            </a:r>
          </a:p>
          <a:p>
            <a:pPr algn="l"/>
            <a:endParaRPr lang="en-GB" sz="3000" dirty="0" smtClean="0">
              <a:solidFill>
                <a:schemeClr val="tx1"/>
              </a:solidFill>
            </a:endParaRPr>
          </a:p>
          <a:p>
            <a:pPr algn="l"/>
            <a:endParaRPr lang="en-GB" sz="3000" dirty="0" smtClean="0">
              <a:solidFill>
                <a:schemeClr val="tx1"/>
              </a:solidFill>
            </a:endParaRPr>
          </a:p>
          <a:p>
            <a:pPr algn="l"/>
            <a:endParaRPr lang="en-GB" sz="3000" dirty="0" smtClean="0">
              <a:solidFill>
                <a:schemeClr val="tx1"/>
              </a:solidFill>
            </a:endParaRPr>
          </a:p>
          <a:p>
            <a:pPr algn="l"/>
            <a:endParaRPr lang="en-GB" sz="3000" dirty="0" smtClean="0">
              <a:solidFill>
                <a:schemeClr val="tx1"/>
              </a:solidFill>
            </a:endParaRPr>
          </a:p>
          <a:p>
            <a:pPr algn="l"/>
            <a:endParaRPr lang="en-GB" sz="3000" dirty="0">
              <a:solidFill>
                <a:schemeClr val="tx1"/>
              </a:solidFill>
            </a:endParaRPr>
          </a:p>
          <a:p>
            <a:pPr marL="457200" indent="-457200" algn="l">
              <a:buFontTx/>
              <a:buChar char="-"/>
            </a:pPr>
            <a:endParaRPr lang="en-GB" sz="3000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9764"/>
            <a:ext cx="131971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880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5048" y="188640"/>
            <a:ext cx="8568952" cy="1584176"/>
          </a:xfrm>
        </p:spPr>
        <p:txBody>
          <a:bodyPr/>
          <a:lstStyle/>
          <a:p>
            <a:r>
              <a:rPr lang="en-GB" sz="3200" b="1" i="1" dirty="0" smtClean="0">
                <a:solidFill>
                  <a:srgbClr val="FF0000"/>
                </a:solidFill>
              </a:rPr>
              <a:t>       Adjust the contents of </a:t>
            </a:r>
            <a:br>
              <a:rPr lang="en-GB" sz="3200" b="1" i="1" dirty="0" smtClean="0">
                <a:solidFill>
                  <a:srgbClr val="FF0000"/>
                </a:solidFill>
              </a:rPr>
            </a:br>
            <a:r>
              <a:rPr lang="en-GB" sz="3200" b="1" i="1" dirty="0" smtClean="0">
                <a:solidFill>
                  <a:srgbClr val="FF0000"/>
                </a:solidFill>
              </a:rPr>
              <a:t>AGENCY </a:t>
            </a:r>
            <a:r>
              <a:rPr lang="en-GB" sz="3200" b="1" i="1" dirty="0" smtClean="0">
                <a:solidFill>
                  <a:srgbClr val="FF0000"/>
                </a:solidFill>
              </a:rPr>
              <a:t>CONTRACT</a:t>
            </a:r>
            <a:br>
              <a:rPr lang="en-GB" sz="3200" b="1" i="1" dirty="0" smtClean="0">
                <a:solidFill>
                  <a:srgbClr val="FF0000"/>
                </a:solidFill>
              </a:rPr>
            </a:br>
            <a:r>
              <a:rPr lang="en-GB" sz="3200" b="1" i="1" dirty="0" smtClean="0">
                <a:solidFill>
                  <a:srgbClr val="FF0000"/>
                </a:solidFill>
              </a:rPr>
              <a:t> to comply with New </a:t>
            </a:r>
            <a:r>
              <a:rPr lang="en-GB" sz="3200" b="1" i="1" dirty="0" err="1" smtClean="0">
                <a:solidFill>
                  <a:srgbClr val="FF0000"/>
                </a:solidFill>
              </a:rPr>
              <a:t>Labor</a:t>
            </a:r>
            <a:r>
              <a:rPr lang="en-GB" sz="3200" b="1" i="1" dirty="0" smtClean="0">
                <a:solidFill>
                  <a:srgbClr val="FF0000"/>
                </a:solidFill>
              </a:rPr>
              <a:t> Law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2492896"/>
            <a:ext cx="7488832" cy="3960440"/>
          </a:xfrm>
        </p:spPr>
        <p:txBody>
          <a:bodyPr>
            <a:noAutofit/>
          </a:bodyPr>
          <a:lstStyle/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Worked with Roger, </a:t>
            </a:r>
            <a:r>
              <a:rPr lang="en-GB" sz="3000" dirty="0" err="1" smtClean="0">
                <a:solidFill>
                  <a:schemeClr val="tx1"/>
                </a:solidFill>
              </a:rPr>
              <a:t>anh</a:t>
            </a:r>
            <a:r>
              <a:rPr lang="en-GB" sz="3000" dirty="0" smtClean="0">
                <a:solidFill>
                  <a:schemeClr val="tx1"/>
                </a:solidFill>
              </a:rPr>
              <a:t> </a:t>
            </a:r>
            <a:r>
              <a:rPr lang="en-GB" sz="3000" dirty="0" err="1" smtClean="0">
                <a:solidFill>
                  <a:schemeClr val="tx1"/>
                </a:solidFill>
              </a:rPr>
              <a:t>Bich</a:t>
            </a:r>
            <a:r>
              <a:rPr lang="en-GB" sz="3000" dirty="0">
                <a:solidFill>
                  <a:schemeClr val="tx1"/>
                </a:solidFill>
              </a:rPr>
              <a:t> </a:t>
            </a:r>
            <a:r>
              <a:rPr lang="en-GB" sz="3000" dirty="0" smtClean="0">
                <a:solidFill>
                  <a:schemeClr val="tx1"/>
                </a:solidFill>
              </a:rPr>
              <a:t>and </a:t>
            </a:r>
            <a:r>
              <a:rPr lang="en-GB" sz="3000" dirty="0" err="1" smtClean="0">
                <a:solidFill>
                  <a:schemeClr val="tx1"/>
                </a:solidFill>
              </a:rPr>
              <a:t>Thao</a:t>
            </a:r>
            <a:r>
              <a:rPr lang="en-GB" sz="3000" dirty="0">
                <a:solidFill>
                  <a:schemeClr val="tx1"/>
                </a:solidFill>
              </a:rPr>
              <a:t> </a:t>
            </a:r>
            <a:r>
              <a:rPr lang="en-GB" sz="3000" dirty="0" smtClean="0">
                <a:solidFill>
                  <a:schemeClr val="tx1"/>
                </a:solidFill>
              </a:rPr>
              <a:t>to revise </a:t>
            </a:r>
            <a:r>
              <a:rPr lang="en-GB" sz="3000" dirty="0" smtClean="0">
                <a:solidFill>
                  <a:schemeClr val="tx1"/>
                </a:solidFill>
              </a:rPr>
              <a:t>Agency</a:t>
            </a:r>
            <a:r>
              <a:rPr lang="en-GB" sz="3000" dirty="0" smtClean="0">
                <a:solidFill>
                  <a:schemeClr val="tx1"/>
                </a:solidFill>
              </a:rPr>
              <a:t> </a:t>
            </a:r>
            <a:r>
              <a:rPr lang="en-GB" sz="3000" dirty="0" smtClean="0">
                <a:solidFill>
                  <a:schemeClr val="tx1"/>
                </a:solidFill>
              </a:rPr>
              <a:t>contract</a:t>
            </a:r>
            <a:r>
              <a:rPr lang="en-GB" sz="3000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Wording is not consistent </a:t>
            </a:r>
            <a:r>
              <a:rPr lang="en-GB" sz="2800" i="1" dirty="0" smtClean="0">
                <a:solidFill>
                  <a:schemeClr val="tx1"/>
                </a:solidFill>
              </a:rPr>
              <a:t>(En &amp; </a:t>
            </a:r>
            <a:r>
              <a:rPr lang="en-GB" sz="2800" i="1" dirty="0" err="1" smtClean="0">
                <a:solidFill>
                  <a:schemeClr val="tx1"/>
                </a:solidFill>
              </a:rPr>
              <a:t>Vn</a:t>
            </a:r>
            <a:r>
              <a:rPr lang="en-GB" sz="2800" i="1" dirty="0" smtClean="0">
                <a:solidFill>
                  <a:schemeClr val="tx1"/>
                </a:solidFill>
              </a:rPr>
              <a:t> version)</a:t>
            </a:r>
            <a:endParaRPr lang="en-GB" sz="2800" i="1" dirty="0" smtClean="0">
              <a:solidFill>
                <a:schemeClr val="tx1"/>
              </a:solidFill>
            </a:endParaRP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&gt;&gt; </a:t>
            </a:r>
            <a:r>
              <a:rPr lang="en-GB" sz="3000" u="sng" dirty="0" smtClean="0">
                <a:solidFill>
                  <a:schemeClr val="tx1"/>
                </a:solidFill>
              </a:rPr>
              <a:t>Status</a:t>
            </a:r>
            <a:r>
              <a:rPr lang="en-GB" sz="3000" dirty="0" smtClean="0">
                <a:solidFill>
                  <a:schemeClr val="tx1"/>
                </a:solidFill>
              </a:rPr>
              <a:t>: </a:t>
            </a:r>
            <a:r>
              <a:rPr lang="en-GB" sz="3000" i="1" dirty="0" smtClean="0">
                <a:solidFill>
                  <a:srgbClr val="0070C0"/>
                </a:solidFill>
              </a:rPr>
              <a:t>in progress</a:t>
            </a:r>
          </a:p>
          <a:p>
            <a:pPr algn="l"/>
            <a:endParaRPr lang="en-GB" sz="3000" dirty="0" smtClean="0">
              <a:solidFill>
                <a:schemeClr val="tx1"/>
              </a:solidFill>
            </a:endParaRPr>
          </a:p>
          <a:p>
            <a:pPr algn="l"/>
            <a:endParaRPr lang="en-GB" sz="3000" dirty="0" smtClean="0">
              <a:solidFill>
                <a:schemeClr val="tx1"/>
              </a:solidFill>
            </a:endParaRPr>
          </a:p>
          <a:p>
            <a:pPr algn="l"/>
            <a:endParaRPr lang="en-GB" sz="3000" dirty="0" smtClean="0">
              <a:solidFill>
                <a:schemeClr val="tx1"/>
              </a:solidFill>
            </a:endParaRPr>
          </a:p>
          <a:p>
            <a:pPr algn="l"/>
            <a:endParaRPr lang="en-GB" sz="3000" dirty="0" smtClean="0">
              <a:solidFill>
                <a:schemeClr val="tx1"/>
              </a:solidFill>
            </a:endParaRPr>
          </a:p>
          <a:p>
            <a:pPr algn="l"/>
            <a:endParaRPr lang="en-GB" sz="3000" dirty="0">
              <a:solidFill>
                <a:schemeClr val="tx1"/>
              </a:solidFill>
            </a:endParaRPr>
          </a:p>
          <a:p>
            <a:pPr marL="457200" indent="-457200" algn="l">
              <a:buFontTx/>
              <a:buChar char="-"/>
            </a:pPr>
            <a:endParaRPr lang="en-GB" sz="3000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9764"/>
            <a:ext cx="131971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880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5048" y="188640"/>
            <a:ext cx="8568952" cy="1152128"/>
          </a:xfrm>
        </p:spPr>
        <p:txBody>
          <a:bodyPr/>
          <a:lstStyle/>
          <a:p>
            <a:r>
              <a:rPr lang="en-GB" sz="3200" b="1" i="1" dirty="0" smtClean="0">
                <a:solidFill>
                  <a:srgbClr val="FF0000"/>
                </a:solidFill>
              </a:rPr>
              <a:t>LABOR </a:t>
            </a:r>
            <a:r>
              <a:rPr lang="en-GB" sz="3200" b="1" i="1" dirty="0" smtClean="0">
                <a:solidFill>
                  <a:srgbClr val="FF0000"/>
                </a:solidFill>
              </a:rPr>
              <a:t>CONTRACT</a:t>
            </a:r>
            <a:br>
              <a:rPr lang="en-GB" sz="3200" b="1" i="1" dirty="0" smtClean="0">
                <a:solidFill>
                  <a:srgbClr val="FF0000"/>
                </a:solidFill>
              </a:rPr>
            </a:br>
            <a:r>
              <a:rPr lang="en-GB" sz="3200" b="1" i="1" dirty="0" smtClean="0">
                <a:solidFill>
                  <a:srgbClr val="FF0000"/>
                </a:solidFill>
              </a:rPr>
              <a:t> for EXPATS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5168" y="1412776"/>
            <a:ext cx="7488832" cy="4536504"/>
          </a:xfrm>
        </p:spPr>
        <p:txBody>
          <a:bodyPr>
            <a:noAutofit/>
          </a:bodyPr>
          <a:lstStyle/>
          <a:p>
            <a:pPr marL="457200" indent="-457200" algn="l">
              <a:buFontTx/>
              <a:buChar char="-"/>
            </a:pPr>
            <a:r>
              <a:rPr lang="en-GB" sz="3000" dirty="0" smtClean="0">
                <a:solidFill>
                  <a:schemeClr val="tx1"/>
                </a:solidFill>
              </a:rPr>
              <a:t>Sign </a:t>
            </a:r>
            <a:r>
              <a:rPr lang="en-GB" sz="3000" dirty="0" err="1" smtClean="0">
                <a:solidFill>
                  <a:schemeClr val="tx1"/>
                </a:solidFill>
              </a:rPr>
              <a:t>Labor</a:t>
            </a:r>
            <a:r>
              <a:rPr lang="en-GB" sz="3000" dirty="0" smtClean="0">
                <a:solidFill>
                  <a:schemeClr val="tx1"/>
                </a:solidFill>
              </a:rPr>
              <a:t> Contract</a:t>
            </a:r>
          </a:p>
          <a:p>
            <a:pPr marL="457200" indent="-457200" algn="l">
              <a:buFontTx/>
              <a:buChar char="-"/>
            </a:pPr>
            <a:r>
              <a:rPr lang="en-GB" sz="3000" dirty="0" smtClean="0">
                <a:solidFill>
                  <a:schemeClr val="tx1"/>
                </a:solidFill>
              </a:rPr>
              <a:t>Term of Work Permit: maximum 2 years.</a:t>
            </a:r>
          </a:p>
          <a:p>
            <a:pPr marL="457200" indent="-457200" algn="l">
              <a:buFontTx/>
              <a:buChar char="-"/>
            </a:pPr>
            <a:r>
              <a:rPr lang="en-GB" sz="3000" dirty="0" smtClean="0">
                <a:solidFill>
                  <a:schemeClr val="tx1"/>
                </a:solidFill>
              </a:rPr>
              <a:t>Not require </a:t>
            </a:r>
            <a:r>
              <a:rPr lang="en-GB" sz="3000" dirty="0" smtClean="0">
                <a:solidFill>
                  <a:schemeClr val="tx1"/>
                </a:solidFill>
              </a:rPr>
              <a:t>work </a:t>
            </a:r>
            <a:r>
              <a:rPr lang="en-GB" sz="3000" dirty="0" smtClean="0">
                <a:solidFill>
                  <a:schemeClr val="tx1"/>
                </a:solidFill>
              </a:rPr>
              <a:t>permit for foreign </a:t>
            </a:r>
            <a:r>
              <a:rPr lang="en-GB" sz="3000" dirty="0" smtClean="0">
                <a:solidFill>
                  <a:schemeClr val="tx1"/>
                </a:solidFill>
              </a:rPr>
              <a:t>specialists/workers </a:t>
            </a:r>
            <a:r>
              <a:rPr lang="en-GB" sz="3000" dirty="0" smtClean="0">
                <a:solidFill>
                  <a:schemeClr val="tx1"/>
                </a:solidFill>
              </a:rPr>
              <a:t>who work in Vietnam less than 3 months.</a:t>
            </a:r>
          </a:p>
          <a:p>
            <a:pPr algn="l"/>
            <a:r>
              <a:rPr lang="en-GB" sz="3000" dirty="0" smtClean="0">
                <a:solidFill>
                  <a:schemeClr val="tx1"/>
                </a:solidFill>
              </a:rPr>
              <a:t>    </a:t>
            </a:r>
            <a:r>
              <a:rPr lang="en-GB" sz="3000" i="1" dirty="0" smtClean="0">
                <a:solidFill>
                  <a:srgbClr val="0070C0"/>
                </a:solidFill>
              </a:rPr>
              <a:t>(refer to Article 169 -&gt; 173, </a:t>
            </a:r>
            <a:r>
              <a:rPr lang="en-GB" sz="3000" i="1" dirty="0" err="1" smtClean="0">
                <a:solidFill>
                  <a:srgbClr val="0070C0"/>
                </a:solidFill>
              </a:rPr>
              <a:t>Labor</a:t>
            </a:r>
            <a:r>
              <a:rPr lang="en-GB" sz="3000" i="1" dirty="0" smtClean="0">
                <a:solidFill>
                  <a:srgbClr val="0070C0"/>
                </a:solidFill>
              </a:rPr>
              <a:t> Law</a:t>
            </a:r>
            <a:r>
              <a:rPr lang="en-GB" sz="3000" i="1" dirty="0" smtClean="0">
                <a:solidFill>
                  <a:srgbClr val="0070C0"/>
                </a:solidFill>
              </a:rPr>
              <a:t>)</a:t>
            </a:r>
          </a:p>
          <a:p>
            <a:pPr algn="l"/>
            <a:r>
              <a:rPr lang="en-GB" sz="3000" i="1" dirty="0" smtClean="0">
                <a:solidFill>
                  <a:srgbClr val="002060"/>
                </a:solidFill>
              </a:rPr>
              <a:t>- </a:t>
            </a:r>
            <a:r>
              <a:rPr lang="en-GB" sz="3000" dirty="0" smtClean="0">
                <a:solidFill>
                  <a:schemeClr val="tx1"/>
                </a:solidFill>
              </a:rPr>
              <a:t>For Roger’s case: Suggest to sign </a:t>
            </a:r>
            <a:r>
              <a:rPr lang="en-GB" sz="3000" dirty="0" err="1" smtClean="0">
                <a:solidFill>
                  <a:schemeClr val="tx1"/>
                </a:solidFill>
              </a:rPr>
              <a:t>Labor</a:t>
            </a:r>
            <a:r>
              <a:rPr lang="en-GB" sz="3000" dirty="0" smtClean="0">
                <a:solidFill>
                  <a:schemeClr val="tx1"/>
                </a:solidFill>
              </a:rPr>
              <a:t> contract with the term for 1 year or same as work permit (2 years). Expand his duty to pay past salary in current salary.</a:t>
            </a:r>
            <a:endParaRPr lang="en-GB" sz="3000" dirty="0" smtClean="0">
              <a:solidFill>
                <a:srgbClr val="0070C0"/>
              </a:solidFill>
            </a:endParaRPr>
          </a:p>
          <a:p>
            <a:pPr algn="l"/>
            <a:endParaRPr lang="en-GB" sz="3000" dirty="0" smtClean="0">
              <a:solidFill>
                <a:schemeClr val="tx1"/>
              </a:solidFill>
            </a:endParaRPr>
          </a:p>
          <a:p>
            <a:pPr algn="l"/>
            <a:endParaRPr lang="en-GB" sz="3000" dirty="0">
              <a:solidFill>
                <a:schemeClr val="tx1"/>
              </a:solidFill>
            </a:endParaRPr>
          </a:p>
          <a:p>
            <a:pPr marL="457200" indent="-457200" algn="l">
              <a:buFontTx/>
              <a:buChar char="-"/>
            </a:pPr>
            <a:endParaRPr lang="en-GB" sz="3000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9764"/>
            <a:ext cx="131971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1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1032</TotalTime>
  <Words>1001</Words>
  <Application>Microsoft Office PowerPoint</Application>
  <PresentationFormat>On-screen Show (4:3)</PresentationFormat>
  <Paragraphs>130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Executive</vt:lpstr>
      <vt:lpstr>Review on            Human Resource Management</vt:lpstr>
      <vt:lpstr>BACKGROUND</vt:lpstr>
      <vt:lpstr>BACKGROUND (continue)</vt:lpstr>
      <vt:lpstr>QUICK ACTION  ON DAILY WORK OF HR</vt:lpstr>
      <vt:lpstr>QUICK ACTION      ON DAILY WORK OF HR (cont.)</vt:lpstr>
      <vt:lpstr>  Adjust the contents of  LABOR CONTRACT  to comply with New Labor Law</vt:lpstr>
      <vt:lpstr>       Adjust the contents of  SEASONAL SERVICE CONTRACT  to comply with New Labor Law</vt:lpstr>
      <vt:lpstr>       Adjust the contents of  AGENCY CONTRACT  to comply with New Labor Law</vt:lpstr>
      <vt:lpstr>LABOR CONTRACT  for EXPATS</vt:lpstr>
      <vt:lpstr>HR STRATEGY ROADMAP</vt:lpstr>
      <vt:lpstr>HR STRATEGY ROADMAP</vt:lpstr>
      <vt:lpstr>Propose  HR DEVELOPMENT PLAN  and YOUR DECISION</vt:lpstr>
      <vt:lpstr>Propose  HR DEVELOPMENT PLAN  and YOUR DECISION</vt:lpstr>
      <vt:lpstr>TRADE UNION:  Need to establish or not?</vt:lpstr>
      <vt:lpstr>TRADE UNION:  Need to establish or not?</vt:lpstr>
      <vt:lpstr>TRADE UNION:  Need to establish or not?</vt:lpstr>
      <vt:lpstr>        Some Opinions from RCS staff:            </vt:lpstr>
      <vt:lpstr>        Some Opinions from RCS staff:            </vt:lpstr>
      <vt:lpstr>        Other Issues            </vt:lpstr>
      <vt:lpstr>        Other Issues            </vt:lpstr>
      <vt:lpstr>        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Ms Hien</dc:creator>
  <cp:lastModifiedBy>Ms Hien</cp:lastModifiedBy>
  <cp:revision>126</cp:revision>
  <dcterms:created xsi:type="dcterms:W3CDTF">2013-08-28T03:19:17Z</dcterms:created>
  <dcterms:modified xsi:type="dcterms:W3CDTF">2013-09-04T09:16:43Z</dcterms:modified>
</cp:coreProperties>
</file>