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65" r:id="rId4"/>
    <p:sldId id="259" r:id="rId5"/>
    <p:sldId id="266" r:id="rId6"/>
    <p:sldId id="260" r:id="rId7"/>
    <p:sldId id="267" r:id="rId8"/>
    <p:sldId id="261" r:id="rId9"/>
    <p:sldId id="268" r:id="rId10"/>
    <p:sldId id="262" r:id="rId11"/>
    <p:sldId id="269" r:id="rId12"/>
    <p:sldId id="263" r:id="rId13"/>
    <p:sldId id="270" r:id="rId14"/>
    <p:sldId id="264" r:id="rId15"/>
    <p:sldId id="271" r:id="rId16"/>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A2BF"/>
    <a:srgbClr val="FFFFFF"/>
    <a:srgbClr val="43E94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587" autoAdjust="0"/>
    <p:restoredTop sz="94660"/>
  </p:normalViewPr>
  <p:slideViewPr>
    <p:cSldViewPr>
      <p:cViewPr>
        <p:scale>
          <a:sx n="100" d="100"/>
          <a:sy n="100" d="100"/>
        </p:scale>
        <p:origin x="-1248"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1">
        <a:schemeClr val="bg2"/>
      </p:bgRef>
    </p:bg>
    <p:spTree>
      <p:nvGrpSpPr>
        <p:cNvPr id="1" name=""/>
        <p:cNvGrpSpPr/>
        <p:nvPr/>
      </p:nvGrpSpPr>
      <p:grpSpPr>
        <a:xfrm>
          <a:off x="0" y="0"/>
          <a:ext cx="0" cy="0"/>
          <a:chOff x="0" y="0"/>
          <a:chExt cx="0" cy="0"/>
        </a:xfrm>
      </p:grpSpPr>
      <p:sp>
        <p:nvSpPr>
          <p:cNvPr id="7" name="Prostokąt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ytuł 7"/>
          <p:cNvSpPr>
            <a:spLocks noGrp="1"/>
          </p:cNvSpPr>
          <p:nvPr>
            <p:ph type="ctrTitle"/>
          </p:nvPr>
        </p:nvSpPr>
        <p:spPr>
          <a:xfrm>
            <a:off x="2362200" y="4038600"/>
            <a:ext cx="6477000" cy="1828800"/>
          </a:xfrm>
        </p:spPr>
        <p:txBody>
          <a:bodyPr anchor="b"/>
          <a:lstStyle>
            <a:lvl1pPr>
              <a:defRPr cap="all" baseline="0"/>
            </a:lvl1pPr>
          </a:lstStyle>
          <a:p>
            <a:r>
              <a:rPr kumimoji="0" lang="pl-PL" smtClean="0"/>
              <a:t>Kliknij, aby edytować styl</a:t>
            </a:r>
            <a:endParaRPr kumimoji="0" lang="en-US"/>
          </a:p>
        </p:txBody>
      </p:sp>
      <p:sp>
        <p:nvSpPr>
          <p:cNvPr id="9" name="Podtytuł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28" name="Symbol zastępczy daty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5AB7B6A9-899F-4A35-8F45-3764E319C2DF}" type="datetimeFigureOut">
              <a:rPr lang="pl-PL" smtClean="0"/>
              <a:t>2013-09-23</a:t>
            </a:fld>
            <a:endParaRPr lang="pl-PL"/>
          </a:p>
        </p:txBody>
      </p:sp>
      <p:sp>
        <p:nvSpPr>
          <p:cNvPr id="17" name="Symbol zastępczy stopki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pl-PL"/>
          </a:p>
        </p:txBody>
      </p:sp>
      <p:sp>
        <p:nvSpPr>
          <p:cNvPr id="29" name="Symbol zastępczy numeru slajdu 28"/>
          <p:cNvSpPr>
            <a:spLocks noGrp="1"/>
          </p:cNvSpPr>
          <p:nvPr>
            <p:ph type="sldNum" sz="quarter" idx="12"/>
          </p:nvPr>
        </p:nvSpPr>
        <p:spPr>
          <a:xfrm>
            <a:off x="8001000" y="228600"/>
            <a:ext cx="838200" cy="381000"/>
          </a:xfrm>
        </p:spPr>
        <p:txBody>
          <a:bodyPr/>
          <a:lstStyle>
            <a:lvl1pPr>
              <a:defRPr>
                <a:solidFill>
                  <a:schemeClr val="tx2"/>
                </a:solidFill>
              </a:defRPr>
            </a:lvl1pPr>
          </a:lstStyle>
          <a:p>
            <a:fld id="{18C53B42-42AC-482E-95D4-49A5164C26F4}" type="slidenum">
              <a:rPr lang="pl-PL" smtClean="0"/>
              <a:t>‹#›</a:t>
            </a:fld>
            <a:endParaRPr lang="pl-P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5AB7B6A9-899F-4A35-8F45-3764E319C2DF}" type="datetimeFigureOut">
              <a:rPr lang="pl-PL" smtClean="0"/>
              <a:t>2013-09-23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18C53B42-42AC-482E-95D4-49A5164C26F4}" type="slidenum">
              <a:rPr lang="pl-PL" smtClean="0"/>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bg>
      <p:bgRef idx="1001">
        <a:schemeClr val="bg1"/>
      </p:bgRef>
    </p:bg>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553200" y="609600"/>
            <a:ext cx="2057400" cy="5516563"/>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609600"/>
            <a:ext cx="5562600" cy="5516564"/>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a:xfrm>
            <a:off x="6553200" y="6248402"/>
            <a:ext cx="2209800" cy="365125"/>
          </a:xfrm>
        </p:spPr>
        <p:txBody>
          <a:bodyPr/>
          <a:lstStyle/>
          <a:p>
            <a:fld id="{5AB7B6A9-899F-4A35-8F45-3764E319C2DF}" type="datetimeFigureOut">
              <a:rPr lang="pl-PL" smtClean="0"/>
              <a:t>2013-09-23</a:t>
            </a:fld>
            <a:endParaRPr lang="pl-PL"/>
          </a:p>
        </p:txBody>
      </p:sp>
      <p:sp>
        <p:nvSpPr>
          <p:cNvPr id="5" name="Symbol zastępczy stopki 4"/>
          <p:cNvSpPr>
            <a:spLocks noGrp="1"/>
          </p:cNvSpPr>
          <p:nvPr>
            <p:ph type="ftr" sz="quarter" idx="11"/>
          </p:nvPr>
        </p:nvSpPr>
        <p:spPr>
          <a:xfrm>
            <a:off x="457201" y="6248207"/>
            <a:ext cx="5573483" cy="365125"/>
          </a:xfrm>
        </p:spPr>
        <p:txBody>
          <a:bodyPr/>
          <a:lstStyle/>
          <a:p>
            <a:endParaRPr lang="pl-PL"/>
          </a:p>
        </p:txBody>
      </p:sp>
      <p:sp>
        <p:nvSpPr>
          <p:cNvPr id="7" name="Prostokąt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Prostokąt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Prostokąt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ymbol zastępczy numeru slajdu 5"/>
          <p:cNvSpPr>
            <a:spLocks noGrp="1"/>
          </p:cNvSpPr>
          <p:nvPr>
            <p:ph type="sldNum" sz="quarter" idx="12"/>
          </p:nvPr>
        </p:nvSpPr>
        <p:spPr>
          <a:xfrm rot="5400000">
            <a:off x="5989638" y="144462"/>
            <a:ext cx="533400" cy="244476"/>
          </a:xfrm>
        </p:spPr>
        <p:txBody>
          <a:bodyPr/>
          <a:lstStyle/>
          <a:p>
            <a:fld id="{18C53B42-42AC-482E-95D4-49A5164C26F4}" type="slidenum">
              <a:rPr lang="pl-PL" smtClean="0"/>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612648" y="228600"/>
            <a:ext cx="8153400" cy="990600"/>
          </a:xfrm>
        </p:spPr>
        <p:txBody>
          <a:bodyPr/>
          <a:lstStyle/>
          <a:p>
            <a:r>
              <a:rPr kumimoji="0" lang="pl-PL" smtClean="0"/>
              <a:t>Kliknij, aby edytować styl</a:t>
            </a:r>
            <a:endParaRPr kumimoji="0" lang="en-US"/>
          </a:p>
        </p:txBody>
      </p:sp>
      <p:sp>
        <p:nvSpPr>
          <p:cNvPr id="4" name="Symbol zastępczy daty 3"/>
          <p:cNvSpPr>
            <a:spLocks noGrp="1"/>
          </p:cNvSpPr>
          <p:nvPr>
            <p:ph type="dt" sz="half" idx="10"/>
          </p:nvPr>
        </p:nvSpPr>
        <p:spPr/>
        <p:txBody>
          <a:bodyPr/>
          <a:lstStyle/>
          <a:p>
            <a:fld id="{5AB7B6A9-899F-4A35-8F45-3764E319C2DF}" type="datetimeFigureOut">
              <a:rPr lang="pl-PL" smtClean="0"/>
              <a:t>2013-09-23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lvl1pPr>
              <a:defRPr>
                <a:solidFill>
                  <a:srgbClr val="FFFFFF"/>
                </a:solidFill>
              </a:defRPr>
            </a:lvl1pPr>
          </a:lstStyle>
          <a:p>
            <a:fld id="{18C53B42-42AC-482E-95D4-49A5164C26F4}" type="slidenum">
              <a:rPr lang="pl-PL" smtClean="0"/>
              <a:t>‹#›</a:t>
            </a:fld>
            <a:endParaRPr lang="pl-PL"/>
          </a:p>
        </p:txBody>
      </p:sp>
      <p:sp>
        <p:nvSpPr>
          <p:cNvPr id="8" name="Symbol zastępczy zawartości 7"/>
          <p:cNvSpPr>
            <a:spLocks noGrp="1"/>
          </p:cNvSpPr>
          <p:nvPr>
            <p:ph sz="quarter" idx="1"/>
          </p:nvPr>
        </p:nvSpPr>
        <p:spPr>
          <a:xfrm>
            <a:off x="612648" y="1600200"/>
            <a:ext cx="8153400" cy="44958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3">
        <a:schemeClr val="bg1"/>
      </p:bgRef>
    </p:bg>
    <p:spTree>
      <p:nvGrpSpPr>
        <p:cNvPr id="1" name=""/>
        <p:cNvGrpSpPr/>
        <p:nvPr/>
      </p:nvGrpSpPr>
      <p:grpSpPr>
        <a:xfrm>
          <a:off x="0" y="0"/>
          <a:ext cx="0" cy="0"/>
          <a:chOff x="0" y="0"/>
          <a:chExt cx="0" cy="0"/>
        </a:xfrm>
      </p:grpSpPr>
      <p:sp>
        <p:nvSpPr>
          <p:cNvPr id="3" name="Symbol zastępczy tekstu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7" name="Prostokąt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Prostokąt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pl-PL" smtClean="0"/>
              <a:t>Kliknij, aby edytować styl</a:t>
            </a:r>
            <a:endParaRPr kumimoji="0" lang="en-US"/>
          </a:p>
        </p:txBody>
      </p:sp>
      <p:sp>
        <p:nvSpPr>
          <p:cNvPr id="12" name="Symbol zastępczy daty 11"/>
          <p:cNvSpPr>
            <a:spLocks noGrp="1"/>
          </p:cNvSpPr>
          <p:nvPr>
            <p:ph type="dt" sz="half" idx="10"/>
          </p:nvPr>
        </p:nvSpPr>
        <p:spPr/>
        <p:txBody>
          <a:bodyPr/>
          <a:lstStyle/>
          <a:p>
            <a:fld id="{5AB7B6A9-899F-4A35-8F45-3764E319C2DF}" type="datetimeFigureOut">
              <a:rPr lang="pl-PL" smtClean="0"/>
              <a:t>2013-09-23</a:t>
            </a:fld>
            <a:endParaRPr lang="pl-PL"/>
          </a:p>
        </p:txBody>
      </p:sp>
      <p:sp>
        <p:nvSpPr>
          <p:cNvPr id="13" name="Symbol zastępczy numeru slajdu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8C53B42-42AC-482E-95D4-49A5164C26F4}" type="slidenum">
              <a:rPr lang="pl-PL" smtClean="0"/>
              <a:t>‹#›</a:t>
            </a:fld>
            <a:endParaRPr lang="pl-PL"/>
          </a:p>
        </p:txBody>
      </p:sp>
      <p:sp>
        <p:nvSpPr>
          <p:cNvPr id="14" name="Symbol zastępczy stopki 13"/>
          <p:cNvSpPr>
            <a:spLocks noGrp="1"/>
          </p:cNvSpPr>
          <p:nvPr>
            <p:ph type="ftr" sz="quarter" idx="12"/>
          </p:nvPr>
        </p:nvSpPr>
        <p:spPr/>
        <p:txBody>
          <a:bodyPr/>
          <a:lstStyle/>
          <a:p>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9" name="Symbol zastępczy zawartości 8"/>
          <p:cNvSpPr>
            <a:spLocks noGrp="1"/>
          </p:cNvSpPr>
          <p:nvPr>
            <p:ph sz="quarter" idx="1"/>
          </p:nvPr>
        </p:nvSpPr>
        <p:spPr>
          <a:xfrm>
            <a:off x="609600" y="1589567"/>
            <a:ext cx="3886200" cy="4572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1" name="Symbol zastępczy zawartości 10"/>
          <p:cNvSpPr>
            <a:spLocks noGrp="1"/>
          </p:cNvSpPr>
          <p:nvPr>
            <p:ph sz="quarter" idx="2"/>
          </p:nvPr>
        </p:nvSpPr>
        <p:spPr>
          <a:xfrm>
            <a:off x="4844901" y="1589567"/>
            <a:ext cx="3886200" cy="4572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8" name="Symbol zastępczy daty 7"/>
          <p:cNvSpPr>
            <a:spLocks noGrp="1"/>
          </p:cNvSpPr>
          <p:nvPr>
            <p:ph type="dt" sz="half" idx="15"/>
          </p:nvPr>
        </p:nvSpPr>
        <p:spPr/>
        <p:txBody>
          <a:bodyPr rtlCol="0"/>
          <a:lstStyle/>
          <a:p>
            <a:fld id="{5AB7B6A9-899F-4A35-8F45-3764E319C2DF}" type="datetimeFigureOut">
              <a:rPr lang="pl-PL" smtClean="0"/>
              <a:t>2013-09-23</a:t>
            </a:fld>
            <a:endParaRPr lang="pl-PL"/>
          </a:p>
        </p:txBody>
      </p:sp>
      <p:sp>
        <p:nvSpPr>
          <p:cNvPr id="10" name="Symbol zastępczy numeru slajdu 9"/>
          <p:cNvSpPr>
            <a:spLocks noGrp="1"/>
          </p:cNvSpPr>
          <p:nvPr>
            <p:ph type="sldNum" sz="quarter" idx="16"/>
          </p:nvPr>
        </p:nvSpPr>
        <p:spPr/>
        <p:txBody>
          <a:bodyPr rtlCol="0"/>
          <a:lstStyle/>
          <a:p>
            <a:fld id="{18C53B42-42AC-482E-95D4-49A5164C26F4}" type="slidenum">
              <a:rPr lang="pl-PL" smtClean="0"/>
              <a:t>‹#›</a:t>
            </a:fld>
            <a:endParaRPr lang="pl-PL"/>
          </a:p>
        </p:txBody>
      </p:sp>
      <p:sp>
        <p:nvSpPr>
          <p:cNvPr id="12" name="Symbol zastępczy stopki 11"/>
          <p:cNvSpPr>
            <a:spLocks noGrp="1"/>
          </p:cNvSpPr>
          <p:nvPr>
            <p:ph type="ftr" sz="quarter" idx="17"/>
          </p:nvPr>
        </p:nvSpPr>
        <p:spPr/>
        <p:txBody>
          <a:bodyPr rtlCol="0"/>
          <a:lstStyle/>
          <a:p>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533400" y="273050"/>
            <a:ext cx="8153400" cy="869950"/>
          </a:xfrm>
        </p:spPr>
        <p:txBody>
          <a:bodyPr anchor="ctr"/>
          <a:lstStyle>
            <a:lvl1pPr>
              <a:defRPr/>
            </a:lvl1pPr>
          </a:lstStyle>
          <a:p>
            <a:r>
              <a:rPr kumimoji="0" lang="pl-PL" smtClean="0"/>
              <a:t>Kliknij, aby edytować styl</a:t>
            </a:r>
            <a:endParaRPr kumimoji="0" lang="en-US"/>
          </a:p>
        </p:txBody>
      </p:sp>
      <p:sp>
        <p:nvSpPr>
          <p:cNvPr id="11" name="Symbol zastępczy zawartości 10"/>
          <p:cNvSpPr>
            <a:spLocks noGrp="1"/>
          </p:cNvSpPr>
          <p:nvPr>
            <p:ph sz="quarter" idx="2"/>
          </p:nvPr>
        </p:nvSpPr>
        <p:spPr>
          <a:xfrm>
            <a:off x="609600" y="2438400"/>
            <a:ext cx="3886200" cy="35814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3" name="Symbol zastępczy zawartości 12"/>
          <p:cNvSpPr>
            <a:spLocks noGrp="1"/>
          </p:cNvSpPr>
          <p:nvPr>
            <p:ph sz="quarter" idx="4"/>
          </p:nvPr>
        </p:nvSpPr>
        <p:spPr>
          <a:xfrm>
            <a:off x="4800600" y="2438400"/>
            <a:ext cx="3886200" cy="35814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0" name="Symbol zastępczy daty 9"/>
          <p:cNvSpPr>
            <a:spLocks noGrp="1"/>
          </p:cNvSpPr>
          <p:nvPr>
            <p:ph type="dt" sz="half" idx="15"/>
          </p:nvPr>
        </p:nvSpPr>
        <p:spPr/>
        <p:txBody>
          <a:bodyPr rtlCol="0"/>
          <a:lstStyle/>
          <a:p>
            <a:fld id="{5AB7B6A9-899F-4A35-8F45-3764E319C2DF}" type="datetimeFigureOut">
              <a:rPr lang="pl-PL" smtClean="0"/>
              <a:t>2013-09-23</a:t>
            </a:fld>
            <a:endParaRPr lang="pl-PL"/>
          </a:p>
        </p:txBody>
      </p:sp>
      <p:sp>
        <p:nvSpPr>
          <p:cNvPr id="12" name="Symbol zastępczy numeru slajdu 11"/>
          <p:cNvSpPr>
            <a:spLocks noGrp="1"/>
          </p:cNvSpPr>
          <p:nvPr>
            <p:ph type="sldNum" sz="quarter" idx="16"/>
          </p:nvPr>
        </p:nvSpPr>
        <p:spPr/>
        <p:txBody>
          <a:bodyPr rtlCol="0"/>
          <a:lstStyle/>
          <a:p>
            <a:fld id="{18C53B42-42AC-482E-95D4-49A5164C26F4}" type="slidenum">
              <a:rPr lang="pl-PL" smtClean="0"/>
              <a:t>‹#›</a:t>
            </a:fld>
            <a:endParaRPr lang="pl-PL"/>
          </a:p>
        </p:txBody>
      </p:sp>
      <p:sp>
        <p:nvSpPr>
          <p:cNvPr id="14" name="Symbol zastępczy stopki 13"/>
          <p:cNvSpPr>
            <a:spLocks noGrp="1"/>
          </p:cNvSpPr>
          <p:nvPr>
            <p:ph type="ftr" sz="quarter" idx="17"/>
          </p:nvPr>
        </p:nvSpPr>
        <p:spPr/>
        <p:txBody>
          <a:bodyPr rtlCol="0"/>
          <a:lstStyle/>
          <a:p>
            <a:endParaRPr lang="pl-PL"/>
          </a:p>
        </p:txBody>
      </p:sp>
      <p:sp>
        <p:nvSpPr>
          <p:cNvPr id="16" name="Symbol zastępczy tekstu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pl-PL" smtClean="0"/>
              <a:t>Kliknij, aby edytować style wzorca tekstu</a:t>
            </a:r>
          </a:p>
        </p:txBody>
      </p:sp>
      <p:sp>
        <p:nvSpPr>
          <p:cNvPr id="15" name="Symbol zastępczy tekstu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pl-PL" smtClean="0"/>
              <a:t>Kliknij, aby edytować style wzorca tekstu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daty 2"/>
          <p:cNvSpPr>
            <a:spLocks noGrp="1"/>
          </p:cNvSpPr>
          <p:nvPr>
            <p:ph type="dt" sz="half" idx="10"/>
          </p:nvPr>
        </p:nvSpPr>
        <p:spPr/>
        <p:txBody>
          <a:bodyPr/>
          <a:lstStyle/>
          <a:p>
            <a:fld id="{5AB7B6A9-899F-4A35-8F45-3764E319C2DF}" type="datetimeFigureOut">
              <a:rPr lang="pl-PL" smtClean="0"/>
              <a:t>2013-09-23</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lvl1pPr>
              <a:defRPr>
                <a:solidFill>
                  <a:srgbClr val="FFFFFF"/>
                </a:solidFill>
              </a:defRPr>
            </a:lvl1pPr>
          </a:lstStyle>
          <a:p>
            <a:fld id="{18C53B42-42AC-482E-95D4-49A5164C26F4}" type="slidenum">
              <a:rPr lang="pl-PL" smtClean="0"/>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5AB7B6A9-899F-4A35-8F45-3764E319C2DF}" type="datetimeFigureOut">
              <a:rPr lang="pl-PL" smtClean="0"/>
              <a:t>2013-09-23</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a:xfrm>
            <a:off x="0" y="6248400"/>
            <a:ext cx="533400" cy="381000"/>
          </a:xfrm>
        </p:spPr>
        <p:txBody>
          <a:bodyPr/>
          <a:lstStyle>
            <a:lvl1pPr>
              <a:defRPr>
                <a:solidFill>
                  <a:schemeClr val="tx2"/>
                </a:solidFill>
              </a:defRPr>
            </a:lvl1pPr>
          </a:lstStyle>
          <a:p>
            <a:fld id="{18C53B42-42AC-482E-95D4-49A5164C26F4}" type="slidenum">
              <a:rPr lang="pl-PL" smtClean="0"/>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09600" y="273050"/>
            <a:ext cx="8077200" cy="869950"/>
          </a:xfrm>
        </p:spPr>
        <p:txBody>
          <a:bodyPr anchor="ctr"/>
          <a:lstStyle>
            <a:lvl1pPr algn="l">
              <a:buNone/>
              <a:defRPr sz="4400" b="0"/>
            </a:lvl1pPr>
          </a:lstStyle>
          <a:p>
            <a:r>
              <a:rPr kumimoji="0" lang="pl-PL" smtClean="0"/>
              <a:t>Kliknij, aby edytować styl</a:t>
            </a:r>
            <a:endParaRPr kumimoji="0" lang="en-US"/>
          </a:p>
        </p:txBody>
      </p:sp>
      <p:sp>
        <p:nvSpPr>
          <p:cNvPr id="5" name="Symbol zastępczy daty 4"/>
          <p:cNvSpPr>
            <a:spLocks noGrp="1"/>
          </p:cNvSpPr>
          <p:nvPr>
            <p:ph type="dt" sz="half" idx="10"/>
          </p:nvPr>
        </p:nvSpPr>
        <p:spPr/>
        <p:txBody>
          <a:bodyPr/>
          <a:lstStyle/>
          <a:p>
            <a:fld id="{5AB7B6A9-899F-4A35-8F45-3764E319C2DF}" type="datetimeFigureOut">
              <a:rPr lang="pl-PL" smtClean="0"/>
              <a:t>2013-09-23</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lvl1pPr>
              <a:defRPr>
                <a:solidFill>
                  <a:srgbClr val="FFFFFF"/>
                </a:solidFill>
              </a:defRPr>
            </a:lvl1pPr>
          </a:lstStyle>
          <a:p>
            <a:fld id="{18C53B42-42AC-482E-95D4-49A5164C26F4}" type="slidenum">
              <a:rPr lang="pl-PL" smtClean="0"/>
              <a:t>‹#›</a:t>
            </a:fld>
            <a:endParaRPr lang="pl-PL"/>
          </a:p>
        </p:txBody>
      </p:sp>
      <p:sp>
        <p:nvSpPr>
          <p:cNvPr id="3" name="Symbol zastępczy tekstu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9" name="Symbol zastępczy zawartości 8"/>
          <p:cNvSpPr>
            <a:spLocks noGrp="1"/>
          </p:cNvSpPr>
          <p:nvPr>
            <p:ph sz="quarter" idx="1"/>
          </p:nvPr>
        </p:nvSpPr>
        <p:spPr>
          <a:xfrm>
            <a:off x="2362200" y="1752600"/>
            <a:ext cx="6400800" cy="44196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bg>
      <p:bgRef idx="1003">
        <a:schemeClr val="bg2"/>
      </p:bgRef>
    </p:bg>
    <p:spTree>
      <p:nvGrpSpPr>
        <p:cNvPr id="1" name=""/>
        <p:cNvGrpSpPr/>
        <p:nvPr/>
      </p:nvGrpSpPr>
      <p:grpSpPr>
        <a:xfrm>
          <a:off x="0" y="0"/>
          <a:ext cx="0" cy="0"/>
          <a:chOff x="0" y="0"/>
          <a:chExt cx="0" cy="0"/>
        </a:xfrm>
      </p:grpSpPr>
      <p:sp>
        <p:nvSpPr>
          <p:cNvPr id="4" name="Symbol zastępczy tekstu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l-PL" smtClean="0"/>
              <a:t>Kliknij, aby edytować style wzorca tekstu</a:t>
            </a:r>
          </a:p>
        </p:txBody>
      </p:sp>
      <p:sp>
        <p:nvSpPr>
          <p:cNvPr id="8" name="Prostokąt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pl-PL" smtClean="0"/>
              <a:t>Kliknij, aby edytować styl</a:t>
            </a:r>
            <a:endParaRPr kumimoji="0" lang="en-US"/>
          </a:p>
        </p:txBody>
      </p:sp>
      <p:sp>
        <p:nvSpPr>
          <p:cNvPr id="11" name="Prostokąt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ymbol zastępczy daty 11"/>
          <p:cNvSpPr>
            <a:spLocks noGrp="1"/>
          </p:cNvSpPr>
          <p:nvPr>
            <p:ph type="dt" sz="half" idx="10"/>
          </p:nvPr>
        </p:nvSpPr>
        <p:spPr>
          <a:xfrm>
            <a:off x="6248400" y="6248400"/>
            <a:ext cx="2667000" cy="365125"/>
          </a:xfrm>
        </p:spPr>
        <p:txBody>
          <a:bodyPr rtlCol="0"/>
          <a:lstStyle/>
          <a:p>
            <a:fld id="{5AB7B6A9-899F-4A35-8F45-3764E319C2DF}" type="datetimeFigureOut">
              <a:rPr lang="pl-PL" smtClean="0"/>
              <a:t>2013-09-23</a:t>
            </a:fld>
            <a:endParaRPr lang="pl-PL"/>
          </a:p>
        </p:txBody>
      </p:sp>
      <p:sp>
        <p:nvSpPr>
          <p:cNvPr id="13" name="Symbol zastępczy numeru slajdu 12"/>
          <p:cNvSpPr>
            <a:spLocks noGrp="1"/>
          </p:cNvSpPr>
          <p:nvPr>
            <p:ph type="sldNum" sz="quarter" idx="11"/>
          </p:nvPr>
        </p:nvSpPr>
        <p:spPr>
          <a:xfrm>
            <a:off x="0" y="4667249"/>
            <a:ext cx="1447800" cy="663578"/>
          </a:xfrm>
        </p:spPr>
        <p:txBody>
          <a:bodyPr rtlCol="0"/>
          <a:lstStyle>
            <a:lvl1pPr>
              <a:defRPr sz="2800"/>
            </a:lvl1pPr>
          </a:lstStyle>
          <a:p>
            <a:fld id="{18C53B42-42AC-482E-95D4-49A5164C26F4}" type="slidenum">
              <a:rPr lang="pl-PL" smtClean="0"/>
              <a:t>‹#›</a:t>
            </a:fld>
            <a:endParaRPr lang="pl-PL"/>
          </a:p>
        </p:txBody>
      </p:sp>
      <p:sp>
        <p:nvSpPr>
          <p:cNvPr id="14" name="Symbol zastępczy stopki 13"/>
          <p:cNvSpPr>
            <a:spLocks noGrp="1"/>
          </p:cNvSpPr>
          <p:nvPr>
            <p:ph type="ftr" sz="quarter" idx="12"/>
          </p:nvPr>
        </p:nvSpPr>
        <p:spPr>
          <a:xfrm>
            <a:off x="1600200" y="6248206"/>
            <a:ext cx="4572000" cy="365125"/>
          </a:xfrm>
        </p:spPr>
        <p:txBody>
          <a:bodyPr rtlCol="0"/>
          <a:lstStyle/>
          <a:p>
            <a:endParaRPr lang="pl-PL"/>
          </a:p>
        </p:txBody>
      </p:sp>
      <p:sp>
        <p:nvSpPr>
          <p:cNvPr id="3" name="Symbol zastępczy obrazu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pl-PL" smtClean="0"/>
              <a:t>Kliknij ikonę, aby dodać obraz</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Symbol zastępczy tytułu 21"/>
          <p:cNvSpPr>
            <a:spLocks noGrp="1"/>
          </p:cNvSpPr>
          <p:nvPr>
            <p:ph type="title"/>
          </p:nvPr>
        </p:nvSpPr>
        <p:spPr>
          <a:xfrm>
            <a:off x="609600" y="228600"/>
            <a:ext cx="8153400" cy="990600"/>
          </a:xfrm>
          <a:prstGeom prst="rect">
            <a:avLst/>
          </a:prstGeom>
        </p:spPr>
        <p:txBody>
          <a:bodyPr vert="horz" anchor="ctr">
            <a:normAutofit/>
          </a:bodyPr>
          <a:lstStyle/>
          <a:p>
            <a:r>
              <a:rPr kumimoji="0" lang="pl-PL" smtClean="0"/>
              <a:t>Kliknij, aby edytować styl</a:t>
            </a:r>
            <a:endParaRPr kumimoji="0" lang="en-US"/>
          </a:p>
        </p:txBody>
      </p:sp>
      <p:sp>
        <p:nvSpPr>
          <p:cNvPr id="13" name="Symbol zastępczy tekstu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4" name="Symbol zastępczy daty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5AB7B6A9-899F-4A35-8F45-3764E319C2DF}" type="datetimeFigureOut">
              <a:rPr lang="pl-PL" smtClean="0"/>
              <a:t>2013-09-23</a:t>
            </a:fld>
            <a:endParaRPr lang="pl-PL"/>
          </a:p>
        </p:txBody>
      </p:sp>
      <p:sp>
        <p:nvSpPr>
          <p:cNvPr id="3" name="Symbol zastępczy stopki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pl-PL"/>
          </a:p>
        </p:txBody>
      </p:sp>
      <p:sp>
        <p:nvSpPr>
          <p:cNvPr id="7" name="Prostokąt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Prostokąt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ymbol zastępczy numeru slajdu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8C53B42-42AC-482E-95D4-49A5164C26F4}" type="slidenum">
              <a:rPr lang="pl-PL" smtClean="0"/>
              <a:t>‹#›</a:t>
            </a:fld>
            <a:endParaRPr lang="pl-PL"/>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0" y="4357694"/>
            <a:ext cx="5429256" cy="1714489"/>
          </a:xfrm>
        </p:spPr>
        <p:txBody>
          <a:bodyPr>
            <a:normAutofit fontScale="90000"/>
          </a:bodyPr>
          <a:lstStyle/>
          <a:p>
            <a:pPr algn="l"/>
            <a:r>
              <a:rPr lang="pl-PL" dirty="0" smtClean="0">
                <a:solidFill>
                  <a:schemeClr val="accent2"/>
                </a:solidFill>
                <a:latin typeface="Arial Black" pitchFamily="34" charset="0"/>
              </a:rPr>
              <a:t>Polscy naukowcy </a:t>
            </a:r>
            <a:br>
              <a:rPr lang="pl-PL" dirty="0" smtClean="0">
                <a:solidFill>
                  <a:schemeClr val="accent2"/>
                </a:solidFill>
                <a:latin typeface="Arial Black" pitchFamily="34" charset="0"/>
              </a:rPr>
            </a:br>
            <a:r>
              <a:rPr lang="pl-PL" dirty="0" smtClean="0">
                <a:solidFill>
                  <a:schemeClr val="accent2"/>
                </a:solidFill>
                <a:latin typeface="Arial Black" pitchFamily="34" charset="0"/>
              </a:rPr>
              <a:t>i ich odkrycia</a:t>
            </a:r>
            <a:endParaRPr lang="pl-PL" dirty="0">
              <a:solidFill>
                <a:schemeClr val="accent2"/>
              </a:solidFill>
              <a:latin typeface="Arial Black" pitchFamily="34" charset="0"/>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normAutofit/>
          </a:bodyPr>
          <a:lstStyle/>
          <a:p>
            <a:pPr algn="ctr"/>
            <a:r>
              <a:rPr lang="pl-PL" sz="4000" b="1" dirty="0" smtClean="0">
                <a:solidFill>
                  <a:schemeClr val="bg2">
                    <a:lumMod val="90000"/>
                  </a:schemeClr>
                </a:solidFill>
                <a:latin typeface="Arial Black" pitchFamily="34" charset="0"/>
              </a:rPr>
              <a:t>Karol Olszewski</a:t>
            </a:r>
            <a:endParaRPr lang="pl-PL" sz="4000" dirty="0">
              <a:solidFill>
                <a:schemeClr val="bg2">
                  <a:lumMod val="90000"/>
                </a:schemeClr>
              </a:solidFill>
              <a:latin typeface="Arial Black" pitchFamily="34" charset="0"/>
            </a:endParaRPr>
          </a:p>
        </p:txBody>
      </p:sp>
      <p:pic>
        <p:nvPicPr>
          <p:cNvPr id="5122" name="Picture 2" descr="C:\Users\locked_a\Desktop\Nowy folder\Karol_Olszewski.jpg"/>
          <p:cNvPicPr>
            <a:picLocks noChangeAspect="1" noChangeArrowheads="1"/>
          </p:cNvPicPr>
          <p:nvPr/>
        </p:nvPicPr>
        <p:blipFill>
          <a:blip r:embed="rId2"/>
          <a:srcRect/>
          <a:stretch>
            <a:fillRect/>
          </a:stretch>
        </p:blipFill>
        <p:spPr bwMode="auto">
          <a:xfrm rot="401735">
            <a:off x="3133647" y="2869980"/>
            <a:ext cx="2876705" cy="361948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descr="C:\Users\locked_a\Desktop\Nowy folder\Karo2l_Olszewski.jpg"/>
          <p:cNvPicPr>
            <a:picLocks noChangeAspect="1" noChangeArrowheads="1"/>
          </p:cNvPicPr>
          <p:nvPr/>
        </p:nvPicPr>
        <p:blipFill>
          <a:blip r:embed="rId2"/>
          <a:srcRect/>
          <a:stretch>
            <a:fillRect/>
          </a:stretch>
        </p:blipFill>
        <p:spPr bwMode="auto">
          <a:xfrm>
            <a:off x="4857752" y="214290"/>
            <a:ext cx="4286248" cy="3107113"/>
          </a:xfrm>
          <a:prstGeom prst="rect">
            <a:avLst/>
          </a:prstGeom>
          <a:ln>
            <a:noFill/>
          </a:ln>
          <a:effectLst>
            <a:softEdge rad="112500"/>
          </a:effectLst>
        </p:spPr>
      </p:pic>
      <p:sp>
        <p:nvSpPr>
          <p:cNvPr id="6" name="pole tekstowe 5"/>
          <p:cNvSpPr txBox="1"/>
          <p:nvPr/>
        </p:nvSpPr>
        <p:spPr>
          <a:xfrm>
            <a:off x="0" y="0"/>
            <a:ext cx="9144000" cy="6186309"/>
          </a:xfrm>
          <a:prstGeom prst="rect">
            <a:avLst/>
          </a:prstGeom>
          <a:noFill/>
        </p:spPr>
        <p:txBody>
          <a:bodyPr wrap="square" rtlCol="0">
            <a:spAutoFit/>
          </a:bodyPr>
          <a:lstStyle/>
          <a:p>
            <a:r>
              <a:rPr lang="pl-PL" dirty="0">
                <a:latin typeface="Arabic Typesetting" pitchFamily="66" charset="-78"/>
                <a:cs typeface="Arabic Typesetting" pitchFamily="66" charset="-78"/>
              </a:rPr>
              <a:t>F</a:t>
            </a:r>
            <a:r>
              <a:rPr lang="pl-PL" dirty="0" smtClean="0">
                <a:latin typeface="Arabic Typesetting" pitchFamily="66" charset="-78"/>
                <a:cs typeface="Arabic Typesetting" pitchFamily="66" charset="-78"/>
              </a:rPr>
              <a:t>izyk i chemik, profesor Uniwersytetu Jagiellońskiego.</a:t>
            </a:r>
            <a:br>
              <a:rPr lang="pl-PL" dirty="0" smtClean="0">
                <a:latin typeface="Arabic Typesetting" pitchFamily="66" charset="-78"/>
                <a:cs typeface="Arabic Typesetting" pitchFamily="66" charset="-78"/>
              </a:rPr>
            </a:br>
            <a:r>
              <a:rPr lang="pl-PL" dirty="0" smtClean="0">
                <a:latin typeface="Arabic Typesetting" pitchFamily="66" charset="-78"/>
                <a:cs typeface="Arabic Typesetting" pitchFamily="66" charset="-78"/>
              </a:rPr>
              <a:t>Absolwent I Liceum Ogólnokształcącego w Tarnowie. Studiował chemię</a:t>
            </a:r>
          </a:p>
          <a:p>
            <a:r>
              <a:rPr lang="pl-PL" dirty="0" smtClean="0">
                <a:latin typeface="Arabic Typesetting" pitchFamily="66" charset="-78"/>
                <a:cs typeface="Arabic Typesetting" pitchFamily="66" charset="-78"/>
              </a:rPr>
              <a:t>i fizykę na Uniwersytecie Jagiellońskim (1866–1872), później kształcił się </a:t>
            </a:r>
          </a:p>
          <a:p>
            <a:r>
              <a:rPr lang="pl-PL" dirty="0">
                <a:latin typeface="Arabic Typesetting" pitchFamily="66" charset="-78"/>
                <a:cs typeface="Arabic Typesetting" pitchFamily="66" charset="-78"/>
              </a:rPr>
              <a:t>w</a:t>
            </a:r>
            <a:r>
              <a:rPr lang="pl-PL" dirty="0" smtClean="0">
                <a:latin typeface="Arabic Typesetting" pitchFamily="66" charset="-78"/>
                <a:cs typeface="Arabic Typesetting" pitchFamily="66" charset="-78"/>
              </a:rPr>
              <a:t> Heidelbergu. Po powrocie do Krakowa został docentem, od 1876 był </a:t>
            </a:r>
          </a:p>
          <a:p>
            <a:r>
              <a:rPr lang="pl-PL" dirty="0" smtClean="0">
                <a:latin typeface="Arabic Typesetting" pitchFamily="66" charset="-78"/>
                <a:cs typeface="Arabic Typesetting" pitchFamily="66" charset="-78"/>
              </a:rPr>
              <a:t>profesorem; kierował Katedrą Chemii Ogólnej, następnie </a:t>
            </a:r>
          </a:p>
          <a:p>
            <a:r>
              <a:rPr lang="pl-PL" dirty="0">
                <a:latin typeface="Arabic Typesetting" pitchFamily="66" charset="-78"/>
                <a:cs typeface="Arabic Typesetting" pitchFamily="66" charset="-78"/>
              </a:rPr>
              <a:t>K</a:t>
            </a:r>
            <a:r>
              <a:rPr lang="pl-PL" dirty="0" smtClean="0">
                <a:latin typeface="Arabic Typesetting" pitchFamily="66" charset="-78"/>
                <a:cs typeface="Arabic Typesetting" pitchFamily="66" charset="-78"/>
              </a:rPr>
              <a:t>atedrą Chemii Nieorganicznej.</a:t>
            </a:r>
          </a:p>
          <a:p>
            <a:endParaRPr lang="pl-PL" dirty="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Wraz z Zygmuntem Wróblewskim dokonał 5 kwietnia 1883 </a:t>
            </a:r>
          </a:p>
          <a:p>
            <a:r>
              <a:rPr lang="pl-PL" dirty="0" smtClean="0">
                <a:latin typeface="Arabic Typesetting" pitchFamily="66" charset="-78"/>
                <a:cs typeface="Arabic Typesetting" pitchFamily="66" charset="-78"/>
              </a:rPr>
              <a:t>(według innych źródeł 29 marca) pierwszego na świecie skroplenia tlenu,</a:t>
            </a:r>
          </a:p>
          <a:p>
            <a:r>
              <a:rPr lang="pl-PL" dirty="0" smtClean="0">
                <a:latin typeface="Arabic Typesetting" pitchFamily="66" charset="-78"/>
                <a:cs typeface="Arabic Typesetting" pitchFamily="66" charset="-78"/>
              </a:rPr>
              <a:t>zaś 13 kwietnia 1883 azotu. Później obaj uczeni zestalili także dwutlenek </a:t>
            </a:r>
          </a:p>
          <a:p>
            <a:r>
              <a:rPr lang="pl-PL" dirty="0" smtClean="0">
                <a:latin typeface="Arabic Typesetting" pitchFamily="66" charset="-78"/>
                <a:cs typeface="Arabic Typesetting" pitchFamily="66" charset="-78"/>
              </a:rPr>
              <a:t>węgla i metanol. Użyli do tego celu kaskadowej metody skraplania gazów </a:t>
            </a:r>
          </a:p>
          <a:p>
            <a:r>
              <a:rPr lang="pl-PL" dirty="0" smtClean="0">
                <a:latin typeface="Arabic Typesetting" pitchFamily="66" charset="-78"/>
                <a:cs typeface="Arabic Typesetting" pitchFamily="66" charset="-78"/>
              </a:rPr>
              <a:t>pod zmniejszonym ciśnieniem, w której kolejne skroplone i wrzące gazy </a:t>
            </a:r>
          </a:p>
          <a:p>
            <a:r>
              <a:rPr lang="pl-PL" dirty="0" smtClean="0">
                <a:latin typeface="Arabic Typesetting" pitchFamily="66" charset="-78"/>
                <a:cs typeface="Arabic Typesetting" pitchFamily="66" charset="-78"/>
              </a:rPr>
              <a:t>obniżały temperaturę dla kolejnych skropleń w niższych temperaturach.</a:t>
            </a:r>
          </a:p>
          <a:p>
            <a:endParaRPr lang="pl-PL" dirty="0" smtClean="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W 1895 skroplił i zestalił argon.</a:t>
            </a:r>
          </a:p>
          <a:p>
            <a:r>
              <a:rPr lang="pl-PL" dirty="0" smtClean="0">
                <a:latin typeface="Arabic Typesetting" pitchFamily="66" charset="-78"/>
                <a:cs typeface="Arabic Typesetting" pitchFamily="66" charset="-78"/>
              </a:rPr>
              <a:t>Karol Olszewski przyczynił się do rozwoju rentgenografii. Pierwsze zdjęcie wykonał wraz z profesorem Alfredem </a:t>
            </a:r>
            <a:r>
              <a:rPr lang="pl-PL" dirty="0" err="1" smtClean="0">
                <a:latin typeface="Arabic Typesetting" pitchFamily="66" charset="-78"/>
                <a:cs typeface="Arabic Typesetting" pitchFamily="66" charset="-78"/>
              </a:rPr>
              <a:t>Obalińskim</a:t>
            </a:r>
            <a:r>
              <a:rPr lang="pl-PL" dirty="0" smtClean="0">
                <a:latin typeface="Arabic Typesetting" pitchFamily="66" charset="-78"/>
                <a:cs typeface="Arabic Typesetting" pitchFamily="66" charset="-78"/>
              </a:rPr>
              <a:t> w Katedrze Fizyki Uniwersytetu Jagiellońskiego w 1896 r., w rok po odkryciu </a:t>
            </a:r>
            <a:r>
              <a:rPr lang="pl-PL" dirty="0" err="1" smtClean="0">
                <a:latin typeface="Arabic Typesetting" pitchFamily="66" charset="-78"/>
                <a:cs typeface="Arabic Typesetting" pitchFamily="66" charset="-78"/>
              </a:rPr>
              <a:t>Röntgena</a:t>
            </a:r>
            <a:r>
              <a:rPr lang="pl-PL" dirty="0" smtClean="0">
                <a:latin typeface="Arabic Typesetting" pitchFamily="66" charset="-78"/>
                <a:cs typeface="Arabic Typesetting" pitchFamily="66" charset="-78"/>
              </a:rPr>
              <a:t>.</a:t>
            </a:r>
          </a:p>
          <a:p>
            <a:endParaRPr lang="pl-PL" dirty="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Olszewski był zgłaszany do Nagrody Nobla z fizyki. Na XXXV. Zjeździe Fizyków Polskich w Białymstoku prof. Andrzej Kajetan Wróblewski (Instytut Fizyki Doświadczalnej UW) przedstawił referat nt. „Fizyka w Polsce wczoraj, dziś i jutro” – krótką charakterystykę fizyki w Polsce XX w.</a:t>
            </a:r>
          </a:p>
          <a:p>
            <a:endParaRPr lang="pl-PL" dirty="0" smtClean="0">
              <a:latin typeface="Arabic Typesetting" pitchFamily="66" charset="-78"/>
              <a:cs typeface="Arabic Typesetting" pitchFamily="66" charset="-78"/>
            </a:endParaRPr>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normAutofit/>
          </a:bodyPr>
          <a:lstStyle/>
          <a:p>
            <a:pPr algn="ctr"/>
            <a:r>
              <a:rPr lang="pl-PL" sz="4000" b="1" dirty="0" smtClean="0">
                <a:solidFill>
                  <a:schemeClr val="bg2">
                    <a:lumMod val="90000"/>
                  </a:schemeClr>
                </a:solidFill>
                <a:latin typeface="Arial Black" pitchFamily="34" charset="0"/>
              </a:rPr>
              <a:t>Zygmunt Wróblewski</a:t>
            </a:r>
            <a:endParaRPr lang="pl-PL" sz="4000" dirty="0">
              <a:solidFill>
                <a:schemeClr val="bg2">
                  <a:lumMod val="90000"/>
                </a:schemeClr>
              </a:solidFill>
              <a:latin typeface="Arial Black" pitchFamily="34" charset="0"/>
            </a:endParaRPr>
          </a:p>
        </p:txBody>
      </p:sp>
      <p:pic>
        <p:nvPicPr>
          <p:cNvPr id="6146" name="Picture 2" descr="C:\Users\locked_a\Desktop\Nowy folder\Zygmunt_Florenty_Wroblewski_Polish_physicist.jpg"/>
          <p:cNvPicPr>
            <a:picLocks noChangeAspect="1" noChangeArrowheads="1"/>
          </p:cNvPicPr>
          <p:nvPr/>
        </p:nvPicPr>
        <p:blipFill>
          <a:blip r:embed="rId2" cstate="print"/>
          <a:srcRect/>
          <a:stretch>
            <a:fillRect/>
          </a:stretch>
        </p:blipFill>
        <p:spPr bwMode="auto">
          <a:xfrm rot="21164017">
            <a:off x="3138441" y="2881445"/>
            <a:ext cx="2867117" cy="360974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locked_a\Desktop\Nowy folder\imgDJWscV.jpg"/>
          <p:cNvPicPr>
            <a:picLocks noChangeAspect="1" noChangeArrowheads="1"/>
          </p:cNvPicPr>
          <p:nvPr/>
        </p:nvPicPr>
        <p:blipFill>
          <a:blip r:embed="rId2"/>
          <a:srcRect/>
          <a:stretch>
            <a:fillRect/>
          </a:stretch>
        </p:blipFill>
        <p:spPr bwMode="auto">
          <a:xfrm>
            <a:off x="3521932" y="2571744"/>
            <a:ext cx="5622068" cy="3762378"/>
          </a:xfrm>
          <a:prstGeom prst="rect">
            <a:avLst/>
          </a:prstGeom>
          <a:ln>
            <a:noFill/>
          </a:ln>
          <a:effectLst>
            <a:softEdge rad="112500"/>
          </a:effectLst>
        </p:spPr>
      </p:pic>
      <p:sp>
        <p:nvSpPr>
          <p:cNvPr id="6" name="pole tekstowe 5"/>
          <p:cNvSpPr txBox="1"/>
          <p:nvPr/>
        </p:nvSpPr>
        <p:spPr>
          <a:xfrm>
            <a:off x="0" y="0"/>
            <a:ext cx="9144000" cy="6186309"/>
          </a:xfrm>
          <a:prstGeom prst="rect">
            <a:avLst/>
          </a:prstGeom>
          <a:noFill/>
        </p:spPr>
        <p:txBody>
          <a:bodyPr wrap="square" rtlCol="0">
            <a:spAutoFit/>
          </a:bodyPr>
          <a:lstStyle/>
          <a:p>
            <a:r>
              <a:rPr lang="pl-PL" dirty="0">
                <a:latin typeface="Arabic Typesetting" pitchFamily="66" charset="-78"/>
                <a:cs typeface="Arabic Typesetting" pitchFamily="66" charset="-78"/>
              </a:rPr>
              <a:t>F</a:t>
            </a:r>
            <a:r>
              <a:rPr lang="pl-PL" dirty="0" smtClean="0">
                <a:latin typeface="Arabic Typesetting" pitchFamily="66" charset="-78"/>
                <a:cs typeface="Arabic Typesetting" pitchFamily="66" charset="-78"/>
              </a:rPr>
              <a:t>izyk, członek Akademii Umiejętności, profesor Uniwersytetu Jagiellońskiego.</a:t>
            </a:r>
          </a:p>
          <a:p>
            <a:r>
              <a:rPr lang="pl-PL" dirty="0" smtClean="0">
                <a:latin typeface="Arabic Typesetting" pitchFamily="66" charset="-78"/>
                <a:cs typeface="Arabic Typesetting" pitchFamily="66" charset="-78"/>
              </a:rPr>
              <a:t> Początek jego studiów w Kijowie przypadł niestety na okres Powstania Styczniowego. Uniemożliwiło mu to ich kontynuację. Mimo młodego wieku, jako osiemnastoletni chłopak przystąpił do powstania. Niestety klęska powstania ściągnęła również na niego carskie prześladowania. Tak jak wielu ówczesnych patriotów został zesłany na Sybir. Po pięciu latach wrócił do Warszawy.</a:t>
            </a:r>
          </a:p>
          <a:p>
            <a:endParaRPr lang="pl-PL" dirty="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Zajmował się badaniem właściwości gazów i metali w niskich temperaturach oraz dyfuzją gazów. Wyznaczył temperatury krytyczne</a:t>
            </a:r>
            <a:r>
              <a:rPr lang="pl-PL" dirty="0">
                <a:latin typeface="Arabic Typesetting" pitchFamily="66" charset="-78"/>
                <a:cs typeface="Arabic Typesetting" pitchFamily="66" charset="-78"/>
              </a:rPr>
              <a:t> </a:t>
            </a:r>
            <a:r>
              <a:rPr lang="pl-PL" dirty="0" smtClean="0">
                <a:latin typeface="Arabic Typesetting" pitchFamily="66" charset="-78"/>
                <a:cs typeface="Arabic Typesetting" pitchFamily="66" charset="-78"/>
              </a:rPr>
              <a:t>szeregu gazów, w tym parametry krytyczne wodoru.</a:t>
            </a:r>
          </a:p>
          <a:p>
            <a:endParaRPr lang="pl-PL" dirty="0" smtClean="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W roku 1882 jako pierwszy wytworzył klatrat dwutlenku węgla i zbadał jego podstawowe właściwości.</a:t>
            </a:r>
          </a:p>
          <a:p>
            <a:endParaRPr lang="pl-PL" dirty="0" smtClean="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Wraz z Karolem Olszewskim – chemikiem i również</a:t>
            </a:r>
          </a:p>
          <a:p>
            <a:r>
              <a:rPr lang="pl-PL" dirty="0" smtClean="0">
                <a:latin typeface="Arabic Typesetting" pitchFamily="66" charset="-78"/>
                <a:cs typeface="Arabic Typesetting" pitchFamily="66" charset="-78"/>
              </a:rPr>
              <a:t>profesorem UJ – dokonał w 1883 r. pierwszego na</a:t>
            </a:r>
          </a:p>
          <a:p>
            <a:r>
              <a:rPr lang="pl-PL" dirty="0" smtClean="0">
                <a:latin typeface="Arabic Typesetting" pitchFamily="66" charset="-78"/>
                <a:cs typeface="Arabic Typesetting" pitchFamily="66" charset="-78"/>
              </a:rPr>
              <a:t>świecie skroplenia tlenu (5 kwietnia) i azotu </a:t>
            </a:r>
          </a:p>
          <a:p>
            <a:r>
              <a:rPr lang="pl-PL" dirty="0" smtClean="0">
                <a:latin typeface="Arabic Typesetting" pitchFamily="66" charset="-78"/>
                <a:cs typeface="Arabic Typesetting" pitchFamily="66" charset="-78"/>
              </a:rPr>
              <a:t>(13 kwietnia), co było dużym wydarzeniem w </a:t>
            </a:r>
          </a:p>
          <a:p>
            <a:r>
              <a:rPr lang="pl-PL" dirty="0" smtClean="0">
                <a:latin typeface="Arabic Typesetting" pitchFamily="66" charset="-78"/>
                <a:cs typeface="Arabic Typesetting" pitchFamily="66" charset="-78"/>
              </a:rPr>
              <a:t>ówczesnym świecie naukowym. </a:t>
            </a:r>
          </a:p>
          <a:p>
            <a:r>
              <a:rPr lang="pl-PL" dirty="0" smtClean="0">
                <a:latin typeface="Arabic Typesetting" pitchFamily="66" charset="-78"/>
                <a:cs typeface="Arabic Typesetting" pitchFamily="66" charset="-78"/>
              </a:rPr>
              <a:t>Później obaj uczeni zestalili także dwutlenek węgla i</a:t>
            </a:r>
          </a:p>
          <a:p>
            <a:r>
              <a:rPr lang="pl-PL" dirty="0" smtClean="0">
                <a:latin typeface="Arabic Typesetting" pitchFamily="66" charset="-78"/>
                <a:cs typeface="Arabic Typesetting" pitchFamily="66" charset="-78"/>
              </a:rPr>
              <a:t>alkohol. Użyli do tego celu kaskadowej metody</a:t>
            </a:r>
          </a:p>
          <a:p>
            <a:r>
              <a:rPr lang="pl-PL" dirty="0" smtClean="0">
                <a:latin typeface="Arabic Typesetting" pitchFamily="66" charset="-78"/>
                <a:cs typeface="Arabic Typesetting" pitchFamily="66" charset="-78"/>
              </a:rPr>
              <a:t>skraplania gazów pod zmniejszonym ciśnieniem,</a:t>
            </a:r>
          </a:p>
          <a:p>
            <a:r>
              <a:rPr lang="pl-PL" dirty="0" smtClean="0">
                <a:latin typeface="Arabic Typesetting" pitchFamily="66" charset="-78"/>
                <a:cs typeface="Arabic Typesetting" pitchFamily="66" charset="-78"/>
              </a:rPr>
              <a:t>w której kolejne skroplone i wrzące gazy obniżały</a:t>
            </a:r>
          </a:p>
          <a:p>
            <a:r>
              <a:rPr lang="pl-PL" dirty="0" smtClean="0">
                <a:latin typeface="Arabic Typesetting" pitchFamily="66" charset="-78"/>
                <a:cs typeface="Arabic Typesetting" pitchFamily="66" charset="-78"/>
              </a:rPr>
              <a:t>temperaturę dla kolejnych skropleń w niższych</a:t>
            </a:r>
          </a:p>
          <a:p>
            <a:r>
              <a:rPr lang="pl-PL" dirty="0" smtClean="0">
                <a:latin typeface="Arabic Typesetting" pitchFamily="66" charset="-78"/>
                <a:cs typeface="Arabic Typesetting" pitchFamily="66" charset="-78"/>
              </a:rPr>
              <a:t>temperaturach.</a:t>
            </a:r>
          </a:p>
          <a:p>
            <a:endParaRPr lang="pl-PL" dirty="0" smtClean="0">
              <a:latin typeface="Arabic Typesetting" pitchFamily="66" charset="-78"/>
              <a:cs typeface="Arabic Typesetting" pitchFamily="66" charset="-78"/>
            </a:endParaRPr>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normAutofit/>
          </a:bodyPr>
          <a:lstStyle/>
          <a:p>
            <a:pPr algn="ctr"/>
            <a:r>
              <a:rPr lang="pl-PL" sz="4000" b="1" dirty="0" smtClean="0">
                <a:solidFill>
                  <a:schemeClr val="bg2">
                    <a:lumMod val="90000"/>
                  </a:schemeClr>
                </a:solidFill>
                <a:latin typeface="Arial Black" pitchFamily="34" charset="0"/>
              </a:rPr>
              <a:t>Robert Remak</a:t>
            </a:r>
            <a:endParaRPr lang="pl-PL" sz="4000" dirty="0">
              <a:solidFill>
                <a:schemeClr val="bg2">
                  <a:lumMod val="90000"/>
                </a:schemeClr>
              </a:solidFill>
              <a:latin typeface="Arial Black" pitchFamily="34" charset="0"/>
            </a:endParaRPr>
          </a:p>
        </p:txBody>
      </p:sp>
      <p:pic>
        <p:nvPicPr>
          <p:cNvPr id="7170" name="Picture 2" descr="C:\Users\locked_a\Desktop\Nowy folder\Robert_Remak.jpg"/>
          <p:cNvPicPr>
            <a:picLocks noChangeAspect="1" noChangeArrowheads="1"/>
          </p:cNvPicPr>
          <p:nvPr/>
        </p:nvPicPr>
        <p:blipFill>
          <a:blip r:embed="rId2"/>
          <a:srcRect/>
          <a:stretch>
            <a:fillRect/>
          </a:stretch>
        </p:blipFill>
        <p:spPr bwMode="auto">
          <a:xfrm rot="228807">
            <a:off x="3096691" y="2880213"/>
            <a:ext cx="2950618" cy="358139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locked_a\Desktop\Nowy folder\remak-cell-division.jpg"/>
          <p:cNvPicPr>
            <a:picLocks noChangeAspect="1" noChangeArrowheads="1"/>
          </p:cNvPicPr>
          <p:nvPr/>
        </p:nvPicPr>
        <p:blipFill>
          <a:blip r:embed="rId2"/>
          <a:srcRect/>
          <a:stretch>
            <a:fillRect/>
          </a:stretch>
        </p:blipFill>
        <p:spPr bwMode="auto">
          <a:xfrm>
            <a:off x="6072198" y="4214818"/>
            <a:ext cx="2736298" cy="2073272"/>
          </a:xfrm>
          <a:prstGeom prst="rect">
            <a:avLst/>
          </a:prstGeom>
          <a:noFill/>
        </p:spPr>
      </p:pic>
      <p:sp>
        <p:nvSpPr>
          <p:cNvPr id="6" name="pole tekstowe 5"/>
          <p:cNvSpPr txBox="1"/>
          <p:nvPr/>
        </p:nvSpPr>
        <p:spPr>
          <a:xfrm>
            <a:off x="0" y="0"/>
            <a:ext cx="9144000" cy="6463308"/>
          </a:xfrm>
          <a:prstGeom prst="rect">
            <a:avLst/>
          </a:prstGeom>
          <a:noFill/>
        </p:spPr>
        <p:txBody>
          <a:bodyPr wrap="square" rtlCol="0">
            <a:spAutoFit/>
          </a:bodyPr>
          <a:lstStyle/>
          <a:p>
            <a:r>
              <a:rPr lang="pl-PL" dirty="0" smtClean="0">
                <a:latin typeface="Arabic Typesetting" pitchFamily="66" charset="-78"/>
                <a:cs typeface="Arabic Typesetting" pitchFamily="66" charset="-78"/>
              </a:rPr>
              <a:t>Lekarz, embriolog, histolog, fizjolog i neurolog. Twórca nowoczesnej embriologii. Odkrył, że wszystkie komórki pochodzą od innych komórek. Z jego nazwiskiem związane są włókno osiowe </a:t>
            </a:r>
            <a:r>
              <a:rPr lang="pl-PL" dirty="0" err="1" smtClean="0">
                <a:latin typeface="Arabic Typesetting" pitchFamily="66" charset="-78"/>
                <a:cs typeface="Arabic Typesetting" pitchFamily="66" charset="-78"/>
              </a:rPr>
              <a:t>Remaka</a:t>
            </a:r>
            <a:r>
              <a:rPr lang="pl-PL" dirty="0" smtClean="0">
                <a:latin typeface="Arabic Typesetting" pitchFamily="66" charset="-78"/>
                <a:cs typeface="Arabic Typesetting" pitchFamily="66" charset="-78"/>
              </a:rPr>
              <a:t>, pasmo </a:t>
            </a:r>
            <a:r>
              <a:rPr lang="pl-PL" dirty="0" err="1" smtClean="0">
                <a:latin typeface="Arabic Typesetting" pitchFamily="66" charset="-78"/>
                <a:cs typeface="Arabic Typesetting" pitchFamily="66" charset="-78"/>
              </a:rPr>
              <a:t>Remaka</a:t>
            </a:r>
            <a:r>
              <a:rPr lang="pl-PL" dirty="0" smtClean="0">
                <a:latin typeface="Arabic Typesetting" pitchFamily="66" charset="-78"/>
                <a:cs typeface="Arabic Typesetting" pitchFamily="66" charset="-78"/>
              </a:rPr>
              <a:t>, włókna </a:t>
            </a:r>
            <a:r>
              <a:rPr lang="pl-PL" dirty="0" err="1" smtClean="0">
                <a:latin typeface="Arabic Typesetting" pitchFamily="66" charset="-78"/>
                <a:cs typeface="Arabic Typesetting" pitchFamily="66" charset="-78"/>
              </a:rPr>
              <a:t>Remaka</a:t>
            </a:r>
            <a:r>
              <a:rPr lang="pl-PL" dirty="0" smtClean="0">
                <a:latin typeface="Arabic Typesetting" pitchFamily="66" charset="-78"/>
                <a:cs typeface="Arabic Typesetting" pitchFamily="66" charset="-78"/>
              </a:rPr>
              <a:t>, zwój </a:t>
            </a:r>
            <a:r>
              <a:rPr lang="pl-PL" dirty="0" err="1" smtClean="0">
                <a:latin typeface="Arabic Typesetting" pitchFamily="66" charset="-78"/>
                <a:cs typeface="Arabic Typesetting" pitchFamily="66" charset="-78"/>
              </a:rPr>
              <a:t>Remaka</a:t>
            </a:r>
            <a:r>
              <a:rPr lang="pl-PL" dirty="0" smtClean="0">
                <a:latin typeface="Arabic Typesetting" pitchFamily="66" charset="-78"/>
                <a:cs typeface="Arabic Typesetting" pitchFamily="66" charset="-78"/>
              </a:rPr>
              <a:t>, prawo </a:t>
            </a:r>
            <a:r>
              <a:rPr lang="pl-PL" dirty="0" err="1" smtClean="0">
                <a:latin typeface="Arabic Typesetting" pitchFamily="66" charset="-78"/>
                <a:cs typeface="Arabic Typesetting" pitchFamily="66" charset="-78"/>
              </a:rPr>
              <a:t>Remaka-Virchowa</a:t>
            </a:r>
            <a:r>
              <a:rPr lang="pl-PL" dirty="0" smtClean="0">
                <a:latin typeface="Arabic Typesetting" pitchFamily="66" charset="-78"/>
                <a:cs typeface="Arabic Typesetting" pitchFamily="66" charset="-78"/>
              </a:rPr>
              <a:t>. Członek zagraniczny Towarzystwa Lekarskiego Warszawskiego od 1841, Towarzystwa Lekarskiego Wileńskiego od 1848.</a:t>
            </a:r>
          </a:p>
          <a:p>
            <a:endParaRPr lang="pl-PL" dirty="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W 1833 roku </a:t>
            </a:r>
            <a:r>
              <a:rPr lang="pl-PL" dirty="0" err="1" smtClean="0">
                <a:latin typeface="Arabic Typesetting" pitchFamily="66" charset="-78"/>
                <a:cs typeface="Arabic Typesetting" pitchFamily="66" charset="-78"/>
              </a:rPr>
              <a:t>Remal</a:t>
            </a:r>
            <a:r>
              <a:rPr lang="pl-PL" dirty="0" smtClean="0">
                <a:latin typeface="Arabic Typesetting" pitchFamily="66" charset="-78"/>
                <a:cs typeface="Arabic Typesetting" pitchFamily="66" charset="-78"/>
              </a:rPr>
              <a:t> rozpoczął studia medyczne na uniwersytecie w Berlinie. Jego berlińscy nauczyciele, </a:t>
            </a:r>
            <a:r>
              <a:rPr lang="pl-PL" dirty="0" err="1" smtClean="0">
                <a:latin typeface="Arabic Typesetting" pitchFamily="66" charset="-78"/>
                <a:cs typeface="Arabic Typesetting" pitchFamily="66" charset="-78"/>
              </a:rPr>
              <a:t>Müller</a:t>
            </a:r>
            <a:r>
              <a:rPr lang="pl-PL" dirty="0" smtClean="0">
                <a:latin typeface="Arabic Typesetting" pitchFamily="66" charset="-78"/>
                <a:cs typeface="Arabic Typesetting" pitchFamily="66" charset="-78"/>
              </a:rPr>
              <a:t> i Ehrenberg, umożliwili Remakowi w trakcie studiów badania mikroskopowe W roku 1836 roku opublikował on swoje pierwsze prace o budowie włókien nerwowych. W 1838 roku ukończył pracę doktorską pod tytułem </a:t>
            </a:r>
            <a:r>
              <a:rPr lang="pl-PL" i="1" dirty="0" err="1" smtClean="0">
                <a:latin typeface="Arabic Typesetting" pitchFamily="66" charset="-78"/>
                <a:cs typeface="Arabic Typesetting" pitchFamily="66" charset="-78"/>
              </a:rPr>
              <a:t>Observationes</a:t>
            </a:r>
            <a:r>
              <a:rPr lang="pl-PL" i="1" dirty="0" smtClean="0">
                <a:latin typeface="Arabic Typesetting" pitchFamily="66" charset="-78"/>
                <a:cs typeface="Arabic Typesetting" pitchFamily="66" charset="-78"/>
              </a:rPr>
              <a:t> </a:t>
            </a:r>
            <a:r>
              <a:rPr lang="pl-PL" i="1" dirty="0" err="1" smtClean="0">
                <a:latin typeface="Arabic Typesetting" pitchFamily="66" charset="-78"/>
                <a:cs typeface="Arabic Typesetting" pitchFamily="66" charset="-78"/>
              </a:rPr>
              <a:t>anatomicae</a:t>
            </a:r>
            <a:r>
              <a:rPr lang="pl-PL" i="1" dirty="0" smtClean="0">
                <a:latin typeface="Arabic Typesetting" pitchFamily="66" charset="-78"/>
                <a:cs typeface="Arabic Typesetting" pitchFamily="66" charset="-78"/>
              </a:rPr>
              <a:t> et </a:t>
            </a:r>
            <a:r>
              <a:rPr lang="pl-PL" i="1" dirty="0" err="1" smtClean="0">
                <a:latin typeface="Arabic Typesetting" pitchFamily="66" charset="-78"/>
                <a:cs typeface="Arabic Typesetting" pitchFamily="66" charset="-78"/>
              </a:rPr>
              <a:t>mikroskopicae</a:t>
            </a:r>
            <a:r>
              <a:rPr lang="pl-PL" i="1" dirty="0" smtClean="0">
                <a:latin typeface="Arabic Typesetting" pitchFamily="66" charset="-78"/>
                <a:cs typeface="Arabic Typesetting" pitchFamily="66" charset="-78"/>
              </a:rPr>
              <a:t> de </a:t>
            </a:r>
            <a:r>
              <a:rPr lang="pl-PL" i="1" dirty="0" err="1" smtClean="0">
                <a:latin typeface="Arabic Typesetting" pitchFamily="66" charset="-78"/>
                <a:cs typeface="Arabic Typesetting" pitchFamily="66" charset="-78"/>
              </a:rPr>
              <a:t>systematis</a:t>
            </a:r>
            <a:r>
              <a:rPr lang="pl-PL" i="1" dirty="0" smtClean="0">
                <a:latin typeface="Arabic Typesetting" pitchFamily="66" charset="-78"/>
                <a:cs typeface="Arabic Typesetting" pitchFamily="66" charset="-78"/>
              </a:rPr>
              <a:t> </a:t>
            </a:r>
            <a:r>
              <a:rPr lang="pl-PL" i="1" dirty="0" err="1" smtClean="0">
                <a:latin typeface="Arabic Typesetting" pitchFamily="66" charset="-78"/>
                <a:cs typeface="Arabic Typesetting" pitchFamily="66" charset="-78"/>
              </a:rPr>
              <a:t>nervosi</a:t>
            </a:r>
            <a:r>
              <a:rPr lang="pl-PL" i="1" dirty="0" smtClean="0">
                <a:latin typeface="Arabic Typesetting" pitchFamily="66" charset="-78"/>
                <a:cs typeface="Arabic Typesetting" pitchFamily="66" charset="-78"/>
              </a:rPr>
              <a:t> </a:t>
            </a:r>
            <a:r>
              <a:rPr lang="pl-PL" i="1" dirty="0" err="1" smtClean="0">
                <a:latin typeface="Arabic Typesetting" pitchFamily="66" charset="-78"/>
                <a:cs typeface="Arabic Typesetting" pitchFamily="66" charset="-78"/>
              </a:rPr>
              <a:t>structura</a:t>
            </a:r>
            <a:r>
              <a:rPr lang="pl-PL" dirty="0" smtClean="0">
                <a:latin typeface="Arabic Typesetting" pitchFamily="66" charset="-78"/>
                <a:cs typeface="Arabic Typesetting" pitchFamily="66" charset="-78"/>
              </a:rPr>
              <a:t>. W 1855 roku ukazała się zaś publikacja dot. jego badań nad znaczeniem elektrostymulacji. </a:t>
            </a:r>
          </a:p>
          <a:p>
            <a:endParaRPr lang="pl-PL" dirty="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W artykule z 1852 dał początek poglądowi, że komórki powstają za pomocą podziału z istniejących komórek i zrewidował poglądy </a:t>
            </a:r>
            <a:r>
              <a:rPr lang="pl-PL" dirty="0" err="1" smtClean="0">
                <a:latin typeface="Arabic Typesetting" pitchFamily="66" charset="-78"/>
                <a:cs typeface="Arabic Typesetting" pitchFamily="66" charset="-78"/>
              </a:rPr>
              <a:t>Schwanna</a:t>
            </a:r>
            <a:r>
              <a:rPr lang="pl-PL" dirty="0" smtClean="0">
                <a:latin typeface="Arabic Typesetting" pitchFamily="66" charset="-78"/>
                <a:cs typeface="Arabic Typesetting" pitchFamily="66" charset="-78"/>
              </a:rPr>
              <a:t>; odkrycie to było powszechnie przypisywane Rudolfowi </a:t>
            </a:r>
            <a:r>
              <a:rPr lang="pl-PL" dirty="0" err="1" smtClean="0">
                <a:latin typeface="Arabic Typesetting" pitchFamily="66" charset="-78"/>
                <a:cs typeface="Arabic Typesetting" pitchFamily="66" charset="-78"/>
              </a:rPr>
              <a:t>Virchowowi</a:t>
            </a:r>
            <a:r>
              <a:rPr lang="pl-PL" dirty="0" smtClean="0">
                <a:latin typeface="Arabic Typesetting" pitchFamily="66" charset="-78"/>
                <a:cs typeface="Arabic Typesetting" pitchFamily="66" charset="-78"/>
              </a:rPr>
              <a:t>. Obecnie uważa się, że </a:t>
            </a:r>
            <a:r>
              <a:rPr lang="pl-PL" dirty="0" err="1" smtClean="0">
                <a:latin typeface="Arabic Typesetting" pitchFamily="66" charset="-78"/>
                <a:cs typeface="Arabic Typesetting" pitchFamily="66" charset="-78"/>
              </a:rPr>
              <a:t>Virchow</a:t>
            </a:r>
            <a:r>
              <a:rPr lang="pl-PL" dirty="0" smtClean="0">
                <a:latin typeface="Arabic Typesetting" pitchFamily="66" charset="-78"/>
                <a:cs typeface="Arabic Typesetting" pitchFamily="66" charset="-78"/>
              </a:rPr>
              <a:t> potwierdził wyniki </a:t>
            </a:r>
            <a:r>
              <a:rPr lang="pl-PL" dirty="0" err="1" smtClean="0">
                <a:latin typeface="Arabic Typesetting" pitchFamily="66" charset="-78"/>
                <a:cs typeface="Arabic Typesetting" pitchFamily="66" charset="-78"/>
              </a:rPr>
              <a:t>Remaka</a:t>
            </a:r>
            <a:r>
              <a:rPr lang="pl-PL" dirty="0" smtClean="0">
                <a:latin typeface="Arabic Typesetting" pitchFamily="66" charset="-78"/>
                <a:cs typeface="Arabic Typesetting" pitchFamily="66" charset="-78"/>
              </a:rPr>
              <a:t>. Istnieją także sugestie, że prace </a:t>
            </a:r>
            <a:r>
              <a:rPr lang="pl-PL" dirty="0" err="1" smtClean="0">
                <a:latin typeface="Arabic Typesetting" pitchFamily="66" charset="-78"/>
                <a:cs typeface="Arabic Typesetting" pitchFamily="66" charset="-78"/>
              </a:rPr>
              <a:t>Virchowa</a:t>
            </a:r>
            <a:r>
              <a:rPr lang="pl-PL" dirty="0" smtClean="0">
                <a:latin typeface="Arabic Typesetting" pitchFamily="66" charset="-78"/>
                <a:cs typeface="Arabic Typesetting" pitchFamily="66" charset="-78"/>
              </a:rPr>
              <a:t> były plagiatem prac </a:t>
            </a:r>
            <a:r>
              <a:rPr lang="pl-PL" dirty="0" err="1" smtClean="0">
                <a:latin typeface="Arabic Typesetting" pitchFamily="66" charset="-78"/>
                <a:cs typeface="Arabic Typesetting" pitchFamily="66" charset="-78"/>
              </a:rPr>
              <a:t>Remaka</a:t>
            </a:r>
            <a:r>
              <a:rPr lang="pl-PL" dirty="0" smtClean="0">
                <a:latin typeface="Arabic Typesetting" pitchFamily="66" charset="-78"/>
                <a:cs typeface="Arabic Typesetting" pitchFamily="66" charset="-78"/>
              </a:rPr>
              <a:t>. Remak uważał, że wszystkie komórki tworzą sie przez podział i sugerował, że tkanka patologiczna jest także związana z podziałem komórek.</a:t>
            </a:r>
          </a:p>
          <a:p>
            <a:endParaRPr lang="pl-PL" dirty="0" smtClean="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Jako pierwszy wykazał, że w rozwoju embrionalnym powstają trzy listki zarodkowe, a nie cztery, jak postulował Karl Ernst von Baer.</a:t>
            </a:r>
          </a:p>
          <a:p>
            <a:r>
              <a:rPr lang="pl-PL" dirty="0" smtClean="0">
                <a:latin typeface="Arabic Typesetting" pitchFamily="66" charset="-78"/>
                <a:cs typeface="Arabic Typesetting" pitchFamily="66" charset="-78"/>
              </a:rPr>
              <a:t>Badał układ wegetatywny człowieka; w 1844 opisał zwój sercowy, dawniej nazywany zwojem </a:t>
            </a:r>
          </a:p>
          <a:p>
            <a:r>
              <a:rPr lang="pl-PL" dirty="0" err="1">
                <a:latin typeface="Arabic Typesetting" pitchFamily="66" charset="-78"/>
                <a:cs typeface="Arabic Typesetting" pitchFamily="66" charset="-78"/>
              </a:rPr>
              <a:t>R</a:t>
            </a:r>
            <a:r>
              <a:rPr lang="pl-PL" dirty="0" err="1" smtClean="0">
                <a:latin typeface="Arabic Typesetting" pitchFamily="66" charset="-78"/>
                <a:cs typeface="Arabic Typesetting" pitchFamily="66" charset="-78"/>
              </a:rPr>
              <a:t>emaka</a:t>
            </a:r>
            <a:r>
              <a:rPr lang="pl-PL" dirty="0" smtClean="0">
                <a:latin typeface="Arabic Typesetting" pitchFamily="66" charset="-78"/>
                <a:cs typeface="Arabic Typesetting" pitchFamily="66" charset="-78"/>
              </a:rPr>
              <a:t>. W 1838 opisał </a:t>
            </a:r>
            <a:r>
              <a:rPr lang="pl-PL" dirty="0" err="1" smtClean="0">
                <a:latin typeface="Arabic Typesetting" pitchFamily="66" charset="-78"/>
                <a:cs typeface="Arabic Typesetting" pitchFamily="66" charset="-78"/>
              </a:rPr>
              <a:t>niezmielinizowane</a:t>
            </a:r>
            <a:r>
              <a:rPr lang="pl-PL" dirty="0" smtClean="0">
                <a:latin typeface="Arabic Typesetting" pitchFamily="66" charset="-78"/>
                <a:cs typeface="Arabic Typesetting" pitchFamily="66" charset="-78"/>
              </a:rPr>
              <a:t> włókna nerwowe.</a:t>
            </a:r>
          </a:p>
          <a:p>
            <a:endParaRPr lang="pl-PL" dirty="0" smtClean="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Remak dowiódł, że aksony </a:t>
            </a:r>
            <a:r>
              <a:rPr lang="pl-PL" dirty="0" err="1" smtClean="0">
                <a:latin typeface="Arabic Typesetting" pitchFamily="66" charset="-78"/>
                <a:cs typeface="Arabic Typesetting" pitchFamily="66" charset="-78"/>
              </a:rPr>
              <a:t>motoneuronów</a:t>
            </a:r>
            <a:r>
              <a:rPr lang="pl-PL" dirty="0" smtClean="0">
                <a:latin typeface="Arabic Typesetting" pitchFamily="66" charset="-78"/>
                <a:cs typeface="Arabic Typesetting" pitchFamily="66" charset="-78"/>
              </a:rPr>
              <a:t> rdzenia kręgowego przechodzą bezpośrednio </a:t>
            </a:r>
          </a:p>
          <a:p>
            <a:r>
              <a:rPr lang="pl-PL" dirty="0" smtClean="0">
                <a:latin typeface="Arabic Typesetting" pitchFamily="66" charset="-78"/>
                <a:cs typeface="Arabic Typesetting" pitchFamily="66" charset="-78"/>
              </a:rPr>
              <a:t>do przedniego korzenia i do nerwu odwodowego.</a:t>
            </a:r>
          </a:p>
          <a:p>
            <a:endParaRPr lang="pl-PL" dirty="0" smtClean="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W 1848 Remak odkrył, że w sercu żaby znajdują się grupy nerwów.</a:t>
            </a:r>
          </a:p>
          <a:p>
            <a:endParaRPr lang="pl-PL" dirty="0" smtClean="0">
              <a:latin typeface="Arabic Typesetting" pitchFamily="66" charset="-78"/>
              <a:cs typeface="Arabic Typesetting" pitchFamily="66" charset="-78"/>
            </a:endParaRPr>
          </a:p>
        </p:txBody>
      </p:sp>
      <p:sp>
        <p:nvSpPr>
          <p:cNvPr id="5" name="pole tekstowe 4"/>
          <p:cNvSpPr txBox="1"/>
          <p:nvPr/>
        </p:nvSpPr>
        <p:spPr>
          <a:xfrm>
            <a:off x="6286512" y="6286520"/>
            <a:ext cx="2428892" cy="338554"/>
          </a:xfrm>
          <a:prstGeom prst="rect">
            <a:avLst/>
          </a:prstGeom>
          <a:noFill/>
        </p:spPr>
        <p:txBody>
          <a:bodyPr wrap="square" rtlCol="0">
            <a:spAutoFit/>
          </a:bodyPr>
          <a:lstStyle/>
          <a:p>
            <a:r>
              <a:rPr lang="pl-PL" sz="1600" dirty="0" smtClean="0">
                <a:latin typeface="Arabic Typesetting" pitchFamily="66" charset="-78"/>
                <a:cs typeface="Arabic Typesetting" pitchFamily="66" charset="-78"/>
              </a:rPr>
              <a:t>Podział komórek wg </a:t>
            </a:r>
            <a:r>
              <a:rPr lang="pl-PL" sz="1600" dirty="0" err="1" smtClean="0">
                <a:latin typeface="Arabic Typesetting" pitchFamily="66" charset="-78"/>
                <a:cs typeface="Arabic Typesetting" pitchFamily="66" charset="-78"/>
              </a:rPr>
              <a:t>Remaka</a:t>
            </a:r>
            <a:r>
              <a:rPr lang="pl-PL" sz="1600" dirty="0" smtClean="0">
                <a:latin typeface="Arabic Typesetting" pitchFamily="66" charset="-78"/>
                <a:cs typeface="Arabic Typesetting" pitchFamily="66" charset="-78"/>
              </a:rPr>
              <a:t>.</a:t>
            </a:r>
            <a:endParaRPr lang="pl-PL" sz="1600" dirty="0">
              <a:latin typeface="Arabic Typesetting" pitchFamily="66" charset="-78"/>
              <a:cs typeface="Arabic Typesetting" pitchFamily="66" charset="-78"/>
            </a:endParaRP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normAutofit/>
          </a:bodyPr>
          <a:lstStyle/>
          <a:p>
            <a:pPr algn="ctr"/>
            <a:r>
              <a:rPr lang="pl-PL" sz="4000" b="1" dirty="0" smtClean="0">
                <a:solidFill>
                  <a:schemeClr val="bg2">
                    <a:lumMod val="90000"/>
                  </a:schemeClr>
                </a:solidFill>
                <a:latin typeface="Arial Black" pitchFamily="34" charset="0"/>
              </a:rPr>
              <a:t>Maria </a:t>
            </a:r>
            <a:r>
              <a:rPr lang="pl-PL" sz="4000" b="1" dirty="0" smtClean="0">
                <a:solidFill>
                  <a:schemeClr val="bg2">
                    <a:lumMod val="90000"/>
                  </a:schemeClr>
                </a:solidFill>
                <a:latin typeface="Arial Black" pitchFamily="34" charset="0"/>
              </a:rPr>
              <a:t>Skłodowska-Curie</a:t>
            </a:r>
            <a:endParaRPr lang="pl-PL" sz="4000" dirty="0">
              <a:solidFill>
                <a:schemeClr val="bg2">
                  <a:lumMod val="90000"/>
                </a:schemeClr>
              </a:solidFill>
              <a:latin typeface="Arial Black" pitchFamily="34" charset="0"/>
            </a:endParaRPr>
          </a:p>
        </p:txBody>
      </p:sp>
      <p:pic>
        <p:nvPicPr>
          <p:cNvPr id="1026" name="Picture 2" descr="C:\Users\locked_a\Desktop\Nowy folder\1961850-maria-sklodowska-curie-643-482.jpg"/>
          <p:cNvPicPr>
            <a:picLocks noChangeAspect="1" noChangeArrowheads="1"/>
          </p:cNvPicPr>
          <p:nvPr/>
        </p:nvPicPr>
        <p:blipFill>
          <a:blip r:embed="rId2"/>
          <a:srcRect/>
          <a:stretch>
            <a:fillRect/>
          </a:stretch>
        </p:blipFill>
        <p:spPr bwMode="auto">
          <a:xfrm rot="650416">
            <a:off x="2605663" y="3129567"/>
            <a:ext cx="3932674" cy="294797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locked_a\Desktop\Nowy folder\maria-s-c.jpg"/>
          <p:cNvPicPr>
            <a:picLocks noChangeAspect="1" noChangeArrowheads="1"/>
          </p:cNvPicPr>
          <p:nvPr/>
        </p:nvPicPr>
        <p:blipFill>
          <a:blip r:embed="rId2"/>
          <a:srcRect/>
          <a:stretch>
            <a:fillRect/>
          </a:stretch>
        </p:blipFill>
        <p:spPr bwMode="auto">
          <a:xfrm>
            <a:off x="6263638" y="142852"/>
            <a:ext cx="2880362" cy="4000504"/>
          </a:xfrm>
          <a:prstGeom prst="rect">
            <a:avLst/>
          </a:prstGeom>
          <a:ln>
            <a:noFill/>
          </a:ln>
          <a:effectLst>
            <a:softEdge rad="112500"/>
          </a:effectLst>
        </p:spPr>
      </p:pic>
      <p:sp>
        <p:nvSpPr>
          <p:cNvPr id="6" name="pole tekstowe 5"/>
          <p:cNvSpPr txBox="1"/>
          <p:nvPr/>
        </p:nvSpPr>
        <p:spPr>
          <a:xfrm>
            <a:off x="0" y="0"/>
            <a:ext cx="9144000" cy="7232749"/>
          </a:xfrm>
          <a:prstGeom prst="rect">
            <a:avLst/>
          </a:prstGeom>
          <a:noFill/>
        </p:spPr>
        <p:txBody>
          <a:bodyPr wrap="square" rtlCol="0">
            <a:spAutoFit/>
          </a:bodyPr>
          <a:lstStyle/>
          <a:p>
            <a:r>
              <a:rPr lang="pl-PL" sz="1600" spc="100" dirty="0">
                <a:latin typeface="Arabic Typesetting" pitchFamily="66" charset="-78"/>
                <a:cs typeface="Arabic Typesetting" pitchFamily="66" charset="-78"/>
              </a:rPr>
              <a:t>W</a:t>
            </a:r>
            <a:r>
              <a:rPr lang="pl-PL" sz="1600" spc="100" dirty="0" smtClean="0">
                <a:latin typeface="Arabic Typesetting" pitchFamily="66" charset="-78"/>
                <a:cs typeface="Arabic Typesetting" pitchFamily="66" charset="-78"/>
              </a:rPr>
              <a:t>ybitna </a:t>
            </a:r>
            <a:r>
              <a:rPr lang="pl-PL" sz="1600" dirty="0" smtClean="0">
                <a:latin typeface="Arabic Typesetting" pitchFamily="66" charset="-78"/>
                <a:cs typeface="Arabic Typesetting" pitchFamily="66" charset="-78"/>
              </a:rPr>
              <a:t>fizyczka i chemiczka, żyjąca i pracująca we Francji. </a:t>
            </a:r>
            <a:r>
              <a:rPr lang="pl-PL" sz="1600" dirty="0">
                <a:latin typeface="Arabic Typesetting" pitchFamily="66" charset="-78"/>
                <a:cs typeface="Arabic Typesetting" pitchFamily="66" charset="-78"/>
              </a:rPr>
              <a:t>P</a:t>
            </a:r>
            <a:r>
              <a:rPr lang="pl-PL" sz="1600" dirty="0" smtClean="0">
                <a:latin typeface="Arabic Typesetting" pitchFamily="66" charset="-78"/>
                <a:cs typeface="Arabic Typesetting" pitchFamily="66" charset="-78"/>
              </a:rPr>
              <a:t>ierwsza kobieta będąca profesorem</a:t>
            </a:r>
          </a:p>
          <a:p>
            <a:r>
              <a:rPr lang="pl-PL" sz="1600" dirty="0" smtClean="0">
                <a:latin typeface="Arabic Typesetting" pitchFamily="66" charset="-78"/>
                <a:cs typeface="Arabic Typesetting" pitchFamily="66" charset="-78"/>
              </a:rPr>
              <a:t>Sorbony, współtwórczyni nauk o promieniotwórczości, autorka pionierskich prac z fizyki i chemii jądrowej,</a:t>
            </a:r>
          </a:p>
          <a:p>
            <a:r>
              <a:rPr lang="pl-PL" sz="1600" dirty="0" smtClean="0">
                <a:latin typeface="Arabic Typesetting" pitchFamily="66" charset="-78"/>
                <a:cs typeface="Arabic Typesetting" pitchFamily="66" charset="-78"/>
              </a:rPr>
              <a:t>jedyna osoba która otrzymała dwa razy nagrodę Nobla i jednocześnie matka innej noblistki Ireny Joliot-Curie,</a:t>
            </a:r>
          </a:p>
          <a:p>
            <a:r>
              <a:rPr lang="pl-PL" sz="1600" dirty="0" smtClean="0">
                <a:latin typeface="Arabic Typesetting" pitchFamily="66" charset="-78"/>
                <a:cs typeface="Arabic Typesetting" pitchFamily="66" charset="-78"/>
              </a:rPr>
              <a:t>jedyna kobieta pochowana we francuskim Panteonie.</a:t>
            </a:r>
          </a:p>
          <a:p>
            <a:r>
              <a:rPr lang="pl-PL" sz="1600" dirty="0" smtClean="0">
                <a:latin typeface="Arabic Typesetting" pitchFamily="66" charset="-78"/>
                <a:cs typeface="Arabic Typesetting" pitchFamily="66" charset="-78"/>
              </a:rPr>
              <a:t>Najprawdopodobniej najsłynniejsza kobieta naukowiec na świecie. </a:t>
            </a:r>
          </a:p>
          <a:p>
            <a:endParaRPr lang="pl-PL" sz="1600" dirty="0" smtClean="0">
              <a:latin typeface="Arabic Typesetting" pitchFamily="66" charset="-78"/>
              <a:cs typeface="Arabic Typesetting" pitchFamily="66" charset="-78"/>
            </a:endParaRPr>
          </a:p>
          <a:p>
            <a:r>
              <a:rPr lang="pl-PL" sz="1600" dirty="0" smtClean="0">
                <a:latin typeface="Arabic Typesetting" pitchFamily="66" charset="-78"/>
                <a:cs typeface="Arabic Typesetting" pitchFamily="66" charset="-78"/>
              </a:rPr>
              <a:t>W 1898 roku Skłodowska wydała swoją samodzielną pracę: </a:t>
            </a:r>
            <a:r>
              <a:rPr lang="pl-PL" sz="1600" i="1" dirty="0" smtClean="0">
                <a:latin typeface="Arabic Typesetting" pitchFamily="66" charset="-78"/>
                <a:cs typeface="Arabic Typesetting" pitchFamily="66" charset="-78"/>
              </a:rPr>
              <a:t>Własności magnetyczne zahartowanej stali</a:t>
            </a:r>
            <a:r>
              <a:rPr lang="pl-PL" sz="1600" dirty="0" smtClean="0">
                <a:latin typeface="Arabic Typesetting" pitchFamily="66" charset="-78"/>
                <a:cs typeface="Arabic Typesetting" pitchFamily="66" charset="-78"/>
              </a:rPr>
              <a:t>. </a:t>
            </a:r>
            <a:br>
              <a:rPr lang="pl-PL" sz="1600" dirty="0" smtClean="0">
                <a:latin typeface="Arabic Typesetting" pitchFamily="66" charset="-78"/>
                <a:cs typeface="Arabic Typesetting" pitchFamily="66" charset="-78"/>
              </a:rPr>
            </a:br>
            <a:r>
              <a:rPr lang="pl-PL" sz="1600" dirty="0" smtClean="0">
                <a:latin typeface="Arabic Typesetting" pitchFamily="66" charset="-78"/>
                <a:cs typeface="Arabic Typesetting" pitchFamily="66" charset="-78"/>
              </a:rPr>
              <a:t>W tym samym roku, Henri Becquerel odkrył nowe zjawisko: promieniowanie wysyłane przez sole uranu,</a:t>
            </a:r>
          </a:p>
          <a:p>
            <a:r>
              <a:rPr lang="pl-PL" sz="1600" dirty="0" smtClean="0">
                <a:latin typeface="Arabic Typesetting" pitchFamily="66" charset="-78"/>
                <a:cs typeface="Arabic Typesetting" pitchFamily="66" charset="-78"/>
              </a:rPr>
              <a:t> podobne do promieniowania rentgenowskiego. Ta niezwykle ciekawa właściwość przyciągnęła uwagę Marii,</a:t>
            </a:r>
          </a:p>
          <a:p>
            <a:r>
              <a:rPr lang="pl-PL" sz="1600" dirty="0" smtClean="0">
                <a:latin typeface="Arabic Typesetting" pitchFamily="66" charset="-78"/>
                <a:cs typeface="Arabic Typesetting" pitchFamily="66" charset="-78"/>
              </a:rPr>
              <a:t> rozpoczęła sama pierwsze badania, prowadziła pomiary analizując najrozmaitsze minerały, między innymi</a:t>
            </a:r>
          </a:p>
          <a:p>
            <a:r>
              <a:rPr lang="pl-PL" sz="1600" dirty="0" smtClean="0">
                <a:latin typeface="Arabic Typesetting" pitchFamily="66" charset="-78"/>
                <a:cs typeface="Arabic Typesetting" pitchFamily="66" charset="-78"/>
              </a:rPr>
              <a:t> blendę smolistą, która niespodziewanie wykazała znacznie silniejszą aktywność niż sole uranu Becquerela.</a:t>
            </a:r>
          </a:p>
          <a:p>
            <a:r>
              <a:rPr lang="pl-PL" sz="1600" dirty="0" smtClean="0">
                <a:latin typeface="Arabic Typesetting" pitchFamily="66" charset="-78"/>
                <a:cs typeface="Arabic Typesetting" pitchFamily="66" charset="-78"/>
              </a:rPr>
              <a:t> Wszystko stało się jeszcze bardziej zagadkowe, gdy i w inny pierwiastku, w torze, zaobserwowała również </a:t>
            </a:r>
          </a:p>
          <a:p>
            <a:r>
              <a:rPr lang="pl-PL" sz="1600" dirty="0" smtClean="0">
                <a:latin typeface="Arabic Typesetting" pitchFamily="66" charset="-78"/>
                <a:cs typeface="Arabic Typesetting" pitchFamily="66" charset="-78"/>
              </a:rPr>
              <a:t>właściwości promieniotwórcze. </a:t>
            </a:r>
            <a:br>
              <a:rPr lang="pl-PL" sz="1600" dirty="0" smtClean="0">
                <a:latin typeface="Arabic Typesetting" pitchFamily="66" charset="-78"/>
                <a:cs typeface="Arabic Typesetting" pitchFamily="66" charset="-78"/>
              </a:rPr>
            </a:br>
            <a:r>
              <a:rPr lang="pl-PL" sz="1600" dirty="0" smtClean="0">
                <a:latin typeface="Arabic Typesetting" pitchFamily="66" charset="-78"/>
                <a:cs typeface="Arabic Typesetting" pitchFamily="66" charset="-78"/>
              </a:rPr>
              <a:t/>
            </a:r>
            <a:br>
              <a:rPr lang="pl-PL" sz="1600" dirty="0" smtClean="0">
                <a:latin typeface="Arabic Typesetting" pitchFamily="66" charset="-78"/>
                <a:cs typeface="Arabic Typesetting" pitchFamily="66" charset="-78"/>
              </a:rPr>
            </a:br>
            <a:r>
              <a:rPr lang="pl-PL" sz="1600" dirty="0" smtClean="0">
                <a:latin typeface="Arabic Typesetting" pitchFamily="66" charset="-78"/>
                <a:cs typeface="Arabic Typesetting" pitchFamily="66" charset="-78"/>
              </a:rPr>
              <a:t>Okazało się, że wyniki, do jakich mnie ta praca doprowadziła, odsłaniają widoki tak ciekawe, że pan Curie, </a:t>
            </a:r>
          </a:p>
          <a:p>
            <a:r>
              <a:rPr lang="pl-PL" sz="1600" dirty="0" smtClean="0">
                <a:latin typeface="Arabic Typesetting" pitchFamily="66" charset="-78"/>
                <a:cs typeface="Arabic Typesetting" pitchFamily="66" charset="-78"/>
              </a:rPr>
              <a:t>odstępując od swych robót, będących w toku, przyłączył się do mnie i odtąd wspólnie nasze usiłowania</a:t>
            </a:r>
          </a:p>
          <a:p>
            <a:r>
              <a:rPr lang="pl-PL" sz="1600" dirty="0" smtClean="0">
                <a:latin typeface="Arabic Typesetting" pitchFamily="66" charset="-78"/>
                <a:cs typeface="Arabic Typesetting" pitchFamily="66" charset="-78"/>
              </a:rPr>
              <a:t> skierowaliśmy ku wydobyciu nowych ciał promieniotwórczych i ich zbadaniu.</a:t>
            </a:r>
            <a:br>
              <a:rPr lang="pl-PL" sz="1600" dirty="0" smtClean="0">
                <a:latin typeface="Arabic Typesetting" pitchFamily="66" charset="-78"/>
                <a:cs typeface="Arabic Typesetting" pitchFamily="66" charset="-78"/>
              </a:rPr>
            </a:br>
            <a:r>
              <a:rPr lang="pl-PL" sz="1600" dirty="0" smtClean="0">
                <a:latin typeface="Arabic Typesetting" pitchFamily="66" charset="-78"/>
                <a:cs typeface="Arabic Typesetting" pitchFamily="66" charset="-78"/>
              </a:rPr>
              <a:t/>
            </a:r>
            <a:br>
              <a:rPr lang="pl-PL" sz="1600" dirty="0" smtClean="0">
                <a:latin typeface="Arabic Typesetting" pitchFamily="66" charset="-78"/>
                <a:cs typeface="Arabic Typesetting" pitchFamily="66" charset="-78"/>
              </a:rPr>
            </a:br>
            <a:r>
              <a:rPr lang="pl-PL" sz="1600" dirty="0" smtClean="0">
                <a:latin typeface="Arabic Typesetting" pitchFamily="66" charset="-78"/>
                <a:cs typeface="Arabic Typesetting" pitchFamily="66" charset="-78"/>
              </a:rPr>
              <a:t>Tak wspominała początki wielkiego odkrycia Maria we wstępie do swej rozprawy doktorskiej </a:t>
            </a:r>
            <a:r>
              <a:rPr lang="pl-PL" sz="1600" i="1" dirty="0" smtClean="0">
                <a:latin typeface="Arabic Typesetting" pitchFamily="66" charset="-78"/>
                <a:cs typeface="Arabic Typesetting" pitchFamily="66" charset="-78"/>
              </a:rPr>
              <a:t>Badanie ciał radioaktywnych</a:t>
            </a:r>
            <a:r>
              <a:rPr lang="pl-PL" sz="1600" dirty="0" smtClean="0">
                <a:latin typeface="Arabic Typesetting" pitchFamily="66" charset="-78"/>
                <a:cs typeface="Arabic Typesetting" pitchFamily="66" charset="-78"/>
              </a:rPr>
              <a:t>. Małżonkowie Curie kontynuowali odtąd wspólnie pracę nad tym zagadnieniem. Podczas systematycznych badań minerałów zawierających uran i tor stwierdzili, że niektóre z nich wykazują większą promieniotwórczość niżby to wynikało z zawartości w nich tych pierwiastków. Wyrazili przypuszczenie, że minerały te zawierają w sobie inne, silniejsze pierwiastki od dotychczas znanych. W 1898 r. Maria opublikowała doniesienie o dotychczasowych wynikach badań, a po odkryciu substancji, którą wraz z Pierre'em proponowali nazwać polonem (Po), zaproponowali też, by studiowane przez nich zjawisko nazwać </a:t>
            </a:r>
            <a:r>
              <a:rPr lang="pl-PL" sz="1600" i="1" dirty="0" smtClean="0">
                <a:latin typeface="Arabic Typesetting" pitchFamily="66" charset="-78"/>
                <a:cs typeface="Arabic Typesetting" pitchFamily="66" charset="-78"/>
              </a:rPr>
              <a:t>promieniotwórczością.</a:t>
            </a:r>
          </a:p>
          <a:p>
            <a:endParaRPr lang="pl-PL" sz="1600" i="1" dirty="0">
              <a:latin typeface="Arabic Typesetting" pitchFamily="66" charset="-78"/>
              <a:cs typeface="Arabic Typesetting" pitchFamily="66" charset="-78"/>
            </a:endParaRPr>
          </a:p>
          <a:p>
            <a:r>
              <a:rPr lang="pl-PL" sz="1600" dirty="0" smtClean="0">
                <a:latin typeface="Arabic Typesetting" pitchFamily="66" charset="-78"/>
                <a:cs typeface="Arabic Typesetting" pitchFamily="66" charset="-78"/>
              </a:rPr>
              <a:t>Maria Curie – Skłodowska została dwukrotnie uhonorowana Nagrodą Nobla:</a:t>
            </a:r>
          </a:p>
          <a:p>
            <a:r>
              <a:rPr lang="pl-PL" sz="1600" dirty="0" smtClean="0">
                <a:latin typeface="Arabic Typesetting" pitchFamily="66" charset="-78"/>
                <a:cs typeface="Arabic Typesetting" pitchFamily="66" charset="-78"/>
              </a:rPr>
              <a:t>W dziedzinie fizyki w 1903 r. wraz z mężem Piotrem Curie oraz Becquerelem za prace nad promieniotwórczością.</a:t>
            </a:r>
            <a:br>
              <a:rPr lang="pl-PL" sz="1600" dirty="0" smtClean="0">
                <a:latin typeface="Arabic Typesetting" pitchFamily="66" charset="-78"/>
                <a:cs typeface="Arabic Typesetting" pitchFamily="66" charset="-78"/>
              </a:rPr>
            </a:br>
            <a:r>
              <a:rPr lang="pl-PL" sz="1600" dirty="0" smtClean="0">
                <a:latin typeface="Arabic Typesetting" pitchFamily="66" charset="-78"/>
                <a:cs typeface="Arabic Typesetting" pitchFamily="66" charset="-78"/>
              </a:rPr>
              <a:t>W dziedzinie chemii 1911 r. za rozwój chemii dzięki odkryciu polonu i radu oraz za zbadanie metalicznego radu i jego związków chemicznych.</a:t>
            </a:r>
          </a:p>
          <a:p>
            <a:r>
              <a:rPr lang="pl-PL" sz="1600" dirty="0" smtClean="0">
                <a:latin typeface="Arabic Typesetting" pitchFamily="66" charset="-78"/>
                <a:cs typeface="Arabic Typesetting" pitchFamily="66" charset="-78"/>
              </a:rPr>
              <a:t> </a:t>
            </a:r>
            <a:endParaRPr lang="pl-PL" sz="1600" spc="100" dirty="0">
              <a:latin typeface="Arabic Typesetting" pitchFamily="66" charset="-78"/>
              <a:cs typeface="Arabic Typesetting" pitchFamily="66" charset="-78"/>
            </a:endParaRP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normAutofit/>
          </a:bodyPr>
          <a:lstStyle/>
          <a:p>
            <a:pPr algn="ctr"/>
            <a:r>
              <a:rPr lang="pl-PL" sz="4000" b="1" dirty="0" smtClean="0">
                <a:solidFill>
                  <a:schemeClr val="bg2">
                    <a:lumMod val="90000"/>
                  </a:schemeClr>
                </a:solidFill>
                <a:latin typeface="Arial Black" pitchFamily="34" charset="0"/>
              </a:rPr>
              <a:t>Ignacy Łukasiewicz</a:t>
            </a:r>
            <a:endParaRPr lang="pl-PL" sz="4000" dirty="0">
              <a:solidFill>
                <a:schemeClr val="bg2">
                  <a:lumMod val="90000"/>
                </a:schemeClr>
              </a:solidFill>
              <a:latin typeface="Arial Black" pitchFamily="34" charset="0"/>
            </a:endParaRPr>
          </a:p>
        </p:txBody>
      </p:sp>
      <p:pic>
        <p:nvPicPr>
          <p:cNvPr id="2050" name="Picture 2" descr="C:\Users\locked_a\Desktop\Nowy folder\Ignacy_Lukasiewicz.jpg"/>
          <p:cNvPicPr>
            <a:picLocks noChangeAspect="1" noChangeArrowheads="1"/>
          </p:cNvPicPr>
          <p:nvPr/>
        </p:nvPicPr>
        <p:blipFill>
          <a:blip r:embed="rId2"/>
          <a:srcRect/>
          <a:stretch>
            <a:fillRect/>
          </a:stretch>
        </p:blipFill>
        <p:spPr bwMode="auto">
          <a:xfrm rot="21125942">
            <a:off x="3286116" y="2946156"/>
            <a:ext cx="2571768" cy="35102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locked_a\Desktop\Nowy folder\Gorlice_Lampa.JPG"/>
          <p:cNvPicPr>
            <a:picLocks noChangeAspect="1" noChangeArrowheads="1"/>
          </p:cNvPicPr>
          <p:nvPr/>
        </p:nvPicPr>
        <p:blipFill>
          <a:blip r:embed="rId2" cstate="print"/>
          <a:srcRect/>
          <a:stretch>
            <a:fillRect/>
          </a:stretch>
        </p:blipFill>
        <p:spPr bwMode="auto">
          <a:xfrm>
            <a:off x="5929322" y="2285992"/>
            <a:ext cx="3071803" cy="3825777"/>
          </a:xfrm>
          <a:prstGeom prst="rect">
            <a:avLst/>
          </a:prstGeom>
          <a:ln>
            <a:noFill/>
          </a:ln>
          <a:effectLst>
            <a:softEdge rad="112500"/>
          </a:effectLst>
        </p:spPr>
      </p:pic>
      <p:pic>
        <p:nvPicPr>
          <p:cNvPr id="9218" name="Picture 2" descr="C:\Users\locked_a\Desktop\Nowy folder\luk02.jpg"/>
          <p:cNvPicPr>
            <a:picLocks noChangeAspect="1" noChangeArrowheads="1"/>
          </p:cNvPicPr>
          <p:nvPr/>
        </p:nvPicPr>
        <p:blipFill>
          <a:blip r:embed="rId3"/>
          <a:srcRect/>
          <a:stretch>
            <a:fillRect/>
          </a:stretch>
        </p:blipFill>
        <p:spPr bwMode="auto">
          <a:xfrm>
            <a:off x="0" y="1071545"/>
            <a:ext cx="2357422" cy="3227047"/>
          </a:xfrm>
          <a:prstGeom prst="rect">
            <a:avLst/>
          </a:prstGeom>
          <a:ln>
            <a:noFill/>
          </a:ln>
          <a:effectLst>
            <a:softEdge rad="112500"/>
          </a:effectLst>
        </p:spPr>
      </p:pic>
      <p:sp>
        <p:nvSpPr>
          <p:cNvPr id="6" name="pole tekstowe 5"/>
          <p:cNvSpPr txBox="1"/>
          <p:nvPr/>
        </p:nvSpPr>
        <p:spPr>
          <a:xfrm>
            <a:off x="0" y="1"/>
            <a:ext cx="9144000" cy="5909310"/>
          </a:xfrm>
          <a:prstGeom prst="rect">
            <a:avLst/>
          </a:prstGeom>
          <a:noFill/>
        </p:spPr>
        <p:txBody>
          <a:bodyPr wrap="square" rtlCol="0">
            <a:spAutoFit/>
          </a:bodyPr>
          <a:lstStyle/>
          <a:p>
            <a:r>
              <a:rPr lang="pl-PL" dirty="0">
                <a:latin typeface="Arabic Typesetting" pitchFamily="66" charset="-78"/>
                <a:cs typeface="Arabic Typesetting" pitchFamily="66" charset="-78"/>
              </a:rPr>
              <a:t>C</a:t>
            </a:r>
            <a:r>
              <a:rPr lang="pl-PL" dirty="0" smtClean="0">
                <a:latin typeface="Arabic Typesetting" pitchFamily="66" charset="-78"/>
                <a:cs typeface="Arabic Typesetting" pitchFamily="66" charset="-78"/>
              </a:rPr>
              <a:t>hemik, farmaceuta i przedsiębiorca, najwybitniejszy z polskich pionierów techniki wynalazca lampy naftowej, twórca przemysłu naftowego; rewolucjonista i działacz niepodległościowy. Pochodził ze zubożałej rodziny szlacheckiej herbu Łada.</a:t>
            </a:r>
          </a:p>
          <a:p>
            <a:r>
              <a:rPr lang="pl-PL" dirty="0" smtClean="0">
                <a:latin typeface="Arabic Typesetting" pitchFamily="66" charset="-78"/>
                <a:cs typeface="Arabic Typesetting" pitchFamily="66" charset="-78"/>
              </a:rPr>
              <a:t>Życie Łukasiewicza przypadło na okres zaborów. Wcześnie związał się on z patriotyczna  konspiracją.  Za udział w rewolucji krakowskiej 1846 r. był przez władze austriackie więziony do 1848 r.</a:t>
            </a:r>
            <a:r>
              <a:rPr lang="pl-PL" dirty="0">
                <a:latin typeface="Arabic Typesetting" pitchFamily="66" charset="-78"/>
                <a:cs typeface="Arabic Typesetting" pitchFamily="66" charset="-78"/>
              </a:rPr>
              <a:t> </a:t>
            </a:r>
            <a:r>
              <a:rPr lang="pl-PL" dirty="0" smtClean="0">
                <a:latin typeface="Arabic Typesetting" pitchFamily="66" charset="-78"/>
                <a:cs typeface="Arabic Typesetting" pitchFamily="66" charset="-78"/>
              </a:rPr>
              <a:t>a potem poddany nadzorowi policyjnemu. Gdy wybuchło powstanie styczniowe, 		        wspomagał powstańców finansowo, a po upadku powstania opiekował się licznymi uchodźcami  		        politycznymi, szukającymi schronienia w Galicji. Był też niezwykłym na owe czasy społecznikiem. Już w 		        1866 r. wprowadził w swych zakładach ubezpieczenia społeczne, 	zapewniał robotnikom opiekę lekarską 		        i emerytury. Nie szczędził pieniędzy na budowę dróg i szkół, burs i szpitali. Sprawił, że na terenie jego 		       działalności panowały stosunki całkiem odmienne</a:t>
            </a:r>
          </a:p>
          <a:p>
            <a:r>
              <a:rPr lang="pl-PL" dirty="0">
                <a:latin typeface="Arabic Typesetting" pitchFamily="66" charset="-78"/>
                <a:cs typeface="Arabic Typesetting" pitchFamily="66" charset="-78"/>
              </a:rPr>
              <a:t>	</a:t>
            </a:r>
            <a:r>
              <a:rPr lang="pl-PL" dirty="0" smtClean="0">
                <a:latin typeface="Arabic Typesetting" pitchFamily="66" charset="-78"/>
                <a:cs typeface="Arabic Typesetting" pitchFamily="66" charset="-78"/>
              </a:rPr>
              <a:t>	       od typowych wówczas dla innych obszarów ogarniętych</a:t>
            </a:r>
          </a:p>
          <a:p>
            <a:r>
              <a:rPr lang="pl-PL" dirty="0">
                <a:latin typeface="Arabic Typesetting" pitchFamily="66" charset="-78"/>
                <a:cs typeface="Arabic Typesetting" pitchFamily="66" charset="-78"/>
              </a:rPr>
              <a:t>	</a:t>
            </a:r>
            <a:r>
              <a:rPr lang="pl-PL" dirty="0" smtClean="0">
                <a:latin typeface="Arabic Typesetting" pitchFamily="66" charset="-78"/>
                <a:cs typeface="Arabic Typesetting" pitchFamily="66" charset="-78"/>
              </a:rPr>
              <a:t>	       „gorączką nafty". Prości ludzie z zagłębia naftowego</a:t>
            </a:r>
          </a:p>
          <a:p>
            <a:r>
              <a:rPr lang="pl-PL" dirty="0">
                <a:latin typeface="Arabic Typesetting" pitchFamily="66" charset="-78"/>
                <a:cs typeface="Arabic Typesetting" pitchFamily="66" charset="-78"/>
              </a:rPr>
              <a:t>	</a:t>
            </a:r>
            <a:r>
              <a:rPr lang="pl-PL" dirty="0" smtClean="0">
                <a:latin typeface="Arabic Typesetting" pitchFamily="66" charset="-78"/>
                <a:cs typeface="Arabic Typesetting" pitchFamily="66" charset="-78"/>
              </a:rPr>
              <a:t>	        nazywali go „ojcem Ignacym".</a:t>
            </a:r>
          </a:p>
          <a:p>
            <a:endParaRPr lang="pl-PL" dirty="0" smtClean="0">
              <a:latin typeface="Arabic Typesetting" pitchFamily="66" charset="-78"/>
              <a:cs typeface="Arabic Typesetting" pitchFamily="66" charset="-78"/>
            </a:endParaRPr>
          </a:p>
          <a:p>
            <a:r>
              <a:rPr lang="pl-PL" dirty="0">
                <a:latin typeface="Arabic Typesetting" pitchFamily="66" charset="-78"/>
                <a:cs typeface="Arabic Typesetting" pitchFamily="66" charset="-78"/>
              </a:rPr>
              <a:t>	</a:t>
            </a:r>
            <a:r>
              <a:rPr lang="pl-PL" dirty="0" smtClean="0">
                <a:latin typeface="Arabic Typesetting" pitchFamily="66" charset="-78"/>
                <a:cs typeface="Arabic Typesetting" pitchFamily="66" charset="-78"/>
              </a:rPr>
              <a:t>	        W 1852 w laboratorium przy aptece, na zlecenie jej </a:t>
            </a:r>
          </a:p>
          <a:p>
            <a:r>
              <a:rPr lang="pl-PL" dirty="0">
                <a:latin typeface="Arabic Typesetting" pitchFamily="66" charset="-78"/>
                <a:cs typeface="Arabic Typesetting" pitchFamily="66" charset="-78"/>
              </a:rPr>
              <a:t>	</a:t>
            </a:r>
            <a:r>
              <a:rPr lang="pl-PL" dirty="0" smtClean="0">
                <a:latin typeface="Arabic Typesetting" pitchFamily="66" charset="-78"/>
                <a:cs typeface="Arabic Typesetting" pitchFamily="66" charset="-78"/>
              </a:rPr>
              <a:t>	        właściciela, przeprowadził destylację ropy naftowej.</a:t>
            </a:r>
            <a:br>
              <a:rPr lang="pl-PL" dirty="0" smtClean="0">
                <a:latin typeface="Arabic Typesetting" pitchFamily="66" charset="-78"/>
                <a:cs typeface="Arabic Typesetting" pitchFamily="66" charset="-78"/>
              </a:rPr>
            </a:br>
            <a:r>
              <a:rPr lang="pl-PL" dirty="0" smtClean="0">
                <a:latin typeface="Arabic Typesetting" pitchFamily="66" charset="-78"/>
                <a:cs typeface="Arabic Typesetting" pitchFamily="66" charset="-78"/>
              </a:rPr>
              <a:t/>
            </a:r>
            <a:br>
              <a:rPr lang="pl-PL" dirty="0" smtClean="0">
                <a:latin typeface="Arabic Typesetting" pitchFamily="66" charset="-78"/>
                <a:cs typeface="Arabic Typesetting" pitchFamily="66" charset="-78"/>
              </a:rPr>
            </a:br>
            <a:r>
              <a:rPr lang="pl-PL" dirty="0" smtClean="0">
                <a:latin typeface="Arabic Typesetting" pitchFamily="66" charset="-78"/>
                <a:cs typeface="Arabic Typesetting" pitchFamily="66" charset="-78"/>
              </a:rPr>
              <a:t>Rok później skonstruował pierwszą lampę naftową, której użył do oświetlenia wystawy w </a:t>
            </a:r>
          </a:p>
          <a:p>
            <a:r>
              <a:rPr lang="pl-PL" dirty="0" smtClean="0">
                <a:latin typeface="Arabic Typesetting" pitchFamily="66" charset="-78"/>
                <a:cs typeface="Arabic Typesetting" pitchFamily="66" charset="-78"/>
              </a:rPr>
              <a:t>aptece, a 31 lipca 1853 wprowadził takie oświetlenie w szpitalu powszechnym we Lwowie.</a:t>
            </a:r>
          </a:p>
          <a:p>
            <a:endParaRPr lang="pl-PL" dirty="0" smtClean="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W 1854 założył w Bóbrce koło Krosna pierwszą w Polsce i na świecie kopalnię </a:t>
            </a:r>
          </a:p>
          <a:p>
            <a:r>
              <a:rPr lang="pl-PL" dirty="0" smtClean="0">
                <a:latin typeface="Arabic Typesetting" pitchFamily="66" charset="-78"/>
                <a:cs typeface="Arabic Typesetting" pitchFamily="66" charset="-78"/>
              </a:rPr>
              <a:t>ropy naftowej, w 1856 w </a:t>
            </a:r>
            <a:r>
              <a:rPr lang="pl-PL" dirty="0" err="1" smtClean="0">
                <a:latin typeface="Arabic Typesetting" pitchFamily="66" charset="-78"/>
                <a:cs typeface="Arabic Typesetting" pitchFamily="66" charset="-78"/>
              </a:rPr>
              <a:t>Ulaszowicach</a:t>
            </a:r>
            <a:r>
              <a:rPr lang="pl-PL" dirty="0" smtClean="0">
                <a:latin typeface="Arabic Typesetting" pitchFamily="66" charset="-78"/>
                <a:cs typeface="Arabic Typesetting" pitchFamily="66" charset="-78"/>
              </a:rPr>
              <a:t> pod Jasłem pierwszą rafinerię.</a:t>
            </a:r>
            <a:endParaRPr lang="pl-PL" spc="100" dirty="0">
              <a:latin typeface="Arabic Typesetting" pitchFamily="66" charset="-78"/>
              <a:cs typeface="Arabic Typesetting" pitchFamily="66" charset="-78"/>
            </a:endParaRPr>
          </a:p>
        </p:txBody>
      </p:sp>
      <p:sp>
        <p:nvSpPr>
          <p:cNvPr id="7" name="pole tekstowe 6"/>
          <p:cNvSpPr txBox="1"/>
          <p:nvPr/>
        </p:nvSpPr>
        <p:spPr>
          <a:xfrm>
            <a:off x="5929322" y="6143644"/>
            <a:ext cx="3000396" cy="584775"/>
          </a:xfrm>
          <a:prstGeom prst="rect">
            <a:avLst/>
          </a:prstGeom>
          <a:noFill/>
        </p:spPr>
        <p:txBody>
          <a:bodyPr wrap="square" rtlCol="0">
            <a:spAutoFit/>
          </a:bodyPr>
          <a:lstStyle/>
          <a:p>
            <a:r>
              <a:rPr lang="pl-PL" sz="1600" dirty="0" smtClean="0">
                <a:latin typeface="Arabic Typesetting" pitchFamily="66" charset="-78"/>
                <a:cs typeface="Arabic Typesetting" pitchFamily="66" charset="-78"/>
              </a:rPr>
              <a:t>Miejsce odpalenia pierwszej lampy naftowej w Gorlicach.</a:t>
            </a:r>
            <a:endParaRPr lang="pl-PL" sz="1600" dirty="0">
              <a:latin typeface="Arabic Typesetting" pitchFamily="66" charset="-78"/>
              <a:cs typeface="Arabic Typesetting" pitchFamily="66" charset="-78"/>
            </a:endParaRP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normAutofit/>
          </a:bodyPr>
          <a:lstStyle/>
          <a:p>
            <a:pPr algn="ctr"/>
            <a:r>
              <a:rPr lang="pl-PL" sz="4000" b="1" dirty="0" smtClean="0">
                <a:solidFill>
                  <a:schemeClr val="bg2">
                    <a:lumMod val="90000"/>
                  </a:schemeClr>
                </a:solidFill>
                <a:latin typeface="Arial Black" pitchFamily="34" charset="0"/>
              </a:rPr>
              <a:t>Jan Śniadecki</a:t>
            </a:r>
            <a:endParaRPr lang="pl-PL" sz="4000" dirty="0">
              <a:solidFill>
                <a:schemeClr val="bg2">
                  <a:lumMod val="90000"/>
                </a:schemeClr>
              </a:solidFill>
              <a:latin typeface="Arial Black" pitchFamily="34" charset="0"/>
            </a:endParaRPr>
          </a:p>
        </p:txBody>
      </p:sp>
      <p:pic>
        <p:nvPicPr>
          <p:cNvPr id="3074" name="Picture 2" descr="C:\Users\locked_a\Desktop\Nowy folder\294.jpg"/>
          <p:cNvPicPr>
            <a:picLocks noChangeAspect="1" noChangeArrowheads="1"/>
          </p:cNvPicPr>
          <p:nvPr/>
        </p:nvPicPr>
        <p:blipFill>
          <a:blip r:embed="rId2"/>
          <a:srcRect/>
          <a:stretch>
            <a:fillRect/>
          </a:stretch>
        </p:blipFill>
        <p:spPr bwMode="auto">
          <a:xfrm rot="300822">
            <a:off x="3071802" y="2910473"/>
            <a:ext cx="3000396" cy="349856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locked_a\Desktop\Nowy folder\569px-UTP_Kordeckiego_1.jpg"/>
          <p:cNvPicPr>
            <a:picLocks noChangeAspect="1" noChangeArrowheads="1"/>
          </p:cNvPicPr>
          <p:nvPr/>
        </p:nvPicPr>
        <p:blipFill>
          <a:blip r:embed="rId2"/>
          <a:srcRect/>
          <a:stretch>
            <a:fillRect/>
          </a:stretch>
        </p:blipFill>
        <p:spPr bwMode="auto">
          <a:xfrm>
            <a:off x="0" y="2285992"/>
            <a:ext cx="3596587" cy="3786214"/>
          </a:xfrm>
          <a:prstGeom prst="rect">
            <a:avLst/>
          </a:prstGeom>
          <a:ln>
            <a:noFill/>
          </a:ln>
          <a:effectLst>
            <a:softEdge rad="112500"/>
          </a:effectLst>
        </p:spPr>
      </p:pic>
      <p:sp>
        <p:nvSpPr>
          <p:cNvPr id="6" name="pole tekstowe 5"/>
          <p:cNvSpPr txBox="1"/>
          <p:nvPr/>
        </p:nvSpPr>
        <p:spPr>
          <a:xfrm>
            <a:off x="0" y="0"/>
            <a:ext cx="9144000" cy="5355312"/>
          </a:xfrm>
          <a:prstGeom prst="rect">
            <a:avLst/>
          </a:prstGeom>
          <a:noFill/>
        </p:spPr>
        <p:txBody>
          <a:bodyPr wrap="square" rtlCol="0">
            <a:spAutoFit/>
          </a:bodyPr>
          <a:lstStyle/>
          <a:p>
            <a:r>
              <a:rPr lang="pl-PL" dirty="0" smtClean="0">
                <a:latin typeface="Arabic Typesetting" pitchFamily="66" charset="-78"/>
                <a:cs typeface="Arabic Typesetting" pitchFamily="66" charset="-78"/>
              </a:rPr>
              <a:t>Astronom, matematyk, filozof i geograf. Zajmował się zagadnieniami pedagogiki, językoznawstwa i filozofii. Mówiono o nim, iż jest: "arcykapłanem umiejętności na całą Polskę i Litwę". Wykształcenie średnie zdobywał w Gimnazjum w Trzemesznie. Studiował na Akademii </a:t>
            </a:r>
            <a:r>
              <a:rPr lang="pl-PL" dirty="0" err="1" smtClean="0">
                <a:latin typeface="Arabic Typesetting" pitchFamily="66" charset="-78"/>
                <a:cs typeface="Arabic Typesetting" pitchFamily="66" charset="-78"/>
              </a:rPr>
              <a:t>Lubrańskiego</a:t>
            </a:r>
            <a:r>
              <a:rPr lang="pl-PL" dirty="0" smtClean="0">
                <a:latin typeface="Arabic Typesetting" pitchFamily="66" charset="-78"/>
                <a:cs typeface="Arabic Typesetting" pitchFamily="66" charset="-78"/>
              </a:rPr>
              <a:t> i Akademii Krakowskiej. Był również studentem Uniwersytetu w Paryżu, gdzie kontynuował studia matematyczne. W 1781 r. został profesorem matematyki i astronomii w Krakowie.</a:t>
            </a:r>
          </a:p>
          <a:p>
            <a:r>
              <a:rPr lang="pl-PL" dirty="0" smtClean="0">
                <a:latin typeface="Arabic Typesetting" pitchFamily="66" charset="-78"/>
                <a:cs typeface="Arabic Typesetting" pitchFamily="66" charset="-78"/>
              </a:rPr>
              <a:t>Do czasu opublikowania przez Jana Śniadeckiego pierwszego wydania </a:t>
            </a:r>
            <a:r>
              <a:rPr lang="pl-PL" i="1" dirty="0" smtClean="0">
                <a:latin typeface="Arabic Typesetting" pitchFamily="66" charset="-78"/>
                <a:cs typeface="Arabic Typesetting" pitchFamily="66" charset="-78"/>
              </a:rPr>
              <a:t>Geografii</a:t>
            </a:r>
            <a:r>
              <a:rPr lang="pl-PL" dirty="0" smtClean="0">
                <a:latin typeface="Arabic Typesetting" pitchFamily="66" charset="-78"/>
                <a:cs typeface="Arabic Typesetting" pitchFamily="66" charset="-78"/>
              </a:rPr>
              <a:t> w 1804 r. , geografia jako nauka była w Polsce uprawiana w sposób statystyczno-opisowy, a wydawane dzieła miały zwykle charakter kompilacyjny, </a:t>
            </a:r>
            <a:r>
              <a:rPr lang="pl-PL" dirty="0" err="1" smtClean="0">
                <a:latin typeface="Arabic Typesetting" pitchFamily="66" charset="-78"/>
                <a:cs typeface="Arabic Typesetting" pitchFamily="66" charset="-78"/>
              </a:rPr>
              <a:t>np</a:t>
            </a:r>
            <a:r>
              <a:rPr lang="pl-PL" dirty="0" smtClean="0">
                <a:latin typeface="Arabic Typesetting" pitchFamily="66" charset="-78"/>
                <a:cs typeface="Arabic Typesetting" pitchFamily="66" charset="-78"/>
              </a:rPr>
              <a:t>: </a:t>
            </a:r>
            <a:r>
              <a:rPr lang="pl-PL" i="1" dirty="0" smtClean="0">
                <a:latin typeface="Arabic Typesetting" pitchFamily="66" charset="-78"/>
                <a:cs typeface="Arabic Typesetting" pitchFamily="66" charset="-78"/>
              </a:rPr>
              <a:t>Geografia powszechna</a:t>
            </a:r>
            <a:r>
              <a:rPr lang="pl-PL" dirty="0" smtClean="0">
                <a:latin typeface="Arabic Typesetting" pitchFamily="66" charset="-78"/>
                <a:cs typeface="Arabic Typesetting" pitchFamily="66" charset="-78"/>
              </a:rPr>
              <a:t> Karola </a:t>
            </a:r>
            <a:r>
              <a:rPr lang="pl-PL" dirty="0" err="1" smtClean="0">
                <a:latin typeface="Arabic Typesetting" pitchFamily="66" charset="-78"/>
                <a:cs typeface="Arabic Typesetting" pitchFamily="66" charset="-78"/>
              </a:rPr>
              <a:t>Wyrwicza</a:t>
            </a:r>
            <a:r>
              <a:rPr lang="pl-PL" dirty="0" smtClean="0">
                <a:latin typeface="Arabic Typesetting" pitchFamily="66" charset="-78"/>
                <a:cs typeface="Arabic Typesetting" pitchFamily="66" charset="-78"/>
              </a:rPr>
              <a:t> (1773), </a:t>
            </a:r>
            <a:r>
              <a:rPr lang="pl-PL" i="1" dirty="0" smtClean="0">
                <a:latin typeface="Arabic Typesetting" pitchFamily="66" charset="-78"/>
                <a:cs typeface="Arabic Typesetting" pitchFamily="66" charset="-78"/>
              </a:rPr>
              <a:t>Początki </a:t>
            </a:r>
            <a:r>
              <a:rPr lang="pl-PL" i="1" dirty="0" err="1" smtClean="0">
                <a:latin typeface="Arabic Typesetting" pitchFamily="66" charset="-78"/>
                <a:cs typeface="Arabic Typesetting" pitchFamily="66" charset="-78"/>
              </a:rPr>
              <a:t>krajopisarstwa</a:t>
            </a:r>
            <a:r>
              <a:rPr lang="pl-PL" i="1" dirty="0" smtClean="0">
                <a:latin typeface="Arabic Typesetting" pitchFamily="66" charset="-78"/>
                <a:cs typeface="Arabic Typesetting" pitchFamily="66" charset="-78"/>
              </a:rPr>
              <a:t> ku pożytkowi Akademii Rycerstwa Korpusu Kadeckiego</a:t>
            </a:r>
            <a:r>
              <a:rPr lang="pl-PL" dirty="0" smtClean="0">
                <a:latin typeface="Arabic Typesetting" pitchFamily="66" charset="-78"/>
                <a:cs typeface="Arabic Typesetting" pitchFamily="66" charset="-78"/>
              </a:rPr>
              <a:t> </a:t>
            </a:r>
            <a:r>
              <a:rPr lang="pl-PL" dirty="0" err="1" smtClean="0">
                <a:latin typeface="Arabic Typesetting" pitchFamily="66" charset="-78"/>
                <a:cs typeface="Arabic Typesetting" pitchFamily="66" charset="-78"/>
              </a:rPr>
              <a:t>Edlinga</a:t>
            </a:r>
            <a:r>
              <a:rPr lang="pl-PL" dirty="0" smtClean="0">
                <a:latin typeface="Arabic Typesetting" pitchFamily="66" charset="-78"/>
                <a:cs typeface="Arabic Typesetting" pitchFamily="66" charset="-78"/>
              </a:rPr>
              <a:t> (1768), </a:t>
            </a:r>
            <a:r>
              <a:rPr lang="pl-PL" i="1" dirty="0" err="1" smtClean="0">
                <a:latin typeface="Arabic Typesetting" pitchFamily="66" charset="-78"/>
                <a:cs typeface="Arabic Typesetting" pitchFamily="66" charset="-78"/>
              </a:rPr>
              <a:t>Ziemiopismo</a:t>
            </a:r>
            <a:r>
              <a:rPr lang="pl-PL" i="1" dirty="0" smtClean="0">
                <a:latin typeface="Arabic Typesetting" pitchFamily="66" charset="-78"/>
                <a:cs typeface="Arabic Typesetting" pitchFamily="66" charset="-78"/>
              </a:rPr>
              <a:t> powszechne czasów naszych</a:t>
            </a:r>
            <a:r>
              <a:rPr lang="pl-PL" dirty="0" smtClean="0">
                <a:latin typeface="Arabic Typesetting" pitchFamily="66" charset="-78"/>
                <a:cs typeface="Arabic Typesetting" pitchFamily="66" charset="-78"/>
              </a:rPr>
              <a:t> Ignacego </a:t>
            </a:r>
            <a:r>
              <a:rPr lang="pl-PL" dirty="0" err="1" smtClean="0">
                <a:latin typeface="Arabic Typesetting" pitchFamily="66" charset="-78"/>
                <a:cs typeface="Arabic Typesetting" pitchFamily="66" charset="-78"/>
              </a:rPr>
              <a:t>Giecego</a:t>
            </a:r>
            <a:r>
              <a:rPr lang="pl-PL" dirty="0" smtClean="0">
                <a:latin typeface="Arabic Typesetting" pitchFamily="66" charset="-78"/>
                <a:cs typeface="Arabic Typesetting" pitchFamily="66" charset="-78"/>
              </a:rPr>
              <a:t> (1772).</a:t>
            </a:r>
            <a:br>
              <a:rPr lang="pl-PL" dirty="0" smtClean="0">
                <a:latin typeface="Arabic Typesetting" pitchFamily="66" charset="-78"/>
                <a:cs typeface="Arabic Typesetting" pitchFamily="66" charset="-78"/>
              </a:rPr>
            </a:br>
            <a:r>
              <a:rPr lang="pl-PL" dirty="0" smtClean="0">
                <a:latin typeface="Arabic Typesetting" pitchFamily="66" charset="-78"/>
                <a:cs typeface="Arabic Typesetting" pitchFamily="66" charset="-78"/>
              </a:rPr>
              <a:t>				</a:t>
            </a:r>
          </a:p>
          <a:p>
            <a:r>
              <a:rPr lang="pl-PL" dirty="0">
                <a:latin typeface="Arabic Typesetting" pitchFamily="66" charset="-78"/>
                <a:cs typeface="Arabic Typesetting" pitchFamily="66" charset="-78"/>
              </a:rPr>
              <a:t>	</a:t>
            </a:r>
            <a:r>
              <a:rPr lang="pl-PL" dirty="0" smtClean="0">
                <a:latin typeface="Arabic Typesetting" pitchFamily="66" charset="-78"/>
                <a:cs typeface="Arabic Typesetting" pitchFamily="66" charset="-78"/>
              </a:rPr>
              <a:t>			W porównaniu z ww. tytułami, dzieło Śniadeckiego stanowiło zupełnie nową 				jakość – zrywało z metodą kompilacyjną i celami opisowymi na rzecz 					przedstawienia naukowego systemy geografii jako nauki ścisłej, opartej na 				matematyce, astronomii i fizyce. </a:t>
            </a:r>
          </a:p>
          <a:p>
            <a:r>
              <a:rPr lang="pl-PL" dirty="0" smtClean="0">
                <a:latin typeface="Arabic Typesetting" pitchFamily="66" charset="-78"/>
                <a:cs typeface="Arabic Typesetting" pitchFamily="66" charset="-78"/>
              </a:rPr>
              <a:t>				</a:t>
            </a:r>
          </a:p>
          <a:p>
            <a:r>
              <a:rPr lang="pl-PL" dirty="0">
                <a:latin typeface="Arabic Typesetting" pitchFamily="66" charset="-78"/>
                <a:cs typeface="Arabic Typesetting" pitchFamily="66" charset="-78"/>
              </a:rPr>
              <a:t>	</a:t>
            </a:r>
            <a:r>
              <a:rPr lang="pl-PL" dirty="0" smtClean="0">
                <a:latin typeface="Arabic Typesetting" pitchFamily="66" charset="-78"/>
                <a:cs typeface="Arabic Typesetting" pitchFamily="66" charset="-78"/>
              </a:rPr>
              <a:t>			Z powodu zastosowania oryginalnej metody i wymagających gruntownego 				przygotowania odwołań do nauk szczegółowych, dzieło Śniadeckiego nie zostało 				należycie docenione przez współczesnych, a geografia polska – z wyraźną dla niej 				szkodą – nie poszła torem wyznaczonym przez Geografię fizyczną.</a:t>
            </a:r>
          </a:p>
          <a:p>
            <a:endParaRPr lang="pl-PL" dirty="0" smtClean="0">
              <a:latin typeface="Arabic Typesetting" pitchFamily="66" charset="-78"/>
              <a:cs typeface="Arabic Typesetting" pitchFamily="66" charset="-78"/>
            </a:endParaRPr>
          </a:p>
        </p:txBody>
      </p:sp>
      <p:sp>
        <p:nvSpPr>
          <p:cNvPr id="7" name="pole tekstowe 6"/>
          <p:cNvSpPr txBox="1"/>
          <p:nvPr/>
        </p:nvSpPr>
        <p:spPr>
          <a:xfrm>
            <a:off x="285720" y="6072206"/>
            <a:ext cx="3429024" cy="584775"/>
          </a:xfrm>
          <a:prstGeom prst="rect">
            <a:avLst/>
          </a:prstGeom>
          <a:noFill/>
        </p:spPr>
        <p:txBody>
          <a:bodyPr wrap="square" rtlCol="0">
            <a:spAutoFit/>
          </a:bodyPr>
          <a:lstStyle/>
          <a:p>
            <a:r>
              <a:rPr lang="pl-PL" sz="1600" dirty="0" smtClean="0">
                <a:latin typeface="Arabic Typesetting" pitchFamily="66" charset="-78"/>
                <a:cs typeface="Arabic Typesetting" pitchFamily="66" charset="-78"/>
              </a:rPr>
              <a:t>Uniwersytet Technologiczno-Przyrodniczy im. Jana i Jędrzeja Śniadeckich w Bydgoszczy.</a:t>
            </a:r>
            <a:endParaRPr lang="pl-PL" sz="1600" dirty="0">
              <a:latin typeface="Arabic Typesetting" pitchFamily="66" charset="-78"/>
              <a:cs typeface="Arabic Typesetting" pitchFamily="66" charset="-78"/>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normAutofit/>
          </a:bodyPr>
          <a:lstStyle/>
          <a:p>
            <a:pPr algn="ctr"/>
            <a:r>
              <a:rPr lang="pl-PL" sz="4000" b="1" dirty="0" smtClean="0">
                <a:solidFill>
                  <a:schemeClr val="bg2">
                    <a:lumMod val="90000"/>
                  </a:schemeClr>
                </a:solidFill>
                <a:latin typeface="Arial Black" pitchFamily="34" charset="0"/>
              </a:rPr>
              <a:t>Mikołaj Kopernik</a:t>
            </a:r>
            <a:endParaRPr lang="pl-PL" sz="4000" dirty="0">
              <a:solidFill>
                <a:schemeClr val="bg2">
                  <a:lumMod val="90000"/>
                </a:schemeClr>
              </a:solidFill>
              <a:latin typeface="Arial Black" pitchFamily="34" charset="0"/>
            </a:endParaRPr>
          </a:p>
        </p:txBody>
      </p:sp>
      <p:pic>
        <p:nvPicPr>
          <p:cNvPr id="4098" name="Picture 2" descr="C:\Users\locked_a\Desktop\Nowy folder\mikolaj_kopernik_jup550.jpeg"/>
          <p:cNvPicPr>
            <a:picLocks noChangeAspect="1" noChangeArrowheads="1"/>
          </p:cNvPicPr>
          <p:nvPr/>
        </p:nvPicPr>
        <p:blipFill>
          <a:blip r:embed="rId2"/>
          <a:srcRect/>
          <a:stretch>
            <a:fillRect/>
          </a:stretch>
        </p:blipFill>
        <p:spPr bwMode="auto">
          <a:xfrm rot="21211729">
            <a:off x="2250285" y="3253162"/>
            <a:ext cx="4643430" cy="278605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locked_a\Desktop\Nowy folder\image_gallery.jpg"/>
          <p:cNvPicPr>
            <a:picLocks noChangeAspect="1" noChangeArrowheads="1"/>
          </p:cNvPicPr>
          <p:nvPr/>
        </p:nvPicPr>
        <p:blipFill>
          <a:blip r:embed="rId2"/>
          <a:srcRect/>
          <a:stretch>
            <a:fillRect/>
          </a:stretch>
        </p:blipFill>
        <p:spPr bwMode="auto">
          <a:xfrm>
            <a:off x="3286084" y="2500306"/>
            <a:ext cx="5857916" cy="4152961"/>
          </a:xfrm>
          <a:prstGeom prst="rect">
            <a:avLst/>
          </a:prstGeom>
          <a:ln>
            <a:noFill/>
          </a:ln>
          <a:effectLst>
            <a:softEdge rad="112500"/>
          </a:effectLst>
        </p:spPr>
      </p:pic>
      <p:sp>
        <p:nvSpPr>
          <p:cNvPr id="6" name="pole tekstowe 5"/>
          <p:cNvSpPr txBox="1"/>
          <p:nvPr/>
        </p:nvSpPr>
        <p:spPr>
          <a:xfrm>
            <a:off x="0" y="0"/>
            <a:ext cx="9144000" cy="6463308"/>
          </a:xfrm>
          <a:prstGeom prst="rect">
            <a:avLst/>
          </a:prstGeom>
          <a:noFill/>
        </p:spPr>
        <p:txBody>
          <a:bodyPr wrap="square" rtlCol="0">
            <a:spAutoFit/>
          </a:bodyPr>
          <a:lstStyle/>
          <a:p>
            <a:r>
              <a:rPr lang="pl-PL" dirty="0">
                <a:latin typeface="Arabic Typesetting" pitchFamily="66" charset="-78"/>
                <a:cs typeface="Arabic Typesetting" pitchFamily="66" charset="-78"/>
              </a:rPr>
              <a:t>W</a:t>
            </a:r>
            <a:r>
              <a:rPr lang="pl-PL" dirty="0" smtClean="0">
                <a:latin typeface="Arabic Typesetting" pitchFamily="66" charset="-78"/>
                <a:cs typeface="Arabic Typesetting" pitchFamily="66" charset="-78"/>
              </a:rPr>
              <a:t>ybitny astronom, matematyk, lekarz, prawnik, tłumacz poezji włoskiej i ekonomista, pochodził z rodziny wywodzącej się z mieszczan krakowskich. Urodził się w Toruniu w 1473 roku, po śmierci ojca wychowywany był przez swojego wuja, biskupa warmińskiego Łukasza Watzenrode. </a:t>
            </a:r>
          </a:p>
          <a:p>
            <a:r>
              <a:rPr lang="pl-PL" dirty="0" smtClean="0">
                <a:latin typeface="Arabic Typesetting" pitchFamily="66" charset="-78"/>
                <a:cs typeface="Arabic Typesetting" pitchFamily="66" charset="-78"/>
              </a:rPr>
              <a:t>W latach 1492 - 1495 studiował na Uniwersytecie Jagiellońskim w okresie niebywałego rozkwitu tej uczelni. Szkoły nie ukończył dyplomem. Przez dwa kolejne lata studiował na Uniwersytecie Bolońskim, gdzie rozwinął zainteresowania astronomiczne i napisał pierwsze krytyczne prace o teorii geocentrycznej Ptolemeusza.</a:t>
            </a:r>
            <a:r>
              <a:rPr lang="pl-PL" dirty="0">
                <a:latin typeface="Arabic Typesetting" pitchFamily="66" charset="-78"/>
                <a:cs typeface="Arabic Typesetting" pitchFamily="66" charset="-78"/>
              </a:rPr>
              <a:t> </a:t>
            </a:r>
            <a:endParaRPr lang="pl-PL" dirty="0" smtClean="0">
              <a:latin typeface="Arabic Typesetting" pitchFamily="66" charset="-78"/>
              <a:cs typeface="Arabic Typesetting" pitchFamily="66" charset="-78"/>
            </a:endParaRPr>
          </a:p>
          <a:p>
            <a:r>
              <a:rPr lang="pl-PL" dirty="0" smtClean="0">
                <a:latin typeface="Arabic Typesetting" pitchFamily="66" charset="-78"/>
                <a:cs typeface="Arabic Typesetting" pitchFamily="66" charset="-78"/>
              </a:rPr>
              <a:t>Do 1503 roku studiował kolejno w Padwie i Rzymie. Uzyskał tytuł doktora prawa kanonicznego oraz prawo wykonywania zawodu lekarza. </a:t>
            </a:r>
          </a:p>
          <a:p>
            <a:r>
              <a:rPr lang="pl-PL" dirty="0" smtClean="0">
                <a:latin typeface="Arabic Typesetting" pitchFamily="66" charset="-78"/>
                <a:cs typeface="Arabic Typesetting" pitchFamily="66" charset="-78"/>
              </a:rPr>
              <a:t>W 1510 został kanonikiem warmińskim i zamieszkał we Fromborku</a:t>
            </a:r>
            <a:r>
              <a:rPr lang="pl-PL" dirty="0">
                <a:latin typeface="Arabic Typesetting" pitchFamily="66" charset="-78"/>
                <a:cs typeface="Arabic Typesetting" pitchFamily="66" charset="-78"/>
              </a:rPr>
              <a:t>,</a:t>
            </a:r>
            <a:r>
              <a:rPr lang="pl-PL" dirty="0" smtClean="0">
                <a:latin typeface="Arabic Typesetting" pitchFamily="66" charset="-78"/>
                <a:cs typeface="Arabic Typesetting" pitchFamily="66" charset="-78"/>
              </a:rPr>
              <a:t> prowadził tam obserwacje astronomiczne i pisał swe główne dzieło - "O obrotach ciał niebieskich„</a:t>
            </a:r>
          </a:p>
          <a:p>
            <a:r>
              <a:rPr lang="pl-PL" dirty="0" smtClean="0">
                <a:latin typeface="Arabic Typesetting" pitchFamily="66" charset="-78"/>
                <a:cs typeface="Arabic Typesetting" pitchFamily="66" charset="-78"/>
              </a:rPr>
              <a:t> ("De </a:t>
            </a:r>
            <a:r>
              <a:rPr lang="pl-PL" dirty="0" err="1" smtClean="0">
                <a:latin typeface="Arabic Typesetting" pitchFamily="66" charset="-78"/>
                <a:cs typeface="Arabic Typesetting" pitchFamily="66" charset="-78"/>
              </a:rPr>
              <a:t>Revolutionibus</a:t>
            </a:r>
            <a:r>
              <a:rPr lang="pl-PL" dirty="0" smtClean="0">
                <a:latin typeface="Arabic Typesetting" pitchFamily="66" charset="-78"/>
                <a:cs typeface="Arabic Typesetting" pitchFamily="66" charset="-78"/>
              </a:rPr>
              <a:t> </a:t>
            </a:r>
            <a:r>
              <a:rPr lang="pl-PL" dirty="0" err="1" smtClean="0">
                <a:latin typeface="Arabic Typesetting" pitchFamily="66" charset="-78"/>
                <a:cs typeface="Arabic Typesetting" pitchFamily="66" charset="-78"/>
              </a:rPr>
              <a:t>orbium</a:t>
            </a:r>
            <a:r>
              <a:rPr lang="pl-PL" dirty="0" smtClean="0">
                <a:latin typeface="Arabic Typesetting" pitchFamily="66" charset="-78"/>
                <a:cs typeface="Arabic Typesetting" pitchFamily="66" charset="-78"/>
              </a:rPr>
              <a:t> </a:t>
            </a:r>
            <a:r>
              <a:rPr lang="pl-PL" dirty="0" err="1" smtClean="0">
                <a:latin typeface="Arabic Typesetting" pitchFamily="66" charset="-78"/>
                <a:cs typeface="Arabic Typesetting" pitchFamily="66" charset="-78"/>
              </a:rPr>
              <a:t>coelestium</a:t>
            </a:r>
            <a:r>
              <a:rPr lang="pl-PL" dirty="0" smtClean="0">
                <a:latin typeface="Arabic Typesetting" pitchFamily="66" charset="-78"/>
                <a:cs typeface="Arabic Typesetting" pitchFamily="66" charset="-78"/>
              </a:rPr>
              <a:t>").</a:t>
            </a:r>
          </a:p>
          <a:p>
            <a:r>
              <a:rPr lang="pl-PL" dirty="0" smtClean="0">
                <a:latin typeface="Arabic Typesetting" pitchFamily="66" charset="-78"/>
                <a:cs typeface="Arabic Typesetting" pitchFamily="66" charset="-78"/>
              </a:rPr>
              <a:t>Dzieło Mikołaja Kopernika wydane po łacinie w</a:t>
            </a:r>
          </a:p>
          <a:p>
            <a:r>
              <a:rPr lang="pl-PL" dirty="0" smtClean="0">
                <a:latin typeface="Arabic Typesetting" pitchFamily="66" charset="-78"/>
                <a:cs typeface="Arabic Typesetting" pitchFamily="66" charset="-78"/>
              </a:rPr>
              <a:t> Norymberdze w 1543 roku było przełomową </a:t>
            </a:r>
          </a:p>
          <a:p>
            <a:r>
              <a:rPr lang="pl-PL" dirty="0" smtClean="0">
                <a:latin typeface="Arabic Typesetting" pitchFamily="66" charset="-78"/>
                <a:cs typeface="Arabic Typesetting" pitchFamily="66" charset="-78"/>
              </a:rPr>
              <a:t>praca naukową. Mikołaj Kopernik ostatecznie </a:t>
            </a:r>
          </a:p>
          <a:p>
            <a:r>
              <a:rPr lang="pl-PL" dirty="0" smtClean="0">
                <a:latin typeface="Arabic Typesetting" pitchFamily="66" charset="-78"/>
                <a:cs typeface="Arabic Typesetting" pitchFamily="66" charset="-78"/>
              </a:rPr>
              <a:t>wykazał i szczegółowo udowodnił w niej, </a:t>
            </a:r>
          </a:p>
          <a:p>
            <a:r>
              <a:rPr lang="pl-PL" dirty="0" smtClean="0">
                <a:latin typeface="Arabic Typesetting" pitchFamily="66" charset="-78"/>
                <a:cs typeface="Arabic Typesetting" pitchFamily="66" charset="-78"/>
              </a:rPr>
              <a:t>że to ziemia obraca się wokół słońca, a nie,</a:t>
            </a:r>
          </a:p>
          <a:p>
            <a:r>
              <a:rPr lang="pl-PL" dirty="0" smtClean="0">
                <a:latin typeface="Arabic Typesetting" pitchFamily="66" charset="-78"/>
                <a:cs typeface="Arabic Typesetting" pitchFamily="66" charset="-78"/>
              </a:rPr>
              <a:t>jak wierzono - słońce wokół ziemi.</a:t>
            </a:r>
          </a:p>
          <a:p>
            <a:r>
              <a:rPr lang="pl-PL" dirty="0" smtClean="0">
                <a:latin typeface="Arabic Typesetting" pitchFamily="66" charset="-78"/>
                <a:cs typeface="Arabic Typesetting" pitchFamily="66" charset="-78"/>
              </a:rPr>
              <a:t>Teoria heliocentryczna zastąpiła teorię </a:t>
            </a:r>
          </a:p>
          <a:p>
            <a:r>
              <a:rPr lang="pl-PL" dirty="0" err="1" smtClean="0">
                <a:latin typeface="Arabic Typesetting" pitchFamily="66" charset="-78"/>
                <a:cs typeface="Arabic Typesetting" pitchFamily="66" charset="-78"/>
              </a:rPr>
              <a:t>eocentryczną</a:t>
            </a:r>
            <a:r>
              <a:rPr lang="pl-PL" dirty="0" smtClean="0">
                <a:latin typeface="Arabic Typesetting" pitchFamily="66" charset="-78"/>
                <a:cs typeface="Arabic Typesetting" pitchFamily="66" charset="-78"/>
              </a:rPr>
              <a:t>. Odkrycie Mikołaja Kopernika </a:t>
            </a:r>
          </a:p>
          <a:p>
            <a:r>
              <a:rPr lang="pl-PL" dirty="0" smtClean="0">
                <a:latin typeface="Arabic Typesetting" pitchFamily="66" charset="-78"/>
                <a:cs typeface="Arabic Typesetting" pitchFamily="66" charset="-78"/>
              </a:rPr>
              <a:t>nazywane jest przewrotem kopernikańskim </a:t>
            </a:r>
          </a:p>
          <a:p>
            <a:r>
              <a:rPr lang="pl-PL" dirty="0" smtClean="0">
                <a:latin typeface="Arabic Typesetting" pitchFamily="66" charset="-78"/>
                <a:cs typeface="Arabic Typesetting" pitchFamily="66" charset="-78"/>
              </a:rPr>
              <a:t>w światowej nauce.</a:t>
            </a:r>
            <a:r>
              <a:rPr lang="pl-PL" dirty="0">
                <a:latin typeface="Arabic Typesetting" pitchFamily="66" charset="-78"/>
                <a:cs typeface="Arabic Typesetting" pitchFamily="66" charset="-78"/>
              </a:rPr>
              <a:t/>
            </a:r>
            <a:br>
              <a:rPr lang="pl-PL" dirty="0">
                <a:latin typeface="Arabic Typesetting" pitchFamily="66" charset="-78"/>
                <a:cs typeface="Arabic Typesetting" pitchFamily="66" charset="-78"/>
              </a:rPr>
            </a:br>
            <a:endParaRPr lang="pl-PL" dirty="0">
              <a:latin typeface="Arabic Typesetting" pitchFamily="66" charset="-78"/>
              <a:cs typeface="Arabic Typesetting" pitchFamily="66" charset="-78"/>
            </a:endParaRPr>
          </a:p>
          <a:p>
            <a:endParaRPr lang="pl-PL" dirty="0" smtClean="0">
              <a:latin typeface="Arabic Typesetting" pitchFamily="66" charset="-78"/>
              <a:cs typeface="Arabic Typesetting" pitchFamily="66" charset="-78"/>
            </a:endParaRPr>
          </a:p>
        </p:txBody>
      </p:sp>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Średni">
  <a:themeElements>
    <a:clrScheme name="Początek">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Średni">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Średni">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177</TotalTime>
  <Words>841</Words>
  <Application>Microsoft Office PowerPoint</Application>
  <PresentationFormat>Pokaz na ekranie (4:3)</PresentationFormat>
  <Paragraphs>110</Paragraphs>
  <Slides>15</Slides>
  <Notes>0</Notes>
  <HiddenSlides>0</HiddenSlides>
  <MMClips>0</MMClips>
  <ScaleCrop>false</ScaleCrop>
  <HeadingPairs>
    <vt:vector size="4" baseType="variant">
      <vt:variant>
        <vt:lpstr>Motyw</vt:lpstr>
      </vt:variant>
      <vt:variant>
        <vt:i4>1</vt:i4>
      </vt:variant>
      <vt:variant>
        <vt:lpstr>Tytuły slajdów</vt:lpstr>
      </vt:variant>
      <vt:variant>
        <vt:i4>15</vt:i4>
      </vt:variant>
    </vt:vector>
  </HeadingPairs>
  <TitlesOfParts>
    <vt:vector size="16" baseType="lpstr">
      <vt:lpstr>Średni</vt:lpstr>
      <vt:lpstr>Polscy naukowcy  i ich odkrycia</vt:lpstr>
      <vt:lpstr>Maria Skłodowska-Curie</vt:lpstr>
      <vt:lpstr>Slajd 3</vt:lpstr>
      <vt:lpstr>Ignacy Łukasiewicz</vt:lpstr>
      <vt:lpstr>Slajd 5</vt:lpstr>
      <vt:lpstr>Jan Śniadecki</vt:lpstr>
      <vt:lpstr>Slajd 7</vt:lpstr>
      <vt:lpstr>Mikołaj Kopernik</vt:lpstr>
      <vt:lpstr>Slajd 9</vt:lpstr>
      <vt:lpstr>Karol Olszewski</vt:lpstr>
      <vt:lpstr>Slajd 11</vt:lpstr>
      <vt:lpstr>Zygmunt Wróblewski</vt:lpstr>
      <vt:lpstr>Slajd 13</vt:lpstr>
      <vt:lpstr>Robert Remak</vt:lpstr>
      <vt:lpstr>Slajd 15</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Polscy naukowcy  i ich odkrycia</dc:title>
  <dc:creator>locked_a</dc:creator>
  <cp:lastModifiedBy>locked_a</cp:lastModifiedBy>
  <cp:revision>29</cp:revision>
  <dcterms:created xsi:type="dcterms:W3CDTF">2013-09-23T10:27:20Z</dcterms:created>
  <dcterms:modified xsi:type="dcterms:W3CDTF">2013-09-23T13:24:36Z</dcterms:modified>
</cp:coreProperties>
</file>