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2B0E"/>
    <a:srgbClr val="99300F"/>
    <a:srgbClr val="BD3B13"/>
    <a:srgbClr val="741C0A"/>
    <a:srgbClr val="BF2E11"/>
    <a:srgbClr val="DF5C13"/>
    <a:srgbClr val="EC6B24"/>
    <a:srgbClr val="FFFF66"/>
    <a:srgbClr val="A8C64A"/>
    <a:srgbClr val="DB79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61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smtClean="0"/>
              <a:t>Click to edit Master subtitle style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0CA32-C587-40C8-B9E0-BC7959CF2DD8}" type="datetimeFigureOut">
              <a:rPr kumimoji="1" lang="ja-JP" altLang="en-US" smtClean="0"/>
              <a:t>2013/12/13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FC33-BA8E-42DB-BE94-AC9E31BA3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3207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0CA32-C587-40C8-B9E0-BC7959CF2DD8}" type="datetimeFigureOut">
              <a:rPr kumimoji="1" lang="ja-JP" altLang="en-US" smtClean="0"/>
              <a:t>2013/12/13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FC33-BA8E-42DB-BE94-AC9E31BA3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6898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0CA32-C587-40C8-B9E0-BC7959CF2DD8}" type="datetimeFigureOut">
              <a:rPr kumimoji="1" lang="ja-JP" altLang="en-US" smtClean="0"/>
              <a:t>2013/12/13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FC33-BA8E-42DB-BE94-AC9E31BA3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1938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0CA32-C587-40C8-B9E0-BC7959CF2DD8}" type="datetimeFigureOut">
              <a:rPr kumimoji="1" lang="ja-JP" altLang="en-US" smtClean="0"/>
              <a:t>2013/12/13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FC33-BA8E-42DB-BE94-AC9E31BA3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6973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0CA32-C587-40C8-B9E0-BC7959CF2DD8}" type="datetimeFigureOut">
              <a:rPr kumimoji="1" lang="ja-JP" altLang="en-US" smtClean="0"/>
              <a:t>2013/12/13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FC33-BA8E-42DB-BE94-AC9E31BA3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1568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0CA32-C587-40C8-B9E0-BC7959CF2DD8}" type="datetimeFigureOut">
              <a:rPr kumimoji="1" lang="ja-JP" altLang="en-US" smtClean="0"/>
              <a:t>2013/12/13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FC33-BA8E-42DB-BE94-AC9E31BA3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0097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0CA32-C587-40C8-B9E0-BC7959CF2DD8}" type="datetimeFigureOut">
              <a:rPr kumimoji="1" lang="ja-JP" altLang="en-US" smtClean="0"/>
              <a:t>2013/12/13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FC33-BA8E-42DB-BE94-AC9E31BA3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0307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0CA32-C587-40C8-B9E0-BC7959CF2DD8}" type="datetimeFigureOut">
              <a:rPr kumimoji="1" lang="ja-JP" altLang="en-US" smtClean="0"/>
              <a:t>2013/12/13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FC33-BA8E-42DB-BE94-AC9E31BA3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5484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0CA32-C587-40C8-B9E0-BC7959CF2DD8}" type="datetimeFigureOut">
              <a:rPr kumimoji="1" lang="ja-JP" altLang="en-US" smtClean="0"/>
              <a:t>2013/12/13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FC33-BA8E-42DB-BE94-AC9E31BA3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8746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0CA32-C587-40C8-B9E0-BC7959CF2DD8}" type="datetimeFigureOut">
              <a:rPr kumimoji="1" lang="ja-JP" altLang="en-US" smtClean="0"/>
              <a:t>2013/12/13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FC33-BA8E-42DB-BE94-AC9E31BA3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7643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0CA32-C587-40C8-B9E0-BC7959CF2DD8}" type="datetimeFigureOut">
              <a:rPr kumimoji="1" lang="ja-JP" altLang="en-US" smtClean="0"/>
              <a:t>2013/12/13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BFC33-BA8E-42DB-BE94-AC9E31BA3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6615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0CA32-C587-40C8-B9E0-BC7959CF2DD8}" type="datetimeFigureOut">
              <a:rPr kumimoji="1" lang="ja-JP" altLang="en-US" smtClean="0"/>
              <a:t>2013/12/13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7BFC33-BA8E-42DB-BE94-AC9E31BA3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6036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036" y="-228600"/>
            <a:ext cx="6096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800" dirty="0" smtClean="0">
                <a:solidFill>
                  <a:schemeClr val="bg1"/>
                </a:solidFill>
                <a:latin typeface="Brush Script MT" panose="03060802040406070304" pitchFamily="66" charset="0"/>
              </a:rPr>
              <a:t>A Collection</a:t>
            </a:r>
            <a:br>
              <a:rPr kumimoji="1" lang="en-US" altLang="ja-JP" sz="8800" dirty="0" smtClean="0">
                <a:solidFill>
                  <a:schemeClr val="bg1"/>
                </a:solidFill>
                <a:latin typeface="Brush Script MT" panose="03060802040406070304" pitchFamily="66" charset="0"/>
              </a:rPr>
            </a:br>
            <a:r>
              <a:rPr kumimoji="1" lang="en-US" altLang="ja-JP" sz="8800" dirty="0" smtClean="0">
                <a:solidFill>
                  <a:schemeClr val="bg1"/>
                </a:solidFill>
                <a:latin typeface="Brush Script MT" panose="03060802040406070304" pitchFamily="66" charset="0"/>
              </a:rPr>
              <a:t>    of Works</a:t>
            </a:r>
            <a:r>
              <a:rPr kumimoji="1" lang="en-US" altLang="ja-JP" sz="5400" dirty="0" smtClean="0">
                <a:solidFill>
                  <a:schemeClr val="bg1"/>
                </a:solidFill>
                <a:latin typeface="Brush Script MT" panose="03060802040406070304" pitchFamily="66" charset="0"/>
              </a:rPr>
              <a:t>…</a:t>
            </a:r>
            <a:endParaRPr kumimoji="1" lang="ja-JP" altLang="en-US" sz="5400" dirty="0">
              <a:solidFill>
                <a:schemeClr val="bg1"/>
              </a:solidFill>
              <a:latin typeface="Brush Script MT" panose="030608020404060703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5410200"/>
            <a:ext cx="457200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700" dirty="0" smtClean="0">
                <a:solidFill>
                  <a:schemeClr val="bg2"/>
                </a:solidFill>
                <a:latin typeface="Rage Italic" panose="03070502040507070304" pitchFamily="66" charset="0"/>
              </a:rPr>
              <a:t>　　　　</a:t>
            </a:r>
            <a:r>
              <a:rPr kumimoji="1" lang="en-US" altLang="ja-JP" sz="3700" dirty="0" smtClean="0">
                <a:solidFill>
                  <a:schemeClr val="bg2"/>
                </a:solidFill>
                <a:latin typeface="Rage Italic" panose="03070502040507070304" pitchFamily="66" charset="0"/>
              </a:rPr>
              <a:t>By</a:t>
            </a:r>
          </a:p>
          <a:p>
            <a:r>
              <a:rPr kumimoji="1" lang="en-US" altLang="ja-JP" sz="3700" dirty="0" smtClean="0">
                <a:solidFill>
                  <a:schemeClr val="bg2"/>
                </a:solidFill>
                <a:latin typeface="Rage Italic" panose="03070502040507070304" pitchFamily="66" charset="0"/>
              </a:rPr>
              <a:t> </a:t>
            </a:r>
            <a:r>
              <a:rPr kumimoji="1" lang="en-US" altLang="ja-JP" sz="3600" dirty="0" smtClean="0">
                <a:solidFill>
                  <a:schemeClr val="bg2"/>
                </a:solidFill>
                <a:latin typeface="Brush Script MT" panose="03060802040406070304" pitchFamily="66" charset="0"/>
              </a:rPr>
              <a:t>E</a:t>
            </a:r>
            <a:r>
              <a:rPr kumimoji="1" lang="en-US" altLang="ja-JP" sz="4000" dirty="0" smtClean="0">
                <a:solidFill>
                  <a:schemeClr val="bg2"/>
                </a:solidFill>
                <a:latin typeface="Rage Italic" panose="03070502040507070304" pitchFamily="66" charset="0"/>
              </a:rPr>
              <a:t>lizabeth </a:t>
            </a:r>
            <a:r>
              <a:rPr kumimoji="1" lang="en-US" altLang="ja-JP" sz="3600" dirty="0" smtClean="0">
                <a:solidFill>
                  <a:schemeClr val="bg2"/>
                </a:solidFill>
                <a:latin typeface="Brush Script MT" panose="03060802040406070304" pitchFamily="66" charset="0"/>
              </a:rPr>
              <a:t>N</a:t>
            </a:r>
            <a:r>
              <a:rPr kumimoji="1" lang="en-US" altLang="ja-JP" sz="4000" dirty="0" smtClean="0">
                <a:solidFill>
                  <a:schemeClr val="bg2"/>
                </a:solidFill>
                <a:latin typeface="Rage Italic" panose="03070502040507070304" pitchFamily="66" charset="0"/>
              </a:rPr>
              <a:t>eumann</a:t>
            </a:r>
            <a:endParaRPr kumimoji="1" lang="ja-JP" altLang="en-US" sz="3700" dirty="0">
              <a:solidFill>
                <a:schemeClr val="bg2"/>
              </a:solidFill>
              <a:latin typeface="Rage Italic" panose="03070502040507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151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48400"/>
          </a:xfrm>
        </p:spPr>
      </p:pic>
      <p:sp>
        <p:nvSpPr>
          <p:cNvPr id="5" name="TextBox 4"/>
          <p:cNvSpPr txBox="1"/>
          <p:nvPr/>
        </p:nvSpPr>
        <p:spPr>
          <a:xfrm>
            <a:off x="0" y="6096000"/>
            <a:ext cx="899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                                                      </a:t>
            </a:r>
            <a:endParaRPr kumimoji="1" lang="ja-JP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77142" y="6234499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                                         </a:t>
            </a:r>
            <a:r>
              <a:rPr lang="en-US" altLang="ja-JP" sz="2400" dirty="0" smtClean="0">
                <a:solidFill>
                  <a:schemeClr val="accent3">
                    <a:lumMod val="50000"/>
                  </a:schemeClr>
                </a:solidFill>
                <a:latin typeface="Baskerville Old Face" panose="02020602080505020303" pitchFamily="18" charset="0"/>
              </a:rPr>
              <a:t>Nature’s Grand Design</a:t>
            </a:r>
            <a:endParaRPr kumimoji="1" lang="ja-JP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572100" y="6502523"/>
            <a:ext cx="3987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accent3">
                    <a:lumMod val="75000"/>
                  </a:schemeClr>
                </a:solidFill>
                <a:latin typeface="Bell MT" panose="02020503060305020303" pitchFamily="18" charset="0"/>
              </a:rPr>
              <a:t>Ironically taken in the middle of winter.</a:t>
            </a:r>
            <a:endParaRPr kumimoji="1" lang="ja-JP" altLang="en-US" dirty="0">
              <a:solidFill>
                <a:schemeClr val="accent3">
                  <a:lumMod val="75000"/>
                </a:schemeClr>
              </a:solidFill>
              <a:latin typeface="Bell MT" panose="020205030603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2249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710"/>
            <a:ext cx="9144000" cy="6885709"/>
          </a:xfrm>
        </p:spPr>
      </p:pic>
      <p:sp>
        <p:nvSpPr>
          <p:cNvPr id="5" name="TextBox 4"/>
          <p:cNvSpPr txBox="1"/>
          <p:nvPr/>
        </p:nvSpPr>
        <p:spPr>
          <a:xfrm>
            <a:off x="-152400" y="1219200"/>
            <a:ext cx="3352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solidFill>
                  <a:schemeClr val="accent4">
                    <a:lumMod val="50000"/>
                  </a:schemeClr>
                </a:solidFill>
              </a:rPr>
              <a:t>  A </a:t>
            </a:r>
            <a:r>
              <a:rPr kumimoji="1" lang="en-US" altLang="ja-JP" sz="2200" dirty="0" smtClean="0">
                <a:solidFill>
                  <a:schemeClr val="accent4">
                    <a:lumMod val="50000"/>
                  </a:schemeClr>
                </a:solidFill>
              </a:rPr>
              <a:t>Reflection on Superiority</a:t>
            </a:r>
          </a:p>
          <a:p>
            <a:r>
              <a:rPr lang="en-US" altLang="ja-JP" sz="22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altLang="ja-JP" sz="2200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en-US" altLang="ja-JP" sz="2000" dirty="0" smtClean="0">
                <a:solidFill>
                  <a:schemeClr val="accent4">
                    <a:lumMod val="50000"/>
                  </a:schemeClr>
                </a:solidFill>
                <a:latin typeface="Informal Roman" panose="030604020304060B0204" pitchFamily="66" charset="0"/>
              </a:rPr>
              <a:t>Taken in downtown at the  </a:t>
            </a:r>
          </a:p>
          <a:p>
            <a:r>
              <a:rPr lang="en-US" altLang="ja-JP" sz="2000" dirty="0">
                <a:solidFill>
                  <a:schemeClr val="accent4">
                    <a:lumMod val="50000"/>
                  </a:schemeClr>
                </a:solidFill>
                <a:latin typeface="Informal Roman" panose="030604020304060B0204" pitchFamily="66" charset="0"/>
              </a:rPr>
              <a:t> </a:t>
            </a:r>
            <a:r>
              <a:rPr lang="en-US" altLang="ja-JP" sz="2000" dirty="0" smtClean="0">
                <a:solidFill>
                  <a:schemeClr val="accent4">
                    <a:lumMod val="50000"/>
                  </a:schemeClr>
                </a:solidFill>
                <a:latin typeface="Informal Roman" panose="030604020304060B0204" pitchFamily="66" charset="0"/>
              </a:rPr>
              <a:t>street-side, with the assistance </a:t>
            </a:r>
          </a:p>
          <a:p>
            <a:r>
              <a:rPr lang="en-US" altLang="ja-JP" sz="2000" dirty="0">
                <a:solidFill>
                  <a:schemeClr val="accent4">
                    <a:lumMod val="50000"/>
                  </a:schemeClr>
                </a:solidFill>
                <a:latin typeface="Informal Roman" panose="030604020304060B0204" pitchFamily="66" charset="0"/>
              </a:rPr>
              <a:t> </a:t>
            </a:r>
            <a:r>
              <a:rPr lang="en-US" altLang="ja-JP" sz="2000" dirty="0" smtClean="0">
                <a:solidFill>
                  <a:schemeClr val="accent4">
                    <a:lumMod val="50000"/>
                  </a:schemeClr>
                </a:solidFill>
                <a:latin typeface="Informal Roman" panose="030604020304060B0204" pitchFamily="66" charset="0"/>
              </a:rPr>
              <a:t>    of a friendly sparrow.</a:t>
            </a:r>
            <a:endParaRPr kumimoji="1" lang="en-US" altLang="ja-JP" sz="2800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kumimoji="1" lang="ja-JP" altLang="en-US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582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13" y="0"/>
            <a:ext cx="9270225" cy="6858000"/>
          </a:xfrm>
        </p:spPr>
      </p:pic>
      <p:sp>
        <p:nvSpPr>
          <p:cNvPr id="8" name="TextBox 7"/>
          <p:cNvSpPr txBox="1"/>
          <p:nvPr/>
        </p:nvSpPr>
        <p:spPr>
          <a:xfrm>
            <a:off x="0" y="0"/>
            <a:ext cx="891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b="1" dirty="0" smtClean="0">
                <a:solidFill>
                  <a:schemeClr val="accent1"/>
                </a:solidFill>
                <a:latin typeface="Informal Roman" panose="030604020304060B0204" pitchFamily="66" charset="0"/>
                <a:ea typeface="Verdana" panose="020B0604030504040204" pitchFamily="34" charset="0"/>
                <a:cs typeface="Verdana" panose="020B0604030504040204" pitchFamily="34" charset="0"/>
              </a:rPr>
              <a:t>The Threat of Rain…</a:t>
            </a:r>
            <a:br>
              <a:rPr lang="en-US" altLang="ja-JP" sz="2800" b="1" dirty="0" smtClean="0">
                <a:solidFill>
                  <a:schemeClr val="accent1"/>
                </a:solidFill>
                <a:latin typeface="Informal Roman" panose="030604020304060B0204" pitchFamily="66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altLang="ja-JP" dirty="0" smtClean="0">
                <a:solidFill>
                  <a:schemeClr val="accent1"/>
                </a:solidFill>
                <a:latin typeface="Baskerville Old Face" panose="02020602080505020303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altLang="ja-JP" sz="2000" dirty="0" smtClean="0">
                <a:solidFill>
                  <a:schemeClr val="accent1"/>
                </a:solidFill>
                <a:latin typeface="Centaur" panose="020305040502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My supervisor for this photo-shoot was worried by the weather.</a:t>
            </a:r>
            <a:endParaRPr kumimoji="1" lang="ja-JP" altLang="en-US" sz="2000" b="1" dirty="0">
              <a:solidFill>
                <a:schemeClr val="accent1"/>
              </a:solidFill>
              <a:latin typeface="Centaur" panose="02030504050205020304" pitchFamily="18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483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914400" y="914400"/>
            <a:ext cx="3429000" cy="2743200"/>
          </a:xfrm>
        </p:spPr>
        <p:txBody>
          <a:bodyPr>
            <a:normAutofit/>
          </a:bodyPr>
          <a:lstStyle/>
          <a:p>
            <a:endParaRPr kumimoji="1" lang="ja-JP" altLang="en-US" dirty="0">
              <a:solidFill>
                <a:srgbClr val="FF0000"/>
              </a:solidFill>
              <a:latin typeface="Informal Roman" panose="030604020304060B0204" pitchFamily="66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945" cy="6885709"/>
          </a:xfrm>
        </p:spPr>
      </p:pic>
      <p:sp>
        <p:nvSpPr>
          <p:cNvPr id="3" name="TextBox 2"/>
          <p:cNvSpPr txBox="1"/>
          <p:nvPr/>
        </p:nvSpPr>
        <p:spPr>
          <a:xfrm>
            <a:off x="0" y="86058"/>
            <a:ext cx="5638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dirty="0" smtClean="0">
                <a:solidFill>
                  <a:schemeClr val="accent5">
                    <a:lumMod val="75000"/>
                  </a:schemeClr>
                </a:solidFill>
                <a:latin typeface="Blackadder ITC" panose="04020505051007020D02" pitchFamily="82" charset="0"/>
              </a:rPr>
              <a:t>And the Meek shall Inherit the Earth</a:t>
            </a:r>
            <a:r>
              <a:rPr kumimoji="1" lang="en-US" altLang="ja-JP" sz="2800" b="1" dirty="0" smtClean="0">
                <a:solidFill>
                  <a:schemeClr val="accent5">
                    <a:lumMod val="50000"/>
                  </a:schemeClr>
                </a:solidFill>
                <a:latin typeface="Blackadder ITC" panose="04020505051007020D02" pitchFamily="82" charset="0"/>
              </a:rPr>
              <a:t>…</a:t>
            </a:r>
          </a:p>
          <a:p>
            <a:r>
              <a:rPr kumimoji="1" lang="en-US" altLang="ja-JP" sz="2200" b="1" dirty="0" smtClean="0">
                <a:solidFill>
                  <a:schemeClr val="accent5">
                    <a:lumMod val="75000"/>
                  </a:schemeClr>
                </a:solidFill>
                <a:latin typeface="Centaur" panose="02030504050205020304" pitchFamily="18" charset="0"/>
              </a:rPr>
              <a:t>A friend in an old church’s attic.</a:t>
            </a:r>
            <a:endParaRPr kumimoji="1" lang="ja-JP" altLang="en-US" sz="2200" b="1" dirty="0">
              <a:solidFill>
                <a:schemeClr val="accent5">
                  <a:lumMod val="75000"/>
                </a:schemeClr>
              </a:solidFill>
              <a:latin typeface="Centaur" panose="020305040502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575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09" y="-77932"/>
            <a:ext cx="9220200" cy="6915150"/>
          </a:xfrm>
        </p:spPr>
      </p:pic>
      <p:sp>
        <p:nvSpPr>
          <p:cNvPr id="5" name="TextBox 4"/>
          <p:cNvSpPr txBox="1"/>
          <p:nvPr/>
        </p:nvSpPr>
        <p:spPr>
          <a:xfrm>
            <a:off x="5257800" y="0"/>
            <a:ext cx="4343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>
                <a:solidFill>
                  <a:srgbClr val="BF2E11"/>
                </a:solidFill>
                <a:latin typeface="Informal Roman" panose="030604020304060B0204" pitchFamily="66" charset="0"/>
              </a:rPr>
              <a:t>Phantom in     the Abbey</a:t>
            </a:r>
          </a:p>
          <a:p>
            <a:r>
              <a:rPr lang="en-US" altLang="ja-JP" sz="3200" dirty="0">
                <a:solidFill>
                  <a:srgbClr val="BF2E11"/>
                </a:solidFill>
                <a:latin typeface="Informal Roman" panose="030604020304060B0204" pitchFamily="66" charset="0"/>
              </a:rPr>
              <a:t> </a:t>
            </a:r>
            <a:r>
              <a:rPr lang="en-US" altLang="ja-JP" sz="3200" dirty="0" smtClean="0">
                <a:solidFill>
                  <a:srgbClr val="BF2E11"/>
                </a:solidFill>
                <a:latin typeface="Informal Roman" panose="030604020304060B0204" pitchFamily="66" charset="0"/>
              </a:rPr>
              <a:t>   </a:t>
            </a:r>
            <a:r>
              <a:rPr lang="en-US" altLang="ja-JP" sz="1600" dirty="0" smtClean="0">
                <a:solidFill>
                  <a:srgbClr val="BD3B13"/>
                </a:solidFill>
                <a:latin typeface="Bodoni MT" panose="02070603080606020203" pitchFamily="18" charset="0"/>
              </a:rPr>
              <a:t>An unsure face in the House of God.</a:t>
            </a:r>
            <a:endParaRPr kumimoji="1" lang="ja-JP" altLang="en-US" sz="3200" dirty="0">
              <a:solidFill>
                <a:srgbClr val="BD3B13"/>
              </a:solidFill>
              <a:latin typeface="Informal Roman" panose="030604020304060B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479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0"/>
            <a:ext cx="9296400" cy="6934200"/>
          </a:xfrm>
        </p:spPr>
      </p:pic>
      <p:sp>
        <p:nvSpPr>
          <p:cNvPr id="5" name="TextBox 4"/>
          <p:cNvSpPr txBox="1"/>
          <p:nvPr/>
        </p:nvSpPr>
        <p:spPr>
          <a:xfrm>
            <a:off x="4724400" y="0"/>
            <a:ext cx="472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aur" panose="02030504050205020304" pitchFamily="18" charset="0"/>
              </a:rPr>
              <a:t>   Downtime </a:t>
            </a:r>
            <a:r>
              <a:rPr kumimoji="1" lang="en-US" altLang="ja-JP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aur" panose="02030504050205020304" pitchFamily="18" charset="0"/>
              </a:rPr>
              <a:t>in Downtown…</a:t>
            </a:r>
          </a:p>
          <a:p>
            <a:r>
              <a:rPr lang="en-US" altLang="ja-JP" sz="2000" dirty="0">
                <a:solidFill>
                  <a:schemeClr val="accent5">
                    <a:lumMod val="40000"/>
                    <a:lumOff val="60000"/>
                  </a:schemeClr>
                </a:solidFill>
                <a:latin typeface="Centaur" panose="02030504050205020304" pitchFamily="18" charset="0"/>
              </a:rPr>
              <a:t> </a:t>
            </a:r>
            <a:r>
              <a:rPr lang="en-US" altLang="ja-JP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aur" panose="02030504050205020304" pitchFamily="18" charset="0"/>
              </a:rPr>
              <a:t>  </a:t>
            </a:r>
            <a:r>
              <a:rPr lang="en-US" altLang="ja-JP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aur" panose="02030504050205020304" pitchFamily="18" charset="0"/>
              </a:rPr>
              <a:t> </a:t>
            </a:r>
            <a:r>
              <a:rPr lang="en-US" altLang="ja-JP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aur" panose="02030504050205020304" pitchFamily="18" charset="0"/>
              </a:rPr>
              <a:t>A rural, open-feeling </a:t>
            </a:r>
            <a:r>
              <a:rPr lang="en-US" altLang="ja-JP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aur" panose="02030504050205020304" pitchFamily="18" charset="0"/>
              </a:rPr>
              <a:t>shot</a:t>
            </a:r>
            <a:r>
              <a:rPr lang="ja-JP" altLang="en-US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aur" panose="02030504050205020304" pitchFamily="18" charset="0"/>
              </a:rPr>
              <a:t> </a:t>
            </a:r>
            <a:r>
              <a:rPr lang="en-US" altLang="ja-JP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aur" panose="02030504050205020304" pitchFamily="18" charset="0"/>
              </a:rPr>
              <a:t>taken </a:t>
            </a:r>
            <a:r>
              <a:rPr lang="en-US" altLang="ja-JP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entaur" panose="02030504050205020304" pitchFamily="18" charset="0"/>
              </a:rPr>
              <a:t>between traffic lights.</a:t>
            </a:r>
            <a:endParaRPr kumimoji="1" lang="ja-JP" altLang="en-US" sz="2000" dirty="0">
              <a:solidFill>
                <a:schemeClr val="accent5">
                  <a:lumMod val="40000"/>
                  <a:lumOff val="60000"/>
                </a:schemeClr>
              </a:solidFill>
              <a:latin typeface="Centaur" panose="020305040502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866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0"/>
            <a:ext cx="9296400" cy="6972300"/>
          </a:xfrm>
        </p:spPr>
      </p:pic>
      <p:sp>
        <p:nvSpPr>
          <p:cNvPr id="5" name="TextBox 4"/>
          <p:cNvSpPr txBox="1"/>
          <p:nvPr/>
        </p:nvSpPr>
        <p:spPr>
          <a:xfrm>
            <a:off x="3505200" y="5628988"/>
            <a:ext cx="5638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>
                <a:solidFill>
                  <a:srgbClr val="DF5C13"/>
                </a:solidFill>
                <a:latin typeface="Brush Script MT" panose="03060802040406070304" pitchFamily="66" charset="0"/>
              </a:rPr>
              <a:t>Sunlight in the Dark</a:t>
            </a:r>
          </a:p>
          <a:p>
            <a:r>
              <a:rPr lang="en-US" altLang="ja-JP" sz="3200" dirty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 </a:t>
            </a:r>
            <a:r>
              <a:rPr lang="en-US" altLang="ja-JP" sz="3200" dirty="0" smtClean="0">
                <a:solidFill>
                  <a:schemeClr val="accent6">
                    <a:lumMod val="75000"/>
                  </a:schemeClr>
                </a:solidFill>
                <a:latin typeface="Brush Script MT" panose="03060802040406070304" pitchFamily="66" charset="0"/>
              </a:rPr>
              <a:t> </a:t>
            </a:r>
            <a:r>
              <a:rPr lang="en-US" altLang="ja-JP" sz="1600" dirty="0" smtClean="0">
                <a:solidFill>
                  <a:srgbClr val="EC6B24"/>
                </a:solidFill>
                <a:latin typeface="Bodoni MT" panose="02070603080606020203" pitchFamily="18" charset="0"/>
              </a:rPr>
              <a:t>A</a:t>
            </a:r>
            <a:r>
              <a:rPr lang="en-US" altLang="ja-JP" sz="1600" dirty="0" smtClean="0">
                <a:solidFill>
                  <a:srgbClr val="EC6B24"/>
                </a:solidFill>
                <a:latin typeface="Bodoni MT" panose="02070603080606020203" pitchFamily="18" charset="0"/>
              </a:rPr>
              <a:t> s</a:t>
            </a:r>
            <a:r>
              <a:rPr lang="en-US" altLang="ja-JP" sz="1600" dirty="0" smtClean="0">
                <a:solidFill>
                  <a:srgbClr val="EC6B24"/>
                </a:solidFill>
                <a:latin typeface="Bodoni MT" panose="02070603080606020203" pitchFamily="18" charset="0"/>
              </a:rPr>
              <a:t>hot </a:t>
            </a:r>
            <a:r>
              <a:rPr lang="en-US" altLang="ja-JP" sz="1600" dirty="0" smtClean="0">
                <a:solidFill>
                  <a:srgbClr val="EC6B24"/>
                </a:solidFill>
                <a:latin typeface="Bodoni MT" panose="02070603080606020203" pitchFamily="18" charset="0"/>
              </a:rPr>
              <a:t>in the ruined basement </a:t>
            </a:r>
            <a:r>
              <a:rPr lang="en-US" altLang="ja-JP" sz="1600" dirty="0" smtClean="0">
                <a:solidFill>
                  <a:srgbClr val="DF5C13"/>
                </a:solidFill>
                <a:latin typeface="Bodoni MT" panose="02070603080606020203" pitchFamily="18" charset="0"/>
              </a:rPr>
              <a:t>of a </a:t>
            </a:r>
            <a:r>
              <a:rPr lang="en-US" altLang="ja-JP" sz="1600" dirty="0" smtClean="0">
                <a:solidFill>
                  <a:srgbClr val="EC6B24"/>
                </a:solidFill>
                <a:latin typeface="Bodoni MT" panose="02070603080606020203" pitchFamily="18" charset="0"/>
              </a:rPr>
              <a:t>long-abandoned church.</a:t>
            </a:r>
          </a:p>
          <a:p>
            <a:r>
              <a:rPr kumimoji="1" lang="en-US" altLang="ja-JP" sz="1600" dirty="0">
                <a:solidFill>
                  <a:srgbClr val="EC6B24"/>
                </a:solidFill>
                <a:latin typeface="Bodoni MT" panose="02070603080606020203" pitchFamily="18" charset="0"/>
              </a:rPr>
              <a:t> </a:t>
            </a:r>
            <a:r>
              <a:rPr kumimoji="1" lang="en-US" altLang="ja-JP" sz="1600" dirty="0" smtClean="0">
                <a:solidFill>
                  <a:srgbClr val="EC6B24"/>
                </a:solidFill>
                <a:latin typeface="Bodoni MT" panose="02070603080606020203" pitchFamily="18" charset="0"/>
              </a:rPr>
              <a:t>      This was the only light.</a:t>
            </a:r>
            <a:endParaRPr kumimoji="1" lang="ja-JP" altLang="en-US" sz="3200" dirty="0">
              <a:solidFill>
                <a:srgbClr val="EC6B24"/>
              </a:solidFill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995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0"/>
            <a:ext cx="480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solidFill>
                  <a:schemeClr val="accent2">
                    <a:lumMod val="75000"/>
                  </a:schemeClr>
                </a:solidFill>
                <a:latin typeface="Baskerville Old Face" panose="02020602080505020303" pitchFamily="18" charset="0"/>
              </a:rPr>
              <a:t>“Graffiti in the Stairwell reads such:”</a:t>
            </a:r>
            <a:br>
              <a:rPr kumimoji="1" lang="en-US" altLang="ja-JP" sz="2400" dirty="0" smtClean="0">
                <a:solidFill>
                  <a:schemeClr val="accent2">
                    <a:lumMod val="75000"/>
                  </a:schemeClr>
                </a:solidFill>
                <a:latin typeface="Baskerville Old Face" panose="02020602080505020303" pitchFamily="18" charset="0"/>
              </a:rPr>
            </a:br>
            <a:r>
              <a:rPr kumimoji="1" lang="en-US" altLang="ja-JP" dirty="0" smtClean="0">
                <a:solidFill>
                  <a:schemeClr val="accent2">
                    <a:lumMod val="50000"/>
                  </a:schemeClr>
                </a:solidFill>
                <a:latin typeface="Centaur" panose="02030504050205020304" pitchFamily="18" charset="0"/>
              </a:rPr>
              <a:t>An </a:t>
            </a:r>
            <a:r>
              <a:rPr kumimoji="1" lang="en-US" altLang="ja-JP" dirty="0" smtClean="0">
                <a:solidFill>
                  <a:srgbClr val="882B0E"/>
                </a:solidFill>
                <a:latin typeface="Centaur" panose="02030504050205020304" pitchFamily="18" charset="0"/>
              </a:rPr>
              <a:t>ou</a:t>
            </a:r>
            <a:r>
              <a:rPr kumimoji="1" lang="en-US" altLang="ja-JP" dirty="0" smtClean="0">
                <a:solidFill>
                  <a:schemeClr val="accent2">
                    <a:lumMod val="50000"/>
                  </a:schemeClr>
                </a:solidFill>
                <a:latin typeface="Centaur" panose="02030504050205020304" pitchFamily="18" charset="0"/>
              </a:rPr>
              <a:t>t-of-place </a:t>
            </a:r>
            <a:r>
              <a:rPr lang="en-US" altLang="ja-JP" dirty="0" smtClean="0">
                <a:solidFill>
                  <a:schemeClr val="accent2">
                    <a:lumMod val="50000"/>
                  </a:schemeClr>
                </a:solidFill>
                <a:latin typeface="Centaur" panose="02030504050205020304" pitchFamily="18" charset="0"/>
              </a:rPr>
              <a:t>teenager</a:t>
            </a:r>
            <a:r>
              <a:rPr kumimoji="1" lang="en-US" altLang="ja-JP" dirty="0" smtClean="0">
                <a:solidFill>
                  <a:schemeClr val="accent2">
                    <a:lumMod val="50000"/>
                  </a:schemeClr>
                </a:solidFill>
                <a:latin typeface="Centaur" panose="02030504050205020304" pitchFamily="18" charset="0"/>
              </a:rPr>
              <a:t> </a:t>
            </a:r>
            <a:r>
              <a:rPr kumimoji="1" lang="en-US" altLang="ja-JP" dirty="0" smtClean="0">
                <a:solidFill>
                  <a:schemeClr val="accent2">
                    <a:lumMod val="50000"/>
                  </a:schemeClr>
                </a:solidFill>
                <a:latin typeface="Centaur" panose="02030504050205020304" pitchFamily="18" charset="0"/>
              </a:rPr>
              <a:t>posing in a 19</a:t>
            </a:r>
            <a:r>
              <a:rPr kumimoji="1" lang="en-US" altLang="ja-JP" baseline="30000" dirty="0" smtClean="0">
                <a:solidFill>
                  <a:schemeClr val="accent2">
                    <a:lumMod val="50000"/>
                  </a:schemeClr>
                </a:solidFill>
                <a:latin typeface="Centaur" panose="02030504050205020304" pitchFamily="18" charset="0"/>
              </a:rPr>
              <a:t>th</a:t>
            </a:r>
            <a:r>
              <a:rPr lang="en-US" altLang="ja-JP" dirty="0" smtClean="0">
                <a:solidFill>
                  <a:schemeClr val="accent2">
                    <a:lumMod val="50000"/>
                  </a:schemeClr>
                </a:solidFill>
                <a:latin typeface="Centaur" panose="02030504050205020304" pitchFamily="18" charset="0"/>
              </a:rPr>
              <a:t>-Century bar.</a:t>
            </a:r>
            <a:endParaRPr kumimoji="1" lang="ja-JP" altLang="en-US" sz="2800" dirty="0">
              <a:solidFill>
                <a:schemeClr val="accent2">
                  <a:lumMod val="50000"/>
                </a:schemeClr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041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0600"/>
            <a:ext cx="9144000" cy="8616673"/>
          </a:xfrm>
        </p:spPr>
      </p:pic>
      <p:sp>
        <p:nvSpPr>
          <p:cNvPr id="6" name="TextBox 5"/>
          <p:cNvSpPr txBox="1"/>
          <p:nvPr/>
        </p:nvSpPr>
        <p:spPr>
          <a:xfrm>
            <a:off x="0" y="5334000"/>
            <a:ext cx="2667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7030A0"/>
                </a:solidFill>
                <a:latin typeface="Bodoni MT" panose="02070603080606020203" pitchFamily="18" charset="0"/>
              </a:rPr>
              <a:t>In the Haze of Grief</a:t>
            </a:r>
            <a:br>
              <a:rPr kumimoji="1" lang="en-US" altLang="ja-JP" sz="2000" dirty="0" smtClean="0">
                <a:solidFill>
                  <a:srgbClr val="7030A0"/>
                </a:solidFill>
                <a:latin typeface="Bodoni MT" panose="02070603080606020203" pitchFamily="18" charset="0"/>
              </a:rPr>
            </a:br>
            <a:r>
              <a:rPr lang="en-US" altLang="ja-JP" sz="1600" dirty="0" smtClean="0">
                <a:solidFill>
                  <a:srgbClr val="7030A0"/>
                </a:solidFill>
                <a:latin typeface="Centaur" panose="02030504050205020304" pitchFamily="18" charset="0"/>
              </a:rPr>
              <a:t>A </a:t>
            </a:r>
            <a:r>
              <a:rPr lang="en-US" altLang="ja-JP" sz="1600" dirty="0" smtClean="0">
                <a:solidFill>
                  <a:srgbClr val="7030A0"/>
                </a:solidFill>
                <a:latin typeface="Centaur" panose="02030504050205020304" pitchFamily="18" charset="0"/>
              </a:rPr>
              <a:t>statuette </a:t>
            </a:r>
            <a:r>
              <a:rPr lang="en-US" altLang="ja-JP" sz="1600" dirty="0" smtClean="0">
                <a:solidFill>
                  <a:srgbClr val="7030A0"/>
                </a:solidFill>
                <a:latin typeface="Centaur" panose="02030504050205020304" pitchFamily="18" charset="0"/>
              </a:rPr>
              <a:t>of what </a:t>
            </a:r>
            <a:r>
              <a:rPr lang="en-US" altLang="ja-JP" sz="1600" dirty="0" smtClean="0">
                <a:solidFill>
                  <a:srgbClr val="7030A0"/>
                </a:solidFill>
                <a:latin typeface="Centaur" panose="02030504050205020304" pitchFamily="18" charset="0"/>
              </a:rPr>
              <a:t>seems</a:t>
            </a:r>
            <a:r>
              <a:rPr lang="en-US" altLang="ja-JP" sz="1600" dirty="0" smtClean="0">
                <a:solidFill>
                  <a:srgbClr val="7030A0"/>
                </a:solidFill>
                <a:latin typeface="Centaur" panose="02030504050205020304" pitchFamily="18" charset="0"/>
              </a:rPr>
              <a:t> </a:t>
            </a:r>
            <a:r>
              <a:rPr lang="en-US" altLang="ja-JP" sz="1600" dirty="0" smtClean="0">
                <a:solidFill>
                  <a:srgbClr val="7030A0"/>
                </a:solidFill>
                <a:latin typeface="Centaur" panose="02030504050205020304" pitchFamily="18" charset="0"/>
              </a:rPr>
              <a:t>to</a:t>
            </a:r>
            <a:br>
              <a:rPr lang="en-US" altLang="ja-JP" sz="1600" dirty="0" smtClean="0">
                <a:solidFill>
                  <a:srgbClr val="7030A0"/>
                </a:solidFill>
                <a:latin typeface="Centaur" panose="02030504050205020304" pitchFamily="18" charset="0"/>
              </a:rPr>
            </a:br>
            <a:r>
              <a:rPr lang="en-US" altLang="ja-JP" sz="1600" dirty="0" smtClean="0">
                <a:solidFill>
                  <a:srgbClr val="7030A0"/>
                </a:solidFill>
                <a:latin typeface="Centaur" panose="02030504050205020304" pitchFamily="18" charset="0"/>
              </a:rPr>
              <a:t> be a grieving mother in a </a:t>
            </a:r>
            <a:br>
              <a:rPr lang="en-US" altLang="ja-JP" sz="1600" dirty="0" smtClean="0">
                <a:solidFill>
                  <a:srgbClr val="7030A0"/>
                </a:solidFill>
                <a:latin typeface="Centaur" panose="02030504050205020304" pitchFamily="18" charset="0"/>
              </a:rPr>
            </a:br>
            <a:r>
              <a:rPr lang="en-US" altLang="ja-JP" sz="1600" dirty="0" smtClean="0">
                <a:solidFill>
                  <a:srgbClr val="7030A0"/>
                </a:solidFill>
                <a:latin typeface="Centaur" panose="02030504050205020304" pitchFamily="18" charset="0"/>
              </a:rPr>
              <a:t>            glass case.</a:t>
            </a:r>
            <a:endParaRPr kumimoji="1" lang="ja-JP" altLang="en-US" sz="2400" dirty="0">
              <a:solidFill>
                <a:srgbClr val="7030A0"/>
              </a:solidFill>
              <a:latin typeface="Bodoni MT" panose="020706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346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76200" y="152400"/>
            <a:ext cx="1828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aur" panose="02030504050205020304" pitchFamily="18" charset="0"/>
              </a:rPr>
              <a:t>Window</a:t>
            </a:r>
          </a:p>
          <a:p>
            <a:r>
              <a:rPr lang="en-US" altLang="ja-JP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aur" panose="02030504050205020304" pitchFamily="18" charset="0"/>
              </a:rPr>
              <a:t>One of the windows in a long-abandoned, ruined church. The hinges are left from the old window-cover, but the cover itself is    </a:t>
            </a:r>
          </a:p>
          <a:p>
            <a:r>
              <a:rPr lang="en-US" altLang="ja-JP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Centaur" panose="02030504050205020304" pitchFamily="18" charset="0"/>
              </a:rPr>
              <a:t> </a:t>
            </a:r>
            <a:r>
              <a:rPr lang="en-US" altLang="ja-JP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aur" panose="02030504050205020304" pitchFamily="18" charset="0"/>
              </a:rPr>
              <a:t>           gone.</a:t>
            </a:r>
          </a:p>
        </p:txBody>
      </p:sp>
    </p:spTree>
    <p:extLst>
      <p:ext uri="{BB962C8B-B14F-4D97-AF65-F5344CB8AC3E}">
        <p14:creationId xmlns:p14="http://schemas.microsoft.com/office/powerpoint/2010/main" val="3188582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154</Words>
  <Application>Microsoft Office PowerPoint</Application>
  <PresentationFormat>On-screen Show (4:3)</PresentationFormat>
  <Paragraphs>25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Lizzie</dc:creator>
  <cp:lastModifiedBy>Lizzie</cp:lastModifiedBy>
  <cp:revision>14</cp:revision>
  <dcterms:created xsi:type="dcterms:W3CDTF">2013-12-13T01:28:35Z</dcterms:created>
  <dcterms:modified xsi:type="dcterms:W3CDTF">2013-12-13T22:15:56Z</dcterms:modified>
</cp:coreProperties>
</file>