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8" r:id="rId1"/>
  </p:sldMasterIdLst>
  <p:sldIdLst>
    <p:sldId id="267" r:id="rId2"/>
    <p:sldId id="257" r:id="rId3"/>
    <p:sldId id="268" r:id="rId4"/>
    <p:sldId id="269" r:id="rId5"/>
    <p:sldId id="271" r:id="rId6"/>
    <p:sldId id="274" r:id="rId7"/>
    <p:sldId id="270" r:id="rId8"/>
    <p:sldId id="272" r:id="rId9"/>
    <p:sldId id="275" r:id="rId10"/>
    <p:sldId id="273" r:id="rId11"/>
    <p:sldId id="265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703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70247-2D21-45F6-8967-2BB794570405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D8B58-98AD-4D16-9330-D205DE3EE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70247-2D21-45F6-8967-2BB794570405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D8B58-98AD-4D16-9330-D205DE3EE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70247-2D21-45F6-8967-2BB794570405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D8B58-98AD-4D16-9330-D205DE3EE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70247-2D21-45F6-8967-2BB794570405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D8B58-98AD-4D16-9330-D205DE3EE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70247-2D21-45F6-8967-2BB794570405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D8B58-98AD-4D16-9330-D205DE3EE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70247-2D21-45F6-8967-2BB794570405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D8B58-98AD-4D16-9330-D205DE3EE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70247-2D21-45F6-8967-2BB794570405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D8B58-98AD-4D16-9330-D205DE3EE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70247-2D21-45F6-8967-2BB794570405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D8B58-98AD-4D16-9330-D205DE3EE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70247-2D21-45F6-8967-2BB794570405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D8B58-98AD-4D16-9330-D205DE3EE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70247-2D21-45F6-8967-2BB794570405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D8B58-98AD-4D16-9330-D205DE3EE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70247-2D21-45F6-8967-2BB794570405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D8B58-98AD-4D16-9330-D205DE3EE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70247-2D21-45F6-8967-2BB794570405}" type="datetimeFigureOut">
              <a:rPr lang="fr-FR" smtClean="0"/>
              <a:pPr/>
              <a:t>25/10/2013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D8B58-98AD-4D16-9330-D205DE3EE78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scontent-b-cdg.xx.fbcdn.net/hphotos-prn2/v/1392608_10202477250319698_458571252_n.jpg?oh=ecd10fcfd15fea70fbb2e821648fb23a&amp;oe=526C7F5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8723003" cy="3963998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683568" y="501317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" pitchFamily="34" charset="0"/>
              </a:rPr>
              <a:t>Fouque</a:t>
            </a:r>
            <a:r>
              <a:rPr lang="fr-FR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" pitchFamily="34" charset="0"/>
              </a:rPr>
              <a:t> Sébastien</a:t>
            </a:r>
          </a:p>
          <a:p>
            <a:r>
              <a:rPr lang="fr-FR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" pitchFamily="34" charset="0"/>
              </a:rPr>
              <a:t>Barlet</a:t>
            </a:r>
            <a:r>
              <a:rPr lang="fr-FR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" pitchFamily="34" charset="0"/>
              </a:rPr>
              <a:t> Hugues</a:t>
            </a:r>
          </a:p>
          <a:p>
            <a:r>
              <a:rPr lang="fr-FR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" pitchFamily="34" charset="0"/>
              </a:rPr>
              <a:t>Sandmeier</a:t>
            </a:r>
            <a:r>
              <a:rPr lang="fr-FR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" pitchFamily="34" charset="0"/>
              </a:rPr>
              <a:t> Thomas</a:t>
            </a:r>
            <a:br>
              <a:rPr lang="fr-FR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" pitchFamily="34" charset="0"/>
              </a:rPr>
            </a:br>
            <a:r>
              <a:rPr lang="fr-FR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" pitchFamily="34" charset="0"/>
              </a:rPr>
              <a:t>Delacoute</a:t>
            </a:r>
            <a:r>
              <a:rPr lang="fr-FR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" pitchFamily="34" charset="0"/>
              </a:rPr>
              <a:t> Tom</a:t>
            </a:r>
            <a:br>
              <a:rPr lang="fr-FR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" pitchFamily="34" charset="0"/>
              </a:rPr>
            </a:br>
            <a:r>
              <a:rPr lang="fr-FR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" pitchFamily="34" charset="0"/>
              </a:rPr>
              <a:t>Foures</a:t>
            </a:r>
            <a:r>
              <a:rPr lang="fr-FR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" pitchFamily="34" charset="0"/>
              </a:rPr>
              <a:t> Alexandre</a:t>
            </a:r>
            <a:endParaRPr lang="fr-FR" i="1" dirty="0"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318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scontent-b-cdg.xx.fbcdn.net/hphotos-prn1/v/911864_10202477344042041_925556689_n.jpg?oh=ab9d18bb87c2c6ff674f14946c8a5d97&amp;oe=526C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4293096"/>
            <a:ext cx="5472608" cy="2486919"/>
          </a:xfrm>
          <a:prstGeom prst="rect">
            <a:avLst/>
          </a:prstGeom>
          <a:noFill/>
        </p:spPr>
      </p:pic>
      <p:pic>
        <p:nvPicPr>
          <p:cNvPr id="5" name="Picture 2" descr="https://scontent-b-cdg.xx.fbcdn.net/hphotos-prn2/v/1392608_10202477250319698_458571252_n.jpg?oh=ecd10fcfd15fea70fbb2e821648fb23a&amp;oe=526C7F5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00000">
            <a:off x="7268606" y="263650"/>
            <a:ext cx="1800200" cy="818066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FFC000"/>
                </a:solidFill>
                <a:latin typeface="OCR A Std" pitchFamily="49" charset="0"/>
              </a:rPr>
              <a:t>Inspiration</a:t>
            </a:r>
            <a:endParaRPr lang="fr-FR" dirty="0">
              <a:solidFill>
                <a:srgbClr val="FFC000"/>
              </a:solidFill>
              <a:latin typeface="OCR A Std" pitchFamily="49" charset="0"/>
            </a:endParaRP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683568" y="1628800"/>
            <a:ext cx="7520940" cy="41764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dirty="0" err="1" smtClean="0">
                <a:latin typeface="Berlin Sans FB" pitchFamily="34" charset="0"/>
              </a:rPr>
              <a:t>DeadLock</a:t>
            </a:r>
            <a:r>
              <a:rPr lang="fr-FR" sz="2400" dirty="0">
                <a:latin typeface="Berlin Sans FB" pitchFamily="34" charset="0"/>
              </a:rPr>
              <a:t>	</a:t>
            </a:r>
            <a:r>
              <a:rPr lang="fr-FR" sz="2400" dirty="0" smtClean="0">
                <a:latin typeface="Berlin Sans FB" pitchFamily="34" charset="0"/>
              </a:rPr>
              <a:t>			    </a:t>
            </a:r>
            <a:r>
              <a:rPr lang="fr-FR" sz="2400" dirty="0" err="1" smtClean="0">
                <a:latin typeface="Berlin Sans FB" pitchFamily="34" charset="0"/>
              </a:rPr>
              <a:t>Megabyte</a:t>
            </a:r>
            <a:r>
              <a:rPr lang="fr-FR" sz="2400" dirty="0" smtClean="0">
                <a:latin typeface="Berlin Sans FB" pitchFamily="34" charset="0"/>
              </a:rPr>
              <a:t> Punch</a:t>
            </a:r>
          </a:p>
          <a:p>
            <a:pPr>
              <a:buNone/>
            </a:pPr>
            <a:endParaRPr lang="fr-FR" sz="2000" b="0" dirty="0" smtClean="0"/>
          </a:p>
          <a:p>
            <a:pPr>
              <a:buFont typeface="Wingdings" pitchFamily="2" charset="2"/>
              <a:buChar char="q"/>
            </a:pPr>
            <a:endParaRPr lang="fr-FR" sz="2000" dirty="0"/>
          </a:p>
          <a:p>
            <a:pPr>
              <a:buFont typeface="Wingdings" pitchFamily="2" charset="2"/>
              <a:buChar char="q"/>
            </a:pPr>
            <a:endParaRPr lang="fr-FR" sz="2000" b="0" dirty="0" smtClean="0"/>
          </a:p>
          <a:p>
            <a:pPr>
              <a:buFont typeface="Wingdings" pitchFamily="2" charset="2"/>
              <a:buChar char="q"/>
            </a:pPr>
            <a:endParaRPr lang="fr-FR" sz="2000" dirty="0"/>
          </a:p>
          <a:p>
            <a:pPr>
              <a:buFont typeface="Wingdings" pitchFamily="2" charset="2"/>
              <a:buChar char="q"/>
            </a:pPr>
            <a:endParaRPr lang="fr-FR" sz="2000" b="0" dirty="0" smtClean="0"/>
          </a:p>
          <a:p>
            <a:pPr>
              <a:buFont typeface="Wingdings" pitchFamily="2" charset="2"/>
              <a:buChar char="q"/>
            </a:pPr>
            <a:endParaRPr lang="fr-FR" sz="2000" b="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0962" name="Picture 2" descr="http://gamercheese.files.wordpress.com/2013/01/megabyte-punch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636912"/>
            <a:ext cx="2880320" cy="3600400"/>
          </a:xfrm>
          <a:prstGeom prst="rect">
            <a:avLst/>
          </a:prstGeom>
          <a:noFill/>
        </p:spPr>
      </p:pic>
      <p:pic>
        <p:nvPicPr>
          <p:cNvPr id="40966" name="Picture 6" descr="http://deadlock-game.com/images/013-09-2012-test%202012-09-14%2016-07-51-92%20cop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2636912"/>
            <a:ext cx="4104456" cy="23065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4189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348880"/>
            <a:ext cx="9144000" cy="54864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5400" dirty="0" smtClean="0">
                <a:solidFill>
                  <a:srgbClr val="FFC000"/>
                </a:solidFill>
                <a:latin typeface="OCR A Std" pitchFamily="49" charset="0"/>
              </a:rPr>
              <a:t>Merci</a:t>
            </a:r>
            <a:endParaRPr lang="fr-FR" sz="5400" dirty="0">
              <a:solidFill>
                <a:srgbClr val="FFC000"/>
              </a:solidFill>
              <a:latin typeface="OCR A Std" pitchFamily="49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9676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scontent-b-cdg.xx.fbcdn.net/hphotos-prn1/v/911864_10202477344042041_925556689_n.jpg?oh=ab9d18bb87c2c6ff674f14946c8a5d97&amp;oe=526C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4293096"/>
            <a:ext cx="5472608" cy="2486919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C000"/>
                </a:solidFill>
                <a:latin typeface="OCR A Std" pitchFamily="49" charset="0"/>
              </a:rPr>
              <a:t>Pitch</a:t>
            </a:r>
            <a:endParaRPr lang="fr-FR" dirty="0">
              <a:solidFill>
                <a:srgbClr val="FFC000"/>
              </a:solidFill>
              <a:latin typeface="OCR A Std" pitchFamily="49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484784"/>
            <a:ext cx="5256584" cy="396044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" pitchFamily="34" charset="0"/>
              </a:rPr>
              <a:t>Deux équipes de 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" pitchFamily="34" charset="0"/>
              </a:rPr>
              <a:t>robots entrent en compétition pour gravir les premiers un mur.</a:t>
            </a:r>
            <a:b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" pitchFamily="34" charset="0"/>
              </a:rPr>
            </a:br>
            <a:endParaRPr lang="fr-FR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Berlin Sans FB" pitchFamily="34" charset="0"/>
            </a:endParaRPr>
          </a:p>
          <a:p>
            <a:pPr marL="0" indent="0">
              <a:buNone/>
            </a:pPr>
            <a:r>
              <a:rPr lang="fr-FR" sz="2800" dirty="0">
                <a:latin typeface="Berlin Sans FB" pitchFamily="34" charset="0"/>
              </a:rPr>
              <a:t>Chaque équipe gravit un flan </a:t>
            </a:r>
            <a:r>
              <a:rPr lang="fr-FR" sz="2800" dirty="0" smtClean="0">
                <a:latin typeface="Berlin Sans FB" pitchFamily="34" charset="0"/>
              </a:rPr>
              <a:t>du mur à l’aide d’un saut et d’un grappin, </a:t>
            </a:r>
            <a:r>
              <a:rPr lang="fr-FR" sz="2800" dirty="0">
                <a:latin typeface="Berlin Sans FB" pitchFamily="34" charset="0"/>
              </a:rPr>
              <a:t>les actions ayant des répercussions sur l’autre </a:t>
            </a:r>
            <a:r>
              <a:rPr lang="fr-FR" sz="2800" dirty="0" smtClean="0">
                <a:latin typeface="Berlin Sans FB" pitchFamily="34" charset="0"/>
              </a:rPr>
              <a:t>face.</a:t>
            </a:r>
            <a:endParaRPr lang="fr-FR" sz="2800" dirty="0">
              <a:latin typeface="Berlin Sans FB" pitchFamily="34" charset="0"/>
            </a:endParaRPr>
          </a:p>
          <a:p>
            <a:pPr marL="0" indent="0">
              <a:buNone/>
            </a:pPr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  <a:latin typeface="Berlin Sans FB" pitchFamily="34" charset="0"/>
            </a:endParaRPr>
          </a:p>
          <a:p>
            <a:pPr marL="0" indent="0"/>
            <a:endParaRPr lang="fr-FR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fr-F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Vue </a:t>
            </a:r>
            <a:r>
              <a:rPr lang="fr-F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face au mur</a:t>
            </a:r>
          </a:p>
          <a:p>
            <a:pPr>
              <a:buFont typeface="Wingdings" pitchFamily="2" charset="2"/>
              <a:buChar char="q"/>
            </a:pPr>
            <a:endParaRPr lang="fr-F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fr-F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Versus</a:t>
            </a:r>
            <a:endParaRPr lang="fr-FR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fr-FR" sz="24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fr-F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Versus 2v2 et plus encore</a:t>
            </a:r>
          </a:p>
          <a:p>
            <a:pPr>
              <a:buFont typeface="Wingdings" pitchFamily="2" charset="2"/>
              <a:buChar char="q"/>
            </a:pPr>
            <a:endParaRPr lang="fr-F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fr-F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 côté du mur par équipe</a:t>
            </a:r>
            <a:endParaRPr lang="fr-FR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sz="20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Picture 2" descr="https://scontent-b-cdg.xx.fbcdn.net/hphotos-prn2/v/1392608_10202477250319698_458571252_n.jpg?oh=ecd10fcfd15fea70fbb2e821648fb23a&amp;oe=526C7F5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00000">
            <a:off x="7268606" y="263650"/>
            <a:ext cx="1800200" cy="818066"/>
          </a:xfrm>
          <a:prstGeom prst="rect">
            <a:avLst/>
          </a:prstGeom>
          <a:noFill/>
        </p:spPr>
      </p:pic>
      <p:pic>
        <p:nvPicPr>
          <p:cNvPr id="21508" name="Picture 4" descr="https://scontent-b-cdg.xx.fbcdn.net/hphotos-frc3/v/1057797_603635386365955_1996960956_n.jpg?oh=f6f0f93e9c2aee7a65b4aa03a6f6a256&amp;oe=526CB9D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3212976"/>
            <a:ext cx="4864540" cy="34563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4189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content-b-cdg.xx.fbcdn.net/hphotos-prn1/v/911864_10202477344042041_925556689_n.jpg?oh=ab9d18bb87c2c6ff674f14946c8a5d97&amp;oe=526C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4293096"/>
            <a:ext cx="5472608" cy="2486919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C000"/>
                </a:solidFill>
                <a:latin typeface="OCR A Std" pitchFamily="49" charset="0"/>
              </a:rPr>
              <a:t>Cible/Support</a:t>
            </a:r>
            <a:endParaRPr lang="fr-FR" dirty="0">
              <a:solidFill>
                <a:srgbClr val="FFC000"/>
              </a:solidFill>
              <a:latin typeface="OCR A Std" pitchFamily="49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628800"/>
            <a:ext cx="7520940" cy="357984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FR" sz="2800" b="0" dirty="0" smtClean="0">
                <a:latin typeface="Berlin Sans FB" pitchFamily="34" charset="0"/>
              </a:rPr>
              <a:t>Le jeu s’adresse à des gens qui apprécient la </a:t>
            </a:r>
          </a:p>
          <a:p>
            <a:pPr>
              <a:buNone/>
            </a:pPr>
            <a:r>
              <a:rPr lang="fr-FR" sz="2800" b="0" dirty="0" smtClean="0">
                <a:latin typeface="Berlin Sans FB" pitchFamily="34" charset="0"/>
              </a:rPr>
              <a:t>compétition entre amis.</a:t>
            </a:r>
          </a:p>
          <a:p>
            <a:pPr marL="0" indent="0"/>
            <a:endParaRPr lang="fr-FR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fr-FR" sz="2000" b="0" dirty="0" smtClean="0"/>
              <a:t>Plateforme PC, </a:t>
            </a:r>
            <a:r>
              <a:rPr lang="fr-FR" sz="2000" b="0" dirty="0" err="1" smtClean="0"/>
              <a:t>Steam</a:t>
            </a:r>
            <a:r>
              <a:rPr lang="fr-FR" sz="2000" b="0" dirty="0" smtClean="0"/>
              <a:t> est un bon moyen d’accéder au marché pour des étudiants (</a:t>
            </a:r>
            <a:r>
              <a:rPr lang="fr-FR" sz="2000" b="0" dirty="0" err="1" smtClean="0"/>
              <a:t>Greenlight</a:t>
            </a:r>
            <a:r>
              <a:rPr lang="fr-FR" sz="2000" b="0" dirty="0" smtClean="0"/>
              <a:t>)</a:t>
            </a:r>
          </a:p>
          <a:p>
            <a:endParaRPr lang="fr-FR" sz="20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fr-FR" sz="2000" b="0" dirty="0" smtClean="0"/>
              <a:t>Permet un développement moins couteux, on retrouve notre cible sur ce type de support.</a:t>
            </a:r>
          </a:p>
          <a:p>
            <a:pPr>
              <a:buFont typeface="Wingdings" pitchFamily="2" charset="2"/>
              <a:buChar char="q"/>
            </a:pPr>
            <a:endParaRPr lang="fr-FR" sz="2000" dirty="0"/>
          </a:p>
          <a:p>
            <a:pPr>
              <a:buFont typeface="Wingdings" pitchFamily="2" charset="2"/>
              <a:buChar char="q"/>
            </a:pPr>
            <a:r>
              <a:rPr lang="fr-FR" sz="2000" b="0" dirty="0" smtClean="0"/>
              <a:t>Portage </a:t>
            </a:r>
            <a:r>
              <a:rPr lang="fr-FR" sz="2000" b="0" dirty="0" err="1" smtClean="0"/>
              <a:t>Wii</a:t>
            </a:r>
            <a:r>
              <a:rPr lang="fr-FR" sz="2000" b="0" dirty="0" smtClean="0"/>
              <a:t> U envisagé, cette console fourmille de ce type de jeux.</a:t>
            </a:r>
          </a:p>
          <a:p>
            <a:pPr>
              <a:buFont typeface="Wingdings" pitchFamily="2" charset="2"/>
              <a:buChar char="q"/>
            </a:pPr>
            <a:endParaRPr lang="fr-FR" sz="2000" b="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Picture 2" descr="https://scontent-b-cdg.xx.fbcdn.net/hphotos-prn2/v/1392608_10202477250319698_458571252_n.jpg?oh=ecd10fcfd15fea70fbb2e821648fb23a&amp;oe=526C7F5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00000">
            <a:off x="7268606" y="263650"/>
            <a:ext cx="1800200" cy="8180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4189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content-b-cdg.xx.fbcdn.net/hphotos-prn2/v/1392608_10202477250319698_458571252_n.jpg?oh=ecd10fcfd15fea70fbb2e821648fb23a&amp;oe=526C7F5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00000">
            <a:off x="7268606" y="263650"/>
            <a:ext cx="1800200" cy="818066"/>
          </a:xfrm>
          <a:prstGeom prst="rect">
            <a:avLst/>
          </a:prstGeom>
          <a:noFill/>
        </p:spPr>
      </p:pic>
      <p:pic>
        <p:nvPicPr>
          <p:cNvPr id="4" name="Picture 2" descr="https://scontent-b-cdg.xx.fbcdn.net/hphotos-prn1/v/911864_10202477344042041_925556689_n.jpg?oh=ab9d18bb87c2c6ff674f14946c8a5d97&amp;oe=526CF42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293096"/>
            <a:ext cx="5472608" cy="2486919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>
                <a:solidFill>
                  <a:srgbClr val="FFC000"/>
                </a:solidFill>
                <a:latin typeface="OCR A Std" pitchFamily="49" charset="0"/>
              </a:rPr>
              <a:t>Gameplay</a:t>
            </a:r>
            <a:endParaRPr lang="fr-FR" dirty="0">
              <a:solidFill>
                <a:srgbClr val="FFC000"/>
              </a:solidFill>
              <a:latin typeface="OCR A Std" pitchFamily="49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628800"/>
            <a:ext cx="4392488" cy="357984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fr-FR" sz="2400" dirty="0" smtClean="0">
                <a:latin typeface="Berlin Sans FB" pitchFamily="34" charset="0"/>
              </a:rPr>
              <a:t>L’aspect ludique tient dans la </a:t>
            </a:r>
          </a:p>
          <a:p>
            <a:pPr>
              <a:buNone/>
            </a:pPr>
            <a:r>
              <a:rPr lang="fr-FR" sz="2400" dirty="0" smtClean="0">
                <a:latin typeface="Berlin Sans FB" pitchFamily="34" charset="0"/>
              </a:rPr>
              <a:t>possibilité de tirer des blocs</a:t>
            </a:r>
          </a:p>
          <a:p>
            <a:pPr>
              <a:buNone/>
            </a:pPr>
            <a:r>
              <a:rPr lang="fr-FR" sz="2400" dirty="0" smtClean="0">
                <a:latin typeface="Berlin Sans FB" pitchFamily="34" charset="0"/>
              </a:rPr>
              <a:t>de son côté à l’aide du grappin</a:t>
            </a:r>
            <a:endParaRPr lang="fr-FR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Berlin Sans FB" pitchFamily="34" charset="0"/>
            </a:endParaRPr>
          </a:p>
          <a:p>
            <a:pPr>
              <a:buNone/>
            </a:pPr>
            <a:endParaRPr lang="fr-FR" sz="20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fr-FR" sz="2000" b="0" dirty="0" smtClean="0"/>
              <a:t>Pour s’en servir de plateforme, les avatars pouvant sauter</a:t>
            </a:r>
          </a:p>
          <a:p>
            <a:pPr>
              <a:buFont typeface="Wingdings" pitchFamily="2" charset="2"/>
              <a:buChar char="q"/>
            </a:pPr>
            <a:endParaRPr lang="fr-FR" sz="2000" b="0" dirty="0" smtClean="0"/>
          </a:p>
          <a:p>
            <a:pPr>
              <a:buFont typeface="Wingdings" pitchFamily="2" charset="2"/>
              <a:buChar char="q"/>
            </a:pPr>
            <a:r>
              <a:rPr lang="fr-FR" sz="2000" dirty="0" smtClean="0"/>
              <a:t>Pour faire tomber l’autre équipe à travers les trous ainsi formés</a:t>
            </a:r>
          </a:p>
          <a:p>
            <a:pPr>
              <a:buFont typeface="Wingdings" pitchFamily="2" charset="2"/>
              <a:buChar char="q"/>
            </a:pPr>
            <a:endParaRPr lang="fr-FR" sz="2000" b="0" dirty="0"/>
          </a:p>
          <a:p>
            <a:pPr>
              <a:buFont typeface="Wingdings" pitchFamily="2" charset="2"/>
              <a:buChar char="q"/>
            </a:pPr>
            <a:r>
              <a:rPr lang="fr-FR" sz="2000" dirty="0" smtClean="0"/>
              <a:t>Aider ses amis en les attirant avec le grappin ou en leur créant des plateformes</a:t>
            </a:r>
            <a:endParaRPr lang="fr-FR" sz="2000" b="0" dirty="0" smtClean="0"/>
          </a:p>
          <a:p>
            <a:pPr>
              <a:buFont typeface="Wingdings" pitchFamily="2" charset="2"/>
              <a:buChar char="q"/>
            </a:pPr>
            <a:endParaRPr lang="fr-FR" sz="2000" dirty="0"/>
          </a:p>
          <a:p>
            <a:pPr>
              <a:buFont typeface="Wingdings" pitchFamily="2" charset="2"/>
              <a:buChar char="q"/>
            </a:pPr>
            <a:endParaRPr lang="fr-FR" sz="2000" b="0" dirty="0" smtClean="0"/>
          </a:p>
          <a:p>
            <a:pPr>
              <a:buFont typeface="Wingdings" pitchFamily="2" charset="2"/>
              <a:buChar char="q"/>
            </a:pPr>
            <a:endParaRPr lang="fr-FR" sz="2000" b="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Picture 2" descr="https://scontent-b-cdg.xx.fbcdn.net/hphotos-prn2/v/1374420_10202477575687832_1025381468_n.jpg?oh=1c56bd9d405c30b26541a41e95c1db3b&amp;oe=526CDDF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412776"/>
            <a:ext cx="3312368" cy="5305357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4427984" y="5733256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smtClean="0"/>
              <a:t>Schéma vue de profil </a:t>
            </a:r>
            <a:endParaRPr lang="fr-FR" sz="1600" i="1" dirty="0"/>
          </a:p>
        </p:txBody>
      </p:sp>
    </p:spTree>
    <p:extLst>
      <p:ext uri="{BB962C8B-B14F-4D97-AF65-F5344CB8AC3E}">
        <p14:creationId xmlns:p14="http://schemas.microsoft.com/office/powerpoint/2010/main" xmlns="" val="244189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content-b-cdg.xx.fbcdn.net/hphotos-prn2/v/1392608_10202477250319698_458571252_n.jpg?oh=ecd10fcfd15fea70fbb2e821648fb23a&amp;oe=526C7F5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00000">
            <a:off x="7268606" y="263650"/>
            <a:ext cx="1800200" cy="818066"/>
          </a:xfrm>
          <a:prstGeom prst="rect">
            <a:avLst/>
          </a:prstGeom>
          <a:noFill/>
        </p:spPr>
      </p:pic>
      <p:pic>
        <p:nvPicPr>
          <p:cNvPr id="4" name="Picture 2" descr="https://scontent-b-cdg.xx.fbcdn.net/hphotos-prn1/v/911864_10202477344042041_925556689_n.jpg?oh=ab9d18bb87c2c6ff674f14946c8a5d97&amp;oe=526CF42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293096"/>
            <a:ext cx="5472608" cy="2486919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>
                <a:solidFill>
                  <a:srgbClr val="FFC000"/>
                </a:solidFill>
                <a:latin typeface="OCR A Std" pitchFamily="49" charset="0"/>
              </a:rPr>
              <a:t>Gameplay</a:t>
            </a:r>
            <a:endParaRPr lang="fr-FR" dirty="0">
              <a:solidFill>
                <a:srgbClr val="FFC000"/>
              </a:solidFill>
              <a:latin typeface="OCR A Std" pitchFamily="49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628800"/>
            <a:ext cx="7520940" cy="357984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dirty="0">
                <a:latin typeface="Berlin Sans FB" pitchFamily="34" charset="0"/>
              </a:rPr>
              <a:t>L’expérience s’oriente sur un affrontement </a:t>
            </a:r>
            <a:r>
              <a:rPr lang="fr-FR" sz="2400" dirty="0" smtClean="0">
                <a:latin typeface="Berlin Sans FB" pitchFamily="34" charset="0"/>
              </a:rPr>
              <a:t>dynamique,</a:t>
            </a:r>
          </a:p>
          <a:p>
            <a:pPr>
              <a:buNone/>
            </a:pPr>
            <a:r>
              <a:rPr lang="fr-FR" sz="2400" dirty="0" smtClean="0">
                <a:latin typeface="Berlin Sans FB" pitchFamily="34" charset="0"/>
              </a:rPr>
              <a:t>plein </a:t>
            </a:r>
            <a:r>
              <a:rPr lang="fr-FR" sz="2400" dirty="0">
                <a:latin typeface="Berlin Sans FB" pitchFamily="34" charset="0"/>
              </a:rPr>
              <a:t>de rebondissements </a:t>
            </a:r>
            <a:r>
              <a:rPr lang="fr-FR" sz="2400" dirty="0" smtClean="0">
                <a:latin typeface="Berlin Sans FB" pitchFamily="34" charset="0"/>
              </a:rPr>
              <a:t>et retournements </a:t>
            </a:r>
            <a:r>
              <a:rPr lang="fr-FR" sz="2400" dirty="0">
                <a:latin typeface="Berlin Sans FB" pitchFamily="34" charset="0"/>
              </a:rPr>
              <a:t>de situation</a:t>
            </a:r>
            <a:r>
              <a:rPr lang="fr-FR" sz="2400" dirty="0" smtClean="0">
                <a:latin typeface="Berlin Sans FB" pitchFamily="34" charset="0"/>
              </a:rPr>
              <a:t>.</a:t>
            </a:r>
          </a:p>
          <a:p>
            <a:pPr>
              <a:buNone/>
            </a:pPr>
            <a:endParaRPr lang="fr-FR" sz="20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fr-FR" sz="2000" b="0" dirty="0" err="1" smtClean="0"/>
              <a:t>Mind</a:t>
            </a:r>
            <a:r>
              <a:rPr lang="fr-FR" sz="2000" b="0" dirty="0" smtClean="0"/>
              <a:t> Game</a:t>
            </a:r>
          </a:p>
          <a:p>
            <a:pPr>
              <a:buFont typeface="Wingdings" pitchFamily="2" charset="2"/>
              <a:buChar char="q"/>
            </a:pPr>
            <a:endParaRPr lang="fr-FR" sz="2000" dirty="0"/>
          </a:p>
          <a:p>
            <a:pPr>
              <a:buFont typeface="Wingdings" pitchFamily="2" charset="2"/>
              <a:buChar char="q"/>
            </a:pPr>
            <a:r>
              <a:rPr lang="fr-FR" sz="2000" b="0" dirty="0" smtClean="0"/>
              <a:t>Leurres, pouvoirs à double tranchant</a:t>
            </a:r>
          </a:p>
          <a:p>
            <a:pPr>
              <a:buFont typeface="Wingdings" pitchFamily="2" charset="2"/>
              <a:buChar char="q"/>
            </a:pPr>
            <a:endParaRPr lang="fr-FR" sz="2000" dirty="0"/>
          </a:p>
          <a:p>
            <a:pPr>
              <a:buFont typeface="Wingdings" pitchFamily="2" charset="2"/>
              <a:buChar char="q"/>
            </a:pPr>
            <a:endParaRPr lang="fr-FR" sz="2000" b="0" dirty="0" smtClean="0"/>
          </a:p>
          <a:p>
            <a:pPr>
              <a:buFont typeface="Wingdings" pitchFamily="2" charset="2"/>
              <a:buChar char="q"/>
            </a:pPr>
            <a:endParaRPr lang="fr-FR" sz="2000" b="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189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content-b-cdg.xx.fbcdn.net/hphotos-prn2/v/1392608_10202477250319698_458571252_n.jpg?oh=ecd10fcfd15fea70fbb2e821648fb23a&amp;oe=526C7F5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00000">
            <a:off x="7268606" y="263650"/>
            <a:ext cx="1800200" cy="818066"/>
          </a:xfrm>
          <a:prstGeom prst="rect">
            <a:avLst/>
          </a:prstGeom>
          <a:noFill/>
        </p:spPr>
      </p:pic>
      <p:pic>
        <p:nvPicPr>
          <p:cNvPr id="4" name="Picture 2" descr="https://scontent-b-cdg.xx.fbcdn.net/hphotos-prn1/v/911864_10202477344042041_925556689_n.jpg?oh=ab9d18bb87c2c6ff674f14946c8a5d97&amp;oe=526CF42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293096"/>
            <a:ext cx="5472608" cy="2486919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C000"/>
                </a:solidFill>
                <a:latin typeface="OCR A Std" pitchFamily="49" charset="0"/>
              </a:rPr>
              <a:t>Variations</a:t>
            </a:r>
            <a:endParaRPr lang="fr-FR" dirty="0">
              <a:solidFill>
                <a:srgbClr val="FFC000"/>
              </a:solidFill>
              <a:latin typeface="OCR A Std" pitchFamily="49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628800"/>
            <a:ext cx="7520940" cy="357984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fr-FR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fr-FR" sz="2000" b="0" dirty="0" smtClean="0"/>
              <a:t>Portée du grappin</a:t>
            </a:r>
          </a:p>
          <a:p>
            <a:pPr>
              <a:buFont typeface="Wingdings" pitchFamily="2" charset="2"/>
              <a:buChar char="q"/>
            </a:pPr>
            <a:endParaRPr lang="fr-FR" sz="2000" dirty="0"/>
          </a:p>
          <a:p>
            <a:pPr>
              <a:buFont typeface="Wingdings" pitchFamily="2" charset="2"/>
              <a:buChar char="q"/>
            </a:pPr>
            <a:r>
              <a:rPr lang="fr-FR" sz="2000" b="0" dirty="0" smtClean="0"/>
              <a:t>Nombre de blocs tirés</a:t>
            </a:r>
          </a:p>
          <a:p>
            <a:pPr>
              <a:buFont typeface="Wingdings" pitchFamily="2" charset="2"/>
              <a:buChar char="q"/>
            </a:pPr>
            <a:endParaRPr lang="fr-FR" sz="2000" dirty="0"/>
          </a:p>
          <a:p>
            <a:pPr>
              <a:buFont typeface="Wingdings" pitchFamily="2" charset="2"/>
              <a:buChar char="q"/>
            </a:pPr>
            <a:r>
              <a:rPr lang="fr-FR" sz="2000" b="0" dirty="0" smtClean="0"/>
              <a:t>Distance de saut</a:t>
            </a:r>
          </a:p>
          <a:p>
            <a:pPr>
              <a:buFont typeface="Wingdings" pitchFamily="2" charset="2"/>
              <a:buChar char="q"/>
            </a:pPr>
            <a:endParaRPr lang="fr-FR" sz="2000" dirty="0"/>
          </a:p>
          <a:p>
            <a:pPr>
              <a:buFont typeface="Wingdings" pitchFamily="2" charset="2"/>
              <a:buChar char="q"/>
            </a:pPr>
            <a:r>
              <a:rPr lang="fr-FR" sz="2000" b="0" dirty="0" smtClean="0"/>
              <a:t>Possibilité de planer</a:t>
            </a:r>
          </a:p>
          <a:p>
            <a:pPr>
              <a:buFont typeface="Wingdings" pitchFamily="2" charset="2"/>
              <a:buChar char="q"/>
            </a:pPr>
            <a:endParaRPr lang="fr-FR" sz="2000" dirty="0"/>
          </a:p>
          <a:p>
            <a:pPr>
              <a:buFont typeface="Wingdings" pitchFamily="2" charset="2"/>
              <a:buChar char="q"/>
            </a:pPr>
            <a:r>
              <a:rPr lang="fr-FR" sz="2000" dirty="0" smtClean="0"/>
              <a:t>Différents types de blocs (bloc qui s’effrite, bloc qui glisse, qui tombe)</a:t>
            </a:r>
          </a:p>
          <a:p>
            <a:pPr>
              <a:buFont typeface="Wingdings" pitchFamily="2" charset="2"/>
              <a:buChar char="q"/>
            </a:pPr>
            <a:endParaRPr lang="fr-FR" sz="2000" b="0" dirty="0"/>
          </a:p>
          <a:p>
            <a:pPr>
              <a:buFont typeface="Wingdings" pitchFamily="2" charset="2"/>
              <a:buChar char="q"/>
            </a:pPr>
            <a:r>
              <a:rPr lang="fr-FR" sz="2000" dirty="0" smtClean="0"/>
              <a:t>Pression avec un </a:t>
            </a:r>
            <a:r>
              <a:rPr lang="fr-FR" sz="2000" dirty="0" err="1" smtClean="0"/>
              <a:t>Timer</a:t>
            </a:r>
            <a:endParaRPr lang="fr-FR" sz="2000" b="0" dirty="0" smtClean="0"/>
          </a:p>
          <a:p>
            <a:pPr>
              <a:buFont typeface="Wingdings" pitchFamily="2" charset="2"/>
              <a:buChar char="q"/>
            </a:pPr>
            <a:endParaRPr lang="fr-FR" sz="2000" dirty="0"/>
          </a:p>
          <a:p>
            <a:pPr>
              <a:buFont typeface="Wingdings" pitchFamily="2" charset="2"/>
              <a:buChar char="q"/>
            </a:pPr>
            <a:endParaRPr lang="fr-FR" sz="2000" b="0" dirty="0" smtClean="0"/>
          </a:p>
          <a:p>
            <a:pPr>
              <a:buFont typeface="Wingdings" pitchFamily="2" charset="2"/>
              <a:buChar char="q"/>
            </a:pPr>
            <a:endParaRPr lang="fr-FR" sz="2000" b="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189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content-b-cdg.xx.fbcdn.net/hphotos-prn2/v/1392608_10202477250319698_458571252_n.jpg?oh=ecd10fcfd15fea70fbb2e821648fb23a&amp;oe=526C7F5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00000">
            <a:off x="7268606" y="263650"/>
            <a:ext cx="1800200" cy="818066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C000"/>
                </a:solidFill>
                <a:latin typeface="OCR A Std" pitchFamily="49" charset="0"/>
              </a:rPr>
              <a:t>Monétisation</a:t>
            </a:r>
            <a:endParaRPr lang="fr-FR" dirty="0">
              <a:solidFill>
                <a:srgbClr val="FFC000"/>
              </a:solidFill>
              <a:latin typeface="OCR A Std" pitchFamily="49" charset="0"/>
            </a:endParaRPr>
          </a:p>
        </p:txBody>
      </p:sp>
      <p:pic>
        <p:nvPicPr>
          <p:cNvPr id="36866" name="Picture 2" descr="https://scontent-a-cdg.xx.fbcdn.net/hphotos-frc3/1377501_749655478394411_1892247853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0952" y="1369268"/>
            <a:ext cx="6629400" cy="5372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4189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scontent-b-cdg.xx.fbcdn.net/hphotos-prn1/v/911864_10202477344042041_925556689_n.jpg?oh=ab9d18bb87c2c6ff674f14946c8a5d97&amp;oe=526C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4293096"/>
            <a:ext cx="5472608" cy="2486919"/>
          </a:xfrm>
          <a:prstGeom prst="rect">
            <a:avLst/>
          </a:prstGeom>
          <a:noFill/>
        </p:spPr>
      </p:pic>
      <p:pic>
        <p:nvPicPr>
          <p:cNvPr id="5" name="Picture 2" descr="https://scontent-b-cdg.xx.fbcdn.net/hphotos-prn2/v/1392608_10202477250319698_458571252_n.jpg?oh=ecd10fcfd15fea70fbb2e821648fb23a&amp;oe=526C7F5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00000">
            <a:off x="7268606" y="263650"/>
            <a:ext cx="1800200" cy="818066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rgbClr val="FFC000"/>
                </a:solidFill>
                <a:latin typeface="OCR A Std" pitchFamily="49" charset="0"/>
              </a:rPr>
              <a:t>Direction </a:t>
            </a:r>
            <a:br>
              <a:rPr lang="fr-FR" dirty="0" smtClean="0">
                <a:solidFill>
                  <a:srgbClr val="FFC000"/>
                </a:solidFill>
                <a:latin typeface="OCR A Std" pitchFamily="49" charset="0"/>
              </a:rPr>
            </a:br>
            <a:r>
              <a:rPr lang="fr-FR" dirty="0" smtClean="0">
                <a:solidFill>
                  <a:srgbClr val="FFC000"/>
                </a:solidFill>
                <a:latin typeface="OCR A Std" pitchFamily="49" charset="0"/>
              </a:rPr>
              <a:t>artistique</a:t>
            </a:r>
            <a:endParaRPr lang="fr-FR" dirty="0">
              <a:solidFill>
                <a:srgbClr val="FFC000"/>
              </a:solidFill>
              <a:latin typeface="OCR A Std" pitchFamily="49" charset="0"/>
            </a:endParaRP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827584" y="1628800"/>
            <a:ext cx="7520940" cy="41764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dirty="0" smtClean="0">
                <a:latin typeface="Berlin Sans FB" pitchFamily="34" charset="0"/>
              </a:rPr>
              <a:t>L’univers voit s’affronter des robots au style épuré et </a:t>
            </a:r>
          </a:p>
          <a:p>
            <a:pPr>
              <a:buNone/>
            </a:pPr>
            <a:r>
              <a:rPr lang="fr-FR" sz="2400" dirty="0" smtClean="0">
                <a:latin typeface="Berlin Sans FB" pitchFamily="34" charset="0"/>
              </a:rPr>
              <a:t>cartoon</a:t>
            </a:r>
          </a:p>
          <a:p>
            <a:pPr>
              <a:buNone/>
            </a:pPr>
            <a:endParaRPr lang="fr-FR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Berlin Sans FB" pitchFamily="34" charset="0"/>
            </a:endParaRPr>
          </a:p>
          <a:p>
            <a:pPr>
              <a:buNone/>
            </a:pPr>
            <a:endParaRPr lang="fr-FR" sz="20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fr-FR" sz="2000" b="0" dirty="0" smtClean="0"/>
              <a:t>Les avatars sont constitués d’aplats de couleur qui contrastent avec le mur</a:t>
            </a:r>
          </a:p>
          <a:p>
            <a:pPr>
              <a:buFont typeface="Wingdings" pitchFamily="2" charset="2"/>
              <a:buChar char="q"/>
            </a:pPr>
            <a:endParaRPr lang="fr-FR" sz="2000" dirty="0"/>
          </a:p>
          <a:p>
            <a:pPr>
              <a:buFont typeface="Wingdings" pitchFamily="2" charset="2"/>
              <a:buChar char="q"/>
            </a:pPr>
            <a:r>
              <a:rPr lang="fr-FR" sz="2000" dirty="0" err="1" smtClean="0"/>
              <a:t>Assets</a:t>
            </a:r>
            <a:r>
              <a:rPr lang="fr-FR" sz="2000" dirty="0" smtClean="0"/>
              <a:t> 3D en </a:t>
            </a:r>
            <a:r>
              <a:rPr lang="fr-FR" sz="2000" dirty="0" err="1" smtClean="0"/>
              <a:t>low</a:t>
            </a:r>
            <a:r>
              <a:rPr lang="fr-FR" sz="2000" dirty="0" smtClean="0"/>
              <a:t>-</a:t>
            </a:r>
            <a:r>
              <a:rPr lang="fr-FR" sz="2000" dirty="0" err="1" smtClean="0"/>
              <a:t>polygons</a:t>
            </a:r>
            <a:endParaRPr lang="fr-FR" sz="2000" dirty="0" smtClean="0"/>
          </a:p>
          <a:p>
            <a:pPr>
              <a:buFont typeface="Wingdings" pitchFamily="2" charset="2"/>
              <a:buChar char="q"/>
            </a:pPr>
            <a:endParaRPr lang="fr-FR" sz="2000" dirty="0"/>
          </a:p>
          <a:p>
            <a:pPr>
              <a:buFont typeface="Wingdings" pitchFamily="2" charset="2"/>
              <a:buChar char="q"/>
            </a:pPr>
            <a:r>
              <a:rPr lang="fr-FR" sz="2000" dirty="0" smtClean="0"/>
              <a:t>Forte dimension cubique </a:t>
            </a:r>
            <a:endParaRPr lang="fr-FR" sz="2000" dirty="0"/>
          </a:p>
          <a:p>
            <a:pPr>
              <a:buFont typeface="Wingdings" pitchFamily="2" charset="2"/>
              <a:buChar char="q"/>
            </a:pPr>
            <a:endParaRPr lang="fr-FR" sz="2000" b="0" dirty="0" smtClean="0"/>
          </a:p>
          <a:p>
            <a:pPr>
              <a:buFont typeface="Wingdings" pitchFamily="2" charset="2"/>
              <a:buChar char="q"/>
            </a:pPr>
            <a:endParaRPr lang="fr-FR" sz="2000" dirty="0"/>
          </a:p>
          <a:p>
            <a:pPr>
              <a:buFont typeface="Wingdings" pitchFamily="2" charset="2"/>
              <a:buChar char="q"/>
            </a:pPr>
            <a:endParaRPr lang="fr-FR" sz="2000" b="0" dirty="0" smtClean="0"/>
          </a:p>
          <a:p>
            <a:pPr>
              <a:buFont typeface="Wingdings" pitchFamily="2" charset="2"/>
              <a:buChar char="q"/>
            </a:pPr>
            <a:endParaRPr lang="fr-FR" sz="2000" dirty="0"/>
          </a:p>
          <a:p>
            <a:pPr>
              <a:buFont typeface="Wingdings" pitchFamily="2" charset="2"/>
              <a:buChar char="q"/>
            </a:pPr>
            <a:endParaRPr lang="fr-FR" sz="2000" b="0" dirty="0" smtClean="0"/>
          </a:p>
          <a:p>
            <a:pPr>
              <a:buFont typeface="Wingdings" pitchFamily="2" charset="2"/>
              <a:buChar char="q"/>
            </a:pPr>
            <a:endParaRPr lang="fr-FR" sz="2000" b="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189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scontent-b-cdg.xx.fbcdn.net/hphotos-prn1/v/911864_10202477344042041_925556689_n.jpg?oh=ab9d18bb87c2c6ff674f14946c8a5d97&amp;oe=526CF4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4293096"/>
            <a:ext cx="5472608" cy="2486919"/>
          </a:xfrm>
          <a:prstGeom prst="rect">
            <a:avLst/>
          </a:prstGeom>
          <a:noFill/>
        </p:spPr>
      </p:pic>
      <p:pic>
        <p:nvPicPr>
          <p:cNvPr id="5" name="Picture 2" descr="https://scontent-b-cdg.xx.fbcdn.net/hphotos-prn2/v/1392608_10202477250319698_458571252_n.jpg?oh=ecd10fcfd15fea70fbb2e821648fb23a&amp;oe=526C7F5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00000">
            <a:off x="7268606" y="263650"/>
            <a:ext cx="1800200" cy="818066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612576" y="908720"/>
            <a:ext cx="6275040" cy="994122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rgbClr val="FFC000"/>
                </a:solidFill>
                <a:latin typeface="OCR A Std" pitchFamily="49" charset="0"/>
              </a:rPr>
              <a:t>Rendu 2D possible d’un robot</a:t>
            </a:r>
            <a:endParaRPr lang="fr-FR" dirty="0">
              <a:solidFill>
                <a:srgbClr val="FFC000"/>
              </a:solidFill>
              <a:latin typeface="OCR A Std" pitchFamily="49" charset="0"/>
            </a:endParaRPr>
          </a:p>
        </p:txBody>
      </p:sp>
      <p:pic>
        <p:nvPicPr>
          <p:cNvPr id="44034" name="Picture 2" descr="http://puu.sh/4ZhJ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268760"/>
            <a:ext cx="3436079" cy="53584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4189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</TotalTime>
  <Words>237</Words>
  <Application>Microsoft Office PowerPoint</Application>
  <PresentationFormat>Affichage à l'écran (4:3)</PresentationFormat>
  <Paragraphs>92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Diapositive 1</vt:lpstr>
      <vt:lpstr>Pitch</vt:lpstr>
      <vt:lpstr>Cible/Support</vt:lpstr>
      <vt:lpstr>Gameplay</vt:lpstr>
      <vt:lpstr>Gameplay</vt:lpstr>
      <vt:lpstr>Variations</vt:lpstr>
      <vt:lpstr>Monétisation</vt:lpstr>
      <vt:lpstr>Direction  artistique</vt:lpstr>
      <vt:lpstr>Rendu 2D possible d’un robot</vt:lpstr>
      <vt:lpstr>Inspiration</vt:lpstr>
      <vt:lpstr>Merci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</dc:creator>
  <cp:lastModifiedBy>etudiant</cp:lastModifiedBy>
  <cp:revision>29</cp:revision>
  <dcterms:created xsi:type="dcterms:W3CDTF">2013-10-10T23:18:04Z</dcterms:created>
  <dcterms:modified xsi:type="dcterms:W3CDTF">2013-10-25T18:25:14Z</dcterms:modified>
</cp:coreProperties>
</file>