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620537-3813-4537-A4D5-1C86F58D17BB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C895BE-5463-4FC6-9800-7A7087032E5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278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2C7260-0231-4061-A9A8-D9796468D685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C55CA0E-E9DD-4088-9DE1-84D967801FA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9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7383B9-FF51-431B-815A-3AAF0B69493E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0DCAB5-C6DF-4CA6-A5CE-6BED119B2C8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145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107B5B-483C-4A1B-AE29-A8F10202FCE0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C63B69-262F-47E3-8E2F-EE198966193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16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9DD7B91-A0F3-4DFB-9D68-85DD3829AF69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19BC5A-28FA-4905-B3D7-684A25F6B55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858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F8888FD-C873-4485-A1EF-8597A8449A21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BC2B32-FA03-44D6-8F6E-402756FC1DE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323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C151E6-3FF4-4BBB-B33F-3240AC3DE484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47E66E-238D-4A33-B0AA-98036ECB0CF3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17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EA0C85-A677-48C5-8617-F2E34CB7CCB3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62C545-580C-492C-97DF-0285B0645D4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647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7B59CA-B976-4D3B-83BB-58F1127863B6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DC1A12-38B4-4FCE-A103-DD1A5EBD828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02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474E10-D7F6-43F6-9702-DD5F125A399E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E86DB5-72FF-4135-8981-FC754FD426F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023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lang="fr-FR"/>
            </a:lvl1pPr>
          </a:lstStyle>
          <a:p>
            <a:pPr lvl="0"/>
            <a:endParaRPr lang="fr-FR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1CD315-F482-4BEC-B521-F7B34216063A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FFF9B9-820B-4DAA-9D83-DDE01E147FBA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969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29C2AC8C-569F-43F3-B515-0D6A24929873}" type="datetime1">
              <a:rPr lang="fr-FR"/>
              <a:pPr lvl="0"/>
              <a:t>18/11/2013</a:t>
            </a:fld>
            <a:endParaRPr lang="fr-FR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482C76CC-995D-4B21-B366-873D0897583F}" type="slidenum"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FFFFFF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en-US" sz="3200" b="0" i="0" u="none" strike="noStrike" kern="1200" cap="none" spc="0" baseline="0">
          <a:solidFill>
            <a:srgbClr val="FFFFFF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en-US" sz="2800" b="0" i="0" u="none" strike="noStrike" kern="1200" cap="none" spc="0" baseline="0">
          <a:solidFill>
            <a:srgbClr val="FFFFFF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FFFFFF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en-US" sz="2000" b="0" i="0" u="none" strike="noStrike" kern="1200" cap="none" spc="0" baseline="0">
          <a:solidFill>
            <a:srgbClr val="FFFFFF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en-US" sz="2000" b="0" i="0" u="none" strike="noStrike" kern="1200" cap="none" spc="0" baseline="0">
          <a:solidFill>
            <a:srgbClr val="FFFFFF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450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76771" y="163988"/>
            <a:ext cx="8784979" cy="18158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0" i="0" u="none" strike="noStrike" kern="1200" cap="none" spc="0" baseline="0">
                <a:solidFill>
                  <a:srgbClr val="FFFFFF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UPSIDE DOWN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FFFFFF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En quoi l’existence de deux planètes si proches semblables à la Terre </a:t>
            </a:r>
            <a:r>
              <a:rPr lang="fr-FR" sz="3600" b="0" i="0" u="none" strike="noStrike" kern="1200" cap="none" spc="0" baseline="0">
                <a:solidFill>
                  <a:srgbClr val="FFFFFF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est impossible?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67541" y="548676"/>
            <a:ext cx="8229600" cy="1143000"/>
          </a:xfrm>
        </p:spPr>
        <p:txBody>
          <a:bodyPr/>
          <a:lstStyle/>
          <a:p>
            <a:pPr lvl="0"/>
            <a:r>
              <a:rPr lang="fr-FR"/>
              <a:t>En combien de temps font-elles un tour?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 txBox="1">
                <a:spLocks noGrp="1"/>
              </p:cNvSpPr>
              <p:nvPr>
                <p:ph idx="1"/>
              </p:nvPr>
            </p:nvSpPr>
            <p:spPr>
              <a:xfrm>
                <a:off x="395532" y="2132856"/>
                <a:ext cx="8229600" cy="4525959"/>
              </a:xfrm>
            </p:spPr>
            <p:txBody>
              <a:bodyPr/>
              <a:lstStyle/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Prenons pour comparaison la vitesse de la Terre qui tourne autour du soleil</a:t>
                </a:r>
              </a:p>
              <a:p>
                <a:pPr lvl="0"/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          d = 993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km      t= 365 j</a:t>
                </a:r>
              </a:p>
              <a:p>
                <a:pPr lvl="0"/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=&gt; 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>
                            <a:latin typeface="Cambria Math"/>
                          </a:rPr>
                          <m:t>993 ∗ </m:t>
                        </m:r>
                        <m:sSup>
                          <m:sSupPr>
                            <m:ctrlPr>
                              <a:rPr lang="fr-F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FR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fr-FR">
                            <a:latin typeface="Cambria Math"/>
                          </a:rPr>
                          <m:t>365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= 2,72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km/j</a:t>
                </a: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Soit 1,13*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km/h</a:t>
                </a: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Ou 1889 km/s</a:t>
                </a:r>
              </a:p>
            </p:txBody>
          </p:sp>
        </mc:Choice>
        <mc:Fallback>
          <p:sp>
            <p:nvSpPr>
              <p:cNvPr id="3" name="Conten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2" y="2132856"/>
                <a:ext cx="8229600" cy="4525959"/>
              </a:xfrm>
              <a:blipFill rotWithShape="1">
                <a:blip r:embed="rId2"/>
                <a:stretch>
                  <a:fillRect l="-1037" t="-1078" b="-22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Calcul de l’orbite des deux planètes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 txBox="1"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endParaRPr lang="fr-FR"/>
              </a:p>
              <a:p>
                <a:pPr lvl="0"/>
                <a:endParaRPr lang="fr-FR"/>
              </a:p>
              <a:p>
                <a:pPr lvl="0"/>
                <a:endParaRPr lang="fr-FR"/>
              </a:p>
              <a:p>
                <a:pPr lvl="0"/>
                <a:endParaRPr lang="fr-FR" sz="1100"/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R= rayon terre + ½ distance planète 1-planète 2</a:t>
                </a:r>
              </a:p>
              <a:p>
                <a:pPr lvl="0"/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R= 6371+2,5 = 6373,5 km</a:t>
                </a:r>
              </a:p>
              <a:p>
                <a:pPr lvl="0"/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P= </a:t>
                </a:r>
                <a14:m>
                  <m:oMath xmlns:m="http://schemas.openxmlformats.org/officeDocument/2006/math">
                    <m:r>
                      <a:rPr lang="fr-FR">
                        <a:latin typeface="Cambria Math"/>
                      </a:rPr>
                      <m:t>2</m:t>
                    </m:r>
                    <m:r>
                      <a:rPr lang="fr-FR" i="1">
                        <a:latin typeface="Cambria Math"/>
                      </a:rPr>
                      <m:t>𝜋</m:t>
                    </m:r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R = 40 045,9 km</a:t>
                </a:r>
              </a:p>
            </p:txBody>
          </p:sp>
        </mc:Choice>
        <mc:Fallback>
          <p:sp>
            <p:nvSpPr>
              <p:cNvPr id="3" name="Conten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b="-14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2483766" y="1628802"/>
            <a:ext cx="1656179" cy="165617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5" name="Oval 4"/>
          <p:cNvSpPr/>
          <p:nvPr/>
        </p:nvSpPr>
        <p:spPr>
          <a:xfrm>
            <a:off x="4644009" y="1628802"/>
            <a:ext cx="1656179" cy="165617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00"/>
          </a:solidFill>
          <a:ln w="25402">
            <a:solidFill>
              <a:srgbClr val="FFC000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6" name="Straight Connector 6"/>
          <p:cNvCxnSpPr>
            <a:stCxn id="4" idx="1"/>
            <a:endCxn id="5" idx="3"/>
          </p:cNvCxnSpPr>
          <p:nvPr/>
        </p:nvCxnSpPr>
        <p:spPr>
          <a:xfrm>
            <a:off x="4139945" y="2456892"/>
            <a:ext cx="504064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prstDash val="solid"/>
          </a:ln>
        </p:spPr>
      </p:cxnSp>
      <p:cxnSp>
        <p:nvCxnSpPr>
          <p:cNvPr id="7" name="Straight Connector 8"/>
          <p:cNvCxnSpPr/>
          <p:nvPr/>
        </p:nvCxnSpPr>
        <p:spPr>
          <a:xfrm flipH="1">
            <a:off x="4391982" y="2456892"/>
            <a:ext cx="1080116" cy="0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sp>
        <p:nvSpPr>
          <p:cNvPr id="8" name="TextBox 9"/>
          <p:cNvSpPr txBox="1"/>
          <p:nvPr/>
        </p:nvSpPr>
        <p:spPr>
          <a:xfrm>
            <a:off x="4953835" y="2548524"/>
            <a:ext cx="589650" cy="4616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FF0000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R</a:t>
            </a:r>
          </a:p>
        </p:txBody>
      </p:sp>
      <p:cxnSp>
        <p:nvCxnSpPr>
          <p:cNvPr id="9" name="Straight Connector 13"/>
          <p:cNvCxnSpPr/>
          <p:nvPr/>
        </p:nvCxnSpPr>
        <p:spPr>
          <a:xfrm>
            <a:off x="4391982" y="2204865"/>
            <a:ext cx="0" cy="504054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cxnSp>
        <p:nvCxnSpPr>
          <p:cNvPr id="10" name="Straight Connector 20"/>
          <p:cNvCxnSpPr/>
          <p:nvPr/>
        </p:nvCxnSpPr>
        <p:spPr>
          <a:xfrm>
            <a:off x="5472098" y="2181794"/>
            <a:ext cx="0" cy="504054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Mise en situation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 txBox="1">
                <a:spLocks noGrp="1"/>
              </p:cNvSpPr>
              <p:nvPr>
                <p:ph idx="1"/>
              </p:nvPr>
            </p:nvSpPr>
            <p:spPr>
              <a:xfrm>
                <a:off x="467541" y="1340766"/>
                <a:ext cx="8229600" cy="4641375"/>
              </a:xfrm>
            </p:spPr>
            <p:txBody>
              <a:bodyPr/>
              <a:lstStyle/>
              <a:p>
                <a:pPr lvl="0"/>
                <a:r>
                  <a:rPr lang="fr-FR" sz="2400" u="sng">
                    <a:latin typeface="Times New Roman" pitchFamily="18"/>
                    <a:cs typeface="Times New Roman" pitchFamily="18"/>
                  </a:rPr>
                  <a:t>SI 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les planètes allaient à la même vitesse que celle de la Terre qui tourne autour du soleil</a:t>
                </a:r>
              </a:p>
              <a:p>
                <a:pPr lvl="0"/>
                <a:r>
                  <a:rPr lang="fr-FR" sz="2400" u="sng">
                    <a:latin typeface="Times New Roman" pitchFamily="18"/>
                    <a:cs typeface="Times New Roman" pitchFamily="18"/>
                  </a:rPr>
                  <a:t>ALORS 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on aurait 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</a:t>
                </a: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=&gt; 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>
                            <a:latin typeface="Cambria Math"/>
                          </a:rPr>
                          <m:t>40 045, 9</m:t>
                        </m:r>
                      </m:num>
                      <m:den>
                        <m:r>
                          <a:rPr lang="fr-FR">
                            <a:latin typeface="Cambria Math"/>
                          </a:rPr>
                          <m:t>1889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= 21,2 sec</a:t>
                </a:r>
              </a:p>
              <a:p>
                <a:pPr lvl="0"/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/>
                <a:r>
                  <a:rPr lang="fr-FR" sz="2400" u="sng">
                    <a:latin typeface="Times New Roman" pitchFamily="18"/>
                    <a:cs typeface="Times New Roman" pitchFamily="18"/>
                  </a:rPr>
                  <a:t>OR 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 force de gravitation et force centripète proportionnelles</a:t>
                </a: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a/b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 = 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b/a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 &gt; 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S/T   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 et  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centripète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 = ma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𝑚</m:t>
                        </m:r>
                        <m:r>
                          <a:rPr lang="fr-FR">
                            <a:latin typeface="Cambria Math"/>
                          </a:rPr>
                          <m:t>.</m:t>
                        </m:r>
                        <m:r>
                          <a:rPr lang="fr-FR" i="1">
                            <a:latin typeface="Cambria Math"/>
                          </a:rPr>
                          <m:t>𝑣</m:t>
                        </m:r>
                        <m:r>
                          <a:rPr lang="fr-FR">
                            <a:latin typeface="Cambria Math"/>
                          </a:rPr>
                          <m:t>²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D’où vitesse des planètes sur leur orbite &gt; vitesse de la Terre autour du Soleil</a:t>
                </a:r>
              </a:p>
              <a:p>
                <a:pPr lvl="0"/>
                <a:r>
                  <a:rPr lang="fr-FR" sz="2400">
                    <a:latin typeface="Times New Roman" pitchFamily="18"/>
                    <a:cs typeface="Times New Roman" pitchFamily="18"/>
                  </a:rPr>
                  <a:t>Donc t &lt;21,2 sec</a:t>
                </a:r>
              </a:p>
              <a:p>
                <a:pPr lvl="0"/>
                <a:endParaRPr lang="fr-FR"/>
              </a:p>
            </p:txBody>
          </p:sp>
        </mc:Choice>
        <mc:Fallback>
          <p:sp>
            <p:nvSpPr>
              <p:cNvPr id="3" name="Conten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1" y="1340766"/>
                <a:ext cx="8229600" cy="4641375"/>
              </a:xfrm>
              <a:blipFill rotWithShape="1">
                <a:blip r:embed="rId2"/>
                <a:stretch>
                  <a:fillRect l="-1037" t="-1051" b="-218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Conclusion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67541" y="1412775"/>
            <a:ext cx="8229600" cy="4525959"/>
          </a:xfrm>
        </p:spPr>
        <p:txBody>
          <a:bodyPr/>
          <a:lstStyle/>
          <a:p>
            <a:pPr marL="0" lvl="0" indent="0">
              <a:buNone/>
            </a:pPr>
            <a:endParaRPr lang="fr-FR"/>
          </a:p>
          <a:p>
            <a:pPr lvl="0"/>
            <a:r>
              <a:rPr lang="fr-FR">
                <a:latin typeface="Times New Roman" pitchFamily="18"/>
                <a:cs typeface="Times New Roman" pitchFamily="18"/>
              </a:rPr>
              <a:t>Les journées durent moins de 20 sec sans quoi il y aurait collision </a:t>
            </a:r>
          </a:p>
          <a:p>
            <a:pPr lvl="0"/>
            <a:endParaRPr lang="fr-FR">
              <a:latin typeface="Times New Roman" pitchFamily="18"/>
              <a:cs typeface="Times New Roman" pitchFamily="18"/>
            </a:endParaRPr>
          </a:p>
          <a:p>
            <a:pPr lvl="0"/>
            <a:r>
              <a:rPr lang="fr-FR">
                <a:latin typeface="Times New Roman" pitchFamily="18"/>
                <a:cs typeface="Times New Roman" pitchFamily="18"/>
              </a:rPr>
              <a:t>=&gt; impossibilité de développement d’un écosystème semblable à la Terre</a:t>
            </a:r>
          </a:p>
          <a:p>
            <a:pPr lvl="0"/>
            <a:r>
              <a:rPr lang="fr-FR">
                <a:latin typeface="Times New Roman" pitchFamily="18"/>
                <a:cs typeface="Times New Roman" pitchFamily="18"/>
              </a:rPr>
              <a:t>=&gt;impossibilité de présence de l’espèce humaine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Exposition de la situation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Deux planètes identiques</a:t>
            </a:r>
          </a:p>
          <a:p>
            <a:pPr marL="0" lvl="0" indent="0">
              <a:spcBef>
                <a:spcPts val="600"/>
              </a:spcBef>
              <a:buNone/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Caractéristiques de la Terre (même distance Terre-Soleil, même taille, même masse, même atmosphère permettant la vie, même évolution)</a:t>
            </a:r>
          </a:p>
          <a:p>
            <a:pPr marL="0" lvl="0" indent="0">
              <a:spcBef>
                <a:spcPts val="600"/>
              </a:spcBef>
              <a:buNone/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Evolution et Histoire identiques aux deux planètes (les êtres vivants s’y sont développé de la même façon, l’espèce humaine est présente sur les deux planètes, ces « deux » espèces humaines peuvent se comprendre et se reproduire entre eux)</a:t>
            </a:r>
          </a:p>
          <a:p>
            <a:pPr lvl="0"/>
            <a:endParaRPr lang="fr-FR"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Premières incohérences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Les deux planètes sont reliées par une haute tour =&gt; ne sont pas indépendantes, ne tournent pas sur elles mêmes</a:t>
            </a: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=&gt; absence de jour et de nuit</a:t>
            </a: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=&gt; même partie constamment à l’ombre et constamment à la lumière </a:t>
            </a: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=&gt; impossibilité de développement d’êtres vivants tels que nous les connaissons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Hypothèse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95532" y="1221190"/>
            <a:ext cx="8229600" cy="5472610"/>
          </a:xfrm>
        </p:spPr>
        <p:txBody>
          <a:bodyPr/>
          <a:lstStyle/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Supposons alors, pour que les journées existent, que ces deux planètes soit dépendantes et tournent ensembles autour de leur barycentre ainsi qu’autour du soleil (force centripète)</a:t>
            </a: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endParaRPr lang="fr-FR" sz="2400">
              <a:latin typeface="Times New Roman" pitchFamily="18"/>
              <a:cs typeface="Times New Roman" pitchFamily="18"/>
            </a:endParaRP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Toutes deux caractéristiques de la Terre donc même masse</a:t>
            </a: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=&gt; barycentre milieu de la distance qui les sépare</a:t>
            </a:r>
          </a:p>
          <a:p>
            <a:pPr lvl="0">
              <a:spcBef>
                <a:spcPts val="600"/>
              </a:spcBef>
            </a:pPr>
            <a:r>
              <a:rPr lang="fr-FR" sz="2400">
                <a:latin typeface="Times New Roman" pitchFamily="18"/>
                <a:cs typeface="Times New Roman" pitchFamily="18"/>
              </a:rPr>
              <a:t>=&gt; milieu de la tour TransWorld</a:t>
            </a:r>
          </a:p>
        </p:txBody>
      </p:sp>
      <p:sp>
        <p:nvSpPr>
          <p:cNvPr id="4" name="Oval 9"/>
          <p:cNvSpPr/>
          <p:nvPr/>
        </p:nvSpPr>
        <p:spPr>
          <a:xfrm>
            <a:off x="700576" y="3381432"/>
            <a:ext cx="720080" cy="72008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5" name="Oval 10"/>
          <p:cNvSpPr/>
          <p:nvPr/>
        </p:nvSpPr>
        <p:spPr>
          <a:xfrm>
            <a:off x="1758994" y="3381432"/>
            <a:ext cx="720080" cy="72008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00"/>
          </a:solidFill>
          <a:ln w="25402">
            <a:solidFill>
              <a:srgbClr val="FFC000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6" name="Straight Connector 12"/>
          <p:cNvCxnSpPr>
            <a:stCxn id="4" idx="1"/>
            <a:endCxn id="5" idx="3"/>
          </p:cNvCxnSpPr>
          <p:nvPr/>
        </p:nvCxnSpPr>
        <p:spPr>
          <a:xfrm>
            <a:off x="1420656" y="3741472"/>
            <a:ext cx="338338" cy="0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cxnSp>
        <p:nvCxnSpPr>
          <p:cNvPr id="7" name="Straight Connector 14"/>
          <p:cNvCxnSpPr/>
          <p:nvPr/>
        </p:nvCxnSpPr>
        <p:spPr>
          <a:xfrm>
            <a:off x="1589821" y="3525450"/>
            <a:ext cx="0" cy="432045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sp>
        <p:nvSpPr>
          <p:cNvPr id="8" name="Oval 20"/>
          <p:cNvSpPr/>
          <p:nvPr/>
        </p:nvSpPr>
        <p:spPr>
          <a:xfrm>
            <a:off x="3669011" y="3885486"/>
            <a:ext cx="720080" cy="72008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9" name="Oval 21"/>
          <p:cNvSpPr/>
          <p:nvPr/>
        </p:nvSpPr>
        <p:spPr>
          <a:xfrm>
            <a:off x="3669011" y="2877379"/>
            <a:ext cx="720080" cy="72008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00"/>
          </a:solidFill>
          <a:ln w="25402">
            <a:solidFill>
              <a:srgbClr val="FFC000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0" name="Straight Connector 25"/>
          <p:cNvCxnSpPr>
            <a:stCxn id="8" idx="0"/>
          </p:cNvCxnSpPr>
          <p:nvPr/>
        </p:nvCxnSpPr>
        <p:spPr>
          <a:xfrm flipV="1">
            <a:off x="4029056" y="3597450"/>
            <a:ext cx="0" cy="288036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cxnSp>
        <p:nvCxnSpPr>
          <p:cNvPr id="11" name="Straight Connector 27"/>
          <p:cNvCxnSpPr/>
          <p:nvPr/>
        </p:nvCxnSpPr>
        <p:spPr>
          <a:xfrm>
            <a:off x="3859883" y="3741468"/>
            <a:ext cx="360045" cy="0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sp>
        <p:nvSpPr>
          <p:cNvPr id="12" name="Oval 28"/>
          <p:cNvSpPr/>
          <p:nvPr/>
        </p:nvSpPr>
        <p:spPr>
          <a:xfrm>
            <a:off x="4897023" y="3363428"/>
            <a:ext cx="756080" cy="75608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00"/>
          </a:solidFill>
          <a:ln w="25402">
            <a:solidFill>
              <a:srgbClr val="FFC000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13" name="Oval 29"/>
          <p:cNvSpPr/>
          <p:nvPr/>
        </p:nvSpPr>
        <p:spPr>
          <a:xfrm>
            <a:off x="5978283" y="3354430"/>
            <a:ext cx="774085" cy="77408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4" name="Straight Connector 33"/>
          <p:cNvCxnSpPr>
            <a:stCxn id="12" idx="1"/>
          </p:cNvCxnSpPr>
          <p:nvPr/>
        </p:nvCxnSpPr>
        <p:spPr>
          <a:xfrm>
            <a:off x="5653104" y="3741468"/>
            <a:ext cx="324036" cy="0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cxnSp>
        <p:nvCxnSpPr>
          <p:cNvPr id="15" name="Straight Connector 35"/>
          <p:cNvCxnSpPr/>
          <p:nvPr/>
        </p:nvCxnSpPr>
        <p:spPr>
          <a:xfrm>
            <a:off x="5815126" y="3525450"/>
            <a:ext cx="0" cy="432045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sp>
        <p:nvSpPr>
          <p:cNvPr id="16" name="Oval 36"/>
          <p:cNvSpPr/>
          <p:nvPr/>
        </p:nvSpPr>
        <p:spPr>
          <a:xfrm>
            <a:off x="7258415" y="2806997"/>
            <a:ext cx="792089" cy="79208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17" name="Oval 37"/>
          <p:cNvSpPr/>
          <p:nvPr/>
        </p:nvSpPr>
        <p:spPr>
          <a:xfrm>
            <a:off x="7258415" y="3885486"/>
            <a:ext cx="792089" cy="79208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00"/>
          </a:solidFill>
          <a:ln w="25402">
            <a:solidFill>
              <a:srgbClr val="FFC000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18" name="Straight Connector 39"/>
          <p:cNvCxnSpPr>
            <a:stCxn id="16" idx="2"/>
            <a:endCxn id="17" idx="0"/>
          </p:cNvCxnSpPr>
          <p:nvPr/>
        </p:nvCxnSpPr>
        <p:spPr>
          <a:xfrm>
            <a:off x="7654460" y="3599086"/>
            <a:ext cx="0" cy="286400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cxnSp>
        <p:nvCxnSpPr>
          <p:cNvPr id="19" name="Straight Connector 41"/>
          <p:cNvCxnSpPr/>
          <p:nvPr/>
        </p:nvCxnSpPr>
        <p:spPr>
          <a:xfrm>
            <a:off x="7489987" y="3741468"/>
            <a:ext cx="360045" cy="0"/>
          </a:xfrm>
          <a:prstGeom prst="straightConnector1">
            <a:avLst/>
          </a:prstGeom>
          <a:noFill/>
          <a:ln w="9528">
            <a:solidFill>
              <a:srgbClr val="FF0000"/>
            </a:solidFill>
            <a:prstDash val="solid"/>
          </a:ln>
        </p:spPr>
      </p:cxnSp>
      <p:sp>
        <p:nvSpPr>
          <p:cNvPr id="20" name="Circular Arrow 55"/>
          <p:cNvSpPr/>
          <p:nvPr/>
        </p:nvSpPr>
        <p:spPr>
          <a:xfrm rot="5399996" flipH="1">
            <a:off x="1255041" y="2694106"/>
            <a:ext cx="1007824" cy="101788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07821"/>
              <a:gd name="f7" fmla="val 1017882"/>
              <a:gd name="f8" fmla="+- 0 0 4392136"/>
              <a:gd name="f9" fmla="val 455581"/>
              <a:gd name="f10" fmla="val 65676"/>
              <a:gd name="f11" fmla="val 440922"/>
              <a:gd name="f12" fmla="val 445952"/>
              <a:gd name="f13" fmla="val 15826652"/>
              <a:gd name="f14" fmla="val 4798637"/>
              <a:gd name="f15" fmla="val 987645"/>
              <a:gd name="f16" fmla="val 385486"/>
              <a:gd name="f17" fmla="val 881843"/>
              <a:gd name="f18" fmla="val 508941"/>
              <a:gd name="f19" fmla="val 735689"/>
              <a:gd name="f20" fmla="val 794469"/>
              <a:gd name="f21" fmla="val 314944"/>
              <a:gd name="f22" fmla="val 319975"/>
              <a:gd name="f23" fmla="val 20218788"/>
              <a:gd name="f24" fmla="+- 0 0 -263"/>
              <a:gd name="f25" fmla="+- 0 0 -450"/>
              <a:gd name="f26" fmla="+- 0 0 -540"/>
              <a:gd name="f27" fmla="+- 0 0 -630"/>
              <a:gd name="f28" fmla="*/ f3 1 1007821"/>
              <a:gd name="f29" fmla="*/ f4 1 1017882"/>
              <a:gd name="f30" fmla="+- f7 0 f5"/>
              <a:gd name="f31" fmla="+- f6 0 f5"/>
              <a:gd name="f32" fmla="*/ f24 f0 1"/>
              <a:gd name="f33" fmla="*/ f25 f0 1"/>
              <a:gd name="f34" fmla="*/ f26 f0 1"/>
              <a:gd name="f35" fmla="*/ f27 f0 1"/>
              <a:gd name="f36" fmla="*/ f31 1 1007821"/>
              <a:gd name="f37" fmla="*/ f30 1 1017882"/>
              <a:gd name="f38" fmla="*/ f32 1 f2"/>
              <a:gd name="f39" fmla="*/ f33 1 f2"/>
              <a:gd name="f40" fmla="*/ f34 1 f2"/>
              <a:gd name="f41" fmla="*/ f35 1 f2"/>
              <a:gd name="f42" fmla="*/ 462408 1 f36"/>
              <a:gd name="f43" fmla="*/ 128294 1 f37"/>
              <a:gd name="f44" fmla="*/ 987645 1 f36"/>
              <a:gd name="f45" fmla="*/ 385486 1 f37"/>
              <a:gd name="f46" fmla="*/ 881843 1 f36"/>
              <a:gd name="f47" fmla="*/ 508941 1 f37"/>
              <a:gd name="f48" fmla="*/ 735689 1 f36"/>
              <a:gd name="f49" fmla="*/ 192132 1 f36"/>
              <a:gd name="f50" fmla="*/ 815689 1 f36"/>
              <a:gd name="f51" fmla="*/ 193605 1 f37"/>
              <a:gd name="f52" fmla="*/ 824277 1 f37"/>
              <a:gd name="f53" fmla="+- f38 0 f1"/>
              <a:gd name="f54" fmla="+- f39 0 f1"/>
              <a:gd name="f55" fmla="+- f40 0 f1"/>
              <a:gd name="f56" fmla="+- f41 0 f1"/>
              <a:gd name="f57" fmla="*/ f49 f28 1"/>
              <a:gd name="f58" fmla="*/ f50 f28 1"/>
              <a:gd name="f59" fmla="*/ f52 f29 1"/>
              <a:gd name="f60" fmla="*/ f51 f29 1"/>
              <a:gd name="f61" fmla="*/ f42 f28 1"/>
              <a:gd name="f62" fmla="*/ f43 f29 1"/>
              <a:gd name="f63" fmla="*/ f44 f28 1"/>
              <a:gd name="f64" fmla="*/ f45 f29 1"/>
              <a:gd name="f65" fmla="*/ f46 f28 1"/>
              <a:gd name="f66" fmla="*/ f47 f29 1"/>
              <a:gd name="f67" fmla="*/ f48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3">
                <a:pos x="f61" y="f62"/>
              </a:cxn>
              <a:cxn ang="f54">
                <a:pos x="f63" y="f64"/>
              </a:cxn>
              <a:cxn ang="f55">
                <a:pos x="f65" y="f66"/>
              </a:cxn>
              <a:cxn ang="f56">
                <a:pos x="f67" y="f64"/>
              </a:cxn>
            </a:cxnLst>
            <a:rect l="f57" t="f60" r="f58" b="f59"/>
            <a:pathLst>
              <a:path w="1007821" h="1017882">
                <a:moveTo>
                  <a:pt x="f9" y="f10"/>
                </a:moveTo>
                <a:arcTo wR="f11" hR="f12" stAng="f13" swAng="f14"/>
                <a:lnTo>
                  <a:pt x="f15" y="f16"/>
                </a:lnTo>
                <a:lnTo>
                  <a:pt x="f17" y="f18"/>
                </a:lnTo>
                <a:lnTo>
                  <a:pt x="f19" y="f16"/>
                </a:lnTo>
                <a:lnTo>
                  <a:pt x="f20" y="f16"/>
                </a:lnTo>
                <a:arcTo wR="f21" hR="f22" stAng="f23" swAng="f8"/>
                <a:close/>
              </a:path>
            </a:pathLst>
          </a:custGeom>
          <a:solidFill>
            <a:srgbClr val="FFFFFF"/>
          </a:solidFill>
          <a:ln w="25402">
            <a:solidFill>
              <a:srgbClr val="FFFFFF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21" name="Circular Arrow 56"/>
          <p:cNvSpPr/>
          <p:nvPr/>
        </p:nvSpPr>
        <p:spPr>
          <a:xfrm flipH="1">
            <a:off x="3032086" y="3019147"/>
            <a:ext cx="1007824" cy="101788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07821"/>
              <a:gd name="f7" fmla="val 1017882"/>
              <a:gd name="f8" fmla="+- 0 0 4392136"/>
              <a:gd name="f9" fmla="val 455581"/>
              <a:gd name="f10" fmla="val 65676"/>
              <a:gd name="f11" fmla="val 440922"/>
              <a:gd name="f12" fmla="val 445952"/>
              <a:gd name="f13" fmla="val 15826652"/>
              <a:gd name="f14" fmla="val 4798637"/>
              <a:gd name="f15" fmla="val 987645"/>
              <a:gd name="f16" fmla="val 385486"/>
              <a:gd name="f17" fmla="val 881843"/>
              <a:gd name="f18" fmla="val 508941"/>
              <a:gd name="f19" fmla="val 735689"/>
              <a:gd name="f20" fmla="val 794469"/>
              <a:gd name="f21" fmla="val 314944"/>
              <a:gd name="f22" fmla="val 319975"/>
              <a:gd name="f23" fmla="val 20218788"/>
              <a:gd name="f24" fmla="+- 0 0 -263"/>
              <a:gd name="f25" fmla="+- 0 0 -450"/>
              <a:gd name="f26" fmla="+- 0 0 -540"/>
              <a:gd name="f27" fmla="+- 0 0 -630"/>
              <a:gd name="f28" fmla="*/ f3 1 1007821"/>
              <a:gd name="f29" fmla="*/ f4 1 1017882"/>
              <a:gd name="f30" fmla="+- f7 0 f5"/>
              <a:gd name="f31" fmla="+- f6 0 f5"/>
              <a:gd name="f32" fmla="*/ f24 f0 1"/>
              <a:gd name="f33" fmla="*/ f25 f0 1"/>
              <a:gd name="f34" fmla="*/ f26 f0 1"/>
              <a:gd name="f35" fmla="*/ f27 f0 1"/>
              <a:gd name="f36" fmla="*/ f31 1 1007821"/>
              <a:gd name="f37" fmla="*/ f30 1 1017882"/>
              <a:gd name="f38" fmla="*/ f32 1 f2"/>
              <a:gd name="f39" fmla="*/ f33 1 f2"/>
              <a:gd name="f40" fmla="*/ f34 1 f2"/>
              <a:gd name="f41" fmla="*/ f35 1 f2"/>
              <a:gd name="f42" fmla="*/ 462408 1 f36"/>
              <a:gd name="f43" fmla="*/ 128294 1 f37"/>
              <a:gd name="f44" fmla="*/ 987645 1 f36"/>
              <a:gd name="f45" fmla="*/ 385486 1 f37"/>
              <a:gd name="f46" fmla="*/ 881843 1 f36"/>
              <a:gd name="f47" fmla="*/ 508941 1 f37"/>
              <a:gd name="f48" fmla="*/ 735689 1 f36"/>
              <a:gd name="f49" fmla="*/ 192132 1 f36"/>
              <a:gd name="f50" fmla="*/ 815689 1 f36"/>
              <a:gd name="f51" fmla="*/ 193605 1 f37"/>
              <a:gd name="f52" fmla="*/ 824277 1 f37"/>
              <a:gd name="f53" fmla="+- f38 0 f1"/>
              <a:gd name="f54" fmla="+- f39 0 f1"/>
              <a:gd name="f55" fmla="+- f40 0 f1"/>
              <a:gd name="f56" fmla="+- f41 0 f1"/>
              <a:gd name="f57" fmla="*/ f49 f28 1"/>
              <a:gd name="f58" fmla="*/ f50 f28 1"/>
              <a:gd name="f59" fmla="*/ f52 f29 1"/>
              <a:gd name="f60" fmla="*/ f51 f29 1"/>
              <a:gd name="f61" fmla="*/ f42 f28 1"/>
              <a:gd name="f62" fmla="*/ f43 f29 1"/>
              <a:gd name="f63" fmla="*/ f44 f28 1"/>
              <a:gd name="f64" fmla="*/ f45 f29 1"/>
              <a:gd name="f65" fmla="*/ f46 f28 1"/>
              <a:gd name="f66" fmla="*/ f47 f29 1"/>
              <a:gd name="f67" fmla="*/ f48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3">
                <a:pos x="f61" y="f62"/>
              </a:cxn>
              <a:cxn ang="f54">
                <a:pos x="f63" y="f64"/>
              </a:cxn>
              <a:cxn ang="f55">
                <a:pos x="f65" y="f66"/>
              </a:cxn>
              <a:cxn ang="f56">
                <a:pos x="f67" y="f64"/>
              </a:cxn>
            </a:cxnLst>
            <a:rect l="f57" t="f60" r="f58" b="f59"/>
            <a:pathLst>
              <a:path w="1007821" h="1017882">
                <a:moveTo>
                  <a:pt x="f9" y="f10"/>
                </a:moveTo>
                <a:arcTo wR="f11" hR="f12" stAng="f13" swAng="f14"/>
                <a:lnTo>
                  <a:pt x="f15" y="f16"/>
                </a:lnTo>
                <a:lnTo>
                  <a:pt x="f17" y="f18"/>
                </a:lnTo>
                <a:lnTo>
                  <a:pt x="f19" y="f16"/>
                </a:lnTo>
                <a:lnTo>
                  <a:pt x="f20" y="f16"/>
                </a:lnTo>
                <a:arcTo wR="f21" hR="f22" stAng="f23" swAng="f8"/>
                <a:close/>
              </a:path>
            </a:pathLst>
          </a:custGeom>
          <a:solidFill>
            <a:srgbClr val="FFFFFF"/>
          </a:solidFill>
          <a:ln w="25402">
            <a:solidFill>
              <a:srgbClr val="FFFFFF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22" name="Circular Arrow 57"/>
          <p:cNvSpPr/>
          <p:nvPr/>
        </p:nvSpPr>
        <p:spPr>
          <a:xfrm rot="15811144" flipH="1">
            <a:off x="5149215" y="3736540"/>
            <a:ext cx="1007824" cy="101788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07821"/>
              <a:gd name="f7" fmla="val 1017882"/>
              <a:gd name="f8" fmla="+- 0 0 4392136"/>
              <a:gd name="f9" fmla="val 455581"/>
              <a:gd name="f10" fmla="val 65676"/>
              <a:gd name="f11" fmla="val 440922"/>
              <a:gd name="f12" fmla="val 445952"/>
              <a:gd name="f13" fmla="val 15826652"/>
              <a:gd name="f14" fmla="val 4798637"/>
              <a:gd name="f15" fmla="val 987645"/>
              <a:gd name="f16" fmla="val 385486"/>
              <a:gd name="f17" fmla="val 881843"/>
              <a:gd name="f18" fmla="val 508941"/>
              <a:gd name="f19" fmla="val 735689"/>
              <a:gd name="f20" fmla="val 794469"/>
              <a:gd name="f21" fmla="val 314944"/>
              <a:gd name="f22" fmla="val 319975"/>
              <a:gd name="f23" fmla="val 20218788"/>
              <a:gd name="f24" fmla="+- 0 0 -263"/>
              <a:gd name="f25" fmla="+- 0 0 -450"/>
              <a:gd name="f26" fmla="+- 0 0 -540"/>
              <a:gd name="f27" fmla="+- 0 0 -630"/>
              <a:gd name="f28" fmla="*/ f3 1 1007821"/>
              <a:gd name="f29" fmla="*/ f4 1 1017882"/>
              <a:gd name="f30" fmla="+- f7 0 f5"/>
              <a:gd name="f31" fmla="+- f6 0 f5"/>
              <a:gd name="f32" fmla="*/ f24 f0 1"/>
              <a:gd name="f33" fmla="*/ f25 f0 1"/>
              <a:gd name="f34" fmla="*/ f26 f0 1"/>
              <a:gd name="f35" fmla="*/ f27 f0 1"/>
              <a:gd name="f36" fmla="*/ f31 1 1007821"/>
              <a:gd name="f37" fmla="*/ f30 1 1017882"/>
              <a:gd name="f38" fmla="*/ f32 1 f2"/>
              <a:gd name="f39" fmla="*/ f33 1 f2"/>
              <a:gd name="f40" fmla="*/ f34 1 f2"/>
              <a:gd name="f41" fmla="*/ f35 1 f2"/>
              <a:gd name="f42" fmla="*/ 462408 1 f36"/>
              <a:gd name="f43" fmla="*/ 128294 1 f37"/>
              <a:gd name="f44" fmla="*/ 987645 1 f36"/>
              <a:gd name="f45" fmla="*/ 385486 1 f37"/>
              <a:gd name="f46" fmla="*/ 881843 1 f36"/>
              <a:gd name="f47" fmla="*/ 508941 1 f37"/>
              <a:gd name="f48" fmla="*/ 735689 1 f36"/>
              <a:gd name="f49" fmla="*/ 192132 1 f36"/>
              <a:gd name="f50" fmla="*/ 815689 1 f36"/>
              <a:gd name="f51" fmla="*/ 193605 1 f37"/>
              <a:gd name="f52" fmla="*/ 824277 1 f37"/>
              <a:gd name="f53" fmla="+- f38 0 f1"/>
              <a:gd name="f54" fmla="+- f39 0 f1"/>
              <a:gd name="f55" fmla="+- f40 0 f1"/>
              <a:gd name="f56" fmla="+- f41 0 f1"/>
              <a:gd name="f57" fmla="*/ f49 f28 1"/>
              <a:gd name="f58" fmla="*/ f50 f28 1"/>
              <a:gd name="f59" fmla="*/ f52 f29 1"/>
              <a:gd name="f60" fmla="*/ f51 f29 1"/>
              <a:gd name="f61" fmla="*/ f42 f28 1"/>
              <a:gd name="f62" fmla="*/ f43 f29 1"/>
              <a:gd name="f63" fmla="*/ f44 f28 1"/>
              <a:gd name="f64" fmla="*/ f45 f29 1"/>
              <a:gd name="f65" fmla="*/ f46 f28 1"/>
              <a:gd name="f66" fmla="*/ f47 f29 1"/>
              <a:gd name="f67" fmla="*/ f48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3">
                <a:pos x="f61" y="f62"/>
              </a:cxn>
              <a:cxn ang="f54">
                <a:pos x="f63" y="f64"/>
              </a:cxn>
              <a:cxn ang="f55">
                <a:pos x="f65" y="f66"/>
              </a:cxn>
              <a:cxn ang="f56">
                <a:pos x="f67" y="f64"/>
              </a:cxn>
            </a:cxnLst>
            <a:rect l="f57" t="f60" r="f58" b="f59"/>
            <a:pathLst>
              <a:path w="1007821" h="1017882">
                <a:moveTo>
                  <a:pt x="f9" y="f10"/>
                </a:moveTo>
                <a:arcTo wR="f11" hR="f12" stAng="f13" swAng="f14"/>
                <a:lnTo>
                  <a:pt x="f15" y="f16"/>
                </a:lnTo>
                <a:lnTo>
                  <a:pt x="f17" y="f18"/>
                </a:lnTo>
                <a:lnTo>
                  <a:pt x="f19" y="f16"/>
                </a:lnTo>
                <a:lnTo>
                  <a:pt x="f20" y="f16"/>
                </a:lnTo>
                <a:arcTo wR="f21" hR="f22" stAng="f23" swAng="f8"/>
                <a:close/>
              </a:path>
            </a:pathLst>
          </a:custGeom>
          <a:solidFill>
            <a:srgbClr val="FFFFFF"/>
          </a:solidFill>
          <a:ln w="25402">
            <a:solidFill>
              <a:srgbClr val="FFFFFF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23" name="Circular Arrow 58"/>
          <p:cNvSpPr/>
          <p:nvPr/>
        </p:nvSpPr>
        <p:spPr>
          <a:xfrm rot="10372044" flipH="1">
            <a:off x="7644876" y="3508022"/>
            <a:ext cx="1007824" cy="101788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07821"/>
              <a:gd name="f7" fmla="val 1017882"/>
              <a:gd name="f8" fmla="+- 0 0 4392136"/>
              <a:gd name="f9" fmla="val 455581"/>
              <a:gd name="f10" fmla="val 65676"/>
              <a:gd name="f11" fmla="val 440922"/>
              <a:gd name="f12" fmla="val 445952"/>
              <a:gd name="f13" fmla="val 15826652"/>
              <a:gd name="f14" fmla="val 4798637"/>
              <a:gd name="f15" fmla="val 987645"/>
              <a:gd name="f16" fmla="val 385486"/>
              <a:gd name="f17" fmla="val 881843"/>
              <a:gd name="f18" fmla="val 508941"/>
              <a:gd name="f19" fmla="val 735689"/>
              <a:gd name="f20" fmla="val 794469"/>
              <a:gd name="f21" fmla="val 314944"/>
              <a:gd name="f22" fmla="val 319975"/>
              <a:gd name="f23" fmla="val 20218788"/>
              <a:gd name="f24" fmla="+- 0 0 -263"/>
              <a:gd name="f25" fmla="+- 0 0 -450"/>
              <a:gd name="f26" fmla="+- 0 0 -540"/>
              <a:gd name="f27" fmla="+- 0 0 -630"/>
              <a:gd name="f28" fmla="*/ f3 1 1007821"/>
              <a:gd name="f29" fmla="*/ f4 1 1017882"/>
              <a:gd name="f30" fmla="+- f7 0 f5"/>
              <a:gd name="f31" fmla="+- f6 0 f5"/>
              <a:gd name="f32" fmla="*/ f24 f0 1"/>
              <a:gd name="f33" fmla="*/ f25 f0 1"/>
              <a:gd name="f34" fmla="*/ f26 f0 1"/>
              <a:gd name="f35" fmla="*/ f27 f0 1"/>
              <a:gd name="f36" fmla="*/ f31 1 1007821"/>
              <a:gd name="f37" fmla="*/ f30 1 1017882"/>
              <a:gd name="f38" fmla="*/ f32 1 f2"/>
              <a:gd name="f39" fmla="*/ f33 1 f2"/>
              <a:gd name="f40" fmla="*/ f34 1 f2"/>
              <a:gd name="f41" fmla="*/ f35 1 f2"/>
              <a:gd name="f42" fmla="*/ 462408 1 f36"/>
              <a:gd name="f43" fmla="*/ 128294 1 f37"/>
              <a:gd name="f44" fmla="*/ 987645 1 f36"/>
              <a:gd name="f45" fmla="*/ 385486 1 f37"/>
              <a:gd name="f46" fmla="*/ 881843 1 f36"/>
              <a:gd name="f47" fmla="*/ 508941 1 f37"/>
              <a:gd name="f48" fmla="*/ 735689 1 f36"/>
              <a:gd name="f49" fmla="*/ 192132 1 f36"/>
              <a:gd name="f50" fmla="*/ 815689 1 f36"/>
              <a:gd name="f51" fmla="*/ 193605 1 f37"/>
              <a:gd name="f52" fmla="*/ 824277 1 f37"/>
              <a:gd name="f53" fmla="+- f38 0 f1"/>
              <a:gd name="f54" fmla="+- f39 0 f1"/>
              <a:gd name="f55" fmla="+- f40 0 f1"/>
              <a:gd name="f56" fmla="+- f41 0 f1"/>
              <a:gd name="f57" fmla="*/ f49 f28 1"/>
              <a:gd name="f58" fmla="*/ f50 f28 1"/>
              <a:gd name="f59" fmla="*/ f52 f29 1"/>
              <a:gd name="f60" fmla="*/ f51 f29 1"/>
              <a:gd name="f61" fmla="*/ f42 f28 1"/>
              <a:gd name="f62" fmla="*/ f43 f29 1"/>
              <a:gd name="f63" fmla="*/ f44 f28 1"/>
              <a:gd name="f64" fmla="*/ f45 f29 1"/>
              <a:gd name="f65" fmla="*/ f46 f28 1"/>
              <a:gd name="f66" fmla="*/ f47 f29 1"/>
              <a:gd name="f67" fmla="*/ f48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3">
                <a:pos x="f61" y="f62"/>
              </a:cxn>
              <a:cxn ang="f54">
                <a:pos x="f63" y="f64"/>
              </a:cxn>
              <a:cxn ang="f55">
                <a:pos x="f65" y="f66"/>
              </a:cxn>
              <a:cxn ang="f56">
                <a:pos x="f67" y="f64"/>
              </a:cxn>
            </a:cxnLst>
            <a:rect l="f57" t="f60" r="f58" b="f59"/>
            <a:pathLst>
              <a:path w="1007821" h="1017882">
                <a:moveTo>
                  <a:pt x="f9" y="f10"/>
                </a:moveTo>
                <a:arcTo wR="f11" hR="f12" stAng="f13" swAng="f14"/>
                <a:lnTo>
                  <a:pt x="f15" y="f16"/>
                </a:lnTo>
                <a:lnTo>
                  <a:pt x="f17" y="f18"/>
                </a:lnTo>
                <a:lnTo>
                  <a:pt x="f19" y="f16"/>
                </a:lnTo>
                <a:lnTo>
                  <a:pt x="f20" y="f16"/>
                </a:lnTo>
                <a:arcTo wR="f21" hR="f22" stAng="f23" swAng="f8"/>
                <a:close/>
              </a:path>
            </a:pathLst>
          </a:custGeom>
          <a:solidFill>
            <a:srgbClr val="FFFFFF"/>
          </a:solidFill>
          <a:ln w="25402">
            <a:solidFill>
              <a:srgbClr val="FFFFFF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4" y="1628802"/>
            <a:ext cx="8627866" cy="467641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Forces interactives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 txBox="1">
                <a:spLocks noGrp="1"/>
              </p:cNvSpPr>
              <p:nvPr>
                <p:ph idx="1"/>
              </p:nvPr>
            </p:nvSpPr>
            <p:spPr>
              <a:xfrm>
                <a:off x="493199" y="2107445"/>
                <a:ext cx="8229600" cy="4525959"/>
              </a:xfrm>
            </p:spPr>
            <p:txBody>
              <a:bodyPr/>
              <a:lstStyle/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a/b 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= -F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b/a 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a/b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 = F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b/a</a:t>
                </a:r>
              </a:p>
              <a:p>
                <a:pPr lvl="0">
                  <a:spcBef>
                    <a:spcPts val="300"/>
                  </a:spcBef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300"/>
                  </a:spcBef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300"/>
                  </a:spcBef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F= 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𝑚</m:t>
                        </m:r>
                        <m:r>
                          <a:rPr lang="fr-FR">
                            <a:latin typeface="Cambria Math"/>
                          </a:rPr>
                          <m:t>1 </m:t>
                        </m:r>
                        <m:r>
                          <a:rPr lang="fr-FR" i="1">
                            <a:latin typeface="Cambria Math"/>
                          </a:rPr>
                          <m:t>𝑚</m:t>
                        </m:r>
                        <m:r>
                          <a:rPr lang="fr-FR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𝑑</m:t>
                        </m:r>
                        <m:r>
                          <a:rPr lang="fr-FR">
                            <a:latin typeface="Cambria Math"/>
                          </a:rPr>
                          <m:t>²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= 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>
                            <a:latin typeface="Cambria Math"/>
                          </a:rPr>
                          <m:t>(</m:t>
                        </m:r>
                        <m:r>
                          <a:rPr lang="fr-FR" i="1">
                            <a:latin typeface="Cambria Math"/>
                          </a:rPr>
                          <m:t>𝑚𝑇</m:t>
                        </m:r>
                        <m:r>
                          <a:rPr lang="fr-FR">
                            <a:latin typeface="Cambria Math"/>
                          </a:rPr>
                          <m:t>)²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𝑑</m:t>
                        </m:r>
                        <m:r>
                          <a:rPr lang="fr-FR">
                            <a:latin typeface="Cambria Math"/>
                          </a:rPr>
                          <m:t>²</m:t>
                        </m:r>
                      </m:den>
                    </m:f>
                  </m:oMath>
                </a14:m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300"/>
                  </a:spcBef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Avec G= 6,67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U.I.    mT= 5,972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27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kg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Distance des centres de gravité:</a:t>
                </a:r>
              </a:p>
              <a:p>
                <a:pPr marL="0" lvl="0" indent="0">
                  <a:spcBef>
                    <a:spcPts val="600"/>
                  </a:spcBef>
                  <a:buNone/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2500+(R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T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*2)&lt;d&lt;5000+(R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T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*2) m</a:t>
                </a:r>
              </a:p>
              <a:p>
                <a:pPr marL="0" lvl="0" indent="0">
                  <a:spcBef>
                    <a:spcPts val="300"/>
                  </a:spcBef>
                  <a:buNone/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300"/>
                  </a:spcBef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300"/>
                  </a:spcBef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  <a:p>
                <a:pPr marL="0" lvl="0" indent="0">
                  <a:spcBef>
                    <a:spcPts val="300"/>
                  </a:spcBef>
                  <a:buNone/>
                </a:pPr>
                <a:endParaRPr lang="fr-FR" sz="1400">
                  <a:latin typeface="Times New Roman" pitchFamily="18"/>
                  <a:cs typeface="Times New Roman" pitchFamily="18"/>
                </a:endParaRPr>
              </a:p>
            </p:txBody>
          </p:sp>
        </mc:Choice>
        <mc:Fallback>
          <p:sp>
            <p:nvSpPr>
              <p:cNvPr id="3" name="Conten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3199" y="2107445"/>
                <a:ext cx="8229600" cy="4525959"/>
              </a:xfrm>
              <a:blipFill rotWithShape="1">
                <a:blip r:embed="rId2"/>
                <a:stretch>
                  <a:fillRect l="-1185" t="-10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4"/>
          <p:cNvCxnSpPr/>
          <p:nvPr/>
        </p:nvCxnSpPr>
        <p:spPr>
          <a:xfrm>
            <a:off x="899595" y="2107445"/>
            <a:ext cx="216018" cy="0"/>
          </a:xfrm>
          <a:prstGeom prst="straightConnector1">
            <a:avLst/>
          </a:prstGeom>
          <a:noFill/>
          <a:ln w="9528">
            <a:solidFill>
              <a:srgbClr val="FFFFFF"/>
            </a:solidFill>
            <a:prstDash val="solid"/>
            <a:tailEnd type="arrow"/>
          </a:ln>
        </p:spPr>
      </p:cxnSp>
      <p:cxnSp>
        <p:nvCxnSpPr>
          <p:cNvPr id="5" name="Straight Arrow Connector 5"/>
          <p:cNvCxnSpPr/>
          <p:nvPr/>
        </p:nvCxnSpPr>
        <p:spPr>
          <a:xfrm>
            <a:off x="1615561" y="2107445"/>
            <a:ext cx="216027" cy="0"/>
          </a:xfrm>
          <a:prstGeom prst="straightConnector1">
            <a:avLst/>
          </a:prstGeom>
          <a:noFill/>
          <a:ln w="9528">
            <a:solidFill>
              <a:srgbClr val="FFFFFF"/>
            </a:solidFill>
            <a:prstDash val="solid"/>
            <a:tailEnd type="arrow"/>
          </a:ln>
        </p:spPr>
      </p:cxnSp>
      <p:sp>
        <p:nvSpPr>
          <p:cNvPr id="6" name="Oval 7"/>
          <p:cNvSpPr/>
          <p:nvPr/>
        </p:nvSpPr>
        <p:spPr>
          <a:xfrm>
            <a:off x="2915820" y="1628802"/>
            <a:ext cx="1224134" cy="122413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7" name="Oval 8"/>
          <p:cNvSpPr/>
          <p:nvPr/>
        </p:nvSpPr>
        <p:spPr>
          <a:xfrm>
            <a:off x="4788027" y="1628802"/>
            <a:ext cx="1224134" cy="122413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00"/>
          </a:solidFill>
          <a:ln w="25402">
            <a:solidFill>
              <a:srgbClr val="FFC000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  <a:ea typeface=""/>
              <a:cs typeface=""/>
            </a:endParaRPr>
          </a:p>
        </p:txBody>
      </p:sp>
      <p:cxnSp>
        <p:nvCxnSpPr>
          <p:cNvPr id="8" name="Straight Arrow Connector 10"/>
          <p:cNvCxnSpPr/>
          <p:nvPr/>
        </p:nvCxnSpPr>
        <p:spPr>
          <a:xfrm flipH="1">
            <a:off x="3527883" y="2348883"/>
            <a:ext cx="1872206" cy="0"/>
          </a:xfrm>
          <a:prstGeom prst="straightConnector1">
            <a:avLst/>
          </a:prstGeom>
          <a:noFill/>
          <a:ln w="9528">
            <a:solidFill>
              <a:srgbClr val="F79646"/>
            </a:solidFill>
            <a:prstDash val="solid"/>
            <a:tailEnd type="arrow"/>
          </a:ln>
        </p:spPr>
      </p:cxnSp>
      <p:cxnSp>
        <p:nvCxnSpPr>
          <p:cNvPr id="9" name="Straight Arrow Connector 14"/>
          <p:cNvCxnSpPr/>
          <p:nvPr/>
        </p:nvCxnSpPr>
        <p:spPr>
          <a:xfrm>
            <a:off x="3527883" y="2240865"/>
            <a:ext cx="1872206" cy="0"/>
          </a:xfrm>
          <a:prstGeom prst="straightConnector1">
            <a:avLst/>
          </a:prstGeom>
          <a:noFill/>
          <a:ln w="9528">
            <a:solidFill>
              <a:srgbClr val="215968"/>
            </a:solidFill>
            <a:prstDash val="solid"/>
            <a:tailEnd type="arrow"/>
          </a:ln>
        </p:spPr>
      </p:cxnSp>
      <p:sp>
        <p:nvSpPr>
          <p:cNvPr id="10" name="TextBox 15"/>
          <p:cNvSpPr txBox="1"/>
          <p:nvPr/>
        </p:nvSpPr>
        <p:spPr>
          <a:xfrm>
            <a:off x="4211964" y="1645773"/>
            <a:ext cx="792089" cy="4616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376092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F</a:t>
            </a:r>
            <a:r>
              <a:rPr lang="fr-FR" sz="1400" b="0" i="0" u="none" strike="noStrike" kern="1200" cap="none" spc="0" baseline="0">
                <a:solidFill>
                  <a:srgbClr val="376092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a/b</a:t>
            </a:r>
          </a:p>
        </p:txBody>
      </p:sp>
      <p:sp>
        <p:nvSpPr>
          <p:cNvPr id="11" name="TextBox 16"/>
          <p:cNvSpPr txBox="1"/>
          <p:nvPr/>
        </p:nvSpPr>
        <p:spPr>
          <a:xfrm>
            <a:off x="4211964" y="2529349"/>
            <a:ext cx="792089" cy="4616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1200" cap="none" spc="0" baseline="0">
                <a:solidFill>
                  <a:srgbClr val="E46C0A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F</a:t>
            </a:r>
            <a:r>
              <a:rPr lang="fr-FR" sz="1400" b="0" i="0" u="none" strike="noStrike" kern="1200" cap="none" spc="0" baseline="0">
                <a:solidFill>
                  <a:srgbClr val="E46C0A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b/a</a:t>
            </a:r>
          </a:p>
        </p:txBody>
      </p:sp>
      <p:cxnSp>
        <p:nvCxnSpPr>
          <p:cNvPr id="12" name="Straight Arrow Connector 18"/>
          <p:cNvCxnSpPr/>
          <p:nvPr/>
        </p:nvCxnSpPr>
        <p:spPr>
          <a:xfrm>
            <a:off x="4337977" y="2523314"/>
            <a:ext cx="252027" cy="0"/>
          </a:xfrm>
          <a:prstGeom prst="straightConnector1">
            <a:avLst/>
          </a:prstGeom>
          <a:noFill/>
          <a:ln w="9528">
            <a:solidFill>
              <a:srgbClr val="E46C0A"/>
            </a:solidFill>
            <a:prstDash val="solid"/>
            <a:tailEnd type="arrow"/>
          </a:ln>
        </p:spPr>
      </p:cxnSp>
      <p:cxnSp>
        <p:nvCxnSpPr>
          <p:cNvPr id="13" name="Straight Arrow Connector 19"/>
          <p:cNvCxnSpPr/>
          <p:nvPr/>
        </p:nvCxnSpPr>
        <p:spPr>
          <a:xfrm>
            <a:off x="4238344" y="1628802"/>
            <a:ext cx="252027" cy="0"/>
          </a:xfrm>
          <a:prstGeom prst="straightConnector1">
            <a:avLst/>
          </a:prstGeom>
          <a:noFill/>
          <a:ln w="9528">
            <a:solidFill>
              <a:srgbClr val="376092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67541" y="13514"/>
            <a:ext cx="8229600" cy="1143000"/>
          </a:xfrm>
        </p:spPr>
        <p:txBody>
          <a:bodyPr/>
          <a:lstStyle/>
          <a:p>
            <a:pPr lvl="0"/>
            <a:r>
              <a:rPr lang="fr-FR"/>
              <a:t>Application numérique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 txBox="1">
                <a:spLocks noGrp="1"/>
              </p:cNvSpPr>
              <p:nvPr>
                <p:ph idx="1"/>
              </p:nvPr>
            </p:nvSpPr>
            <p:spPr>
              <a:xfrm>
                <a:off x="395532" y="908721"/>
                <a:ext cx="8229600" cy="5184574"/>
              </a:xfrm>
            </p:spPr>
            <p:txBody>
              <a:bodyPr/>
              <a:lstStyle/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Avec d = 2500+(R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T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*2) m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F= 6,67 x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>
                            <a:latin typeface="Cambria Math"/>
                          </a:rPr>
                          <m:t>(5,972 ∗ </m:t>
                        </m:r>
                        <m:sSup>
                          <m:sSupPr>
                            <m:ctrlPr>
                              <a:rPr lang="fr-F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FR">
                                <a:latin typeface="Cambria Math"/>
                              </a:rPr>
                              <m:t>27</m:t>
                            </m:r>
                          </m:sup>
                        </m:sSup>
                        <m:r>
                          <a:rPr lang="fr-FR">
                            <a:latin typeface="Cambria Math"/>
                          </a:rPr>
                          <m:t>)² </m:t>
                        </m:r>
                      </m:num>
                      <m:den>
                        <m:r>
                          <a:rPr lang="fr-FR">
                            <a:latin typeface="Cambria Math"/>
                          </a:rPr>
                          <m:t>(2500+6371∗</m:t>
                        </m:r>
                        <m:sSup>
                          <m:sSupPr>
                            <m:ctrlPr>
                              <a:rPr lang="fr-F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FR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fr-FR">
                            <a:latin typeface="Cambria Math"/>
                          </a:rPr>
                          <m:t>)²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 = 1,46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37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N</a:t>
                </a:r>
              </a:p>
              <a:p>
                <a:pPr lvl="0">
                  <a:spcBef>
                    <a:spcPts val="600"/>
                  </a:spcBef>
                </a:pPr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Avec d = 5000+(R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T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*2) m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F= 1,46*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37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N =&gt; on peut donc arrondir à 1,5*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37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N</a:t>
                </a:r>
              </a:p>
              <a:p>
                <a:pPr lvl="0">
                  <a:spcBef>
                    <a:spcPts val="600"/>
                  </a:spcBef>
                </a:pPr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Comparaison avec la force d’attraction du Soleil sur la Terre: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F= 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𝑚𝑇</m:t>
                        </m:r>
                        <m:r>
                          <a:rPr lang="fr-FR">
                            <a:latin typeface="Cambria Math"/>
                          </a:rPr>
                          <m:t> </m:t>
                        </m:r>
                        <m:r>
                          <a:rPr lang="fr-FR" i="1">
                            <a:latin typeface="Cambria Math"/>
                          </a:rPr>
                          <m:t>𝑚𝑆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𝑑𝑇𝑆</m:t>
                        </m:r>
                      </m:den>
                    </m:f>
                  </m:oMath>
                </a14:m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m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S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 = 1,989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30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kg            d</a:t>
                </a:r>
                <a:r>
                  <a:rPr lang="fr-FR" sz="1400">
                    <a:latin typeface="Times New Roman" pitchFamily="18"/>
                    <a:cs typeface="Times New Roman" pitchFamily="18"/>
                  </a:rPr>
                  <a:t>TS</a:t>
                </a:r>
                <a:r>
                  <a:rPr lang="fr-FR" sz="2400">
                    <a:latin typeface="Times New Roman" pitchFamily="18"/>
                    <a:cs typeface="Times New Roman" pitchFamily="18"/>
                  </a:rPr>
                  <a:t>= 1,496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m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F= 6,67*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−11</m:t>
                        </m:r>
                      </m:sup>
                    </m:sSup>
                    <m:f>
                      <m:fPr>
                        <m:ctrlPr>
                          <a:rPr lang="fr-FR" i="1">
                            <a:latin typeface="Cambria Math"/>
                          </a:rPr>
                        </m:ctrlPr>
                      </m:fPr>
                      <m:num>
                        <m:r>
                          <a:rPr lang="fr-FR">
                            <a:latin typeface="Cambria Math"/>
                          </a:rPr>
                          <m:t>5,972∗</m:t>
                        </m:r>
                        <m:sSup>
                          <m:sSupPr>
                            <m:ctrlPr>
                              <a:rPr lang="fr-F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FR">
                                <a:latin typeface="Cambria Math"/>
                              </a:rPr>
                              <m:t>27</m:t>
                            </m:r>
                          </m:sup>
                        </m:sSup>
                        <m:r>
                          <a:rPr lang="fr-FR">
                            <a:latin typeface="Cambria Math"/>
                          </a:rPr>
                          <m:t>∗1,989∗</m:t>
                        </m:r>
                        <m:sSup>
                          <m:sSupPr>
                            <m:ctrlPr>
                              <a:rPr lang="fr-F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FR">
                                <a:latin typeface="Cambria Math"/>
                              </a:rPr>
                              <m:t>30</m:t>
                            </m:r>
                          </m:sup>
                        </m:sSup>
                      </m:num>
                      <m:den>
                        <m:r>
                          <a:rPr lang="fr-FR">
                            <a:latin typeface="Cambria Math"/>
                          </a:rPr>
                          <m:t>(1,496∗</m:t>
                        </m:r>
                        <m:sSup>
                          <m:sSupPr>
                            <m:ctrlPr>
                              <a:rPr lang="fr-F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FR">
                                <a:latin typeface="Cambria Math"/>
                              </a:rPr>
                              <m:t>11</m:t>
                            </m:r>
                          </m:sup>
                        </m:sSup>
                        <m:r>
                          <a:rPr lang="fr-FR">
                            <a:latin typeface="Cambria Math"/>
                          </a:rPr>
                          <m:t>)²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= 3,54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>
                            <a:latin typeface="Cambria Math"/>
                          </a:rPr>
                        </m:ctrlPr>
                      </m:sSupPr>
                      <m:e>
                        <m:r>
                          <a:rPr lang="fr-FR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fr-FR">
                            <a:latin typeface="Cambria Math"/>
                          </a:rPr>
                          <m:t>25</m:t>
                        </m:r>
                      </m:sup>
                    </m:sSup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N</a:t>
                </a:r>
              </a:p>
            </p:txBody>
          </p:sp>
        </mc:Choice>
        <mc:Fallback>
          <p:sp>
            <p:nvSpPr>
              <p:cNvPr id="3" name="Conten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2" y="908721"/>
                <a:ext cx="8229600" cy="5184574"/>
              </a:xfrm>
              <a:blipFill rotWithShape="1">
                <a:blip r:embed="rId2"/>
                <a:stretch>
                  <a:fillRect l="-1037" t="-940" r="-444" b="-133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Déductions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 txBox="1"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Force attractive entre les deux planètes &gt; Force attractive du Soleil</a:t>
                </a:r>
              </a:p>
              <a:p>
                <a:pPr lvl="0">
                  <a:spcBef>
                    <a:spcPts val="600"/>
                  </a:spcBef>
                </a:pPr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=&gt; Les deux planètes se tournent autour sans quoi il y aurait une collision (force centripète de formule F= ma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>
                            <a:latin typeface="Cambria Math"/>
                          </a:rPr>
                        </m:ctrlPr>
                      </m:fPr>
                      <m:num>
                        <m:r>
                          <a:rPr lang="fr-FR" i="1">
                            <a:latin typeface="Cambria Math"/>
                          </a:rPr>
                          <m:t>𝑚</m:t>
                        </m:r>
                        <m:r>
                          <a:rPr lang="fr-FR">
                            <a:latin typeface="Cambria Math"/>
                          </a:rPr>
                          <m:t>.</m:t>
                        </m:r>
                        <m:r>
                          <a:rPr lang="fr-FR" i="1">
                            <a:latin typeface="Cambria Math"/>
                          </a:rPr>
                          <m:t>𝑣</m:t>
                        </m:r>
                        <m:r>
                          <a:rPr lang="fr-FR">
                            <a:latin typeface="Cambria Math"/>
                          </a:rPr>
                          <m:t>²</m:t>
                        </m:r>
                      </m:num>
                      <m:den>
                        <m:r>
                          <a:rPr lang="fr-FR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fr-FR" sz="2400">
                    <a:latin typeface="Times New Roman" pitchFamily="18"/>
                    <a:cs typeface="Times New Roman" pitchFamily="18"/>
                  </a:rPr>
                  <a:t> )</a:t>
                </a:r>
              </a:p>
              <a:p>
                <a:pPr lvl="0">
                  <a:spcBef>
                    <a:spcPts val="600"/>
                  </a:spcBef>
                </a:pPr>
                <a:endParaRPr lang="fr-FR" sz="2400">
                  <a:latin typeface="Times New Roman" pitchFamily="18"/>
                  <a:cs typeface="Times New Roman" pitchFamily="18"/>
                </a:endParaRPr>
              </a:p>
              <a:p>
                <a:pPr lvl="0">
                  <a:spcBef>
                    <a:spcPts val="600"/>
                  </a:spcBef>
                </a:pPr>
                <a:r>
                  <a:rPr lang="fr-FR" sz="2400">
                    <a:latin typeface="Times New Roman" pitchFamily="18"/>
                    <a:cs typeface="Times New Roman" pitchFamily="18"/>
                  </a:rPr>
                  <a:t>=&gt; même masse d’où pas une ne tourne autour de l’autre mais les deux autour d’un point barycentre</a:t>
                </a:r>
              </a:p>
            </p:txBody>
          </p:sp>
        </mc:Choice>
        <mc:Fallback>
          <p:sp>
            <p:nvSpPr>
              <p:cNvPr id="3" name="Conten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078" r="-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7" y="908721"/>
            <a:ext cx="7714948" cy="514329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707</Words>
  <Application>Microsoft Office PowerPoint</Application>
  <PresentationFormat>On-screen Show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Exposition de la situation</vt:lpstr>
      <vt:lpstr>Premières incohérences</vt:lpstr>
      <vt:lpstr>Hypothèse</vt:lpstr>
      <vt:lpstr>PowerPoint Presentation</vt:lpstr>
      <vt:lpstr>Forces interactives</vt:lpstr>
      <vt:lpstr>Application numérique</vt:lpstr>
      <vt:lpstr>Déductions</vt:lpstr>
      <vt:lpstr>PowerPoint Presentation</vt:lpstr>
      <vt:lpstr>En combien de temps font-elles un tour?</vt:lpstr>
      <vt:lpstr>Calcul de l’orbite des deux planètes</vt:lpstr>
      <vt:lpstr>Mise en situation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Fabien</dc:creator>
  <cp:lastModifiedBy>Owner</cp:lastModifiedBy>
  <cp:revision>2</cp:revision>
  <dcterms:created xsi:type="dcterms:W3CDTF">2013-11-01T21:53:44Z</dcterms:created>
  <dcterms:modified xsi:type="dcterms:W3CDTF">2013-11-18T22:19:03Z</dcterms:modified>
</cp:coreProperties>
</file>