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64" y="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609D91E3-1383-409E-A12F-A2CC2C66E558}" type="datetimeFigureOut">
              <a:rPr lang="id-ID" smtClean="0"/>
              <a:t>02/01/2014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749F32A8-B6A8-47A4-B69D-2D23C0614333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D91E3-1383-409E-A12F-A2CC2C66E558}" type="datetimeFigureOut">
              <a:rPr lang="id-ID" smtClean="0"/>
              <a:t>02/01/2014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F32A8-B6A8-47A4-B69D-2D23C0614333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D91E3-1383-409E-A12F-A2CC2C66E558}" type="datetimeFigureOut">
              <a:rPr lang="id-ID" smtClean="0"/>
              <a:t>02/01/2014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F32A8-B6A8-47A4-B69D-2D23C0614333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D91E3-1383-409E-A12F-A2CC2C66E558}" type="datetimeFigureOut">
              <a:rPr lang="id-ID" smtClean="0"/>
              <a:t>02/01/2014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F32A8-B6A8-47A4-B69D-2D23C0614333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D91E3-1383-409E-A12F-A2CC2C66E558}" type="datetimeFigureOut">
              <a:rPr lang="id-ID" smtClean="0"/>
              <a:t>02/01/2014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F32A8-B6A8-47A4-B69D-2D23C0614333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D91E3-1383-409E-A12F-A2CC2C66E558}" type="datetimeFigureOut">
              <a:rPr lang="id-ID" smtClean="0"/>
              <a:t>02/01/2014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F32A8-B6A8-47A4-B69D-2D23C0614333}" type="slidenum">
              <a:rPr lang="id-ID" smtClean="0"/>
              <a:t>‹#›</a:t>
            </a:fld>
            <a:endParaRPr lang="id-ID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D91E3-1383-409E-A12F-A2CC2C66E558}" type="datetimeFigureOut">
              <a:rPr lang="id-ID" smtClean="0"/>
              <a:t>02/01/2014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F32A8-B6A8-47A4-B69D-2D23C0614333}" type="slidenum">
              <a:rPr lang="id-ID" smtClean="0"/>
              <a:t>‹#›</a:t>
            </a:fld>
            <a:endParaRPr lang="id-ID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D91E3-1383-409E-A12F-A2CC2C66E558}" type="datetimeFigureOut">
              <a:rPr lang="id-ID" smtClean="0"/>
              <a:t>02/01/2014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F32A8-B6A8-47A4-B69D-2D23C0614333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D91E3-1383-409E-A12F-A2CC2C66E558}" type="datetimeFigureOut">
              <a:rPr lang="id-ID" smtClean="0"/>
              <a:t>02/01/2014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F32A8-B6A8-47A4-B69D-2D23C0614333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609D91E3-1383-409E-A12F-A2CC2C66E558}" type="datetimeFigureOut">
              <a:rPr lang="id-ID" smtClean="0"/>
              <a:t>02/01/2014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749F32A8-B6A8-47A4-B69D-2D23C0614333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609D91E3-1383-409E-A12F-A2CC2C66E558}" type="datetimeFigureOut">
              <a:rPr lang="id-ID" smtClean="0"/>
              <a:t>02/01/2014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749F32A8-B6A8-47A4-B69D-2D23C0614333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09D91E3-1383-409E-A12F-A2CC2C66E558}" type="datetimeFigureOut">
              <a:rPr lang="id-ID" smtClean="0"/>
              <a:t>02/01/2014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749F32A8-B6A8-47A4-B69D-2D23C0614333}" type="slidenum">
              <a:rPr lang="id-ID" smtClean="0"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600" y="1340768"/>
            <a:ext cx="7200800" cy="2570170"/>
          </a:xfrm>
        </p:spPr>
        <p:txBody>
          <a:bodyPr>
            <a:normAutofit/>
          </a:bodyPr>
          <a:lstStyle/>
          <a:p>
            <a:r>
              <a:rPr lang="id-ID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entury Schoolbook" pitchFamily="18" charset="0"/>
                <a:ea typeface="Verdana" pitchFamily="34" charset="0"/>
                <a:cs typeface="Verdana" pitchFamily="34" charset="0"/>
              </a:rPr>
              <a:t>PHARMACOLOGICAL PROPERTIES OF</a:t>
            </a:r>
            <a:br>
              <a:rPr lang="id-ID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entury Schoolbook" pitchFamily="18" charset="0"/>
                <a:ea typeface="Verdana" pitchFamily="34" charset="0"/>
                <a:cs typeface="Verdana" pitchFamily="34" charset="0"/>
              </a:rPr>
            </a:br>
            <a:r>
              <a:rPr lang="id-ID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entury Schoolbook" pitchFamily="18" charset="0"/>
                <a:ea typeface="Verdana" pitchFamily="34" charset="0"/>
                <a:cs typeface="Verdana" pitchFamily="34" charset="0"/>
              </a:rPr>
              <a:t> A DRUG</a:t>
            </a:r>
            <a:endParaRPr lang="id-ID" dirty="0">
              <a:latin typeface="Century Schoolbook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1680" y="3861048"/>
            <a:ext cx="5712179" cy="1524000"/>
          </a:xfrm>
        </p:spPr>
        <p:txBody>
          <a:bodyPr>
            <a:normAutofit/>
          </a:bodyPr>
          <a:lstStyle/>
          <a:p>
            <a:endParaRPr lang="id-ID" sz="3200" dirty="0" smtClean="0">
              <a:latin typeface="Century Schoolbook" pitchFamily="18" charset="0"/>
            </a:endParaRPr>
          </a:p>
          <a:p>
            <a:r>
              <a:rPr lang="id-ID" sz="3200" dirty="0" smtClean="0">
                <a:latin typeface="Century Schoolbook" pitchFamily="18" charset="0"/>
              </a:rPr>
              <a:t>Tutor A.5</a:t>
            </a:r>
            <a:endParaRPr lang="id-ID" sz="3200" dirty="0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388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3040" y="764704"/>
            <a:ext cx="6196405" cy="4958365"/>
          </a:xfrm>
        </p:spPr>
        <p:txBody>
          <a:bodyPr>
            <a:normAutofit/>
          </a:bodyPr>
          <a:lstStyle/>
          <a:p>
            <a:r>
              <a:rPr lang="en-US" dirty="0"/>
              <a:t>Pharmacokinetic</a:t>
            </a:r>
          </a:p>
          <a:p>
            <a:pPr>
              <a:buNone/>
            </a:pPr>
            <a:r>
              <a:rPr lang="en-US" dirty="0"/>
              <a:t>Absorption: 33% ± 5 (half time= 1-2 hours)</a:t>
            </a:r>
          </a:p>
          <a:p>
            <a:pPr>
              <a:buNone/>
            </a:pPr>
            <a:r>
              <a:rPr lang="en-US" dirty="0"/>
              <a:t>Distribution: 0,38 L/kg. Plasma binding: 15-25%</a:t>
            </a:r>
          </a:p>
          <a:p>
            <a:pPr>
              <a:buNone/>
            </a:pPr>
            <a:r>
              <a:rPr lang="en-US" dirty="0"/>
              <a:t>Metabolism: 5% ± 5 (</a:t>
            </a:r>
            <a:r>
              <a:rPr lang="en-US" dirty="0" err="1"/>
              <a:t>presystemic</a:t>
            </a:r>
            <a:r>
              <a:rPr lang="en-US" dirty="0"/>
              <a:t>) in liver 10%</a:t>
            </a:r>
          </a:p>
          <a:p>
            <a:pPr>
              <a:buNone/>
            </a:pPr>
            <a:r>
              <a:rPr lang="en-US" dirty="0"/>
              <a:t>Excretion: Urine 30%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Dosage Regimen:</a:t>
            </a:r>
          </a:p>
          <a:p>
            <a:pPr>
              <a:buNone/>
            </a:pPr>
            <a:r>
              <a:rPr lang="en-US" dirty="0"/>
              <a:t>Minimum drug: 125-500 mg/kg/day</a:t>
            </a:r>
          </a:p>
          <a:p>
            <a:pPr>
              <a:buNone/>
            </a:pPr>
            <a:r>
              <a:rPr lang="en-US" dirty="0"/>
              <a:t>Capsule: 250 mg</a:t>
            </a:r>
          </a:p>
          <a:p>
            <a:pPr>
              <a:buNone/>
            </a:pPr>
            <a:r>
              <a:rPr lang="en-US" dirty="0"/>
              <a:t>Syrup: 125 mg/</a:t>
            </a:r>
            <a:r>
              <a:rPr lang="en-US" dirty="0" err="1"/>
              <a:t>tsp</a:t>
            </a:r>
            <a:r>
              <a:rPr lang="en-US" dirty="0"/>
              <a:t> (5ml)</a:t>
            </a:r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495278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Schoolbook" pitchFamily="18" charset="0"/>
              </a:rPr>
              <a:t>DRUGS </a:t>
            </a:r>
            <a:r>
              <a:rPr lang="id-ID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Schoolbook" pitchFamily="18" charset="0"/>
              </a:rPr>
              <a:t>CLASS</a:t>
            </a:r>
            <a:endParaRPr lang="id-ID" dirty="0">
              <a:latin typeface="Century Schoolboo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2119256"/>
            <a:ext cx="6408712" cy="3974040"/>
          </a:xfrm>
        </p:spPr>
        <p:txBody>
          <a:bodyPr>
            <a:normAutofit fontScale="92500" lnSpcReduction="10000"/>
          </a:bodyPr>
          <a:lstStyle/>
          <a:p>
            <a:pPr marL="857250" indent="-857250">
              <a:buClrTx/>
              <a:buSzPct val="100000"/>
              <a:buAutoNum type="romanUcPeriod"/>
            </a:pPr>
            <a:r>
              <a:rPr lang="en-US" dirty="0">
                <a:latin typeface="Century Schoolbook" pitchFamily="18" charset="0"/>
              </a:rPr>
              <a:t>Drugs affecting the Autonomic Nervous System</a:t>
            </a:r>
          </a:p>
          <a:p>
            <a:pPr marL="857250" indent="-857250">
              <a:buClrTx/>
              <a:buSzPct val="100000"/>
              <a:buAutoNum type="romanUcPeriod"/>
            </a:pPr>
            <a:r>
              <a:rPr lang="en-US" dirty="0">
                <a:latin typeface="Century Schoolbook" pitchFamily="18" charset="0"/>
              </a:rPr>
              <a:t>Drugs affecting the Central Nervous System </a:t>
            </a:r>
          </a:p>
          <a:p>
            <a:pPr marL="857250" indent="-857250">
              <a:buClrTx/>
              <a:buSzPct val="100000"/>
              <a:buAutoNum type="romanUcPeriod"/>
            </a:pPr>
            <a:r>
              <a:rPr lang="en-US" dirty="0">
                <a:latin typeface="Century Schoolbook" pitchFamily="18" charset="0"/>
              </a:rPr>
              <a:t>Drugs affecting the Cardiovascular System </a:t>
            </a:r>
          </a:p>
          <a:p>
            <a:pPr marL="857250" indent="-857250">
              <a:buClrTx/>
              <a:buSzPct val="100000"/>
              <a:buAutoNum type="romanUcPeriod"/>
            </a:pPr>
            <a:r>
              <a:rPr lang="en-US" dirty="0">
                <a:latin typeface="Century Schoolbook" pitchFamily="18" charset="0"/>
              </a:rPr>
              <a:t>Drugs affecting the Endocrine System</a:t>
            </a:r>
          </a:p>
          <a:p>
            <a:pPr marL="857250" indent="-857250">
              <a:buClrTx/>
              <a:buSzPct val="100000"/>
              <a:buAutoNum type="romanUcPeriod"/>
            </a:pPr>
            <a:r>
              <a:rPr lang="en-US" dirty="0">
                <a:latin typeface="Century Schoolbook" pitchFamily="18" charset="0"/>
              </a:rPr>
              <a:t>Drugs affecting Respiratory System</a:t>
            </a:r>
          </a:p>
          <a:p>
            <a:pPr marL="857250" indent="-857250">
              <a:buClrTx/>
              <a:buSzPct val="100000"/>
              <a:buAutoNum type="romanUcPeriod"/>
            </a:pPr>
            <a:r>
              <a:rPr lang="en-US" dirty="0">
                <a:latin typeface="Century Schoolbook" pitchFamily="18" charset="0"/>
              </a:rPr>
              <a:t>Drugs affecting GI System</a:t>
            </a:r>
          </a:p>
          <a:p>
            <a:pPr marL="857250" indent="-857250">
              <a:buClrTx/>
              <a:buSzPct val="100000"/>
              <a:buAutoNum type="romanUcPeriod"/>
            </a:pPr>
            <a:r>
              <a:rPr lang="en-US" dirty="0">
                <a:latin typeface="Century Schoolbook" pitchFamily="18" charset="0"/>
              </a:rPr>
              <a:t>Chemotherapeutic</a:t>
            </a:r>
          </a:p>
          <a:p>
            <a:pPr marL="857250" indent="-857250">
              <a:buClrTx/>
              <a:buSzPct val="100000"/>
              <a:buAutoNum type="romanUcPeriod"/>
            </a:pPr>
            <a:r>
              <a:rPr lang="en-US" dirty="0">
                <a:latin typeface="Century Schoolbook" pitchFamily="18" charset="0"/>
              </a:rPr>
              <a:t>Anti Inflammatory Drugs</a:t>
            </a:r>
          </a:p>
          <a:p>
            <a:pPr marL="0" indent="0">
              <a:buNone/>
            </a:pPr>
            <a:endParaRPr lang="id-ID" dirty="0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458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 smtClean="0">
                <a:latin typeface="Century Schoolbook" pitchFamily="18" charset="0"/>
              </a:rPr>
              <a:t>CLASS OF DRUGS</a:t>
            </a:r>
            <a:endParaRPr lang="id-ID" b="1" dirty="0">
              <a:latin typeface="Century Schoolboo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914400" algn="just">
              <a:lnSpc>
                <a:spcPct val="150000"/>
              </a:lnSpc>
              <a:spcBef>
                <a:spcPts val="0"/>
              </a:spcBef>
              <a:buClrTx/>
              <a:buSzPct val="100000"/>
              <a:buNone/>
            </a:pPr>
            <a:r>
              <a:rPr lang="id-ID" dirty="0" smtClean="0">
                <a:latin typeface="Century Schoolbook" pitchFamily="18" charset="0"/>
                <a:cs typeface="Simplified Arabic" pitchFamily="18" charset="-78"/>
              </a:rPr>
              <a:t>In </a:t>
            </a:r>
            <a:r>
              <a:rPr lang="id-ID" dirty="0">
                <a:latin typeface="Century Schoolbook" pitchFamily="18" charset="0"/>
                <a:cs typeface="Simplified Arabic" pitchFamily="18" charset="-78"/>
              </a:rPr>
              <a:t>One Group (class), all the member’s have the similar chemical </a:t>
            </a:r>
            <a:r>
              <a:rPr lang="id-ID" dirty="0" smtClean="0">
                <a:latin typeface="Century Schoolbook" pitchFamily="18" charset="0"/>
                <a:cs typeface="Simplified Arabic" pitchFamily="18" charset="-78"/>
              </a:rPr>
              <a:t>structur the </a:t>
            </a:r>
            <a:r>
              <a:rPr lang="id-ID" dirty="0">
                <a:latin typeface="Century Schoolbook" pitchFamily="18" charset="0"/>
                <a:cs typeface="Simplified Arabic" pitchFamily="18" charset="-78"/>
              </a:rPr>
              <a:t>same mechanism of  </a:t>
            </a:r>
            <a:r>
              <a:rPr lang="id-ID" dirty="0" smtClean="0">
                <a:latin typeface="Century Schoolbook" pitchFamily="18" charset="0"/>
                <a:cs typeface="Simplified Arabic" pitchFamily="18" charset="-78"/>
              </a:rPr>
              <a:t>action. The </a:t>
            </a:r>
            <a:r>
              <a:rPr lang="id-ID" dirty="0">
                <a:latin typeface="Century Schoolbook" pitchFamily="18" charset="0"/>
                <a:cs typeface="Simplified Arabic" pitchFamily="18" charset="-78"/>
              </a:rPr>
              <a:t>same </a:t>
            </a:r>
            <a:r>
              <a:rPr lang="id-ID" dirty="0" smtClean="0">
                <a:latin typeface="Century Schoolbook" pitchFamily="18" charset="0"/>
                <a:cs typeface="Simplified Arabic" pitchFamily="18" charset="-78"/>
              </a:rPr>
              <a:t>effect, </a:t>
            </a:r>
            <a:r>
              <a:rPr lang="id-ID" dirty="0">
                <a:latin typeface="Century Schoolbook" pitchFamily="18" charset="0"/>
                <a:cs typeface="Simplified Arabic" pitchFamily="18" charset="-78"/>
              </a:rPr>
              <a:t>but different efficacy, </a:t>
            </a:r>
            <a:r>
              <a:rPr lang="id-ID" dirty="0" smtClean="0">
                <a:latin typeface="Century Schoolbook" pitchFamily="18" charset="0"/>
                <a:cs typeface="Simplified Arabic" pitchFamily="18" charset="-78"/>
              </a:rPr>
              <a:t>side effect.</a:t>
            </a:r>
            <a:endParaRPr lang="en-US" dirty="0">
              <a:latin typeface="Century Schoolbook" pitchFamily="18" charset="0"/>
              <a:cs typeface="Simplified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6990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Schoolbook" pitchFamily="18" charset="0"/>
              </a:rPr>
              <a:t>DRUG’S GROUP</a:t>
            </a:r>
            <a:endParaRPr lang="id-ID" dirty="0">
              <a:latin typeface="Century Schoolboo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ClrTx/>
              <a:buSzPct val="100000"/>
              <a:buNone/>
            </a:pPr>
            <a:r>
              <a:rPr lang="en-US" sz="3200" dirty="0">
                <a:latin typeface="Century Schoolbook" pitchFamily="18" charset="0"/>
              </a:rPr>
              <a:t>Drug have specifically different chemical structure</a:t>
            </a:r>
          </a:p>
          <a:p>
            <a:pPr marL="0" indent="0" algn="just">
              <a:buClrTx/>
              <a:buSzPct val="100000"/>
              <a:buNone/>
            </a:pPr>
            <a:r>
              <a:rPr lang="id-ID" sz="2800" b="1" dirty="0" smtClean="0">
                <a:latin typeface="Century Schoolbook" pitchFamily="18" charset="0"/>
              </a:rPr>
              <a:t>Different in :</a:t>
            </a:r>
            <a:endParaRPr lang="en-US" sz="2800" b="1" dirty="0">
              <a:latin typeface="Century Schoolbook" pitchFamily="18" charset="0"/>
            </a:endParaRPr>
          </a:p>
          <a:p>
            <a:r>
              <a:rPr lang="id-ID" dirty="0" smtClean="0">
                <a:latin typeface="Century Schoolbook" pitchFamily="18" charset="0"/>
              </a:rPr>
              <a:t>Physical and chemical</a:t>
            </a:r>
            <a:r>
              <a:rPr lang="id-ID" dirty="0">
                <a:latin typeface="Century Schoolbook" pitchFamily="18" charset="0"/>
              </a:rPr>
              <a:t> </a:t>
            </a:r>
            <a:r>
              <a:rPr lang="id-ID" dirty="0" smtClean="0">
                <a:latin typeface="Century Schoolbook" pitchFamily="18" charset="0"/>
              </a:rPr>
              <a:t>structure</a:t>
            </a:r>
            <a:endParaRPr lang="id-ID" dirty="0">
              <a:latin typeface="Century Schoolbook" pitchFamily="18" charset="0"/>
            </a:endParaRPr>
          </a:p>
          <a:p>
            <a:r>
              <a:rPr lang="id-ID" dirty="0" smtClean="0">
                <a:latin typeface="Century Schoolbook" pitchFamily="18" charset="0"/>
              </a:rPr>
              <a:t>Pharmaco kinetics</a:t>
            </a:r>
            <a:endParaRPr lang="id-ID" dirty="0">
              <a:latin typeface="Century Schoolbook" pitchFamily="18" charset="0"/>
            </a:endParaRPr>
          </a:p>
          <a:p>
            <a:r>
              <a:rPr lang="id-ID" dirty="0" smtClean="0">
                <a:latin typeface="Century Schoolbook" pitchFamily="18" charset="0"/>
              </a:rPr>
              <a:t>Affinity</a:t>
            </a:r>
            <a:r>
              <a:rPr lang="id-ID" dirty="0">
                <a:latin typeface="Century Schoolbook" pitchFamily="18" charset="0"/>
              </a:rPr>
              <a:t> </a:t>
            </a:r>
            <a:r>
              <a:rPr lang="id-ID" dirty="0" smtClean="0">
                <a:latin typeface="Century Schoolbook" pitchFamily="18" charset="0"/>
              </a:rPr>
              <a:t>to</a:t>
            </a:r>
            <a:r>
              <a:rPr lang="id-ID" dirty="0">
                <a:latin typeface="Century Schoolbook" pitchFamily="18" charset="0"/>
              </a:rPr>
              <a:t> </a:t>
            </a:r>
            <a:r>
              <a:rPr lang="id-ID" dirty="0" smtClean="0">
                <a:latin typeface="Century Schoolbook" pitchFamily="18" charset="0"/>
              </a:rPr>
              <a:t>the</a:t>
            </a:r>
            <a:r>
              <a:rPr lang="id-ID" dirty="0">
                <a:latin typeface="Century Schoolbook" pitchFamily="18" charset="0"/>
              </a:rPr>
              <a:t> </a:t>
            </a:r>
            <a:r>
              <a:rPr lang="id-ID" dirty="0" smtClean="0">
                <a:latin typeface="Century Schoolbook" pitchFamily="18" charset="0"/>
              </a:rPr>
              <a:t>receptor, and</a:t>
            </a:r>
            <a:endParaRPr lang="id-ID" dirty="0">
              <a:latin typeface="Century Schoolbook" pitchFamily="18" charset="0"/>
            </a:endParaRPr>
          </a:p>
          <a:p>
            <a:r>
              <a:rPr lang="id-ID" dirty="0" smtClean="0">
                <a:latin typeface="Century Schoolbook" pitchFamily="18" charset="0"/>
              </a:rPr>
              <a:t>Pharmacological</a:t>
            </a:r>
            <a:r>
              <a:rPr lang="id-ID" dirty="0">
                <a:latin typeface="Century Schoolbook" pitchFamily="18" charset="0"/>
              </a:rPr>
              <a:t> </a:t>
            </a:r>
            <a:r>
              <a:rPr lang="id-ID" dirty="0" smtClean="0">
                <a:latin typeface="Century Schoolbook" pitchFamily="18" charset="0"/>
              </a:rPr>
              <a:t>properties</a:t>
            </a:r>
            <a:endParaRPr lang="id-ID" dirty="0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51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id-ID" b="1" dirty="0">
                <a:solidFill>
                  <a:sysClr val="windowText" lastClr="0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entury Schoolbook" pitchFamily="18" charset="0"/>
              </a:rPr>
              <a:t>PHARMACOLOGICAL PROPERTIES OF </a:t>
            </a:r>
            <a:r>
              <a:rPr lang="id-ID" b="1" dirty="0" smtClean="0">
                <a:solidFill>
                  <a:sysClr val="windowText" lastClr="0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entury Schoolbook" pitchFamily="18" charset="0"/>
              </a:rPr>
              <a:t>DRUG</a:t>
            </a:r>
            <a:endParaRPr lang="id-ID" dirty="0">
              <a:latin typeface="Century Schoolboo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3040" y="2119256"/>
            <a:ext cx="6196405" cy="4118056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id-ID" sz="3100" dirty="0" smtClean="0">
                <a:latin typeface="Century Schoolbook" pitchFamily="18" charset="0"/>
              </a:rPr>
              <a:t>Pharmacological </a:t>
            </a:r>
            <a:r>
              <a:rPr lang="id-ID" sz="3100" dirty="0">
                <a:latin typeface="Century Schoolbook" pitchFamily="18" charset="0"/>
              </a:rPr>
              <a:t>properties of drug consist </a:t>
            </a:r>
            <a:r>
              <a:rPr lang="id-ID" sz="3100" dirty="0" smtClean="0">
                <a:latin typeface="Century Schoolbook" pitchFamily="18" charset="0"/>
              </a:rPr>
              <a:t>of :</a:t>
            </a:r>
            <a:endParaRPr lang="id-ID" sz="3100" dirty="0">
              <a:latin typeface="Century Schoolbook" pitchFamily="18" charset="0"/>
            </a:endParaRPr>
          </a:p>
          <a:p>
            <a:pPr marL="541338" indent="-541338">
              <a:lnSpc>
                <a:spcPct val="150000"/>
              </a:lnSpc>
              <a:buAutoNum type="arabicPeriod"/>
            </a:pPr>
            <a:r>
              <a:rPr lang="id-ID" dirty="0">
                <a:latin typeface="Century Schoolbook" pitchFamily="18" charset="0"/>
              </a:rPr>
              <a:t>Class of drug</a:t>
            </a:r>
            <a:r>
              <a:rPr lang="en-US" dirty="0">
                <a:latin typeface="Century Schoolbook" pitchFamily="18" charset="0"/>
              </a:rPr>
              <a:t> (drugs group)</a:t>
            </a:r>
            <a:endParaRPr lang="id-ID" dirty="0">
              <a:latin typeface="Century Schoolbook" pitchFamily="18" charset="0"/>
            </a:endParaRPr>
          </a:p>
          <a:p>
            <a:pPr marL="541338" indent="-541338">
              <a:lnSpc>
                <a:spcPct val="150000"/>
              </a:lnSpc>
              <a:buAutoNum type="arabicPeriod"/>
            </a:pPr>
            <a:r>
              <a:rPr lang="id-ID" dirty="0">
                <a:latin typeface="Century Schoolbook" pitchFamily="18" charset="0"/>
              </a:rPr>
              <a:t>Mechanism </a:t>
            </a:r>
            <a:r>
              <a:rPr lang="en-US" dirty="0">
                <a:latin typeface="Century Schoolbook" pitchFamily="18" charset="0"/>
              </a:rPr>
              <a:t>or</a:t>
            </a:r>
            <a:r>
              <a:rPr lang="id-ID" dirty="0">
                <a:latin typeface="Century Schoolbook" pitchFamily="18" charset="0"/>
              </a:rPr>
              <a:t> action</a:t>
            </a:r>
          </a:p>
          <a:p>
            <a:pPr marL="541338" indent="-541338">
              <a:lnSpc>
                <a:spcPct val="150000"/>
              </a:lnSpc>
              <a:buAutoNum type="arabicPeriod"/>
            </a:pPr>
            <a:r>
              <a:rPr lang="id-ID" dirty="0">
                <a:latin typeface="Century Schoolbook" pitchFamily="18" charset="0"/>
              </a:rPr>
              <a:t>Effect</a:t>
            </a:r>
          </a:p>
          <a:p>
            <a:pPr marL="541338" indent="-541338">
              <a:lnSpc>
                <a:spcPct val="150000"/>
              </a:lnSpc>
              <a:buAutoNum type="arabicPeriod"/>
            </a:pPr>
            <a:r>
              <a:rPr lang="id-ID" dirty="0">
                <a:latin typeface="Century Schoolbook" pitchFamily="18" charset="0"/>
              </a:rPr>
              <a:t>Side effect of adverse drug reaction</a:t>
            </a:r>
          </a:p>
          <a:p>
            <a:pPr marL="541338" indent="-541338">
              <a:lnSpc>
                <a:spcPct val="150000"/>
              </a:lnSpc>
              <a:buAutoNum type="arabicPeriod"/>
            </a:pPr>
            <a:r>
              <a:rPr lang="id-ID" dirty="0">
                <a:latin typeface="Century Schoolbook" pitchFamily="18" charset="0"/>
              </a:rPr>
              <a:t>Pharmacokinetics</a:t>
            </a:r>
          </a:p>
          <a:p>
            <a:pPr marL="541338" indent="-541338">
              <a:lnSpc>
                <a:spcPct val="150000"/>
              </a:lnSpc>
              <a:buAutoNum type="arabicPeriod"/>
            </a:pPr>
            <a:r>
              <a:rPr lang="id-ID" dirty="0">
                <a:latin typeface="Century Schoolbook" pitchFamily="18" charset="0"/>
              </a:rPr>
              <a:t>Indication</a:t>
            </a:r>
          </a:p>
          <a:p>
            <a:pPr marL="541338" indent="-541338">
              <a:lnSpc>
                <a:spcPct val="150000"/>
              </a:lnSpc>
              <a:buAutoNum type="arabicPeriod"/>
            </a:pPr>
            <a:r>
              <a:rPr lang="id-ID" dirty="0">
                <a:latin typeface="Century Schoolbook" pitchFamily="18" charset="0"/>
              </a:rPr>
              <a:t>Contraindication, warning</a:t>
            </a:r>
          </a:p>
          <a:p>
            <a:pPr marL="541338" indent="-541338">
              <a:lnSpc>
                <a:spcPct val="150000"/>
              </a:lnSpc>
              <a:buAutoNum type="arabicPeriod"/>
            </a:pPr>
            <a:r>
              <a:rPr lang="id-ID" dirty="0">
                <a:latin typeface="Century Schoolbook" pitchFamily="18" charset="0"/>
              </a:rPr>
              <a:t>Dosage </a:t>
            </a:r>
            <a:r>
              <a:rPr lang="id-ID" dirty="0" smtClean="0">
                <a:latin typeface="Century Schoolbook" pitchFamily="18" charset="0"/>
              </a:rPr>
              <a:t>regimen</a:t>
            </a:r>
            <a:endParaRPr lang="id-ID" dirty="0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93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052736"/>
            <a:ext cx="7344816" cy="5400600"/>
          </a:xfrm>
        </p:spPr>
        <p:txBody>
          <a:bodyPr>
            <a:noAutofit/>
          </a:bodyPr>
          <a:lstStyle/>
          <a:p>
            <a:r>
              <a:rPr lang="id-ID" sz="2000" dirty="0" smtClean="0">
                <a:latin typeface="Century Schoolbook" pitchFamily="18" charset="0"/>
              </a:rPr>
              <a:t>Drug class</a:t>
            </a:r>
          </a:p>
          <a:p>
            <a:pPr marL="0" indent="0">
              <a:buNone/>
            </a:pPr>
            <a:r>
              <a:rPr lang="en-US" sz="2000" dirty="0">
                <a:latin typeface="Century Schoolbook" pitchFamily="18" charset="0"/>
              </a:rPr>
              <a:t>A drug class is a group of medications that may work in the same way, have a similar </a:t>
            </a:r>
            <a:r>
              <a:rPr lang="en-US" sz="2000" u="sng" dirty="0">
                <a:latin typeface="Century Schoolbook" pitchFamily="18" charset="0"/>
              </a:rPr>
              <a:t>chemical structure</a:t>
            </a:r>
            <a:r>
              <a:rPr lang="en-US" sz="2000" dirty="0">
                <a:latin typeface="Century Schoolbook" pitchFamily="18" charset="0"/>
              </a:rPr>
              <a:t>, or are used to treat the same </a:t>
            </a:r>
            <a:r>
              <a:rPr lang="en-US" sz="2000" u="sng" dirty="0">
                <a:latin typeface="Century Schoolbook" pitchFamily="18" charset="0"/>
              </a:rPr>
              <a:t>health condition</a:t>
            </a:r>
            <a:r>
              <a:rPr lang="en-US" sz="2000" dirty="0">
                <a:latin typeface="Century Schoolbook" pitchFamily="18" charset="0"/>
              </a:rPr>
              <a:t>.</a:t>
            </a:r>
            <a:endParaRPr lang="id-ID" sz="2000" dirty="0" smtClean="0">
              <a:latin typeface="Century Schoolbook" pitchFamily="18" charset="0"/>
            </a:endParaRPr>
          </a:p>
          <a:p>
            <a:r>
              <a:rPr lang="id-ID" sz="2000" dirty="0" smtClean="0">
                <a:latin typeface="Century Schoolbook" pitchFamily="18" charset="0"/>
              </a:rPr>
              <a:t>Mechanism of Action</a:t>
            </a:r>
          </a:p>
          <a:p>
            <a:pPr marL="0" indent="0">
              <a:buNone/>
            </a:pPr>
            <a:r>
              <a:rPr lang="en-US" sz="2000" dirty="0">
                <a:latin typeface="Century Schoolbook" pitchFamily="18" charset="0"/>
              </a:rPr>
              <a:t>The </a:t>
            </a:r>
            <a:r>
              <a:rPr lang="en-US" sz="2000" dirty="0" smtClean="0">
                <a:latin typeface="Century Schoolbook" pitchFamily="18" charset="0"/>
              </a:rPr>
              <a:t>mechanism</a:t>
            </a:r>
            <a:r>
              <a:rPr lang="id-ID" sz="2000" dirty="0" smtClean="0">
                <a:latin typeface="Century Schoolbook" pitchFamily="18" charset="0"/>
              </a:rPr>
              <a:t> </a:t>
            </a:r>
            <a:r>
              <a:rPr lang="en-US" sz="2000" dirty="0" smtClean="0">
                <a:latin typeface="Century Schoolbook" pitchFamily="18" charset="0"/>
              </a:rPr>
              <a:t>by </a:t>
            </a:r>
            <a:r>
              <a:rPr lang="en-US" sz="2000" dirty="0">
                <a:latin typeface="Century Schoolbook" pitchFamily="18" charset="0"/>
              </a:rPr>
              <a:t>which a pharmacologically active substance produces an effect on a living organism or in a biochemical </a:t>
            </a:r>
            <a:r>
              <a:rPr lang="en-US" sz="2000" dirty="0" smtClean="0">
                <a:latin typeface="Century Schoolbook" pitchFamily="18" charset="0"/>
              </a:rPr>
              <a:t>system</a:t>
            </a:r>
          </a:p>
          <a:p>
            <a:r>
              <a:rPr lang="id-ID" sz="2000" dirty="0" smtClean="0">
                <a:latin typeface="Century Schoolbook" pitchFamily="18" charset="0"/>
              </a:rPr>
              <a:t>Effect</a:t>
            </a:r>
          </a:p>
          <a:p>
            <a:pPr marL="0" indent="0">
              <a:buNone/>
            </a:pPr>
            <a:r>
              <a:rPr lang="en-US" sz="2000" dirty="0" smtClean="0">
                <a:latin typeface="Century Schoolbook" pitchFamily="18" charset="0"/>
              </a:rPr>
              <a:t>Something brought about by a cause or an agent; a result.</a:t>
            </a:r>
            <a:endParaRPr lang="id-ID" sz="2000" dirty="0" smtClean="0">
              <a:latin typeface="Century Schoolbook" pitchFamily="18" charset="0"/>
            </a:endParaRPr>
          </a:p>
          <a:p>
            <a:r>
              <a:rPr lang="id-ID" sz="2000" dirty="0" smtClean="0">
                <a:latin typeface="Century Schoolbook" pitchFamily="18" charset="0"/>
              </a:rPr>
              <a:t>Side effect</a:t>
            </a:r>
          </a:p>
          <a:p>
            <a:pPr marL="0" indent="0">
              <a:buNone/>
            </a:pPr>
            <a:r>
              <a:rPr lang="en-US" sz="2000" dirty="0" smtClean="0">
                <a:latin typeface="Century Schoolbook" pitchFamily="18" charset="0"/>
              </a:rPr>
              <a:t>a consequence other than that for which an agent is used, especially an adverse effect on another organ system.</a:t>
            </a:r>
            <a:endParaRPr lang="id-ID" sz="2000" dirty="0" smtClean="0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80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836712"/>
            <a:ext cx="7344816" cy="5256584"/>
          </a:xfrm>
        </p:spPr>
        <p:txBody>
          <a:bodyPr>
            <a:normAutofit lnSpcReduction="10000"/>
          </a:bodyPr>
          <a:lstStyle/>
          <a:p>
            <a:pPr algn="just"/>
            <a:r>
              <a:rPr lang="id-ID" dirty="0" smtClean="0">
                <a:latin typeface="Century Schoolbook" pitchFamily="18" charset="0"/>
              </a:rPr>
              <a:t>Pharmacokinetics</a:t>
            </a:r>
          </a:p>
          <a:p>
            <a:pPr marL="0" indent="0" algn="just">
              <a:buNone/>
            </a:pPr>
            <a:r>
              <a:rPr lang="en-US" dirty="0">
                <a:latin typeface="Century Schoolbook" pitchFamily="18" charset="0"/>
              </a:rPr>
              <a:t> the action of drugs in the body over a period of time, including the processes of </a:t>
            </a:r>
            <a:r>
              <a:rPr lang="en-US" dirty="0" smtClean="0">
                <a:latin typeface="Century Schoolbook" pitchFamily="18" charset="0"/>
              </a:rPr>
              <a:t>absorption,</a:t>
            </a:r>
            <a:r>
              <a:rPr lang="id-ID" dirty="0" smtClean="0">
                <a:latin typeface="Century Schoolbook" pitchFamily="18" charset="0"/>
              </a:rPr>
              <a:t> </a:t>
            </a:r>
            <a:r>
              <a:rPr lang="en-US" dirty="0" smtClean="0">
                <a:latin typeface="Century Schoolbook" pitchFamily="18" charset="0"/>
              </a:rPr>
              <a:t>distribution</a:t>
            </a:r>
            <a:r>
              <a:rPr lang="en-US" dirty="0">
                <a:latin typeface="Century Schoolbook" pitchFamily="18" charset="0"/>
              </a:rPr>
              <a:t>, localization in tissues, biotransformation, and excretion.</a:t>
            </a:r>
            <a:endParaRPr lang="id-ID" dirty="0">
              <a:latin typeface="Century Schoolbook" pitchFamily="18" charset="0"/>
            </a:endParaRPr>
          </a:p>
          <a:p>
            <a:pPr algn="just"/>
            <a:r>
              <a:rPr lang="id-ID" dirty="0" smtClean="0">
                <a:latin typeface="Century Schoolbook" pitchFamily="18" charset="0"/>
              </a:rPr>
              <a:t>Indication</a:t>
            </a:r>
          </a:p>
          <a:p>
            <a:pPr marL="0" indent="0" algn="just">
              <a:buNone/>
            </a:pPr>
            <a:r>
              <a:rPr lang="en-US" b="1" dirty="0">
                <a:latin typeface="Century Schoolbook" pitchFamily="18" charset="0"/>
              </a:rPr>
              <a:t> </a:t>
            </a:r>
            <a:r>
              <a:rPr lang="en-US" dirty="0">
                <a:latin typeface="Century Schoolbook" pitchFamily="18" charset="0"/>
              </a:rPr>
              <a:t>Something indicated as necessary or expedient, as in the administration of a drug.</a:t>
            </a:r>
            <a:endParaRPr lang="id-ID" dirty="0">
              <a:latin typeface="Century Schoolbook" pitchFamily="18" charset="0"/>
            </a:endParaRPr>
          </a:p>
          <a:p>
            <a:pPr algn="just"/>
            <a:r>
              <a:rPr lang="id-ID" dirty="0" smtClean="0">
                <a:latin typeface="Century Schoolbook" pitchFamily="18" charset="0"/>
              </a:rPr>
              <a:t>Contraindication</a:t>
            </a:r>
          </a:p>
          <a:p>
            <a:pPr marL="0" indent="0" algn="just">
              <a:buNone/>
            </a:pPr>
            <a:r>
              <a:rPr lang="id-ID" dirty="0">
                <a:latin typeface="Century Schoolbook" pitchFamily="18" charset="0"/>
              </a:rPr>
              <a:t>A</a:t>
            </a:r>
            <a:r>
              <a:rPr lang="en-US" dirty="0" err="1" smtClean="0">
                <a:latin typeface="Century Schoolbook" pitchFamily="18" charset="0"/>
              </a:rPr>
              <a:t>ny</a:t>
            </a:r>
            <a:r>
              <a:rPr lang="en-US" dirty="0" smtClean="0">
                <a:latin typeface="Century Schoolbook" pitchFamily="18" charset="0"/>
              </a:rPr>
              <a:t> </a:t>
            </a:r>
            <a:r>
              <a:rPr lang="en-US" dirty="0">
                <a:latin typeface="Century Schoolbook" pitchFamily="18" charset="0"/>
              </a:rPr>
              <a:t>condition which renders a particular line of treatment improper or undesirable.</a:t>
            </a:r>
            <a:endParaRPr lang="id-ID" dirty="0">
              <a:latin typeface="Century Schoolbook" pitchFamily="18" charset="0"/>
            </a:endParaRPr>
          </a:p>
          <a:p>
            <a:pPr algn="just"/>
            <a:r>
              <a:rPr lang="id-ID" dirty="0">
                <a:latin typeface="Century Schoolbook" pitchFamily="18" charset="0"/>
              </a:rPr>
              <a:t>Dosage </a:t>
            </a:r>
            <a:r>
              <a:rPr lang="id-ID" dirty="0" smtClean="0">
                <a:latin typeface="Century Schoolbook" pitchFamily="18" charset="0"/>
              </a:rPr>
              <a:t>regimen</a:t>
            </a:r>
          </a:p>
          <a:p>
            <a:pPr marL="0" indent="0" algn="just">
              <a:buNone/>
            </a:pPr>
            <a:r>
              <a:rPr lang="en-US" dirty="0">
                <a:latin typeface="Century Schoolbook" pitchFamily="18" charset="0"/>
              </a:rPr>
              <a:t>The schedule of doses of a therapeutic agent per unit of </a:t>
            </a:r>
            <a:r>
              <a:rPr lang="en-US" dirty="0" smtClean="0">
                <a:latin typeface="Century Schoolbook" pitchFamily="18" charset="0"/>
              </a:rPr>
              <a:t>time</a:t>
            </a:r>
            <a:endParaRPr lang="id-ID" dirty="0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61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Ampicillin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Class of drug</a:t>
            </a:r>
            <a:r>
              <a:rPr lang="en-US" dirty="0"/>
              <a:t>: Antibiotic</a:t>
            </a:r>
          </a:p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Mechanism of Action</a:t>
            </a:r>
            <a:r>
              <a:rPr lang="en-US" dirty="0"/>
              <a:t>:</a:t>
            </a:r>
          </a:p>
          <a:p>
            <a:pPr>
              <a:buNone/>
            </a:pPr>
            <a:r>
              <a:rPr lang="en-US" dirty="0"/>
              <a:t>	bind to specific penicillin-binding protein (PBPs) that located inside the bacteria cell wall. Ampicillin inhibit the third and the last the bacteria synthesis</a:t>
            </a:r>
          </a:p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Effect</a:t>
            </a:r>
            <a:r>
              <a:rPr lang="en-US" dirty="0"/>
              <a:t>: damage bacteria cell wall during reproduction process</a:t>
            </a:r>
          </a:p>
          <a:p>
            <a:pPr>
              <a:buNone/>
            </a:pP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US" dirty="0" smtClean="0"/>
          </a:p>
          <a:p>
            <a:endParaRPr lang="en-US" dirty="0"/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2231952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3040" y="836712"/>
            <a:ext cx="6196405" cy="4886357"/>
          </a:xfrm>
        </p:spPr>
        <p:txBody>
          <a:bodyPr/>
          <a:lstStyle/>
          <a:p>
            <a:r>
              <a:rPr lang="en-US" dirty="0"/>
              <a:t>Indication: Meningitis, Peritonitis, Appendicitis, </a:t>
            </a:r>
            <a:r>
              <a:rPr lang="en-US" dirty="0" err="1"/>
              <a:t>Septikemia</a:t>
            </a:r>
            <a:r>
              <a:rPr lang="en-US" dirty="0"/>
              <a:t>, Pneumonia, Diarrhea</a:t>
            </a:r>
          </a:p>
          <a:p>
            <a:r>
              <a:rPr lang="en-US" dirty="0"/>
              <a:t>Side Effect: diarrhea, nausea, </a:t>
            </a:r>
            <a:r>
              <a:rPr lang="en-US" dirty="0" err="1"/>
              <a:t>vomitting</a:t>
            </a:r>
            <a:r>
              <a:rPr lang="en-US" dirty="0"/>
              <a:t>, anorexia, anemia, dizziness, hepatitis, rash, </a:t>
            </a:r>
            <a:r>
              <a:rPr lang="en-US" dirty="0" err="1"/>
              <a:t>purpura</a:t>
            </a:r>
            <a:endParaRPr lang="en-US" dirty="0"/>
          </a:p>
          <a:p>
            <a:r>
              <a:rPr lang="en-US" dirty="0"/>
              <a:t>Contraindication: nursing mother, not allow to  use by patient with infection of </a:t>
            </a:r>
            <a:r>
              <a:rPr lang="en-US" dirty="0" err="1"/>
              <a:t>mononecleosis</a:t>
            </a:r>
            <a:r>
              <a:rPr lang="en-US" dirty="0"/>
              <a:t> and hypersensitivity</a:t>
            </a:r>
          </a:p>
          <a:p>
            <a:endParaRPr lang="en-US" dirty="0"/>
          </a:p>
          <a:p>
            <a:endParaRPr lang="en-US" dirty="0" smtClean="0"/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9320604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82</TotalTime>
  <Words>280</Words>
  <Application>Microsoft Office PowerPoint</Application>
  <PresentationFormat>On-screen Show (4:3)</PresentationFormat>
  <Paragraphs>68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Pushpin</vt:lpstr>
      <vt:lpstr>PHARMACOLOGICAL PROPERTIES OF  A DRUG</vt:lpstr>
      <vt:lpstr>DRUGS CLASS</vt:lpstr>
      <vt:lpstr>CLASS OF DRUGS</vt:lpstr>
      <vt:lpstr>DRUG’S GROUP</vt:lpstr>
      <vt:lpstr>PHARMACOLOGICAL PROPERTIES OF DRUG</vt:lpstr>
      <vt:lpstr>PowerPoint Presentation</vt:lpstr>
      <vt:lpstr>PowerPoint Presentation</vt:lpstr>
      <vt:lpstr>Example: Ampicillin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PHARMACOLOGICAL PROPERTIES OF  A DRUG</dc:title>
  <dc:creator>Admin</dc:creator>
  <cp:lastModifiedBy>Izhar</cp:lastModifiedBy>
  <cp:revision>6</cp:revision>
  <dcterms:created xsi:type="dcterms:W3CDTF">2014-01-02T01:12:19Z</dcterms:created>
  <dcterms:modified xsi:type="dcterms:W3CDTF">2014-01-02T02:50:31Z</dcterms:modified>
</cp:coreProperties>
</file>