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82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678" y="-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SYST10199 – Web </a:t>
            </a:r>
            <a:r>
              <a:rPr lang="en-US" dirty="0" err="1" smtClean="0"/>
              <a:t>Dev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296C9D-3A90-41BC-9642-D235E253A429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E7567-7884-4896-A888-30EE21C92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66108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SYST10199 – Web </a:t>
            </a:r>
            <a:r>
              <a:rPr lang="en-US" dirty="0" err="1" smtClean="0"/>
              <a:t>Dev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B074B9-0681-486D-9DDA-25EA12739484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5FA38-7226-4FE9-A20C-4221B70FA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73973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75656" y="2130425"/>
            <a:ext cx="6982544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SYST10199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3886200"/>
            <a:ext cx="6984776" cy="1752600"/>
          </a:xfrm>
          <a:gradFill flip="none" rotWithShape="1">
            <a:gsLst>
              <a:gs pos="0">
                <a:schemeClr val="accent1"/>
              </a:gs>
              <a:gs pos="68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5000000" scaled="0"/>
            <a:tileRect/>
          </a:gradFill>
          <a:ln>
            <a:noFill/>
          </a:ln>
          <a:effectLst>
            <a:outerShdw blurRad="127000" dist="38100" dir="2700000" sx="101000" sy="101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12700"/>
          </a:sp3d>
        </p:spPr>
        <p:txBody>
          <a:bodyPr/>
          <a:lstStyle>
            <a:lvl1pPr marL="0" indent="0" algn="ctr">
              <a:buNone/>
              <a:defRPr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08DE2-EC7E-4617-8779-32A6B9EA3CFE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692696"/>
            <a:ext cx="6480719" cy="68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147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DDB0-5D13-4C6D-9FB1-06EEFA4F12DE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97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5616" y="274638"/>
            <a:ext cx="5361384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7E4FA-5760-416C-B123-CE66B2B59276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771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412776"/>
            <a:ext cx="7776864" cy="4713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403A-C8BE-44DC-ACF9-63756F854BD4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547" y="1124744"/>
            <a:ext cx="7314286" cy="1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892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5" y="4406900"/>
            <a:ext cx="77517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5" y="2906713"/>
            <a:ext cx="775175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D344-6440-4B5F-A5DA-24E8077F0D68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88641"/>
            <a:ext cx="1415053" cy="2000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235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5615" y="1418717"/>
            <a:ext cx="3801159" cy="47164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6056" y="1412776"/>
            <a:ext cx="3816424" cy="47164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E9EB5-5FA4-41F8-BB1C-D3800665080E}" type="datetime1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00" y="1123200"/>
            <a:ext cx="7314286" cy="1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926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1412776"/>
            <a:ext cx="3816424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5616" y="2052538"/>
            <a:ext cx="3816424" cy="395128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76056" y="1412776"/>
            <a:ext cx="3826768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76056" y="2052538"/>
            <a:ext cx="3826768" cy="395128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313C3-313A-44EE-8781-280938822156}" type="datetime1">
              <a:rPr lang="en-US" smtClean="0"/>
              <a:t>2/3/2014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00" y="1123200"/>
            <a:ext cx="7314286" cy="1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197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0014-780F-4670-8351-D4102CF592B5}" type="datetime1">
              <a:rPr lang="en-US" smtClean="0"/>
              <a:t>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00" y="1123200"/>
            <a:ext cx="7314286" cy="1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979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2E32F-4B77-4088-A470-A56C45323204}" type="datetime1">
              <a:rPr lang="en-US" smtClean="0"/>
              <a:t>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116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272028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5936" y="273050"/>
            <a:ext cx="4690864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616" y="1412776"/>
            <a:ext cx="2720281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A0637-C840-47FD-B8F3-8DAB96600F94}" type="datetime1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300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800600"/>
            <a:ext cx="756084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59632" y="612775"/>
            <a:ext cx="756084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32" y="5367338"/>
            <a:ext cx="756084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FBE2-9AFA-4A4D-97F8-B81DED05C732}" type="datetime1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129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776864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1412776"/>
            <a:ext cx="7776864" cy="471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5616" y="6381328"/>
            <a:ext cx="1872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0E0F2-7F49-42F3-91AD-FBD1FCC6028B}" type="datetime1">
              <a:rPr lang="en-US" smtClean="0"/>
              <a:t>2/3/2014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1840" y="6381328"/>
            <a:ext cx="33200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32240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7E6B5-65A1-47E9-AAFC-C030717991F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55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66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3767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rgbClr val="003767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>
          <a:solidFill>
            <a:srgbClr val="003767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rgbClr val="003767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>
          <a:solidFill>
            <a:srgbClr val="003767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376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SYST10199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gradFill>
            <a:gsLst>
              <a:gs pos="0">
                <a:schemeClr val="accent1"/>
              </a:gs>
              <a:gs pos="27000">
                <a:schemeClr val="accent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5600000" scaled="0"/>
          </a:gradFill>
          <a:ln>
            <a:noFill/>
          </a:ln>
          <a:effectLst>
            <a:outerShdw blurRad="127000" dist="38100" dir="2700000" sx="101000" sy="101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127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Lesson 5</a:t>
            </a:r>
          </a:p>
          <a:p>
            <a:r>
              <a:rPr lang="en-US" dirty="0" smtClean="0"/>
              <a:t>Canvas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AB3A9-61B3-4734-8F64-A1545C820CF4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90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412776"/>
            <a:ext cx="7776864" cy="496855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For drawing more complex shapes</a:t>
            </a:r>
          </a:p>
          <a:p>
            <a:r>
              <a:rPr lang="en-US" dirty="0" smtClean="0"/>
              <a:t>A set of instructions executed in sequence</a:t>
            </a:r>
          </a:p>
          <a:p>
            <a:r>
              <a:rPr lang="en-US" dirty="0" smtClean="0"/>
              <a:t>Paths must be opened before drawing</a:t>
            </a:r>
          </a:p>
          <a:p>
            <a:pPr lvl="1"/>
            <a:r>
              <a:rPr lang="en-US" dirty="0" err="1"/>
              <a:t>c</a:t>
            </a:r>
            <a:r>
              <a:rPr lang="en-US" dirty="0" err="1" smtClean="0"/>
              <a:t>ontext.beginPath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Paths must be closed to complete the drawing</a:t>
            </a:r>
          </a:p>
          <a:p>
            <a:pPr lvl="1"/>
            <a:r>
              <a:rPr lang="en-US" dirty="0" err="1" smtClean="0"/>
              <a:t>context.closePath</a:t>
            </a:r>
            <a:r>
              <a:rPr lang="en-US" dirty="0" smtClean="0"/>
              <a:t>();</a:t>
            </a:r>
          </a:p>
          <a:p>
            <a:pPr lvl="1"/>
            <a:r>
              <a:rPr lang="en-US" dirty="0" smtClean="0"/>
              <a:t>Will connect last point in path to the starting point</a:t>
            </a:r>
          </a:p>
          <a:p>
            <a:pPr lvl="1"/>
            <a:r>
              <a:rPr lang="en-US" dirty="0" smtClean="0"/>
              <a:t>New path can’t be started until previous one is closed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403A-C8BE-44DC-ACF9-63756F854BD4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50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a path is closed, make the shape: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ill()</a:t>
            </a:r>
          </a:p>
          <a:p>
            <a:pPr lvl="2"/>
            <a:r>
              <a:rPr lang="en-US" dirty="0" smtClean="0"/>
              <a:t>Fills in the shape with the current </a:t>
            </a:r>
            <a:r>
              <a:rPr lang="en-US" dirty="0" err="1" smtClean="0"/>
              <a:t>fillStyle</a:t>
            </a:r>
            <a:endParaRPr lang="en-US" dirty="0" smtClean="0"/>
          </a:p>
          <a:p>
            <a:pPr lvl="1"/>
            <a:r>
              <a:rPr lang="en-US" dirty="0" smtClean="0"/>
              <a:t>stroke()</a:t>
            </a:r>
          </a:p>
          <a:p>
            <a:pPr lvl="2"/>
            <a:r>
              <a:rPr lang="en-US" dirty="0" smtClean="0"/>
              <a:t>Draws the outline of the shape with the current </a:t>
            </a:r>
            <a:r>
              <a:rPr lang="en-US" dirty="0" err="1" smtClean="0"/>
              <a:t>strokeStyle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403A-C8BE-44DC-ACF9-63756F854BD4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57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412776"/>
            <a:ext cx="7776864" cy="49685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Drawing commands</a:t>
            </a:r>
          </a:p>
          <a:p>
            <a:pPr lvl="1"/>
            <a:r>
              <a:rPr lang="en-US" dirty="0" err="1" smtClean="0"/>
              <a:t>moveTo</a:t>
            </a:r>
            <a:r>
              <a:rPr lang="en-US" dirty="0" smtClean="0"/>
              <a:t>(x, y) – move to </a:t>
            </a:r>
            <a:r>
              <a:rPr lang="en-US" dirty="0" err="1" smtClean="0"/>
              <a:t>x,y</a:t>
            </a:r>
            <a:r>
              <a:rPr lang="en-US" dirty="0" smtClean="0"/>
              <a:t> without drawing</a:t>
            </a:r>
          </a:p>
          <a:p>
            <a:pPr lvl="2"/>
            <a:r>
              <a:rPr lang="en-US" dirty="0" smtClean="0"/>
              <a:t>Always start with this command first</a:t>
            </a:r>
          </a:p>
          <a:p>
            <a:pPr lvl="1"/>
            <a:r>
              <a:rPr lang="en-US" dirty="0" err="1" smtClean="0"/>
              <a:t>lineTo</a:t>
            </a:r>
            <a:r>
              <a:rPr lang="en-US" dirty="0" smtClean="0"/>
              <a:t>(x, y) – draw a line from current position to </a:t>
            </a:r>
            <a:r>
              <a:rPr lang="en-US" dirty="0" err="1" smtClean="0"/>
              <a:t>x,y</a:t>
            </a:r>
            <a:endParaRPr lang="en-US" dirty="0" smtClean="0"/>
          </a:p>
          <a:p>
            <a:pPr lvl="1"/>
            <a:r>
              <a:rPr lang="en-US" dirty="0" smtClean="0"/>
              <a:t>arc(x, y, radius, </a:t>
            </a:r>
            <a:r>
              <a:rPr lang="en-US" dirty="0" err="1" smtClean="0"/>
              <a:t>startAngle</a:t>
            </a:r>
            <a:r>
              <a:rPr lang="en-US" dirty="0" smtClean="0"/>
              <a:t>, </a:t>
            </a:r>
            <a:r>
              <a:rPr lang="en-US" dirty="0" err="1" smtClean="0"/>
              <a:t>endAngle</a:t>
            </a:r>
            <a:r>
              <a:rPr lang="en-US" dirty="0" smtClean="0"/>
              <a:t>) – draws a circle or part of a circle</a:t>
            </a:r>
          </a:p>
          <a:p>
            <a:pPr lvl="1"/>
            <a:r>
              <a:rPr lang="en-US" dirty="0" err="1"/>
              <a:t>r</a:t>
            </a:r>
            <a:r>
              <a:rPr lang="en-US" dirty="0" err="1" smtClean="0"/>
              <a:t>ect</a:t>
            </a:r>
            <a:r>
              <a:rPr lang="en-US" dirty="0" smtClean="0"/>
              <a:t>(x, y, width, height) – draws a rectangle with top-left at </a:t>
            </a:r>
            <a:r>
              <a:rPr lang="en-US" dirty="0" err="1" smtClean="0"/>
              <a:t>x,y</a:t>
            </a:r>
            <a:endParaRPr lang="en-US" dirty="0" smtClean="0"/>
          </a:p>
          <a:p>
            <a:pPr lvl="1"/>
            <a:r>
              <a:rPr lang="en-US" dirty="0" smtClean="0"/>
              <a:t>More advanced commands: </a:t>
            </a:r>
            <a:r>
              <a:rPr lang="en-US" dirty="0" err="1" smtClean="0"/>
              <a:t>arcTo</a:t>
            </a:r>
            <a:r>
              <a:rPr lang="en-US" dirty="0" smtClean="0"/>
              <a:t>(), </a:t>
            </a:r>
            <a:r>
              <a:rPr lang="en-US" dirty="0" err="1" smtClean="0"/>
              <a:t>quadraticCurve</a:t>
            </a:r>
            <a:r>
              <a:rPr lang="en-US" dirty="0" smtClean="0"/>
              <a:t>(), </a:t>
            </a:r>
            <a:r>
              <a:rPr lang="en-US" dirty="0" err="1" smtClean="0"/>
              <a:t>bezierCurve</a:t>
            </a:r>
            <a:r>
              <a:rPr lang="en-US" dirty="0" smtClean="0"/>
              <a:t>(), </a:t>
            </a:r>
            <a:r>
              <a:rPr lang="en-US" dirty="0" err="1" smtClean="0"/>
              <a:t>etc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403A-C8BE-44DC-ACF9-63756F854BD4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419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Arcs/Circles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arc(x, y, radius, </a:t>
            </a:r>
            <a:r>
              <a:rPr lang="en-US" dirty="0" err="1" smtClean="0"/>
              <a:t>startAngle</a:t>
            </a:r>
            <a:r>
              <a:rPr lang="en-US" dirty="0" smtClean="0"/>
              <a:t>, </a:t>
            </a:r>
            <a:r>
              <a:rPr lang="en-US" dirty="0" err="1" smtClean="0"/>
              <a:t>endAngle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x,y</a:t>
            </a:r>
            <a:r>
              <a:rPr lang="en-US" dirty="0" smtClean="0"/>
              <a:t>, is circle origin (</a:t>
            </a:r>
            <a:r>
              <a:rPr lang="en-US" dirty="0" err="1" smtClean="0"/>
              <a:t>centre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radius of circle</a:t>
            </a:r>
          </a:p>
          <a:p>
            <a:pPr lvl="1"/>
            <a:r>
              <a:rPr lang="en-US" dirty="0" err="1" smtClean="0"/>
              <a:t>startAngle</a:t>
            </a:r>
            <a:r>
              <a:rPr lang="en-US" dirty="0" smtClean="0"/>
              <a:t>, </a:t>
            </a:r>
            <a:r>
              <a:rPr lang="en-US" dirty="0" err="1" smtClean="0"/>
              <a:t>endAngle</a:t>
            </a:r>
            <a:r>
              <a:rPr lang="en-US" dirty="0" smtClean="0"/>
              <a:t>: area of circle to stroke or fill</a:t>
            </a:r>
          </a:p>
          <a:p>
            <a:pPr lvl="2"/>
            <a:r>
              <a:rPr lang="en-US" dirty="0" smtClean="0"/>
              <a:t>Measured in radians</a:t>
            </a:r>
          </a:p>
          <a:p>
            <a:pPr lvl="1"/>
            <a:r>
              <a:rPr lang="en-US" dirty="0" smtClean="0"/>
              <a:t>See the example code in the notes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403A-C8BE-44DC-ACF9-63756F854BD4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99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Exercise 9.2.4 in the eBook</a:t>
            </a:r>
          </a:p>
          <a:p>
            <a:r>
              <a:rPr lang="en-US" dirty="0" smtClean="0"/>
              <a:t>Draw Pac-Man!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403A-C8BE-44DC-ACF9-63756F854BD4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9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412776"/>
            <a:ext cx="7776864" cy="4896544"/>
          </a:xfrm>
        </p:spPr>
        <p:txBody>
          <a:bodyPr>
            <a:normAutofit/>
          </a:bodyPr>
          <a:lstStyle/>
          <a:p>
            <a:r>
              <a:rPr lang="en-US" dirty="0" smtClean="0"/>
              <a:t>Pick a font</a:t>
            </a:r>
          </a:p>
          <a:p>
            <a:pPr lvl="1"/>
            <a:r>
              <a:rPr lang="en-US" dirty="0" err="1" smtClean="0"/>
              <a:t>context.font</a:t>
            </a:r>
            <a:r>
              <a:rPr lang="en-US" dirty="0" smtClean="0"/>
              <a:t> property – takes a string value</a:t>
            </a:r>
          </a:p>
          <a:p>
            <a:pPr lvl="1"/>
            <a:r>
              <a:rPr lang="en-US" dirty="0" smtClean="0"/>
              <a:t>Specify a font as you would in CSS</a:t>
            </a:r>
          </a:p>
          <a:p>
            <a:pPr lvl="1"/>
            <a:r>
              <a:rPr lang="en-US" dirty="0" err="1" smtClean="0"/>
              <a:t>context.font</a:t>
            </a:r>
            <a:r>
              <a:rPr lang="en-US" dirty="0" smtClean="0"/>
              <a:t> = “22pt bold Arial”;</a:t>
            </a:r>
          </a:p>
          <a:p>
            <a:r>
              <a:rPr lang="en-US" dirty="0" smtClean="0"/>
              <a:t>Stroke or fill the text</a:t>
            </a:r>
          </a:p>
          <a:p>
            <a:pPr lvl="1"/>
            <a:r>
              <a:rPr lang="en-US" dirty="0" err="1" smtClean="0"/>
              <a:t>context.fillText</a:t>
            </a:r>
            <a:r>
              <a:rPr lang="en-US" dirty="0" smtClean="0"/>
              <a:t>(</a:t>
            </a:r>
            <a:r>
              <a:rPr lang="en-US" dirty="0" err="1" smtClean="0"/>
              <a:t>textString</a:t>
            </a:r>
            <a:r>
              <a:rPr lang="en-US" dirty="0" smtClean="0"/>
              <a:t>, x, y);</a:t>
            </a:r>
          </a:p>
          <a:p>
            <a:pPr lvl="1"/>
            <a:r>
              <a:rPr lang="en-US" dirty="0" err="1" smtClean="0"/>
              <a:t>context.strokeText</a:t>
            </a:r>
            <a:r>
              <a:rPr lang="en-US" dirty="0" smtClean="0"/>
              <a:t>(</a:t>
            </a:r>
            <a:r>
              <a:rPr lang="en-US" dirty="0" err="1" smtClean="0"/>
              <a:t>textString</a:t>
            </a:r>
            <a:r>
              <a:rPr lang="en-US" dirty="0" smtClean="0"/>
              <a:t>, x, y);</a:t>
            </a:r>
          </a:p>
          <a:p>
            <a:pPr lvl="1"/>
            <a:r>
              <a:rPr lang="en-US" dirty="0" smtClean="0"/>
              <a:t>Imagine string is in a rectangle</a:t>
            </a:r>
          </a:p>
          <a:p>
            <a:pPr lvl="1"/>
            <a:r>
              <a:rPr lang="en-US" dirty="0" err="1" smtClean="0"/>
              <a:t>x,y</a:t>
            </a:r>
            <a:r>
              <a:rPr lang="en-US" dirty="0" smtClean="0"/>
              <a:t> is top-left corner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403A-C8BE-44DC-ACF9-63756F854BD4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94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Text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403A-C8BE-44DC-ACF9-63756F854BD4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15616" y="1556792"/>
            <a:ext cx="78488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latin typeface="Courier New" pitchFamily="49" charset="0"/>
                <a:cs typeface="Courier New" pitchFamily="49" charset="0"/>
              </a:rPr>
              <a:t>context.font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= "bold 28pt Arial"; </a:t>
            </a: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text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= "w00t!"; </a:t>
            </a: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textWidth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context.measureText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(text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).width; </a:t>
            </a: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context.fillStyle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= "yellow"; </a:t>
            </a: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context.fillRect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(10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, 10, </a:t>
            </a: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              </a:t>
            </a:r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textWidth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+ 20, 50); </a:t>
            </a: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context.fillStyle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= "black"; </a:t>
            </a: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context.fillText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(text,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20, 50); </a:t>
            </a: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context.strokeStyle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= "</a:t>
            </a:r>
            <a:r>
              <a:rPr lang="en-US" sz="2800" b="1" dirty="0" err="1">
                <a:latin typeface="Courier New" pitchFamily="49" charset="0"/>
                <a:cs typeface="Courier New" pitchFamily="49" charset="0"/>
              </a:rPr>
              <a:t>lightgreen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"; </a:t>
            </a: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context.strokeText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(text,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20, 50);</a:t>
            </a:r>
          </a:p>
        </p:txBody>
      </p:sp>
    </p:spTree>
    <p:extLst>
      <p:ext uri="{BB962C8B-B14F-4D97-AF65-F5344CB8AC3E}">
        <p14:creationId xmlns:p14="http://schemas.microsoft.com/office/powerpoint/2010/main" val="89670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Stuff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Shadows</a:t>
            </a:r>
          </a:p>
          <a:p>
            <a:r>
              <a:rPr lang="en-US" dirty="0" smtClean="0"/>
              <a:t>Patterns, Gradients</a:t>
            </a:r>
          </a:p>
          <a:p>
            <a:r>
              <a:rPr lang="en-US" dirty="0" smtClean="0"/>
              <a:t>Images (including sprite sheets)</a:t>
            </a:r>
          </a:p>
          <a:p>
            <a:r>
              <a:rPr lang="en-US" dirty="0" smtClean="0"/>
              <a:t>Animation (see eBook)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403A-C8BE-44DC-ACF9-63756F854BD4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254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In-Class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the specs in the drop-box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403A-C8BE-44DC-ACF9-63756F854BD4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77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&lt;canvas&gt; Element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drawing area you can place in a web page</a:t>
            </a:r>
          </a:p>
          <a:p>
            <a:pPr lvl="1"/>
            <a:r>
              <a:rPr lang="en-US" dirty="0" smtClean="0"/>
              <a:t>Drawing must be done with JavaScript</a:t>
            </a:r>
          </a:p>
          <a:p>
            <a:r>
              <a:rPr lang="en-US" dirty="0" smtClean="0"/>
              <a:t>Attributes:</a:t>
            </a:r>
          </a:p>
          <a:p>
            <a:pPr lvl="1"/>
            <a:r>
              <a:rPr lang="en-US" dirty="0" smtClean="0"/>
              <a:t>id – unique id for this canvas object</a:t>
            </a:r>
          </a:p>
          <a:p>
            <a:pPr lvl="1"/>
            <a:r>
              <a:rPr lang="en-US" dirty="0" smtClean="0"/>
              <a:t>height – height of canvas in pixels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idth – width of canvas in pixels</a:t>
            </a:r>
          </a:p>
          <a:p>
            <a:r>
              <a:rPr lang="en-US" dirty="0" smtClean="0"/>
              <a:t>You can style canvas with CSS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403A-C8BE-44DC-ACF9-63756F854BD4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5157192"/>
            <a:ext cx="78571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&lt;canvas id=“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myCanvas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” height=“500” width=“500”&gt;Sorry, your browser doesn’t support Canvas!&lt;/canvas&gt;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812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Canvas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412776"/>
            <a:ext cx="7776864" cy="4896544"/>
          </a:xfrm>
        </p:spPr>
        <p:txBody>
          <a:bodyPr>
            <a:normAutofit/>
          </a:bodyPr>
          <a:lstStyle/>
          <a:p>
            <a:r>
              <a:rPr lang="en-US" dirty="0" smtClean="0"/>
              <a:t>Grab the canvas object</a:t>
            </a:r>
          </a:p>
          <a:p>
            <a:pPr lvl="1"/>
            <a:r>
              <a:rPr lang="en-US" dirty="0" err="1" smtClean="0"/>
              <a:t>document.getElementById</a:t>
            </a:r>
            <a:r>
              <a:rPr lang="en-US" dirty="0" smtClean="0"/>
              <a:t>()</a:t>
            </a:r>
          </a:p>
          <a:p>
            <a:r>
              <a:rPr lang="en-US" dirty="0" smtClean="0"/>
              <a:t>Get the canvas object’s drawing context</a:t>
            </a:r>
          </a:p>
          <a:p>
            <a:pPr lvl="1"/>
            <a:r>
              <a:rPr lang="en-US" dirty="0" smtClean="0"/>
              <a:t>The virtual space that you draw on</a:t>
            </a:r>
          </a:p>
          <a:p>
            <a:pPr lvl="1"/>
            <a:r>
              <a:rPr lang="en-US" dirty="0" err="1" smtClean="0"/>
              <a:t>canvasObj.getContext</a:t>
            </a:r>
            <a:r>
              <a:rPr lang="en-US" dirty="0" smtClean="0"/>
              <a:t>(“2d”);</a:t>
            </a:r>
          </a:p>
          <a:p>
            <a:pPr lvl="1"/>
            <a:r>
              <a:rPr lang="en-US" dirty="0" smtClean="0"/>
              <a:t>Still not 100% supported by some browsers</a:t>
            </a:r>
          </a:p>
          <a:p>
            <a:pPr lvl="1"/>
            <a:r>
              <a:rPr lang="en-US" dirty="0" smtClean="0"/>
              <a:t>Always check to see if it’s supported!</a:t>
            </a:r>
          </a:p>
          <a:p>
            <a:r>
              <a:rPr lang="en-US" dirty="0" smtClean="0"/>
              <a:t>Canvas is coordinate based</a:t>
            </a:r>
          </a:p>
          <a:p>
            <a:pPr lvl="1"/>
            <a:r>
              <a:rPr lang="en-US" dirty="0" smtClean="0"/>
              <a:t>(0, 0) is top-left corner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403A-C8BE-44DC-ACF9-63756F854BD4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97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Canvas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403A-C8BE-44DC-ACF9-63756F854BD4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59632" y="1628800"/>
            <a:ext cx="7704856" cy="4745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b="1" dirty="0" err="1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canvas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document.getElementById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(“canvas"); </a:t>
            </a:r>
          </a:p>
          <a:p>
            <a:pPr>
              <a:lnSpc>
                <a:spcPct val="90000"/>
              </a:lnSpc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90000"/>
              </a:lnSpc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make sure &lt;canvas&gt; is </a:t>
            </a: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//completely supported </a:t>
            </a: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if (</a:t>
            </a:r>
            <a:r>
              <a:rPr lang="en-US" sz="2800" b="1" dirty="0" err="1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canvas.getContext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){ </a:t>
            </a: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90000"/>
              </a:lnSpc>
            </a:pPr>
            <a:endParaRPr lang="en-US" sz="2800" b="1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800" b="1" dirty="0" err="1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context = </a:t>
            </a: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2800" b="1" dirty="0" err="1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canvas.getContext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("2d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");</a:t>
            </a:r>
          </a:p>
          <a:p>
            <a:pPr>
              <a:lnSpc>
                <a:spcPct val="90000"/>
              </a:lnSpc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// drawing code goes here </a:t>
            </a:r>
          </a:p>
          <a:p>
            <a:pPr>
              <a:lnSpc>
                <a:spcPct val="90000"/>
              </a:lnSpc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161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412776"/>
            <a:ext cx="7776864" cy="4896544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Add a new HTML page with a canvas element</a:t>
            </a:r>
          </a:p>
          <a:p>
            <a:pPr lvl="1"/>
            <a:r>
              <a:rPr lang="en-US" dirty="0" smtClean="0"/>
              <a:t>Add id, height, width (400 x 400)</a:t>
            </a:r>
          </a:p>
          <a:p>
            <a:pPr lvl="1"/>
            <a:r>
              <a:rPr lang="en-US" dirty="0" smtClean="0"/>
              <a:t>Text for browsers that can’t see the canvas</a:t>
            </a:r>
          </a:p>
          <a:p>
            <a:pPr lvl="1"/>
            <a:r>
              <a:rPr lang="en-US" dirty="0" smtClean="0"/>
              <a:t>Add a border</a:t>
            </a:r>
          </a:p>
          <a:p>
            <a:r>
              <a:rPr lang="en-US" dirty="0" smtClean="0"/>
              <a:t>Add JavaScript:</a:t>
            </a:r>
          </a:p>
          <a:p>
            <a:pPr lvl="1"/>
            <a:r>
              <a:rPr lang="en-US" dirty="0" smtClean="0"/>
              <a:t>Grab canvas object and drawing context, if supported</a:t>
            </a:r>
          </a:p>
          <a:p>
            <a:pPr lvl="1"/>
            <a:r>
              <a:rPr lang="en-US" dirty="0" err="1" smtClean="0"/>
              <a:t>context</a:t>
            </a:r>
            <a:r>
              <a:rPr lang="en-US" dirty="0" err="1" smtClean="0"/>
              <a:t>.fillRect</a:t>
            </a:r>
            <a:r>
              <a:rPr lang="en-US" dirty="0" smtClean="0"/>
              <a:t>(10</a:t>
            </a:r>
            <a:r>
              <a:rPr lang="en-US" dirty="0" smtClean="0"/>
              <a:t>, 10, 100, 50);</a:t>
            </a:r>
          </a:p>
          <a:p>
            <a:pPr lvl="1"/>
            <a:r>
              <a:rPr lang="en-US" dirty="0" err="1" smtClean="0"/>
              <a:t>context.strokeRect</a:t>
            </a:r>
            <a:r>
              <a:rPr lang="en-US" dirty="0" smtClean="0"/>
              <a:t>(10</a:t>
            </a:r>
            <a:r>
              <a:rPr lang="en-US" dirty="0" smtClean="0"/>
              <a:t>, 100, 75, 100);</a:t>
            </a:r>
          </a:p>
          <a:p>
            <a:pPr lvl="1"/>
            <a:r>
              <a:rPr lang="en-US" dirty="0" err="1" smtClean="0"/>
              <a:t>context</a:t>
            </a:r>
            <a:r>
              <a:rPr lang="en-US" dirty="0" err="1" smtClean="0"/>
              <a:t>.clearRect</a:t>
            </a:r>
            <a:r>
              <a:rPr lang="en-US" dirty="0" smtClean="0"/>
              <a:t>(20</a:t>
            </a:r>
            <a:r>
              <a:rPr lang="en-US" dirty="0" smtClean="0"/>
              <a:t>, 20, 80, 30);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403A-C8BE-44DC-ACF9-63756F854BD4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552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on Canvas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fillRect</a:t>
            </a:r>
            <a:r>
              <a:rPr lang="en-US" dirty="0" smtClean="0"/>
              <a:t>(x, y, width, height)</a:t>
            </a:r>
          </a:p>
          <a:p>
            <a:r>
              <a:rPr lang="en-US" dirty="0" err="1" smtClean="0"/>
              <a:t>strokeRect</a:t>
            </a:r>
            <a:r>
              <a:rPr lang="en-US" dirty="0" smtClean="0"/>
              <a:t>(x, y, width, height)</a:t>
            </a:r>
          </a:p>
          <a:p>
            <a:r>
              <a:rPr lang="en-US" dirty="0" err="1" smtClean="0"/>
              <a:t>clearRect</a:t>
            </a:r>
            <a:r>
              <a:rPr lang="en-US" dirty="0" smtClean="0"/>
              <a:t>(x, y, width, height)</a:t>
            </a:r>
          </a:p>
          <a:p>
            <a:endParaRPr lang="en-US" dirty="0"/>
          </a:p>
          <a:p>
            <a:r>
              <a:rPr lang="en-US" dirty="0" smtClean="0"/>
              <a:t>x, y</a:t>
            </a:r>
          </a:p>
          <a:p>
            <a:pPr lvl="1"/>
            <a:r>
              <a:rPr lang="en-US" dirty="0" smtClean="0"/>
              <a:t>Coordinates of rectangle’s top-left corner</a:t>
            </a:r>
          </a:p>
          <a:p>
            <a:r>
              <a:rPr lang="en-US" dirty="0" smtClean="0"/>
              <a:t>width, height</a:t>
            </a:r>
          </a:p>
          <a:p>
            <a:pPr lvl="1"/>
            <a:r>
              <a:rPr lang="en-US" dirty="0" smtClean="0"/>
              <a:t>Width and height of rectangle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403A-C8BE-44DC-ACF9-63756F854BD4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74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on Canvas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412776"/>
            <a:ext cx="7776864" cy="5040560"/>
          </a:xfrm>
        </p:spPr>
        <p:txBody>
          <a:bodyPr>
            <a:noAutofit/>
          </a:bodyPr>
          <a:lstStyle/>
          <a:p>
            <a:r>
              <a:rPr lang="en-US" dirty="0" err="1" smtClean="0"/>
              <a:t>lineWidth</a:t>
            </a:r>
            <a:r>
              <a:rPr lang="en-US" dirty="0" smtClean="0"/>
              <a:t> property	</a:t>
            </a:r>
          </a:p>
          <a:p>
            <a:pPr lvl="1"/>
            <a:r>
              <a:rPr lang="en-US" dirty="0" smtClean="0"/>
              <a:t>Integer value for width of line in pixels</a:t>
            </a:r>
          </a:p>
          <a:p>
            <a:r>
              <a:rPr lang="en-US" dirty="0" err="1" smtClean="0"/>
              <a:t>strokeStyle</a:t>
            </a:r>
            <a:r>
              <a:rPr lang="en-US" dirty="0" smtClean="0"/>
              <a:t> and </a:t>
            </a:r>
            <a:r>
              <a:rPr lang="en-US" dirty="0" err="1" smtClean="0"/>
              <a:t>fillStyle</a:t>
            </a:r>
            <a:endParaRPr lang="en-US" dirty="0" smtClean="0"/>
          </a:p>
          <a:p>
            <a:pPr lvl="1"/>
            <a:r>
              <a:rPr lang="en-US" dirty="0" smtClean="0"/>
              <a:t>Style of the line used in stroked or filled shapes</a:t>
            </a:r>
          </a:p>
          <a:p>
            <a:pPr lvl="1"/>
            <a:r>
              <a:rPr lang="en-US" dirty="0" smtClean="0"/>
              <a:t>Setting persists until changed again</a:t>
            </a:r>
          </a:p>
          <a:p>
            <a:r>
              <a:rPr lang="en-US" dirty="0" err="1" smtClean="0"/>
              <a:t>strokeStyle</a:t>
            </a:r>
            <a:r>
              <a:rPr lang="en-US" dirty="0" smtClean="0"/>
              <a:t> and </a:t>
            </a:r>
            <a:r>
              <a:rPr lang="en-US" dirty="0" err="1" smtClean="0"/>
              <a:t>fillStyle</a:t>
            </a:r>
            <a:r>
              <a:rPr lang="en-US" dirty="0" smtClean="0"/>
              <a:t> can take</a:t>
            </a:r>
          </a:p>
          <a:p>
            <a:pPr lvl="1"/>
            <a:r>
              <a:rPr lang="en-US" dirty="0" err="1" smtClean="0"/>
              <a:t>Colour</a:t>
            </a:r>
            <a:endParaRPr lang="en-US" dirty="0" smtClean="0"/>
          </a:p>
          <a:p>
            <a:pPr lvl="1"/>
            <a:r>
              <a:rPr lang="en-US" dirty="0" smtClean="0"/>
              <a:t>Pattern object or Gradient object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403A-C8BE-44DC-ACF9-63756F854BD4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46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Specifying </a:t>
            </a:r>
            <a:r>
              <a:rPr lang="en-US" dirty="0" err="1" smtClean="0"/>
              <a:t>Colours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Same format as CSS, as a “string”</a:t>
            </a:r>
          </a:p>
          <a:p>
            <a:r>
              <a:rPr lang="en-US" dirty="0" smtClean="0"/>
              <a:t>6-digit HEX</a:t>
            </a:r>
          </a:p>
          <a:p>
            <a:pPr lvl="1"/>
            <a:r>
              <a:rPr lang="en-US" dirty="0" smtClean="0"/>
              <a:t># followed by hex values for red/green/blue</a:t>
            </a:r>
          </a:p>
          <a:p>
            <a:r>
              <a:rPr lang="en-US" dirty="0" smtClean="0"/>
              <a:t>3-digit Hex</a:t>
            </a:r>
          </a:p>
          <a:p>
            <a:pPr lvl="1"/>
            <a:r>
              <a:rPr lang="en-US" dirty="0" smtClean="0"/>
              <a:t>E.g. #FF22AA = #F2A</a:t>
            </a:r>
          </a:p>
          <a:p>
            <a:r>
              <a:rPr lang="en-US" dirty="0" smtClean="0"/>
              <a:t>Any valid </a:t>
            </a:r>
            <a:r>
              <a:rPr lang="en-US" dirty="0" err="1" smtClean="0"/>
              <a:t>colour</a:t>
            </a:r>
            <a:r>
              <a:rPr lang="en-US" dirty="0" smtClean="0"/>
              <a:t> name</a:t>
            </a:r>
          </a:p>
          <a:p>
            <a:r>
              <a:rPr lang="en-US" dirty="0" err="1" smtClean="0"/>
              <a:t>rgb</a:t>
            </a:r>
            <a:r>
              <a:rPr lang="en-US" dirty="0" smtClean="0"/>
              <a:t>() or </a:t>
            </a:r>
            <a:r>
              <a:rPr lang="en-US" dirty="0" err="1" smtClean="0"/>
              <a:t>rgba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E.g. </a:t>
            </a:r>
            <a:r>
              <a:rPr lang="en-US" dirty="0" err="1" smtClean="0"/>
              <a:t>rgb</a:t>
            </a:r>
            <a:r>
              <a:rPr lang="en-US" dirty="0" smtClean="0"/>
              <a:t>(255, 0, 0) or </a:t>
            </a:r>
            <a:r>
              <a:rPr lang="en-US" dirty="0" err="1" smtClean="0"/>
              <a:t>rgba</a:t>
            </a:r>
            <a:r>
              <a:rPr lang="en-US" dirty="0" smtClean="0"/>
              <a:t>(255</a:t>
            </a:r>
            <a:r>
              <a:rPr lang="en-US" dirty="0" smtClean="0"/>
              <a:t>, 0, 0, 0.5)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403A-C8BE-44DC-ACF9-63756F854BD4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63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Modify the previous exercise</a:t>
            </a:r>
          </a:p>
          <a:p>
            <a:r>
              <a:rPr lang="en-US" dirty="0" smtClean="0"/>
              <a:t>Change the first rectangle’s </a:t>
            </a:r>
            <a:r>
              <a:rPr lang="en-US" dirty="0" err="1" smtClean="0"/>
              <a:t>colour</a:t>
            </a:r>
            <a:endParaRPr lang="en-US" dirty="0" smtClean="0"/>
          </a:p>
          <a:p>
            <a:r>
              <a:rPr lang="en-US" dirty="0" smtClean="0"/>
              <a:t>Change the second rectangle’s </a:t>
            </a:r>
            <a:r>
              <a:rPr lang="en-US" dirty="0" err="1" smtClean="0"/>
              <a:t>colour</a:t>
            </a:r>
            <a:endParaRPr lang="en-US" dirty="0" smtClean="0"/>
          </a:p>
          <a:p>
            <a:r>
              <a:rPr lang="en-US" dirty="0" smtClean="0"/>
              <a:t>Change the width of the second rectangle’s line to 10 pixels.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403A-C8BE-44DC-ACF9-63756F854BD4}" type="datetime1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Wendi Jollymore, FAST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7E6B5-65A1-47E9-AAFC-C030717991F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54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SJ2 Sheridan SYST10199">
  <a:themeElements>
    <a:clrScheme name="Wendi Sheridan 2013">
      <a:dk1>
        <a:srgbClr val="003767"/>
      </a:dk1>
      <a:lt1>
        <a:sysClr val="window" lastClr="FFFFFF"/>
      </a:lt1>
      <a:dk2>
        <a:srgbClr val="00B2CE"/>
      </a:dk2>
      <a:lt2>
        <a:srgbClr val="EEECE1"/>
      </a:lt2>
      <a:accent1>
        <a:srgbClr val="FF5000"/>
      </a:accent1>
      <a:accent2>
        <a:srgbClr val="FF8B5D"/>
      </a:accent2>
      <a:accent3>
        <a:srgbClr val="33CCCC"/>
      </a:accent3>
      <a:accent4>
        <a:srgbClr val="99FF99"/>
      </a:accent4>
      <a:accent5>
        <a:srgbClr val="FFE269"/>
      </a:accent5>
      <a:accent6>
        <a:srgbClr val="CC0000"/>
      </a:accent6>
      <a:hlink>
        <a:srgbClr val="0000CC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WSJ2 Sheridan SYST10199</Template>
  <TotalTime>305</TotalTime>
  <Words>834</Words>
  <Application>Microsoft Office PowerPoint</Application>
  <PresentationFormat>On-screen Show (4:3)</PresentationFormat>
  <Paragraphs>193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WSJ2 Sheridan SYST10199</vt:lpstr>
      <vt:lpstr>SYST10199</vt:lpstr>
      <vt:lpstr>&lt;canvas&gt; Element</vt:lpstr>
      <vt:lpstr>Using Canvas</vt:lpstr>
      <vt:lpstr>Using Canvas</vt:lpstr>
      <vt:lpstr>Exercise 1</vt:lpstr>
      <vt:lpstr>Drawing on Canvas</vt:lpstr>
      <vt:lpstr>Drawing on Canvas</vt:lpstr>
      <vt:lpstr>Specifying Colours</vt:lpstr>
      <vt:lpstr>Exercise 2</vt:lpstr>
      <vt:lpstr>Paths</vt:lpstr>
      <vt:lpstr>Paths</vt:lpstr>
      <vt:lpstr>Paths</vt:lpstr>
      <vt:lpstr>Drawing Arcs/Circles</vt:lpstr>
      <vt:lpstr>Exercise</vt:lpstr>
      <vt:lpstr>Drawing Text</vt:lpstr>
      <vt:lpstr>Drawing Text</vt:lpstr>
      <vt:lpstr>Other Stuff</vt:lpstr>
      <vt:lpstr>In-Class Exercise</vt:lpstr>
    </vt:vector>
  </TitlesOfParts>
  <Company>Sheridan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SYST10199</dc:title>
  <dc:creator>Windows User</dc:creator>
  <cp:lastModifiedBy>Imad Mouhtassem</cp:lastModifiedBy>
  <cp:revision>13</cp:revision>
  <dcterms:created xsi:type="dcterms:W3CDTF">2014-02-02T19:07:29Z</dcterms:created>
  <dcterms:modified xsi:type="dcterms:W3CDTF">2014-02-03T16:05:08Z</dcterms:modified>
</cp:coreProperties>
</file>