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3"/>
  </p:notesMasterIdLst>
  <p:sldIdLst>
    <p:sldId id="256" r:id="rId2"/>
  </p:sldIdLst>
  <p:sldSz cx="21945600" cy="18288000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40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40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40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40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40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40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40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40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40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332" y="0"/>
      </p:cViewPr>
      <p:guideLst>
        <p:guide orient="horz" pos="5760"/>
        <p:guide pos="69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685800"/>
            <a:ext cx="41148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252895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2574786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1pPr>
    <a:lvl2pPr marL="1287394" algn="l" defTabSz="2574786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2pPr>
    <a:lvl3pPr marL="2574786" algn="l" defTabSz="2574786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3pPr>
    <a:lvl4pPr marL="3862180" algn="l" defTabSz="2574786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4pPr>
    <a:lvl5pPr marL="5149573" algn="l" defTabSz="2574786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5pPr>
    <a:lvl6pPr marL="6436966" algn="l" defTabSz="2574786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6pPr>
    <a:lvl7pPr marL="7724360" algn="l" defTabSz="2574786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7pPr>
    <a:lvl8pPr marL="9011753" algn="l" defTabSz="2574786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8pPr>
    <a:lvl9pPr marL="10299146" algn="l" defTabSz="2574786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685800"/>
            <a:ext cx="41148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1645920" y="5629661"/>
            <a:ext cx="18653760" cy="4123933"/>
          </a:xfrm>
          <a:prstGeom prst="rect">
            <a:avLst/>
          </a:prstGeom>
        </p:spPr>
        <p:txBody>
          <a:bodyPr lIns="257436" tIns="257436" rIns="257436" bIns="257436" anchor="b" anchorCtr="0"/>
          <a:lstStyle>
            <a:lvl1pPr indent="858262" algn="ctr">
              <a:buSzPct val="100000"/>
              <a:defRPr sz="13500"/>
            </a:lvl1pPr>
            <a:lvl2pPr indent="858262" algn="ctr">
              <a:buSzPct val="100000"/>
              <a:defRPr sz="13500"/>
            </a:lvl2pPr>
            <a:lvl3pPr indent="858262" algn="ctr">
              <a:buSzPct val="100000"/>
              <a:defRPr sz="13500"/>
            </a:lvl3pPr>
            <a:lvl4pPr indent="858262" algn="ctr">
              <a:buSzPct val="100000"/>
              <a:defRPr sz="13500"/>
            </a:lvl4pPr>
            <a:lvl5pPr indent="858262" algn="ctr">
              <a:buSzPct val="100000"/>
              <a:defRPr sz="13500"/>
            </a:lvl5pPr>
            <a:lvl6pPr indent="858262" algn="ctr">
              <a:buSzPct val="100000"/>
              <a:defRPr sz="13500"/>
            </a:lvl6pPr>
            <a:lvl7pPr indent="858262" algn="ctr">
              <a:buSzPct val="100000"/>
              <a:defRPr sz="13500"/>
            </a:lvl7pPr>
            <a:lvl8pPr indent="858262" algn="ctr">
              <a:buSzPct val="100000"/>
              <a:defRPr sz="13500"/>
            </a:lvl8pPr>
            <a:lvl9pPr indent="858262" algn="ctr">
              <a:buSzPct val="100000"/>
              <a:defRPr sz="135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1645920" y="10097969"/>
            <a:ext cx="18653760" cy="2790176"/>
          </a:xfrm>
          <a:prstGeom prst="rect">
            <a:avLst/>
          </a:prstGeom>
        </p:spPr>
        <p:txBody>
          <a:bodyPr lIns="257436" tIns="257436" rIns="257436" bIns="257436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53641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8500">
                <a:solidFill>
                  <a:schemeClr val="dk2"/>
                </a:solidFill>
              </a:defRPr>
            </a:lvl2pPr>
            <a:lvl3pPr marL="0" indent="53641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8500">
                <a:solidFill>
                  <a:schemeClr val="dk2"/>
                </a:solidFill>
              </a:defRPr>
            </a:lvl3pPr>
            <a:lvl4pPr marL="0" indent="53641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8500">
                <a:solidFill>
                  <a:schemeClr val="dk2"/>
                </a:solidFill>
              </a:defRPr>
            </a:lvl4pPr>
            <a:lvl5pPr marL="0" indent="53641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8500">
                <a:solidFill>
                  <a:schemeClr val="dk2"/>
                </a:solidFill>
              </a:defRPr>
            </a:lvl5pPr>
            <a:lvl6pPr marL="0" indent="53641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8500">
                <a:solidFill>
                  <a:schemeClr val="dk2"/>
                </a:solidFill>
              </a:defRPr>
            </a:lvl6pPr>
            <a:lvl7pPr marL="0" indent="53641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8500">
                <a:solidFill>
                  <a:schemeClr val="dk2"/>
                </a:solidFill>
              </a:defRPr>
            </a:lvl7pPr>
            <a:lvl8pPr marL="0" indent="53641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8500">
                <a:solidFill>
                  <a:schemeClr val="dk2"/>
                </a:solidFill>
              </a:defRPr>
            </a:lvl8pPr>
            <a:lvl9pPr marL="0" indent="53641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85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1097280" y="732366"/>
            <a:ext cx="19751040" cy="3048000"/>
          </a:xfrm>
          <a:prstGeom prst="rect">
            <a:avLst/>
          </a:prstGeom>
        </p:spPr>
        <p:txBody>
          <a:bodyPr lIns="257436" tIns="257436" rIns="257436" bIns="257436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1097280" y="4267200"/>
            <a:ext cx="19751040" cy="13246863"/>
          </a:xfrm>
          <a:prstGeom prst="rect">
            <a:avLst/>
          </a:prstGeom>
        </p:spPr>
        <p:txBody>
          <a:bodyPr lIns="257436" tIns="257436" rIns="257436" bIns="257436" anchor="t" anchorCtr="0"/>
          <a:lstStyle>
            <a:lvl1pPr>
              <a:defRPr/>
            </a:lvl1pPr>
            <a:lvl2pPr indent="1287394">
              <a:defRPr/>
            </a:lvl2pPr>
            <a:lvl3pPr indent="2574786">
              <a:defRPr/>
            </a:lvl3pPr>
            <a:lvl4pPr indent="386218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1097280" y="732366"/>
            <a:ext cx="19751040" cy="3048000"/>
          </a:xfrm>
          <a:prstGeom prst="rect">
            <a:avLst/>
          </a:prstGeom>
        </p:spPr>
        <p:txBody>
          <a:bodyPr lIns="257436" tIns="257436" rIns="257436" bIns="257436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1097281" y="4267200"/>
            <a:ext cx="9586860" cy="13246863"/>
          </a:xfrm>
          <a:prstGeom prst="rect">
            <a:avLst/>
          </a:prstGeom>
        </p:spPr>
        <p:txBody>
          <a:bodyPr lIns="257436" tIns="257436" rIns="257436" bIns="257436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11261457" y="4267200"/>
            <a:ext cx="9586860" cy="13246863"/>
          </a:xfrm>
          <a:prstGeom prst="rect">
            <a:avLst/>
          </a:prstGeom>
        </p:spPr>
        <p:txBody>
          <a:bodyPr lIns="257436" tIns="257436" rIns="257436" bIns="257436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1097280" y="732366"/>
            <a:ext cx="19751040" cy="3048000"/>
          </a:xfrm>
          <a:prstGeom prst="rect">
            <a:avLst/>
          </a:prstGeom>
        </p:spPr>
        <p:txBody>
          <a:bodyPr lIns="257436" tIns="257436" rIns="257436" bIns="257436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1097280" y="15666877"/>
            <a:ext cx="19751040" cy="1847183"/>
          </a:xfrm>
          <a:prstGeom prst="rect">
            <a:avLst/>
          </a:prstGeom>
        </p:spPr>
        <p:txBody>
          <a:bodyPr lIns="257436" tIns="257436" rIns="257436" bIns="257436" anchor="t" anchorCtr="0"/>
          <a:lstStyle>
            <a:lvl1pPr marL="804621" indent="-482773" algn="ctr">
              <a:spcBef>
                <a:spcPts val="1014"/>
              </a:spcBef>
              <a:buSzPct val="100000"/>
              <a:buNone/>
              <a:defRPr sz="51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1097280" y="732366"/>
            <a:ext cx="19751040" cy="3048000"/>
          </a:xfrm>
          <a:prstGeom prst="rect">
            <a:avLst/>
          </a:prstGeom>
        </p:spPr>
        <p:txBody>
          <a:bodyPr lIns="257436" tIns="257436" rIns="257436" bIns="257436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1097280" y="4267200"/>
            <a:ext cx="19751040" cy="13246863"/>
          </a:xfrm>
          <a:prstGeom prst="rect">
            <a:avLst/>
          </a:prstGeom>
        </p:spPr>
        <p:txBody>
          <a:bodyPr lIns="257436" tIns="257436" rIns="257436" bIns="257436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4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635000"/>
            <a:ext cx="5682343" cy="1309230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dirty="0" smtClean="0"/>
              <a:t>Team </a:t>
            </a:r>
            <a:r>
              <a:rPr lang="en-US" dirty="0" smtClean="0"/>
              <a:t>202</a:t>
            </a:r>
          </a:p>
          <a:p>
            <a:r>
              <a:rPr lang="en-US" dirty="0" smtClean="0"/>
              <a:t>Wednesday Section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634857" y="381000"/>
            <a:ext cx="3984171" cy="1186119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400" dirty="0"/>
              <a:t>Jonathan Lee Hours: 14</a:t>
            </a:r>
          </a:p>
          <a:p>
            <a:r>
              <a:rPr lang="en-US" sz="2400" dirty="0"/>
              <a:t> Joshua Yi Hours: 8</a:t>
            </a:r>
          </a:p>
          <a:p>
            <a:r>
              <a:rPr lang="en-US" sz="2400" dirty="0"/>
              <a:t>Jennifer Young Hours: 8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79036" y="2257194"/>
            <a:ext cx="20148154" cy="1016842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pPr algn="ctr"/>
            <a:r>
              <a:rPr lang="en-US" sz="6100" b="1" dirty="0"/>
              <a:t>Mouse Trap Powered Egg Transportation Vehicle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0291" y="4114800"/>
            <a:ext cx="20328509" cy="986064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3400" b="1" dirty="0"/>
              <a:t>Initial Strategy:</a:t>
            </a:r>
            <a:r>
              <a:rPr lang="en-US" sz="2500" dirty="0"/>
              <a:t> The egg will be placed on a car that goes across a bridge that arches over the obstacles.  The car starts from ground level and goes uphill and over the obstacles and then down the hill on the other side. There is a speed bump at the end where the egg rolls out.</a:t>
            </a:r>
            <a:endParaRPr lang="en-US" sz="2500" dirty="0"/>
          </a:p>
        </p:txBody>
      </p:sp>
      <p:sp>
        <p:nvSpPr>
          <p:cNvPr id="34" name="TextBox 33"/>
          <p:cNvSpPr txBox="1"/>
          <p:nvPr/>
        </p:nvSpPr>
        <p:spPr>
          <a:xfrm>
            <a:off x="13616128" y="5188595"/>
            <a:ext cx="4846306" cy="601344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3400" b="1" dirty="0"/>
              <a:t>Bird’s Eye View:</a:t>
            </a:r>
            <a:endParaRPr lang="en-US" sz="2500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0" y="7378910"/>
            <a:ext cx="1045028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694576" y="6586160"/>
            <a:ext cx="678933" cy="780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367" tIns="38684" rIns="77367" bIns="38684"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968554" y="6586160"/>
            <a:ext cx="678933" cy="780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367" tIns="38684" rIns="77367" bIns="38684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858351" y="6598823"/>
            <a:ext cx="678933" cy="780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367" tIns="38684" rIns="77367" bIns="38684"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089182" y="6616699"/>
            <a:ext cx="678933" cy="780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367" tIns="38684" rIns="77367" bIns="38684"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4345304" y="6115791"/>
            <a:ext cx="1822690" cy="1263119"/>
            <a:chOff x="5159896" y="2913285"/>
            <a:chExt cx="2126472" cy="1515743"/>
          </a:xfrm>
        </p:grpSpPr>
        <p:sp>
          <p:nvSpPr>
            <p:cNvPr id="41" name="Rectangle 40"/>
            <p:cNvSpPr/>
            <p:nvPr/>
          </p:nvSpPr>
          <p:spPr>
            <a:xfrm>
              <a:off x="5920074" y="3215199"/>
              <a:ext cx="606115" cy="121382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rapezoid 41"/>
            <p:cNvSpPr/>
            <p:nvPr/>
          </p:nvSpPr>
          <p:spPr>
            <a:xfrm rot="10800000">
              <a:off x="5159896" y="2913285"/>
              <a:ext cx="2126472" cy="311364"/>
            </a:xfrm>
            <a:prstGeom prst="trapezoi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3" name="Straight Connector 42"/>
          <p:cNvCxnSpPr/>
          <p:nvPr/>
        </p:nvCxnSpPr>
        <p:spPr>
          <a:xfrm flipV="1">
            <a:off x="3751379" y="6327804"/>
            <a:ext cx="3201956" cy="6773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784221" y="6096000"/>
            <a:ext cx="2959615" cy="1282910"/>
            <a:chOff x="914924" y="4049748"/>
            <a:chExt cx="3452884" cy="1539492"/>
          </a:xfrm>
        </p:grpSpPr>
        <p:grpSp>
          <p:nvGrpSpPr>
            <p:cNvPr id="45" name="Group 44"/>
            <p:cNvGrpSpPr/>
            <p:nvPr/>
          </p:nvGrpSpPr>
          <p:grpSpPr>
            <a:xfrm>
              <a:off x="1676394" y="4049748"/>
              <a:ext cx="2126472" cy="1515743"/>
              <a:chOff x="5159896" y="2913285"/>
              <a:chExt cx="2126472" cy="1515743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5920074" y="3215199"/>
                <a:ext cx="606115" cy="121382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Trapezoid 48"/>
              <p:cNvSpPr/>
              <p:nvPr/>
            </p:nvSpPr>
            <p:spPr>
              <a:xfrm rot="10800000">
                <a:off x="5159896" y="2913285"/>
                <a:ext cx="2126472" cy="311364"/>
              </a:xfrm>
              <a:prstGeom prst="trapezoid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914924" y="4337887"/>
              <a:ext cx="3452884" cy="1251353"/>
            </a:xfrm>
            <a:custGeom>
              <a:avLst/>
              <a:gdLst>
                <a:gd name="connsiteX0" fmla="*/ 3452884 w 3452884"/>
                <a:gd name="connsiteY0" fmla="*/ 0 h 1251353"/>
                <a:gd name="connsiteX1" fmla="*/ 1624084 w 3452884"/>
                <a:gd name="connsiteY1" fmla="*/ 204716 h 1251353"/>
                <a:gd name="connsiteX2" fmla="*/ 477672 w 3452884"/>
                <a:gd name="connsiteY2" fmla="*/ 1146411 h 1251353"/>
                <a:gd name="connsiteX3" fmla="*/ 0 w 3452884"/>
                <a:gd name="connsiteY3" fmla="*/ 1228298 h 1251353"/>
                <a:gd name="connsiteX4" fmla="*/ 0 w 3452884"/>
                <a:gd name="connsiteY4" fmla="*/ 1228298 h 1251353"/>
                <a:gd name="connsiteX5" fmla="*/ 0 w 3452884"/>
                <a:gd name="connsiteY5" fmla="*/ 1228298 h 1251353"/>
                <a:gd name="connsiteX6" fmla="*/ 0 w 3452884"/>
                <a:gd name="connsiteY6" fmla="*/ 1228298 h 125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52884" h="1251353">
                  <a:moveTo>
                    <a:pt x="3452884" y="0"/>
                  </a:moveTo>
                  <a:cubicBezTo>
                    <a:pt x="2786418" y="6824"/>
                    <a:pt x="2119953" y="13648"/>
                    <a:pt x="1624084" y="204716"/>
                  </a:cubicBezTo>
                  <a:cubicBezTo>
                    <a:pt x="1128215" y="395784"/>
                    <a:pt x="748353" y="975814"/>
                    <a:pt x="477672" y="1146411"/>
                  </a:cubicBezTo>
                  <a:cubicBezTo>
                    <a:pt x="206991" y="1317008"/>
                    <a:pt x="0" y="1228298"/>
                    <a:pt x="0" y="1228298"/>
                  </a:cubicBezTo>
                  <a:lnTo>
                    <a:pt x="0" y="1228298"/>
                  </a:lnTo>
                  <a:lnTo>
                    <a:pt x="0" y="1228298"/>
                  </a:lnTo>
                  <a:lnTo>
                    <a:pt x="0" y="1228298"/>
                  </a:lnTo>
                </a:path>
              </a:pathLst>
            </a:cu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2855640" y="4361112"/>
              <a:ext cx="0" cy="1202934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Straight Connector 49"/>
          <p:cNvCxnSpPr/>
          <p:nvPr/>
        </p:nvCxnSpPr>
        <p:spPr>
          <a:xfrm>
            <a:off x="5256648" y="6376465"/>
            <a:ext cx="0" cy="1002445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 flipH="1">
            <a:off x="6953335" y="6115791"/>
            <a:ext cx="2959615" cy="1263119"/>
            <a:chOff x="600501" y="4049748"/>
            <a:chExt cx="3452884" cy="1515743"/>
          </a:xfrm>
        </p:grpSpPr>
        <p:grpSp>
          <p:nvGrpSpPr>
            <p:cNvPr id="52" name="Group 51"/>
            <p:cNvGrpSpPr/>
            <p:nvPr/>
          </p:nvGrpSpPr>
          <p:grpSpPr>
            <a:xfrm>
              <a:off x="1676394" y="4049748"/>
              <a:ext cx="2126472" cy="1515743"/>
              <a:chOff x="5159896" y="2913285"/>
              <a:chExt cx="2126472" cy="1515743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5920074" y="3215199"/>
                <a:ext cx="606115" cy="121382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Trapezoid 55"/>
              <p:cNvSpPr/>
              <p:nvPr/>
            </p:nvSpPr>
            <p:spPr>
              <a:xfrm rot="10800000">
                <a:off x="5159896" y="2913285"/>
                <a:ext cx="2126472" cy="311364"/>
              </a:xfrm>
              <a:prstGeom prst="trapezoid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Freeform 52"/>
            <p:cNvSpPr/>
            <p:nvPr/>
          </p:nvSpPr>
          <p:spPr>
            <a:xfrm>
              <a:off x="600501" y="4312693"/>
              <a:ext cx="3452884" cy="1251353"/>
            </a:xfrm>
            <a:custGeom>
              <a:avLst/>
              <a:gdLst>
                <a:gd name="connsiteX0" fmla="*/ 3452884 w 3452884"/>
                <a:gd name="connsiteY0" fmla="*/ 0 h 1251353"/>
                <a:gd name="connsiteX1" fmla="*/ 1624084 w 3452884"/>
                <a:gd name="connsiteY1" fmla="*/ 204716 h 1251353"/>
                <a:gd name="connsiteX2" fmla="*/ 477672 w 3452884"/>
                <a:gd name="connsiteY2" fmla="*/ 1146411 h 1251353"/>
                <a:gd name="connsiteX3" fmla="*/ 0 w 3452884"/>
                <a:gd name="connsiteY3" fmla="*/ 1228298 h 1251353"/>
                <a:gd name="connsiteX4" fmla="*/ 0 w 3452884"/>
                <a:gd name="connsiteY4" fmla="*/ 1228298 h 1251353"/>
                <a:gd name="connsiteX5" fmla="*/ 0 w 3452884"/>
                <a:gd name="connsiteY5" fmla="*/ 1228298 h 1251353"/>
                <a:gd name="connsiteX6" fmla="*/ 0 w 3452884"/>
                <a:gd name="connsiteY6" fmla="*/ 1228298 h 125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52884" h="1251353">
                  <a:moveTo>
                    <a:pt x="3452884" y="0"/>
                  </a:moveTo>
                  <a:cubicBezTo>
                    <a:pt x="2786418" y="6824"/>
                    <a:pt x="2119953" y="13648"/>
                    <a:pt x="1624084" y="204716"/>
                  </a:cubicBezTo>
                  <a:cubicBezTo>
                    <a:pt x="1128215" y="395784"/>
                    <a:pt x="748353" y="975814"/>
                    <a:pt x="477672" y="1146411"/>
                  </a:cubicBezTo>
                  <a:cubicBezTo>
                    <a:pt x="206991" y="1317008"/>
                    <a:pt x="0" y="1228298"/>
                    <a:pt x="0" y="1228298"/>
                  </a:cubicBezTo>
                  <a:lnTo>
                    <a:pt x="0" y="1228298"/>
                  </a:lnTo>
                  <a:lnTo>
                    <a:pt x="0" y="1228298"/>
                  </a:lnTo>
                  <a:lnTo>
                    <a:pt x="0" y="1228298"/>
                  </a:lnTo>
                </a:path>
              </a:pathLst>
            </a:cu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2855640" y="4361112"/>
              <a:ext cx="0" cy="1202934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Straight Arrow Connector 7"/>
          <p:cNvCxnSpPr/>
          <p:nvPr/>
        </p:nvCxnSpPr>
        <p:spPr>
          <a:xfrm flipH="1" flipV="1">
            <a:off x="7468090" y="7405544"/>
            <a:ext cx="1222641" cy="10030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690731" y="8408634"/>
            <a:ext cx="4306812" cy="461665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/>
              <a:t>Five-gallon bucket obstacles</a:t>
            </a:r>
            <a:endParaRPr lang="en-US" sz="2500" dirty="0"/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8699141" y="6050585"/>
            <a:ext cx="1132959" cy="5012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8296880" y="5321787"/>
            <a:ext cx="4306812" cy="461665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/>
              <a:t>Road made of cardstock</a:t>
            </a:r>
            <a:endParaRPr lang="en-US" sz="2500" dirty="0"/>
          </a:p>
        </p:txBody>
      </p:sp>
      <p:cxnSp>
        <p:nvCxnSpPr>
          <p:cNvPr id="62" name="Straight Arrow Connector 61"/>
          <p:cNvCxnSpPr/>
          <p:nvPr/>
        </p:nvCxnSpPr>
        <p:spPr>
          <a:xfrm flipH="1">
            <a:off x="3265715" y="5594778"/>
            <a:ext cx="1132959" cy="5012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510617" y="5316835"/>
            <a:ext cx="4306812" cy="461665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/>
              <a:t>Cardboard trusses</a:t>
            </a:r>
            <a:endParaRPr lang="en-US" sz="2500" dirty="0"/>
          </a:p>
        </p:txBody>
      </p:sp>
      <p:sp>
        <p:nvSpPr>
          <p:cNvPr id="64" name="Rectangle 63"/>
          <p:cNvSpPr/>
          <p:nvPr/>
        </p:nvSpPr>
        <p:spPr>
          <a:xfrm>
            <a:off x="11660703" y="6348207"/>
            <a:ext cx="9893012" cy="11956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367" tIns="38684" rIns="77367" bIns="38684"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3521151" y="6360870"/>
            <a:ext cx="6172115" cy="11956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367" tIns="38684" rIns="77367" bIns="38684"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14067827" y="6888267"/>
            <a:ext cx="678933" cy="6555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367" tIns="38684" rIns="77367" bIns="38684"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15341805" y="6366563"/>
            <a:ext cx="678933" cy="6555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367" tIns="38684" rIns="77367" bIns="38684"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8462434" y="6379098"/>
            <a:ext cx="678933" cy="6555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367" tIns="38684" rIns="77367" bIns="38684"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17231602" y="6749085"/>
            <a:ext cx="678933" cy="6555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367" tIns="38684" rIns="77367" bIns="38684"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592333" y="5080000"/>
            <a:ext cx="3615475" cy="601344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3400" b="1" dirty="0"/>
              <a:t>Initial Sketch:</a:t>
            </a:r>
            <a:endParaRPr lang="en-US" sz="2500" dirty="0"/>
          </a:p>
        </p:txBody>
      </p:sp>
      <p:sp>
        <p:nvSpPr>
          <p:cNvPr id="59" name="TextBox 58"/>
          <p:cNvSpPr txBox="1"/>
          <p:nvPr/>
        </p:nvSpPr>
        <p:spPr>
          <a:xfrm>
            <a:off x="464125" y="14363088"/>
            <a:ext cx="12200648" cy="3679109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3400" b="1" dirty="0"/>
              <a:t>Final Strategy:</a:t>
            </a:r>
            <a:r>
              <a:rPr lang="en-US" sz="2500" dirty="0"/>
              <a:t> The egg is placed in a piece of an egg carton that sits on the car.  </a:t>
            </a:r>
            <a:r>
              <a:rPr lang="en-US" sz="2500" dirty="0"/>
              <a:t>The body of the car is made of wood and is propelled by a </a:t>
            </a:r>
            <a:r>
              <a:rPr lang="en-US" sz="2500" dirty="0" smtClean="0"/>
              <a:t>mousetrap</a:t>
            </a:r>
            <a:r>
              <a:rPr lang="en-US" sz="2500" dirty="0"/>
              <a:t>.  A string is attached to the </a:t>
            </a:r>
            <a:r>
              <a:rPr lang="en-US" sz="2500" dirty="0" smtClean="0"/>
              <a:t>metal bar </a:t>
            </a:r>
            <a:r>
              <a:rPr lang="en-US" sz="2500" dirty="0"/>
              <a:t>and wrapped around an axle made of a pencil.  </a:t>
            </a:r>
            <a:r>
              <a:rPr lang="en-US" sz="2500" dirty="0"/>
              <a:t>The metal bar is slowly released and pulls on the string, making the axle and wheels turn.  </a:t>
            </a:r>
            <a:r>
              <a:rPr lang="en-US" sz="2500" dirty="0"/>
              <a:t>The four wheels were made of CDs with the shiny side facing inward</a:t>
            </a:r>
            <a:r>
              <a:rPr lang="en-US" sz="2500" dirty="0" smtClean="0"/>
              <a:t>.  Instead of making a bridge that starts at ground level and arches over the obstacles, a straight bridge that goes over the obstacles was made with a ramp at the end.  Cardboard bases were added to each of the three trusses and triangles were added for stability.  Cardboard beams were added between trusses for additional support.</a:t>
            </a:r>
            <a:endParaRPr lang="en-US" sz="2500" dirty="0"/>
          </a:p>
        </p:txBody>
      </p:sp>
      <p:cxnSp>
        <p:nvCxnSpPr>
          <p:cNvPr id="71" name="Straight Arrow Connector 70"/>
          <p:cNvCxnSpPr/>
          <p:nvPr/>
        </p:nvCxnSpPr>
        <p:spPr>
          <a:xfrm flipH="1" flipV="1">
            <a:off x="242138" y="7396786"/>
            <a:ext cx="1222641" cy="10030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530226" y="8169043"/>
            <a:ext cx="1164350" cy="461665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/>
              <a:t>Start</a:t>
            </a:r>
            <a:endParaRPr lang="en-US" sz="25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9832099" y="6176064"/>
            <a:ext cx="873354" cy="11772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9761015" y="5814432"/>
            <a:ext cx="4306812" cy="461665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/>
              <a:t>End with speed bump</a:t>
            </a:r>
            <a:endParaRPr lang="en-US" sz="25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2268200" y="7556500"/>
            <a:ext cx="1905000" cy="9053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5" t="36421" b="4260"/>
          <a:stretch/>
        </p:blipFill>
        <p:spPr bwMode="auto">
          <a:xfrm>
            <a:off x="13689026" y="13777749"/>
            <a:ext cx="7238451" cy="39178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4" name="Straight Arrow Connector 73"/>
          <p:cNvCxnSpPr/>
          <p:nvPr/>
        </p:nvCxnSpPr>
        <p:spPr>
          <a:xfrm flipH="1">
            <a:off x="16741773" y="5806387"/>
            <a:ext cx="1132959" cy="5012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7255556" y="5352767"/>
            <a:ext cx="4306812" cy="461665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 smtClean="0"/>
              <a:t>Bridge</a:t>
            </a:r>
            <a:endParaRPr lang="en-US" sz="2500" dirty="0"/>
          </a:p>
        </p:txBody>
      </p:sp>
      <p:cxnSp>
        <p:nvCxnSpPr>
          <p:cNvPr id="85" name="Straight Connector 84"/>
          <p:cNvCxnSpPr/>
          <p:nvPr/>
        </p:nvCxnSpPr>
        <p:spPr>
          <a:xfrm>
            <a:off x="1524000" y="9448800"/>
            <a:ext cx="1380754" cy="0"/>
          </a:xfrm>
          <a:prstGeom prst="line">
            <a:avLst/>
          </a:prstGeom>
          <a:ln w="1905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744598" y="12954000"/>
            <a:ext cx="2839533" cy="0"/>
          </a:xfrm>
          <a:prstGeom prst="line">
            <a:avLst/>
          </a:prstGeom>
          <a:ln w="1905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3988276" y="10591800"/>
            <a:ext cx="0" cy="1879583"/>
          </a:xfrm>
          <a:prstGeom prst="line">
            <a:avLst/>
          </a:prstGeom>
          <a:ln w="1905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489592" y="10691987"/>
            <a:ext cx="1341915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2891398" y="10709749"/>
            <a:ext cx="628358" cy="1722305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792472" y="10684621"/>
            <a:ext cx="752341" cy="1704542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822451" y="12414292"/>
            <a:ext cx="2683829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822451" y="12586772"/>
            <a:ext cx="2683829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 flipH="1">
            <a:off x="2779694" y="10726837"/>
            <a:ext cx="85200" cy="721470"/>
          </a:xfrm>
          <a:prstGeom prst="rect">
            <a:avLst/>
          </a:prstGeom>
          <a:noFill/>
          <a:ln w="63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/>
          <p:cNvCxnSpPr/>
          <p:nvPr/>
        </p:nvCxnSpPr>
        <p:spPr>
          <a:xfrm>
            <a:off x="2891398" y="10129663"/>
            <a:ext cx="0" cy="226484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1589527" y="10157070"/>
            <a:ext cx="10896" cy="2264543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1567657" y="9863434"/>
            <a:ext cx="1341915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 flipH="1">
            <a:off x="1525057" y="10743509"/>
            <a:ext cx="85200" cy="721470"/>
          </a:xfrm>
          <a:prstGeom prst="rect">
            <a:avLst/>
          </a:prstGeom>
          <a:noFill/>
          <a:ln w="63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356541" y="8740988"/>
            <a:ext cx="4846306" cy="601344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3400" b="1" dirty="0" smtClean="0"/>
              <a:t>Truss Cross Section:</a:t>
            </a:r>
            <a:endParaRPr lang="en-US" sz="2500" dirty="0"/>
          </a:p>
        </p:txBody>
      </p:sp>
      <p:sp>
        <p:nvSpPr>
          <p:cNvPr id="93" name="TextBox 92"/>
          <p:cNvSpPr txBox="1"/>
          <p:nvPr/>
        </p:nvSpPr>
        <p:spPr>
          <a:xfrm>
            <a:off x="4159636" y="11306059"/>
            <a:ext cx="1674497" cy="461665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 smtClean="0"/>
              <a:t>17 inch</a:t>
            </a:r>
            <a:endParaRPr lang="en-US" sz="2500" dirty="0"/>
          </a:p>
        </p:txBody>
      </p:sp>
      <p:sp>
        <p:nvSpPr>
          <p:cNvPr id="94" name="TextBox 93"/>
          <p:cNvSpPr txBox="1"/>
          <p:nvPr/>
        </p:nvSpPr>
        <p:spPr>
          <a:xfrm>
            <a:off x="1359545" y="13206679"/>
            <a:ext cx="1674497" cy="461665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 smtClean="0"/>
              <a:t>24 inch</a:t>
            </a:r>
            <a:endParaRPr lang="en-US" sz="2500" dirty="0"/>
          </a:p>
        </p:txBody>
      </p:sp>
      <p:sp>
        <p:nvSpPr>
          <p:cNvPr id="95" name="TextBox 94"/>
          <p:cNvSpPr txBox="1"/>
          <p:nvPr/>
        </p:nvSpPr>
        <p:spPr>
          <a:xfrm>
            <a:off x="3031800" y="9632602"/>
            <a:ext cx="1674497" cy="461665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 smtClean="0"/>
              <a:t>6 inch</a:t>
            </a:r>
            <a:endParaRPr lang="en-US" sz="25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2831508" y="11473865"/>
            <a:ext cx="1567166" cy="17328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13475" y="13154502"/>
            <a:ext cx="200152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6 inch by 17 inch rectangles</a:t>
            </a:r>
            <a:endParaRPr lang="en-US" sz="25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6447169" y="9880251"/>
            <a:ext cx="1913017" cy="2894015"/>
            <a:chOff x="9366411" y="2913794"/>
            <a:chExt cx="606115" cy="1217228"/>
          </a:xfrm>
        </p:grpSpPr>
        <p:sp>
          <p:nvSpPr>
            <p:cNvPr id="96" name="Rectangle 95"/>
            <p:cNvSpPr/>
            <p:nvPr/>
          </p:nvSpPr>
          <p:spPr>
            <a:xfrm>
              <a:off x="9366411" y="2915493"/>
              <a:ext cx="606115" cy="1213829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7" name="Straight Connector 96"/>
            <p:cNvCxnSpPr/>
            <p:nvPr/>
          </p:nvCxnSpPr>
          <p:spPr>
            <a:xfrm>
              <a:off x="9660838" y="3231518"/>
              <a:ext cx="8630" cy="897804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9366411" y="4129322"/>
              <a:ext cx="606115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9366411" y="3137654"/>
              <a:ext cx="601793" cy="16143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gular Pentagon 99"/>
            <p:cNvSpPr/>
            <p:nvPr/>
          </p:nvSpPr>
          <p:spPr>
            <a:xfrm>
              <a:off x="9366411" y="3909723"/>
              <a:ext cx="175926" cy="219599"/>
            </a:xfrm>
            <a:prstGeom prst="pen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Regular Pentagon 100"/>
            <p:cNvSpPr/>
            <p:nvPr/>
          </p:nvSpPr>
          <p:spPr>
            <a:xfrm>
              <a:off x="9779339" y="3909722"/>
              <a:ext cx="175926" cy="219599"/>
            </a:xfrm>
            <a:prstGeom prst="pen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9630997" y="3554957"/>
              <a:ext cx="76941" cy="576065"/>
            </a:xfrm>
            <a:prstGeom prst="rect">
              <a:avLst/>
            </a:prstGeom>
            <a:noFill/>
            <a:ln w="63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9379350" y="2913794"/>
              <a:ext cx="588854" cy="24000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 flipH="1">
            <a:off x="8360186" y="11570901"/>
            <a:ext cx="905434" cy="8611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8952009" y="11108057"/>
            <a:ext cx="2611788" cy="462844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 smtClean="0"/>
              <a:t>Rocks for weight</a:t>
            </a:r>
            <a:endParaRPr lang="en-US" sz="25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7403676" y="12774266"/>
            <a:ext cx="1538917" cy="3802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9048915" y="12730719"/>
            <a:ext cx="2611788" cy="462844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 smtClean="0"/>
              <a:t>trapezoid</a:t>
            </a:r>
            <a:endParaRPr lang="en-US" sz="2500" dirty="0"/>
          </a:p>
        </p:txBody>
      </p:sp>
      <p:cxnSp>
        <p:nvCxnSpPr>
          <p:cNvPr id="29" name="Straight Arrow Connector 28"/>
          <p:cNvCxnSpPr>
            <a:endCxn id="96" idx="3"/>
          </p:cNvCxnSpPr>
          <p:nvPr/>
        </p:nvCxnSpPr>
        <p:spPr>
          <a:xfrm flipH="1">
            <a:off x="8360186" y="10450869"/>
            <a:ext cx="1164814" cy="8763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9374503" y="10025071"/>
            <a:ext cx="1674497" cy="461665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 smtClean="0"/>
              <a:t>rectangle</a:t>
            </a:r>
            <a:endParaRPr lang="en-US" sz="2500" dirty="0"/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13532685" y="7898331"/>
            <a:ext cx="6160581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5202032" y="8009189"/>
            <a:ext cx="2432825" cy="462844"/>
          </a:xfrm>
          <a:prstGeom prst="rect">
            <a:avLst/>
          </a:prstGeom>
          <a:noFill/>
        </p:spPr>
        <p:txBody>
          <a:bodyPr wrap="square" lIns="77367" tIns="38684" rIns="77367" bIns="38684" rtlCol="0">
            <a:spAutoFit/>
          </a:bodyPr>
          <a:lstStyle/>
          <a:p>
            <a:r>
              <a:rPr lang="en-US" sz="2500" dirty="0" smtClean="0"/>
              <a:t>10 ft travel zone</a:t>
            </a:r>
            <a:endParaRPr lang="en-US" sz="2500" dirty="0"/>
          </a:p>
        </p:txBody>
      </p:sp>
      <p:graphicFrame>
        <p:nvGraphicFramePr>
          <p:cNvPr id="111" name="Table 1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394992"/>
              </p:ext>
            </p:extLst>
          </p:nvPr>
        </p:nvGraphicFramePr>
        <p:xfrm>
          <a:off x="13342148" y="8885839"/>
          <a:ext cx="7932208" cy="4236720"/>
        </p:xfrm>
        <a:graphic>
          <a:graphicData uri="http://schemas.openxmlformats.org/drawingml/2006/table">
            <a:tbl>
              <a:tblPr firstRow="1" bandRow="1"/>
              <a:tblGrid>
                <a:gridCol w="3966104"/>
                <a:gridCol w="3966104"/>
              </a:tblGrid>
              <a:tr h="42640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Parts</a:t>
                      </a:r>
                      <a:r>
                        <a:rPr lang="en-US" sz="3200" baseline="0" dirty="0" smtClean="0"/>
                        <a:t> List: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Price</a:t>
                      </a:r>
                      <a:r>
                        <a:rPr lang="en-US" sz="3200" baseline="0" dirty="0" smtClean="0"/>
                        <a:t> (in $)</a:t>
                      </a:r>
                      <a:endParaRPr lang="en-US" sz="3200" dirty="0"/>
                    </a:p>
                  </a:txBody>
                  <a:tcPr/>
                </a:tc>
              </a:tr>
              <a:tr h="4264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 wood</a:t>
                      </a:r>
                      <a:r>
                        <a:rPr lang="en-US" sz="2400" baseline="0" dirty="0" smtClean="0"/>
                        <a:t> boards for car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$</a:t>
                      </a:r>
                      <a:r>
                        <a:rPr lang="en-US" sz="2400" baseline="0" dirty="0" smtClean="0"/>
                        <a:t>2.40</a:t>
                      </a:r>
                      <a:endParaRPr lang="en-US" sz="2400" dirty="0"/>
                    </a:p>
                  </a:txBody>
                  <a:tcPr/>
                </a:tc>
              </a:tr>
              <a:tr h="4264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</a:t>
                      </a:r>
                      <a:r>
                        <a:rPr lang="en-US" sz="2400" baseline="0" dirty="0" smtClean="0"/>
                        <a:t> washers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$1.49</a:t>
                      </a:r>
                      <a:endParaRPr lang="en-US" sz="2400" dirty="0"/>
                    </a:p>
                  </a:txBody>
                  <a:tcPr/>
                </a:tc>
              </a:tr>
              <a:tr h="4264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Mousetrap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$1.20</a:t>
                      </a:r>
                      <a:endParaRPr lang="en-US" sz="2400" dirty="0"/>
                    </a:p>
                  </a:txBody>
                  <a:tcPr/>
                </a:tc>
              </a:tr>
              <a:tr h="4264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Metal rod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$1.00</a:t>
                      </a:r>
                    </a:p>
                  </a:txBody>
                  <a:tcPr/>
                </a:tc>
              </a:tr>
              <a:tr h="4264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 CDs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$1.00</a:t>
                      </a:r>
                      <a:endParaRPr lang="en-US" sz="2400" dirty="0"/>
                    </a:p>
                  </a:txBody>
                  <a:tcPr/>
                </a:tc>
              </a:tr>
              <a:tr h="426406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¼ roll packing tape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$3.00</a:t>
                      </a:r>
                      <a:endParaRPr lang="en-US" sz="2400" dirty="0"/>
                    </a:p>
                  </a:txBody>
                  <a:tcPr/>
                </a:tc>
              </a:tr>
              <a:tr h="426406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Cardboard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$6.00</a:t>
                      </a:r>
                      <a:endParaRPr lang="en-US" sz="2400" dirty="0"/>
                    </a:p>
                  </a:txBody>
                  <a:tcPr/>
                </a:tc>
              </a:tr>
              <a:tr h="426406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Cardstock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$3.00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320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simple-light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</dc:creator>
  <cp:lastModifiedBy>Jennifer</cp:lastModifiedBy>
  <cp:revision>13</cp:revision>
  <dcterms:modified xsi:type="dcterms:W3CDTF">2013-12-10T04:35:53Z</dcterms:modified>
</cp:coreProperties>
</file>