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0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6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dirty="0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686CC8-E134-4FE4-940F-8BFEE35F577C}" type="datetimeFigureOut">
              <a:rPr lang="pl-PL" smtClean="0"/>
              <a:t>2014-01-13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67D382-0204-4AF6-B8A3-413568AD5500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000364" y="2000240"/>
            <a:ext cx="7772400" cy="1470025"/>
          </a:xfrm>
        </p:spPr>
        <p:txBody>
          <a:bodyPr/>
          <a:lstStyle/>
          <a:p>
            <a:r>
              <a:rPr lang="pl-PL" dirty="0" smtClean="0"/>
              <a:t>Mobile WEB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6400800" cy="1752600"/>
          </a:xfrm>
        </p:spPr>
        <p:txBody>
          <a:bodyPr/>
          <a:lstStyle/>
          <a:p>
            <a:r>
              <a:rPr lang="pl-PL" dirty="0" smtClean="0"/>
              <a:t>	Kamil </a:t>
            </a:r>
            <a:r>
              <a:rPr lang="pl-PL" dirty="0" smtClean="0"/>
              <a:t>Rzeźnik EF-DI/AA</a:t>
            </a:r>
            <a:endParaRPr lang="pl-PL" dirty="0"/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pic>
        <p:nvPicPr>
          <p:cNvPr id="6" name="Picture 2" descr="C:\Users\OEM\Desktop\warszawa-skup-telefonow-histor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86256"/>
            <a:ext cx="3047990" cy="2285992"/>
          </a:xfrm>
          <a:prstGeom prst="rect">
            <a:avLst/>
          </a:prstGeom>
          <a:noFill/>
        </p:spPr>
      </p:pic>
      <p:cxnSp>
        <p:nvCxnSpPr>
          <p:cNvPr id="8" name="Łącznik prosty 7"/>
          <p:cNvCxnSpPr/>
          <p:nvPr/>
        </p:nvCxnSpPr>
        <p:spPr>
          <a:xfrm>
            <a:off x="1000100" y="3357562"/>
            <a:ext cx="55721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000232" y="2357430"/>
            <a:ext cx="621510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Możliwość </a:t>
            </a:r>
            <a:r>
              <a:rPr lang="pl-PL" dirty="0">
                <a:solidFill>
                  <a:srgbClr val="00B050"/>
                </a:solidFill>
              </a:rPr>
              <a:t>szybkiego wdrożenia (szybsze niż strony responsywnej)</a:t>
            </a:r>
          </a:p>
          <a:p>
            <a:r>
              <a:rPr lang="pl-PL" dirty="0">
                <a:solidFill>
                  <a:srgbClr val="00B050"/>
                </a:solidFill>
              </a:rPr>
              <a:t>dostępne są gotowe szablony dla stron mobilnych, np. dla WordPressa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00B050"/>
                </a:solidFill>
              </a:rPr>
              <a:t>M</a:t>
            </a:r>
            <a:r>
              <a:rPr lang="pl-PL" dirty="0" smtClean="0">
                <a:solidFill>
                  <a:srgbClr val="00B050"/>
                </a:solidFill>
              </a:rPr>
              <a:t>ożliwość </a:t>
            </a:r>
            <a:r>
              <a:rPr lang="pl-PL" dirty="0">
                <a:solidFill>
                  <a:srgbClr val="00B050"/>
                </a:solidFill>
              </a:rPr>
              <a:t>stworzenia nawigacji dostosowanej do użytkowników mobilnych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Możliwość </a:t>
            </a:r>
            <a:r>
              <a:rPr lang="pl-PL" dirty="0">
                <a:solidFill>
                  <a:srgbClr val="00B050"/>
                </a:solidFill>
              </a:rPr>
              <a:t>dostosowania treści do wersji mobilnej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rgbClr val="00B050"/>
                </a:solidFill>
              </a:rPr>
              <a:t>Testowanie </a:t>
            </a:r>
            <a:r>
              <a:rPr lang="pl-PL" dirty="0">
                <a:solidFill>
                  <a:srgbClr val="00B050"/>
                </a:solidFill>
              </a:rPr>
              <a:t>ograniczone do urządzeń mobilnych</a:t>
            </a:r>
          </a:p>
          <a:p>
            <a:r>
              <a:rPr lang="pl-PL" dirty="0">
                <a:solidFill>
                  <a:srgbClr val="00B050"/>
                </a:solidFill>
              </a:rPr>
              <a:t>łatwiejsze odchudzenie wersji mobilnej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14282" y="428604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700" b="1" dirty="0" smtClean="0">
                <a:solidFill>
                  <a:schemeClr val="accent6">
                    <a:lumMod val="75000"/>
                  </a:schemeClr>
                </a:solidFill>
              </a:rPr>
              <a:t>Zalety i Wady Mobile WEB:</a:t>
            </a:r>
            <a:endParaRPr lang="pl-PL" sz="27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571604" y="2333685"/>
            <a:ext cx="6929486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aktualizacji treści w dwóch różnych panelach CMS (wersja mobilna oparta na tym samym </a:t>
            </a:r>
            <a:r>
              <a:rPr lang="pl-PL" dirty="0" err="1">
                <a:solidFill>
                  <a:srgbClr val="FF0000"/>
                </a:solidFill>
              </a:rPr>
              <a:t>CMS-ie</a:t>
            </a:r>
            <a:r>
              <a:rPr lang="pl-PL" dirty="0">
                <a:solidFill>
                  <a:srgbClr val="FF0000"/>
                </a:solidFill>
              </a:rPr>
              <a:t> jest nadal rzadkością)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poprawnego skonfigurowania </a:t>
            </a:r>
            <a:r>
              <a:rPr lang="pl-PL" dirty="0" err="1">
                <a:solidFill>
                  <a:srgbClr val="FF0000"/>
                </a:solidFill>
              </a:rPr>
              <a:t>przekierowań</a:t>
            </a:r>
            <a:r>
              <a:rPr lang="pl-PL" dirty="0">
                <a:solidFill>
                  <a:srgbClr val="FF0000"/>
                </a:solidFill>
              </a:rPr>
              <a:t> ze strony desktopowej i </a:t>
            </a:r>
            <a:r>
              <a:rPr lang="pl-PL" dirty="0" smtClean="0">
                <a:solidFill>
                  <a:srgbClr val="FF0000"/>
                </a:solidFill>
              </a:rPr>
              <a:t>odwrotnie</a:t>
            </a:r>
            <a:endParaRPr lang="pl-PL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konieczność wdrożenia odrębnego kodu śledzenia Google </a:t>
            </a:r>
            <a:r>
              <a:rPr lang="pl-PL" dirty="0" err="1">
                <a:solidFill>
                  <a:srgbClr val="FF0000"/>
                </a:solidFill>
              </a:rPr>
              <a:t>Analytics</a:t>
            </a:r>
            <a:r>
              <a:rPr lang="pl-PL" dirty="0">
                <a:solidFill>
                  <a:srgbClr val="FF0000"/>
                </a:solidFill>
              </a:rPr>
              <a:t> – strona jest technicznie w innej domenie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problem z mierzeniem kampanii reklamowych, które kierują na obie wersje (pomiar danych w dwóch miejscach)</a:t>
            </a:r>
          </a:p>
          <a:p>
            <a:pPr>
              <a:buFont typeface="Wingdings" pitchFamily="2" charset="2"/>
              <a:buChar char="Ø"/>
            </a:pPr>
            <a:r>
              <a:rPr lang="pl-PL" dirty="0">
                <a:solidFill>
                  <a:srgbClr val="FF0000"/>
                </a:solidFill>
              </a:rPr>
              <a:t>jeśli korzystamy z jednej przeglądarki na wielu urządzeniach i opcji zapamiętywania zakładek, to czytając stronę na telefonie (wersja mobilna) na komputerze musimy przejść do wersji desktopowej (czasami nie jest to proste)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14282" y="428604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700" b="1" dirty="0" smtClean="0">
                <a:solidFill>
                  <a:schemeClr val="accent6">
                    <a:lumMod val="75000"/>
                  </a:schemeClr>
                </a:solidFill>
              </a:rPr>
              <a:t>Zalety i Wady Mobile WEB:</a:t>
            </a:r>
            <a:endParaRPr lang="pl-PL" sz="27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5500726" cy="1752600"/>
          </a:xfrm>
        </p:spPr>
        <p:txBody>
          <a:bodyPr>
            <a:normAutofit fontScale="92500" lnSpcReduction="10000"/>
          </a:bodyPr>
          <a:lstStyle/>
          <a:p>
            <a:r>
              <a:rPr lang="pl-PL" b="0" dirty="0" smtClean="0"/>
              <a:t>Około roku 2000 Pojawiła się w Polsce usługa </a:t>
            </a:r>
          </a:p>
          <a:p>
            <a:r>
              <a:rPr lang="pl-PL" b="0" dirty="0" smtClean="0"/>
              <a:t>WAP w telefonach komórkowych. Jednak korzystanie z sieci wiązało się z ograniczeniami.</a:t>
            </a:r>
          </a:p>
          <a:p>
            <a:r>
              <a:rPr lang="pl-PL" b="0" dirty="0" smtClean="0"/>
              <a:t>Niski transfer,brak klawiatury qwerty,mały ekran.</a:t>
            </a:r>
          </a:p>
          <a:p>
            <a:r>
              <a:rPr lang="pl-PL" b="0" dirty="0" smtClean="0"/>
              <a:t>Przeglądać można było jedynie specjalnie dostosowane strony.</a:t>
            </a:r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85728"/>
            <a:ext cx="3182782" cy="2071702"/>
          </a:xfrm>
          <a:prstGeom prst="rect">
            <a:avLst/>
          </a:prstGeom>
          <a:noFill/>
        </p:spPr>
      </p:pic>
      <p:sp>
        <p:nvSpPr>
          <p:cNvPr id="10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Ewolucja Mobile Web...</a:t>
            </a: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3143240" y="3643314"/>
            <a:ext cx="5715040" cy="242889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pl-PL" dirty="0" smtClean="0">
                <a:solidFill>
                  <a:schemeClr val="tx2"/>
                </a:solidFill>
              </a:rPr>
              <a:t>Gdy pojawiły się nowe systemy takie jak EDGE/UMTS oraz pojawienie się na rynku smartphonów oraz liczba urządzeń mobilnych zaczęła drastycznie wzrastać.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lang="pl-PL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pl-PL" dirty="0" smtClean="0">
                <a:solidFill>
                  <a:schemeClr val="tx2"/>
                </a:solidFill>
              </a:rPr>
              <a:t>W telefonach można było przeglądać zwykłe strony www. Jednak wciąż istniało wiele problemów w związku z małymi gabarytami urządzeń.</a:t>
            </a:r>
            <a:endParaRPr kumimoji="0" lang="pl-P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5643602" cy="1752600"/>
          </a:xfrm>
        </p:spPr>
        <p:txBody>
          <a:bodyPr>
            <a:normAutofit fontScale="85000" lnSpcReduction="20000"/>
          </a:bodyPr>
          <a:lstStyle/>
          <a:p>
            <a:r>
              <a:rPr lang="pl-PL" dirty="0" smtClean="0"/>
              <a:t>Storna Mobilna</a:t>
            </a:r>
          </a:p>
          <a:p>
            <a:r>
              <a:rPr lang="pl-PL" dirty="0" smtClean="0"/>
              <a:t>jest stworzona głównie dla urządzeń przenośnych </a:t>
            </a:r>
          </a:p>
          <a:p>
            <a:r>
              <a:rPr lang="pl-PL" dirty="0" smtClean="0"/>
              <a:t>głownie </a:t>
            </a:r>
            <a:r>
              <a:rPr lang="pl-PL" dirty="0" smtClean="0"/>
              <a:t>smartfonów</a:t>
            </a:r>
            <a:r>
              <a:rPr lang="pl-PL" dirty="0" smtClean="0"/>
              <a:t>, ale także dla tabletów, </a:t>
            </a:r>
          </a:p>
          <a:p>
            <a:r>
              <a:rPr lang="pl-PL" dirty="0" smtClean="0"/>
              <a:t>czy </a:t>
            </a:r>
            <a:r>
              <a:rPr lang="pl-PL" dirty="0" smtClean="0"/>
              <a:t>e-booków</a:t>
            </a:r>
            <a:r>
              <a:rPr lang="pl-PL" dirty="0" smtClean="0"/>
              <a:t>.</a:t>
            </a:r>
          </a:p>
          <a:p>
            <a:r>
              <a:rPr lang="pl-PL" dirty="0" smtClean="0"/>
              <a:t>Jest to zupełnie nowa strona która w nazwie domeny jest poprzedzona </a:t>
            </a:r>
            <a:r>
              <a:rPr lang="pl-PL" dirty="0" smtClean="0"/>
              <a:t>l</a:t>
            </a:r>
            <a:r>
              <a:rPr lang="pl-PL" dirty="0" smtClean="0"/>
              <a:t>iterka m.</a:t>
            </a:r>
          </a:p>
          <a:p>
            <a:r>
              <a:rPr lang="pl-PL" dirty="0" smtClean="0"/>
              <a:t>przykład strony mobilnej </a:t>
            </a:r>
            <a:r>
              <a:rPr lang="pl-PL" dirty="0" smtClean="0"/>
              <a:t>wp.pl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b="0" dirty="0"/>
          </a:p>
        </p:txBody>
      </p:sp>
      <p:pic>
        <p:nvPicPr>
          <p:cNvPr id="2050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28"/>
            <a:ext cx="3539972" cy="2071702"/>
          </a:xfrm>
          <a:prstGeom prst="rect">
            <a:avLst/>
          </a:prstGeom>
          <a:noFill/>
        </p:spPr>
      </p:pic>
      <p:sp>
        <p:nvSpPr>
          <p:cNvPr id="10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Po co </a:t>
            </a:r>
            <a:r>
              <a:rPr lang="pl-PL" sz="3000" b="1" dirty="0" smtClean="0">
                <a:solidFill>
                  <a:schemeClr val="tx2"/>
                </a:solidFill>
              </a:rPr>
              <a:t>Strona Mobilna?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3075" name="Picture 3" descr="C:\Users\OEM\Desktop\Prezentacja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428868"/>
            <a:ext cx="3428992" cy="420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000" b="1" dirty="0" smtClean="0">
                <a:solidFill>
                  <a:schemeClr val="tx2"/>
                </a:solidFill>
              </a:rPr>
              <a:t>Dlaczego zwykłe strony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www nie nadają się do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Przeglądania na urządzeniach 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3000" b="1" dirty="0" smtClean="0">
                <a:solidFill>
                  <a:schemeClr val="tx2"/>
                </a:solidFill>
              </a:rPr>
              <a:t>Mobilnych?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8" name="Podtytuł 2"/>
          <p:cNvSpPr>
            <a:spLocks noGrp="1"/>
          </p:cNvSpPr>
          <p:nvPr>
            <p:ph type="subTitle" idx="1"/>
          </p:nvPr>
        </p:nvSpPr>
        <p:spPr>
          <a:xfrm>
            <a:off x="2071670" y="2285992"/>
            <a:ext cx="5643602" cy="1357322"/>
          </a:xfrm>
        </p:spPr>
        <p:txBody>
          <a:bodyPr>
            <a:normAutofit/>
          </a:bodyPr>
          <a:lstStyle/>
          <a:p>
            <a:r>
              <a:rPr lang="pl-PL" sz="1400" b="0" dirty="0" smtClean="0"/>
              <a:t>Mała </a:t>
            </a:r>
            <a:r>
              <a:rPr lang="pl-PL" sz="1400" b="0" dirty="0" smtClean="0"/>
              <a:t>bądź średnia wielkość wyświetlacza urządzenia mobilnego  - tradycyjne strony są zazwyczaj projektowane pod popularne rozmiary monitorów komputerowych, zarówno pod kątem grafiki jak i układu,</a:t>
            </a:r>
          </a:p>
          <a:p>
            <a:endParaRPr lang="pl-PL" sz="1400" b="0" dirty="0"/>
          </a:p>
        </p:txBody>
      </p:sp>
      <p:pic>
        <p:nvPicPr>
          <p:cNvPr id="1027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428868"/>
            <a:ext cx="866775" cy="866775"/>
          </a:xfrm>
          <a:prstGeom prst="rect">
            <a:avLst/>
          </a:prstGeom>
          <a:noFill/>
        </p:spPr>
      </p:pic>
      <p:pic>
        <p:nvPicPr>
          <p:cNvPr id="10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429000"/>
            <a:ext cx="866775" cy="866775"/>
          </a:xfrm>
          <a:prstGeom prst="rect">
            <a:avLst/>
          </a:prstGeom>
          <a:noFill/>
        </p:spPr>
      </p:pic>
      <p:sp>
        <p:nvSpPr>
          <p:cNvPr id="11" name="Podtytuł 2"/>
          <p:cNvSpPr txBox="1">
            <a:spLocks/>
          </p:cNvSpPr>
          <p:nvPr/>
        </p:nvSpPr>
        <p:spPr>
          <a:xfrm>
            <a:off x="2928926" y="3357562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1400" dirty="0" smtClean="0">
                <a:solidFill>
                  <a:schemeClr val="accent6">
                    <a:lumMod val="75000"/>
                  </a:schemeClr>
                </a:solidFill>
              </a:rPr>
              <a:t>ograniczenia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w funkcjonalności - takie elementy jak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Flash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 czy często stosowany język 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JavaScript</a:t>
            </a: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 mogą niepoprawnie lub zupełnie nie funkcjonować w przeglądarce urządzenia mobilnego,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643446"/>
            <a:ext cx="866775" cy="866775"/>
          </a:xfrm>
          <a:prstGeom prst="rect">
            <a:avLst/>
          </a:prstGeom>
          <a:noFill/>
        </p:spPr>
      </p:pic>
      <p:sp>
        <p:nvSpPr>
          <p:cNvPr id="13" name="Podtytuł 2"/>
          <p:cNvSpPr txBox="1">
            <a:spLocks/>
          </p:cNvSpPr>
          <p:nvPr/>
        </p:nvSpPr>
        <p:spPr>
          <a:xfrm>
            <a:off x="3500398" y="4786322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1400" dirty="0">
                <a:solidFill>
                  <a:schemeClr val="accent6">
                    <a:lumMod val="75000"/>
                  </a:schemeClr>
                </a:solidFill>
              </a:rPr>
              <a:t>Konieczność ściągania dużej ilości danych.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058" y="285728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8" name="Podtytuł 2"/>
          <p:cNvSpPr>
            <a:spLocks noGrp="1"/>
          </p:cNvSpPr>
          <p:nvPr>
            <p:ph type="subTitle" idx="1"/>
          </p:nvPr>
        </p:nvSpPr>
        <p:spPr>
          <a:xfrm>
            <a:off x="1857356" y="2786058"/>
            <a:ext cx="5643602" cy="1357322"/>
          </a:xfrm>
        </p:spPr>
        <p:txBody>
          <a:bodyPr>
            <a:normAutofit/>
          </a:bodyPr>
          <a:lstStyle/>
          <a:p>
            <a:r>
              <a:rPr lang="pl-PL" sz="1400" b="0" dirty="0" smtClean="0"/>
              <a:t>Najłatwiejszym sposobem na zoptymalizowanie strony www pod </a:t>
            </a:r>
          </a:p>
          <a:p>
            <a:r>
              <a:rPr lang="pl-PL" sz="1400" b="0" dirty="0" smtClean="0"/>
              <a:t>Użytkowników moblincyh</a:t>
            </a:r>
            <a:r>
              <a:rPr lang="pl-PL" sz="1400" b="0" dirty="0" smtClean="0"/>
              <a:t> </a:t>
            </a:r>
            <a:r>
              <a:rPr lang="pl-PL" sz="1400" b="0" dirty="0" smtClean="0"/>
              <a:t>jest wywołanie odpowiedniego arkusza stylów po rozpoznaniu rozdzielczości urządzenia..</a:t>
            </a:r>
            <a:endParaRPr lang="pl-PL" sz="1400" b="0" dirty="0"/>
          </a:p>
        </p:txBody>
      </p:sp>
      <p:sp>
        <p:nvSpPr>
          <p:cNvPr id="16" name="Podtytuł 2"/>
          <p:cNvSpPr txBox="1">
            <a:spLocks/>
          </p:cNvSpPr>
          <p:nvPr/>
        </p:nvSpPr>
        <p:spPr>
          <a:xfrm>
            <a:off x="357158" y="928670"/>
            <a:ext cx="7215206" cy="135732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800" b="1" dirty="0" smtClean="0">
                <a:solidFill>
                  <a:schemeClr val="tx2"/>
                </a:solidFill>
              </a:rPr>
              <a:t>Czy można dostosować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2800" b="1" dirty="0" smtClean="0">
                <a:solidFill>
                  <a:schemeClr val="tx2"/>
                </a:solidFill>
              </a:rPr>
              <a:t> stronę www dla użytkowników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pl-PL" sz="2800" b="1" dirty="0" smtClean="0">
                <a:solidFill>
                  <a:schemeClr val="tx2"/>
                </a:solidFill>
              </a:rPr>
              <a:t>Mobilnych?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0" y="3857628"/>
            <a:ext cx="9144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&lt;link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href="</a:t>
            </a:r>
            <a:r>
              <a:rPr lang="pl-PL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mobile.css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rel="stylesheet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type="text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/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css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media="handheld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" /&gt;</a:t>
            </a:r>
          </a:p>
        </p:txBody>
      </p:sp>
      <p:sp>
        <p:nvSpPr>
          <p:cNvPr id="9" name="Podtytuł 2"/>
          <p:cNvSpPr txBox="1">
            <a:spLocks/>
          </p:cNvSpPr>
          <p:nvPr/>
        </p:nvSpPr>
        <p:spPr>
          <a:xfrm>
            <a:off x="2000232" y="5000636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 descr="C:\Users\OEM\Desktop\Prezentacja\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643446"/>
            <a:ext cx="866775" cy="866775"/>
          </a:xfrm>
          <a:prstGeom prst="rect">
            <a:avLst/>
          </a:prstGeom>
          <a:noFill/>
        </p:spPr>
      </p:pic>
      <p:sp>
        <p:nvSpPr>
          <p:cNvPr id="11" name="Podtytuł 2"/>
          <p:cNvSpPr txBox="1">
            <a:spLocks/>
          </p:cNvSpPr>
          <p:nvPr/>
        </p:nvSpPr>
        <p:spPr>
          <a:xfrm>
            <a:off x="3500398" y="4643446"/>
            <a:ext cx="5643602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Strona taka niestety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zbyt długo się ładuje i jest przepełniona </a:t>
            </a:r>
            <a:endParaRPr lang="pl-PL" sz="1400" dirty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Niepotrzebną treścią.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6" name="Podtytuł 2"/>
          <p:cNvSpPr txBox="1">
            <a:spLocks/>
          </p:cNvSpPr>
          <p:nvPr/>
        </p:nvSpPr>
        <p:spPr>
          <a:xfrm>
            <a:off x="357158" y="928670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2800" b="1" dirty="0" smtClean="0">
                <a:solidFill>
                  <a:schemeClr val="tx2"/>
                </a:solidFill>
              </a:rPr>
              <a:t>Strona Mobilna!</a:t>
            </a:r>
            <a:endParaRPr lang="pl-PL" sz="3000" b="1" dirty="0" smtClean="0">
              <a:solidFill>
                <a:schemeClr val="tx2"/>
              </a:solidFill>
            </a:endParaRPr>
          </a:p>
        </p:txBody>
      </p:sp>
      <p:sp>
        <p:nvSpPr>
          <p:cNvPr id="12" name="Podtytuł 11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8643966" cy="34290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pl-PL" sz="2100" dirty="0" smtClean="0">
                <a:solidFill>
                  <a:schemeClr val="accent6">
                    <a:lumMod val="75000"/>
                  </a:schemeClr>
                </a:solidFill>
              </a:rPr>
              <a:t>Najlepszym rozwiązaniem jest stworzenie osobnej strony dla urządzeń mobilnych. Nową stronę możemy łatwo dostosować pod wybrane urządzenie.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l-PL" dirty="0" smtClean="0">
                <a:solidFill>
                  <a:schemeClr val="accent6">
                    <a:lumMod val="75000"/>
                  </a:schemeClr>
                </a:solidFill>
              </a:rPr>
              <a:t>Projektując stronę na urządzenia mobilne powinniśmy zaplanować jej wygląd: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Treść powinna zawierać tylko najistotniejszą część tego co jest w witrynie       głównej.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Nawigacja powinna być jasna i przejrzysta i jak najbardziej uproszczona.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Grafika powinna być jak najbardziej zoptymalizowana.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Należy unikać stosowania ramek oraz tabel</a:t>
            </a:r>
          </a:p>
          <a:p>
            <a:pPr>
              <a:buFont typeface="Wingdings" pitchFamily="2" charset="2"/>
              <a:buChar char="Ø"/>
            </a:pPr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Kod strony powinien być zgodny ze standardami W3C i WMI.</a:t>
            </a: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pl-PL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" name="Picture 3" descr="C:\Users\OEM\Desktop\mobile-nextfly-page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14884"/>
            <a:ext cx="2357454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71678"/>
            <a:ext cx="6500826" cy="2887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143116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accent6">
                    <a:lumMod val="50000"/>
                  </a:schemeClr>
                </a:solidFill>
              </a:rPr>
              <a:t>Czym jest jQuery Mobile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endParaRPr lang="pl-PL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pl-PL" dirty="0" smtClean="0">
                <a:solidFill>
                  <a:schemeClr val="accent6">
                    <a:lumMod val="50000"/>
                  </a:schemeClr>
                </a:solidFill>
              </a:rPr>
              <a:t>Nie 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jest to mobilna wersja jQuery. Jest to 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framework</a:t>
            </a:r>
            <a:r>
              <a:rPr lang="pl-PL" dirty="0">
                <a:solidFill>
                  <a:schemeClr val="accent6">
                    <a:lumMod val="50000"/>
                  </a:schemeClr>
                </a:solidFill>
              </a:rPr>
              <a:t>, który rozszerza oryginalnego jQuery o dodatki, które są pomocne, a czasem niezbędne, do tworzenia aplikacji webowych z poziomu urządzeń mobilnych. Zatem z jQuery Mobile będziemy tworzyć strony w HTML z tą sama biblioteką jQuery co w zwykłych, "dużych" stronach.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5500702"/>
            <a:ext cx="9144000" cy="7386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&lt;link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rel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"stylesheet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href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/mobile/1.4.0/jquery.mobile-1.4.0.min.css"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/&gt;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source-code-pr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src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/jquery-1.9.1.min.js"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&gt;&lt;/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source-code-pr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&lt;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source-code-pro"/>
                <a:cs typeface="Arial" pitchFamily="34" charset="0"/>
              </a:rPr>
              <a:t>src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=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"http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://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code.jquery.com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DD1144"/>
                </a:solidFill>
                <a:effectLst/>
                <a:latin typeface="source-code-pro"/>
                <a:cs typeface="Arial" pitchFamily="34" charset="0"/>
              </a:rPr>
              <a:t>/mobile/1.4.0/jquery.mobile-1.4.0.min.js"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&gt;&lt;/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script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source-code-pro"/>
                <a:cs typeface="Arial" pitchFamily="34" charset="0"/>
              </a:rPr>
              <a:t>&gt;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786182" y="4929198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  <a:t>Instalacja:</a:t>
            </a:r>
            <a:endParaRPr lang="pl-PL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-500098" y="2071678"/>
            <a:ext cx="9644098" cy="642917"/>
          </a:xfrm>
        </p:spPr>
        <p:txBody>
          <a:bodyPr/>
          <a:lstStyle/>
          <a:p>
            <a:r>
              <a:rPr lang="pl-PL" dirty="0" smtClean="0"/>
              <a:t>				</a:t>
            </a:r>
            <a:endParaRPr lang="pl-PL" dirty="0"/>
          </a:p>
        </p:txBody>
      </p:sp>
      <p:pic>
        <p:nvPicPr>
          <p:cNvPr id="5" name="Picture 2" descr="C:\Users\OEM\Desktop\iPh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57166"/>
            <a:ext cx="3645732" cy="2071702"/>
          </a:xfrm>
          <a:prstGeom prst="rect">
            <a:avLst/>
          </a:prstGeom>
          <a:noFill/>
        </p:spPr>
      </p:pic>
      <p:sp>
        <p:nvSpPr>
          <p:cNvPr id="7" name="Podtytuł 2"/>
          <p:cNvSpPr txBox="1">
            <a:spLocks/>
          </p:cNvSpPr>
          <p:nvPr/>
        </p:nvSpPr>
        <p:spPr>
          <a:xfrm>
            <a:off x="285720" y="714356"/>
            <a:ext cx="7215206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tx2"/>
              </a:solidFill>
            </a:endParaRPr>
          </a:p>
        </p:txBody>
      </p:sp>
      <p:pic>
        <p:nvPicPr>
          <p:cNvPr id="5122" name="Picture 2" descr="C:\Users\OEM\Desktop\Prezentacja\Bjx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4857784" cy="2157968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1857324" y="292893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285720" y="2428868"/>
            <a:ext cx="4786378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sz="1600" dirty="0" smtClean="0"/>
          </a:p>
          <a:p>
            <a:r>
              <a:rPr lang="pl-PL" sz="1600" dirty="0" smtClean="0"/>
              <a:t>Podstawowa składnia</a:t>
            </a:r>
            <a:r>
              <a:rPr lang="en-US" sz="1600" dirty="0" smtClean="0"/>
              <a:t>: </a:t>
            </a:r>
            <a:r>
              <a:rPr lang="en-US" sz="1600" b="1" dirty="0" smtClean="0"/>
              <a:t>$(</a:t>
            </a:r>
            <a:r>
              <a:rPr lang="en-US" sz="1600" b="1" i="1" dirty="0" smtClean="0"/>
              <a:t>selector</a:t>
            </a:r>
            <a:r>
              <a:rPr lang="en-US" sz="1600" b="1" dirty="0" smtClean="0"/>
              <a:t>).</a:t>
            </a:r>
            <a:r>
              <a:rPr lang="en-US" sz="1600" b="1" i="1" dirty="0" smtClean="0"/>
              <a:t>action</a:t>
            </a:r>
            <a:r>
              <a:rPr lang="en-US" sz="1600" b="1" dirty="0" smtClean="0"/>
              <a:t>()</a:t>
            </a:r>
            <a:endParaRPr lang="en-US" sz="1600" dirty="0" smtClean="0"/>
          </a:p>
          <a:p>
            <a:r>
              <a:rPr lang="pl-PL" sz="1600" dirty="0" smtClean="0"/>
              <a:t>Znacznik </a:t>
            </a:r>
            <a:r>
              <a:rPr lang="en-US" sz="1600" dirty="0" smtClean="0"/>
              <a:t>$ </a:t>
            </a:r>
            <a:r>
              <a:rPr lang="pl-PL" sz="1600" dirty="0" smtClean="0"/>
              <a:t>Definiuje dostęp do biblioteki </a:t>
            </a:r>
            <a:r>
              <a:rPr lang="en-US" sz="1600" dirty="0" smtClean="0"/>
              <a:t>jQuery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i="1" dirty="0" smtClean="0"/>
              <a:t>selector</a:t>
            </a:r>
            <a:r>
              <a:rPr lang="en-US" sz="1600" dirty="0" smtClean="0"/>
              <a:t>) </a:t>
            </a:r>
            <a:r>
              <a:rPr lang="pl-PL" sz="1600" dirty="0" smtClean="0"/>
              <a:t>Określony  </a:t>
            </a:r>
            <a:r>
              <a:rPr lang="pl-PL" sz="1600" dirty="0" smtClean="0"/>
              <a:t>element /znacznik </a:t>
            </a:r>
            <a:r>
              <a:rPr lang="pl-PL" sz="1600" dirty="0" smtClean="0"/>
              <a:t>Html</a:t>
            </a:r>
            <a:r>
              <a:rPr lang="pl-PL" sz="1600" dirty="0" smtClean="0"/>
              <a:t>.</a:t>
            </a:r>
            <a:endParaRPr lang="en-US" sz="1600" dirty="0" smtClean="0"/>
          </a:p>
          <a:p>
            <a:r>
              <a:rPr lang="en-US" sz="1600" dirty="0" smtClean="0"/>
              <a:t> </a:t>
            </a:r>
            <a:r>
              <a:rPr lang="en-US" sz="1600" i="1" dirty="0" smtClean="0"/>
              <a:t>action</a:t>
            </a:r>
            <a:r>
              <a:rPr lang="en-US" sz="1600" dirty="0" smtClean="0"/>
              <a:t>()</a:t>
            </a:r>
            <a:r>
              <a:rPr lang="pl-PL" sz="1600" dirty="0" smtClean="0"/>
              <a:t> Akcja na wybranym elemencie.</a:t>
            </a:r>
          </a:p>
          <a:p>
            <a:endParaRPr lang="pl-PL" sz="1600" dirty="0" smtClean="0"/>
          </a:p>
          <a:p>
            <a:endParaRPr lang="pl-PL" sz="1600" dirty="0" smtClean="0"/>
          </a:p>
          <a:p>
            <a:endParaRPr lang="en-US" sz="1600" dirty="0" smtClean="0"/>
          </a:p>
          <a:p>
            <a:r>
              <a:rPr lang="pl-PL" sz="1600" dirty="0" smtClean="0"/>
              <a:t>Przykłady</a:t>
            </a:r>
            <a:r>
              <a:rPr lang="en-US" sz="1600" dirty="0" smtClean="0"/>
              <a:t>:</a:t>
            </a:r>
          </a:p>
          <a:p>
            <a:pPr algn="ctr"/>
            <a:r>
              <a:rPr lang="en-US" sz="1600" b="1" dirty="0" smtClean="0"/>
              <a:t>$(this).hide()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Ukrywa aktualny element</a:t>
            </a:r>
            <a:r>
              <a:rPr lang="en-US" sz="1600" dirty="0" smtClean="0"/>
              <a:t>.</a:t>
            </a:r>
          </a:p>
          <a:p>
            <a:pPr algn="ctr"/>
            <a:r>
              <a:rPr lang="en-US" sz="1600" b="1" dirty="0" smtClean="0"/>
              <a:t>$("p").hide()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Ukryj wszystkie znaczniki </a:t>
            </a:r>
            <a:r>
              <a:rPr lang="en-US" sz="1600" dirty="0" smtClean="0"/>
              <a:t>&lt;p&gt; </a:t>
            </a:r>
          </a:p>
          <a:p>
            <a:pPr algn="ctr"/>
            <a:r>
              <a:rPr lang="en-US" sz="1600" b="1" dirty="0" smtClean="0"/>
              <a:t>$(".test").hide() </a:t>
            </a:r>
            <a:r>
              <a:rPr lang="pl-PL" sz="1600" dirty="0" smtClean="0"/>
              <a:t>Ukryj wszystkie elementy o klasie „test”.</a:t>
            </a:r>
            <a:endParaRPr lang="en-US" sz="1600" dirty="0" smtClean="0"/>
          </a:p>
          <a:p>
            <a:pPr algn="ctr"/>
            <a:r>
              <a:rPr lang="en-US" sz="1600" b="1" dirty="0" smtClean="0"/>
              <a:t>$("#test").hide() </a:t>
            </a:r>
            <a:r>
              <a:rPr lang="en-US" sz="1600" dirty="0" smtClean="0"/>
              <a:t>– </a:t>
            </a:r>
            <a:r>
              <a:rPr lang="pl-PL" sz="1600" dirty="0" smtClean="0"/>
              <a:t>Ukryj element o id „test”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5214942" y="2357430"/>
          <a:ext cx="3725855" cy="412589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28002"/>
                <a:gridCol w="2697853"/>
              </a:tblGrid>
              <a:tr h="337543"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dirty="0" err="1" smtClean="0"/>
                        <a:t>Składnia</a:t>
                      </a:r>
                      <a:r>
                        <a:rPr lang="pl-PL" sz="1000" dirty="0" smtClean="0"/>
                        <a:t> </a:t>
                      </a:r>
                      <a:endParaRPr lang="pl-PL" sz="1000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15655" marR="15655" marT="15655" marB="1565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1000" dirty="0" err="1" smtClean="0"/>
                        <a:t>Description</a:t>
                      </a:r>
                      <a:endParaRPr lang="pl-PL" sz="1000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15655" marR="15655" marT="15655" marB="15655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$("*")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Selects all elements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$(this)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the current HTML element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$("p.intro")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&lt;p&gt; elements with class="intro"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$("p:first")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the first &lt;p&gt; element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$("ul li:first")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the first &lt;</a:t>
                      </a:r>
                      <a:r>
                        <a:rPr lang="en-US" sz="1000" dirty="0" err="1"/>
                        <a:t>li</a:t>
                      </a:r>
                      <a:r>
                        <a:rPr lang="en-US" sz="1000" dirty="0"/>
                        <a:t>&gt; element of the first &lt;</a:t>
                      </a:r>
                      <a:r>
                        <a:rPr lang="en-US" sz="1000" dirty="0" err="1"/>
                        <a:t>ul</a:t>
                      </a:r>
                      <a:r>
                        <a:rPr lang="en-US" sz="1000" dirty="0"/>
                        <a:t>&gt;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$("ul li:first-child")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the first &lt;li&gt; element of every &lt;ul&gt;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$("[href]")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elements with an href attribute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$("a[target='_blank']")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all &lt;a&gt; elements with a target attribute value equal to "_blank"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$("a[target!='_blank']")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&lt;a&gt; elements with a target attribute value NOT equal to "_blank"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37946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$(":button")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&lt;button&gt; elements and &lt;input&gt; elements of type="button"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$("tr:even")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/>
                        <a:t>Selects all even &lt;tr&gt; elements</a:t>
                      </a:r>
                      <a:endParaRPr lang="en-US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  <a:tr h="226417">
                <a:tc>
                  <a:txBody>
                    <a:bodyPr/>
                    <a:lstStyle/>
                    <a:p>
                      <a:pPr fontAlgn="t"/>
                      <a:r>
                        <a:rPr lang="pl-PL" sz="1000"/>
                        <a:t>$("tr:odd")</a:t>
                      </a:r>
                      <a:endParaRPr lang="pl-PL" sz="1000">
                        <a:latin typeface="verdana"/>
                      </a:endParaRPr>
                    </a:p>
                  </a:txBody>
                  <a:tcPr marL="26091" marR="26091" marT="36528" marB="36528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 dirty="0"/>
                        <a:t>Selects all odd &lt;</a:t>
                      </a:r>
                      <a:r>
                        <a:rPr lang="en-US" sz="1000" dirty="0" err="1"/>
                        <a:t>tr</a:t>
                      </a:r>
                      <a:r>
                        <a:rPr lang="en-US" sz="1000" dirty="0"/>
                        <a:t>&gt; elements</a:t>
                      </a:r>
                      <a:endParaRPr lang="en-US" sz="1000" dirty="0">
                        <a:latin typeface="verdana"/>
                      </a:endParaRPr>
                    </a:p>
                  </a:txBody>
                  <a:tcPr marL="26091" marR="26091" marT="36528" marB="36528"/>
                </a:tc>
              </a:tr>
            </a:tbl>
          </a:graphicData>
        </a:graphic>
      </p:graphicFrame>
      <p:sp>
        <p:nvSpPr>
          <p:cNvPr id="12" name="Podtytuł 2"/>
          <p:cNvSpPr txBox="1">
            <a:spLocks/>
          </p:cNvSpPr>
          <p:nvPr/>
        </p:nvSpPr>
        <p:spPr>
          <a:xfrm>
            <a:off x="214282" y="1714488"/>
            <a:ext cx="535785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Składnia jQuery:</a:t>
            </a:r>
          </a:p>
          <a:p>
            <a:pPr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pl-PL" sz="3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395</TotalTime>
  <Words>737</Words>
  <Application>Microsoft Office PowerPoint</Application>
  <PresentationFormat>Pokaz na ekranie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Wykusz</vt:lpstr>
      <vt:lpstr>Mobile WEB</vt:lpstr>
      <vt:lpstr>Slajd 2</vt:lpstr>
      <vt:lpstr>Slajd 3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WEB</dc:title>
  <dc:creator>Sylwester</dc:creator>
  <cp:lastModifiedBy>Sylwester</cp:lastModifiedBy>
  <cp:revision>44</cp:revision>
  <dcterms:created xsi:type="dcterms:W3CDTF">2014-01-13T15:31:42Z</dcterms:created>
  <dcterms:modified xsi:type="dcterms:W3CDTF">2014-01-13T22:07:26Z</dcterms:modified>
</cp:coreProperties>
</file>