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odtytuł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pl-PL" smtClean="0"/>
              <a:t>Kliknij, aby edytować styl wzorca podtytułu</a:t>
            </a:r>
            <a:endParaRPr kumimoji="0" lang="en-US"/>
          </a:p>
        </p:txBody>
      </p:sp>
      <p:sp>
        <p:nvSpPr>
          <p:cNvPr id="28" name="Tytuł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cxnSp>
        <p:nvCxnSpPr>
          <p:cNvPr id="8" name="Łącznik prosty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Łącznik prosty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Elipsa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Symbol zastępczy daty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48F66-26B4-42BA-88FD-BDBCA1130AE8}" type="datetimeFigureOut">
              <a:rPr lang="pl-PL" smtClean="0"/>
              <a:t>2013-04-10</a:t>
            </a:fld>
            <a:endParaRPr lang="pl-PL"/>
          </a:p>
        </p:txBody>
      </p:sp>
      <p:sp>
        <p:nvSpPr>
          <p:cNvPr id="16" name="Symbol zastępczy numeru slajdu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D836AEE-E014-4259-9230-762C31F51A43}" type="slidenum">
              <a:rPr lang="pl-PL" smtClean="0"/>
              <a:t>‹#›</a:t>
            </a:fld>
            <a:endParaRPr lang="pl-PL"/>
          </a:p>
        </p:txBody>
      </p:sp>
      <p:sp>
        <p:nvSpPr>
          <p:cNvPr id="17" name="Symbol zastępczy stopki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pl-PL"/>
          </a:p>
        </p:txBody>
      </p:sp>
    </p:spTree>
  </p:cSld>
  <p:clrMapOvr>
    <a:masterClrMapping/>
  </p:clrMapOvr>
  <p:transition spd="slow">
    <p:zoom dir="in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48F66-26B4-42BA-88FD-BDBCA1130AE8}" type="datetimeFigureOut">
              <a:rPr lang="pl-PL" smtClean="0"/>
              <a:t>2013-04-10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36AEE-E014-4259-9230-762C31F51A43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  <p:transition spd="slow">
    <p:zoom dir="in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48F66-26B4-42BA-88FD-BDBCA1130AE8}" type="datetimeFigureOut">
              <a:rPr lang="pl-PL" smtClean="0"/>
              <a:t>2013-04-10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36AEE-E014-4259-9230-762C31F51A43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  <p:transition spd="slow">
    <p:zoom dir="in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ymbol zastępczy zawartości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14" name="Symbol zastępczy daty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BA48F66-26B4-42BA-88FD-BDBCA1130AE8}" type="datetimeFigureOut">
              <a:rPr lang="pl-PL" smtClean="0"/>
              <a:t>2013-04-10</a:t>
            </a:fld>
            <a:endParaRPr lang="pl-PL"/>
          </a:p>
        </p:txBody>
      </p:sp>
      <p:sp>
        <p:nvSpPr>
          <p:cNvPr id="15" name="Symbol zastępczy numeru slajdu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DD836AEE-E014-4259-9230-762C31F51A43}" type="slidenum">
              <a:rPr lang="pl-PL" smtClean="0"/>
              <a:t>‹#›</a:t>
            </a:fld>
            <a:endParaRPr lang="pl-PL"/>
          </a:p>
        </p:txBody>
      </p:sp>
      <p:sp>
        <p:nvSpPr>
          <p:cNvPr id="16" name="Symbol zastępczy stopki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17" name="Tytuł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</p:spTree>
  </p:cSld>
  <p:clrMapOvr>
    <a:masterClrMapping/>
  </p:clrMapOvr>
  <p:transition spd="slow">
    <p:zoom dir="in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48F66-26B4-42BA-88FD-BDBCA1130AE8}" type="datetimeFigureOut">
              <a:rPr lang="pl-PL" smtClean="0"/>
              <a:t>2013-04-10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36AEE-E014-4259-9230-762C31F51A43}" type="slidenum">
              <a:rPr lang="pl-PL" smtClean="0"/>
              <a:t>‹#›</a:t>
            </a:fld>
            <a:endParaRPr lang="pl-PL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cxnSp>
        <p:nvCxnSpPr>
          <p:cNvPr id="7" name="Łącznik prosty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zoom dir="in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48F66-26B4-42BA-88FD-BDBCA1130AE8}" type="datetimeFigureOut">
              <a:rPr lang="pl-PL" smtClean="0"/>
              <a:t>2013-04-10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36AEE-E014-4259-9230-762C31F51A43}" type="slidenum">
              <a:rPr lang="pl-PL" smtClean="0"/>
              <a:t>‹#›</a:t>
            </a:fld>
            <a:endParaRPr lang="pl-PL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11" name="Symbol zastępczy zawartości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13" name="Symbol zastępczy zawartości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</p:spTree>
  </p:cSld>
  <p:clrMapOvr>
    <a:masterClrMapping/>
  </p:clrMapOvr>
  <p:transition spd="slow">
    <p:zoom dir="in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36AEE-E014-4259-9230-762C31F51A43}" type="slidenum">
              <a:rPr lang="pl-PL" smtClean="0"/>
              <a:t>‹#›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48F66-26B4-42BA-88FD-BDBCA1130AE8}" type="datetimeFigureOut">
              <a:rPr lang="pl-PL" smtClean="0"/>
              <a:t>2013-04-10</a:t>
            </a:fld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32" name="Symbol zastępczy zawartości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34" name="Symbol zastępczy zawartości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12" name="Symbol zastępczy tekstu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cxnSp>
        <p:nvCxnSpPr>
          <p:cNvPr id="10" name="Łącznik prosty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Łącznik prosty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zoom dir="in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48F66-26B4-42BA-88FD-BDBCA1130AE8}" type="datetimeFigureOut">
              <a:rPr lang="pl-PL" smtClean="0"/>
              <a:t>2013-04-10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36AEE-E014-4259-9230-762C31F51A43}" type="slidenum">
              <a:rPr lang="pl-PL" smtClean="0"/>
              <a:t>‹#›</a:t>
            </a:fld>
            <a:endParaRPr lang="pl-PL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</p:spTree>
  </p:cSld>
  <p:clrMapOvr>
    <a:masterClrMapping/>
  </p:clrMapOvr>
  <p:transition spd="slow">
    <p:zoom dir="in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48F66-26B4-42BA-88FD-BDBCA1130AE8}" type="datetimeFigureOut">
              <a:rPr lang="pl-PL" smtClean="0"/>
              <a:t>2013-04-10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36AEE-E014-4259-9230-762C31F51A43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  <p:transition spd="slow">
    <p:zoom dir="in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ymbol zastępczy zawartości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31" name="Tytuł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8" name="Symbol zastępczy daty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BA48F66-26B4-42BA-88FD-BDBCA1130AE8}" type="datetimeFigureOut">
              <a:rPr lang="pl-PL" smtClean="0"/>
              <a:t>2013-04-10</a:t>
            </a:fld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DD836AEE-E014-4259-9230-762C31F51A43}" type="slidenum">
              <a:rPr lang="pl-PL" smtClean="0"/>
              <a:t>‹#›</a:t>
            </a:fld>
            <a:endParaRPr lang="pl-PL"/>
          </a:p>
        </p:txBody>
      </p:sp>
      <p:sp>
        <p:nvSpPr>
          <p:cNvPr id="10" name="Symbol zastępczy stopki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pl-PL"/>
          </a:p>
        </p:txBody>
      </p:sp>
    </p:spTree>
  </p:cSld>
  <p:clrMapOvr>
    <a:masterClrMapping/>
  </p:clrMapOvr>
  <p:transition spd="slow">
    <p:zoom dir="in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pl-PL" smtClean="0"/>
              <a:t>Kliknij ikonę, aby dodać obraz</a:t>
            </a:r>
            <a:endParaRPr kumimoji="0" lang="en-US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8" name="Symbol zastępczy daty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48F66-26B4-42BA-88FD-BDBCA1130AE8}" type="datetimeFigureOut">
              <a:rPr lang="pl-PL" smtClean="0"/>
              <a:t>2013-04-10</a:t>
            </a:fld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D836AEE-E014-4259-9230-762C31F51A43}" type="slidenum">
              <a:rPr lang="pl-PL" smtClean="0"/>
              <a:t>‹#›</a:t>
            </a:fld>
            <a:endParaRPr lang="pl-PL"/>
          </a:p>
        </p:txBody>
      </p:sp>
      <p:sp>
        <p:nvSpPr>
          <p:cNvPr id="10" name="Symbol zastępczy stopki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pl-PL"/>
          </a:p>
        </p:txBody>
      </p:sp>
    </p:spTree>
  </p:cSld>
  <p:clrMapOvr>
    <a:masterClrMapping/>
  </p:clrMapOvr>
  <p:transition spd="slow">
    <p:zoom dir="in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ymbol zastępczy tekstu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  <a:p>
            <a:pPr lvl="1" eaLnBrk="1" latinLnBrk="0" hangingPunct="1"/>
            <a:r>
              <a:rPr kumimoji="0" lang="pl-PL" smtClean="0"/>
              <a:t>Drugi poziom</a:t>
            </a:r>
          </a:p>
          <a:p>
            <a:pPr lvl="2" eaLnBrk="1" latinLnBrk="0" hangingPunct="1"/>
            <a:r>
              <a:rPr kumimoji="0" lang="pl-PL" smtClean="0"/>
              <a:t>Trzeci poziom</a:t>
            </a:r>
          </a:p>
          <a:p>
            <a:pPr lvl="3" eaLnBrk="1" latinLnBrk="0" hangingPunct="1"/>
            <a:r>
              <a:rPr kumimoji="0" lang="pl-PL" smtClean="0"/>
              <a:t>Czwarty poziom</a:t>
            </a:r>
          </a:p>
          <a:p>
            <a:pPr lvl="4" eaLnBrk="1" latinLnBrk="0" hangingPunct="1"/>
            <a:r>
              <a:rPr kumimoji="0" lang="pl-PL" smtClean="0"/>
              <a:t>Piąty poziom</a:t>
            </a:r>
            <a:endParaRPr kumimoji="0" lang="en-US"/>
          </a:p>
        </p:txBody>
      </p:sp>
      <p:sp>
        <p:nvSpPr>
          <p:cNvPr id="24" name="Symbol zastępczy daty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1BA48F66-26B4-42BA-88FD-BDBCA1130AE8}" type="datetimeFigureOut">
              <a:rPr lang="pl-PL" smtClean="0"/>
              <a:t>2013-04-10</a:t>
            </a:fld>
            <a:endParaRPr lang="pl-PL"/>
          </a:p>
        </p:txBody>
      </p:sp>
      <p:sp>
        <p:nvSpPr>
          <p:cNvPr id="10" name="Symbol zastępczy stopki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pl-PL"/>
          </a:p>
        </p:txBody>
      </p:sp>
      <p:sp>
        <p:nvSpPr>
          <p:cNvPr id="22" name="Symbol zastępczy numeru slajdu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DD836AEE-E014-4259-9230-762C31F51A43}" type="slidenum">
              <a:rPr lang="pl-PL" smtClean="0"/>
              <a:t>‹#›</a:t>
            </a:fld>
            <a:endParaRPr lang="pl-PL"/>
          </a:p>
        </p:txBody>
      </p:sp>
      <p:sp>
        <p:nvSpPr>
          <p:cNvPr id="5" name="Symbol zastępczy tytułu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zoom dir="in"/>
  </p:transition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 flipH="1">
            <a:off x="8686799" y="5857892"/>
            <a:ext cx="45719" cy="238108"/>
          </a:xfrm>
        </p:spPr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pl-PL" dirty="0" smtClean="0"/>
              <a:t>  </a:t>
            </a:r>
            <a:endParaRPr lang="pl-PL" dirty="0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00034" y="1643050"/>
            <a:ext cx="7086592" cy="1219200"/>
          </a:xfrm>
        </p:spPr>
        <p:txBody>
          <a:bodyPr>
            <a:normAutofit/>
          </a:bodyPr>
          <a:lstStyle/>
          <a:p>
            <a:pPr algn="ctr"/>
            <a:r>
              <a:rPr lang="pl-PL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Narkotyki</a:t>
            </a:r>
            <a:endParaRPr lang="pl-PL" sz="6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434" name="AutoShape 2" descr="data:image/jpeg;base64,/9j/4AAQSkZJRgABAQAAAQABAAD/2wCEAAkGBhMSERUUEhQWFRUUGRoaFxgYGBkYHRgcFxsaHh0aHBsaIyYfHCEjGhgWIC8iIyopLCwsIB4xNTAqNycvLCkBCQoKDgwOGg8PFykgHyQsKS4tLCk1LCo1KSwsKSkpLCwpLCwtLCwsKTUuNSkpNSw1KSwpKSwpKSwsLCkpLCwsKf/AABEIAMIArAMBIgACEQEDEQH/xAAcAAEAAwEBAQEBAAAAAAAAAAAABQYHBAMCAQj/xABCEAACAQMCBAUCAwUGBAUFAAABAgMABBESIQUGMUEHEyJRYTJxI0KBFBVSkaFicqKxwfAzg5LRFiRjc4IXNENEZP/EABgBAQEBAQEAAAAAAAAAAAAAAAABAgME/8QAJxEBAQACAAMHBQEAAAAAAAAAAAECEQMhQRITMVGBkfBhcaGx0QT/2gAMAwEAAhEDEQA/ANxpSlB5XV0saM7kKqgliegA71Ccpcae8Es+6ws+mFT1KpsXPyzE7dse+arPP/FmuZVs4cNpkRSOzSn1Kp91RfW3b6RV64RwxbeFIU+lBj7nuT8k5P61mXY7KVC8w81Q2gCsdUzDMcQ+p+36DPUnpvWdcW5m4m66X2E8gREgG4B92HqZQASQu/XJArOXExl7O+dTbUr3jUEJCySorHopI1H7L1NdinNVvlPkqC0XzMF533eVx6snsOukD7k+5NWWuilKUoFKV+Ggr3M/PdrYkJKxaVhkRrjVjONRLEKoz3JFRd74hSINQtlIIz/xt+2AfRgHfpms+5s5Xk4lfzXNo+HQlQWVsMFGkdMld9QBGxGnON81bif72g/DknACnqsgA32PYY3Hcbb1BtnDPFGB2VJ0e3Z8AairLk/2h/Q4q5g1/LFkJjjzptYOfSF+rbbLEfib/lGroemK/pPl7iQkhjUq0biNCUcYOMAZHYjO21IJWlKVQpSlApSlAqr8/czNaQBY1Yyz6kjK49DBfrPwOtWjNZR4ncf13aQJg/s6s75BzqZegPTGg569vis5XUS3U2jOTr5v3laapBlxIW21FnkyXO3TOF39qunO/PJgY28APmELql2xHq7DPV9JyB03GaypePvE0EkcgSTSep29Qxvtk9z+me9ca3XmaY4Bl3PpyS2+3qYk/wBnp2FcpbMfdiW6WrgrtJM3WaUAebNIdRKFc4BGADsoAGB1O9TvJVmbu+a4/GjW2JRVyCrNsCNa+kdMFV9hk9qguA8I/aLiO0tZlaGIa7nY6XJyCTghnJOwH0gDvWzWdkkSKkaKiKMBVGAP0FceBwt597fT5801I96UpXtaKUpQKUpQUD98LBxOe2Hk6WVG8twckOMkjGcrqz2bHwK8+Pcto0bTBW0jOBFPkdMdCAAfjsai/ETkRbu6ln9SPGE9YGfpQEDYNjG/UL12btVvv8/skvv5jHce3uO/f2oMs5S4yBczp+xlwmSj6C7RnGFDuMLoLAEZwep3rWuVOAyxAzXbiS5kVVfST5aBSSFRdgOu5wM7e1ZnyLIT+8OxDwZG5P1P84O3t0HvW21ApSlUKUpQKUpQVXn3irWgtrkZIjmCuoGSySKwYD52BHyBWf8AiUqOVvLaRpY7wadskK0Y9yMA4/KcHrjuK0XxEgLWEuMekq3Qk+lgfTpBw22x6e+1YrduGUjzPKSTcrjMZYbDYbBwBg/zrnlZOVZyuvFCyTgwKO6sQRj3GR9+h3+amOXIzFG8qa2mYaY1jj8wgHuc5Vcnb32261G/usMxw66Rgkpl8DcHA6/oas9r4gpBEEt7Y6VAGpmxq/tHSOp36muHHuVx7PDx3v7T32TSzcqczSWUTK1jPJIcNLL6dTyPj099hkDOTj2FTreK8KKTJbzqylVxpBy5GSowdyM1nknOl2wUtJFCDvsmdvjUTq2I6V2W3HZpW0oDcS6cgRxqTjfJBHQ7jY4NYx4n+ieOM9Lf4ly8ms8C5ohuy4h1ny8BiUYLkgHAJ6nBG1S9ZDwLka+lcSYW0VxkSKSJAdsZjVgoII79+3tpvB+EtAmlp5Zj/FIVJ/wgV7ZvXNqJGom84oBnLGNASMgZZtOzEddKg7aiOvttmWqlcwubWRJHK6InaRdR0qwY5KlyMKVZsjUQOn/xqpOFXnUNHEhU/S0sjnO+5xj/ALV8yTNEyo8YUyfSUkKhmA+kZP1HtnArw4bx38AeXHLhR9WFRcHfOXIQn30sw+agW4Td3zpO0hCYbSuB9LbE77bj43x1oLfwLLSSyayyuEwCMYwDufnt26Db34uLb28oI2Msn+teVrZNbIdNwdXXBGtcjf1AdB1HpwQKgH5xSW2mWRfLuI5mEkQOrBbOCCcFlZdwfY/FBWuQGLC/7nXb52b+JhnfvW4VhPId4AL3bbzLfOcYGZGOfYbDt7VrXGeOeSFdnESl1VQylnk1HGyjcdQcdcdcVBOUrgh4gx7K+P4Dv+qt0/ma9U4imcE6SezjSf0z16dqo6qUpQKUpQKgP/BNgupzbRkkliWGepyTvsKn6gueLlo7C4Zc6tBA09fUQu3zvtUvgMbXgUt3DcXVqoAiuHIjQYKqwDBh74XYr7HYZ6wMao5bWxRjkFgMx9gTgYIOP0/qK3Pw44A1tbMXUoZnLiMnJjXAVVJ99Kgn7178S8PrKZlcx+WVVgDH6PqzuQNiRlsZB6ms9lLGa8u8ZihktxNZ2xfOj9oZtOFI0lmwCmdOfv8Arvq9jxyyZwkMsLOegjKt2HdfgiqrDyhw23QCWZ5igP5yc7FsaU2B09u+Om5qkReK8Esn7JbQrZwawFIAzJgnZ9sAE9t/vvtZvqTfVta8ahLaQ/xnB056Y1Y05z81+ni0ZzoPmYJB0YIBHUFvpGPk1UJ7ibyWGFlm8ttGQPxDglY3A2w2lhnsVI+W8uF3kMECCeONZVVWZQdSDIyukD6hoyAd/pI7ZOlWr96s/wDw9x/6Y1+35zhB/irmliycyMoKnO581x133GhevYdO9VzmfnVbaNXnbyI5Po1BtT4wSUjjyeh/MR233qhSeJU905j4bZyzt/E4JA37xR7YHYyO3z0oNVbicIb0KZnG5JzKwGcdNwn9BUJfc4+YkzRyxN+zrqlVJA7IpJUnCZQYPUasiqnB4WcXvwP3hdiCLr5KYOP+WmmMffJ/WrFHyDZ8LtrgRai8ttMryO5JKhcgaQAi7jPvttmgrt7zPdSR+ZHbysg21FNCZYbHJwCN85PvnIG9VG84Df3cvnRqqyKArgPGCFYZTUoJO/qwT1GCMitW8OwJbcwSDKzWsbYIGD6AjYBzsQU+NqiLBUhdrvy2EeDDMUVn8uSBiCXVAT6jgq+OhOSM5qDx5GtYbNvJJaS+mKsQ/wCHCsiqWRF2JB0liGIy3qxgggS/HvD3iV2+trqONs5JAZyuCMCMekKB/OobiRKcTtro2ly0IU6iYcjWocIxCs2rAkIxgEaVIG1TKc5QpdmFrgRKQx0OVDR6RkhnycLgnGoBzsMd6CXgsprRG/a71Jgq5LGBEKgd2cONs4+rf5Oa9E5kjRMyzOsRONUoVBuThQHU7nsMkn2rPeeedUkmit7V/wAON1kllAMgaVCGQNp3cL1bGfUds6a6uMK3ELZYXYSTIyujNazRWxG4McZwJNWWUl8DVgDpVE3b38s9yfIvJUhMYZfIWLScOUfqpOoNpYjA06gD8yPI3FpzHMsztJPbSMrkt9aqQDn8oyjRvkdyRVWi4beqSIraUMo1NOiQJ5kjqUk0pKNKZGn1gE+gZB61YOR+BXMUkj3CyDzwfN8yWOQj0hRjy0QHIUdtsADuRBoA4gB9YZP7w2/6hkf1rpVgdxvUFysk3l/ix+XjZQsnmKw2w3QFTtuCNjmpg2afwj/L/KqPavl4weoB6Hf3G4P8647m/cMVSF3IHXKqn21E5/kDXLe2l1MjKWijBHQBnzvsGb07EdcDPz7g4pzLFGRGrqZ5AwiQnZmAJAz0/rn2zVbsZHn1LdyqZkGuMofwyC23pOzFWAB67FcHeobmngt2hjlETySq6sVtoy2vB6M7YwuwGxJxnbfFU2ey447NJ+yTeZJsoKrpRTnJzkYJ9Ox6YJ6nNQXufhLtA0klwkalWYIo21YP1E6VHt0/r0zLivKiyW+V6quoHHQqucbZ/Lp+5NTX/wBNOM3Zw2LWIbASShiFz7Jn5OKufC+Dra+Xb3UqFh5aeaNtYxhWGe+QI/jAznNBUOQebjLahJWIeL0FznbSVwx+w0t/y6h+Ocw3AuGNwFAfWVQHICA/RnAxg79+u3tVy8RuGWdska2YiRpBL5gjI1MChwzb5ODnc1lfOV9rWM5ywbVn2JyP54RD+vzQbNbXNjccGgueIR+dHaBsdW3R/L6KQGz6RjpXbyvz3DKieREkFuQcLspUgAjIUBRkZ2BJzWMW/N0svDl4fDG2n6ppcEhfxNbMQoJwNsn46b1qNp4VcPmsYRG8kgZdQmWRk1luraTsNxgAqcYxQffMPjXaQAiNjK4yNK++4wT0Az/pURZm84mn7TfFbOz0aCAv4kyMwJAJ3RWwo23PbOc1J8D8JbS0cSGE3LJkoHYY1dtQ+k74A2AzkkdMVzxC49erqaaCRQPpYLqRc9QrLkA9tTZ6ZwewTvK/GYLZreQyrHCvnxAy4XSg0+WNTHv5Y/U193PGeELP5v7xMbZJZbd2UOWJyW8oHW24Gd9gKzHhXE4biz8u4dU0ysDknOJF1Kw3ycOhyeu4+a+oOIcOjQK0hf0FTpiAPXZgTg6h75xtnc9Qvc3O/BirKTc3A6YJk79OpUfz+1cw8QuGIoaLhbELjdxGNOPQu7FjtjHxVKbmGwAjKRzaoxpBGlSQRvkjrnocjcbV6XXOaSrp/YndRg6WYldhhSQoAPtkg0Fzi8WSJTFb2cAaTOnMo3IPT8NOuT7jOK+b/wATuJo+gRW0TMQqDDEuWAwFEjLsG2LY0jB+BVCHGj0SwhUn+IZ6/DYxuO2K9U5ivdaxpFCrMcKmlSSTsBgnfHbb+dBaY+d+Jy4DXkcZZioEUKkDTsckrsCSMMfSex616cuQ8SupGM15OEDqoDll1guAMacZyMdh9sVVbfiHE5mXQ4GstpIUAEoMuA2MbbbZ69KtPhl+1vcxXMtwkkEcuhkbIOpxpBCkDp1yfY0H9ARRBQFUYAGAPYCvqlKoV+MwAydgK/arvP3LT39jJbxyeW7YIPYlTnS2Pynv/r0oJAcx2xYqsyOy/UqHzCufcJkjv1rh41z5Y2sYkmnUA/SB6mPwAN6y/l/w54tZu8rvZpHoAkUekMiNqIARQAxwRqO4ya5v33b8VBhnIt1t/WpXQMFR6j526rpyBojBzkHO2aDTG54tJ4oJlYvBKzqNtJMiDIRlOCTgNt+vSoHmYx3kkCR288UOSGuY4ynlsR6DkbaVYDLHptXXyPypbtwYRx5kE2uVWnXP4hJCSaTnAyqsP5965ePcxcSki8iG0nSVhoZnVEQEjB0yKzah1xpGaDIeb+G8Qtpnju2LasiNmAfXn20+kEjOSd8VdPCnw5g4hEt7duswy6+SAVUMMD19MnSEOBtjFTvHeWrm7iitZoWijcqs1xIUYIqlfoAJOuQqvrYDAwM9qvNnHDZ24htwsUMIwXONK+/99yevyTnfagoUdxcJxGWzj4afLUkxPETb4iUYX1r6cZzsw3JNSlpzIupo1uSkkZwYrnShGen4qZRh2B+OtRPOfiLHGjJExCtuTqxJN8lvyKDtv16AH6axHjvH2nk1bAjoVGnGNsL3A++571B/UP77ePBniZAfzfUn/WuRj746V2x8SV+hzt1/027V/LvL3P17ZkeTO2O6ljp+2Ccf6VfeE+MEDEC8tjEx/wDyQZjI75Kj0senYfaqND4zyNZ3D4a3gMhGdlWNjvsfRvtnuD075rKOZLTh1ndtES8oiYFtPlAAgEtF0GtQ2MkAHOVzsa7/ABD5ssZbdZInFxORpikIaKWAA5yWQgP+YADYZOcYxWVWluZZVQEBpGC5OcZY4ycZPegtk3NdsZNocRq5cBXbUc/lc75T6cKDtpO5zmvriXONpNoVrbKqRuD5Zx0I9A6ew+B96kk8ErjWySXVqmiPW2TJtvjoUG3TLdBmulfAS5KnF3aluy6n32z1K9agrkHN0ETq8NsqMCTku7EEgjIz3GokHGRvjFePEueZZQMZQjoQzEr/AHc9NiQcYyDvmpG68GOKLIyJB5oUAh43TQwPsWI3+MVW04MUkaOYFHUsrK3pKsMjB+R/X+ZFHV/40uth5re5PUsT1JJ3zn2I9+tT3h29zNfwaFfR5iPIc+nSjLnqMYHtuf6mpnk7wzS6OoDIA339wNvvj/vnfbZeVOR47MDHYbbDbOM/5VBaaUpVClKUEbzHwZLu1lt5WZUlUhmU4K98gnbYjO9Y9DyJY8PiN3cia/WH6UKrHGFyACUyQd2UnJx3IrbLy7jjXMrKqnb1dydgPkn2qjcU5DtbjUpa8MR6xiULGBn6RrGoDIGADQdnIPiTFxJ5IlhMLwqrY1JIuknGzJsCD2/2Jjm2SSOETQoXeFgxVSoZlIKsF1bE4OcHrjA3xXDyrybacOybW3KM4Cs7PqZhnOMsffsMdq77rz2UuqIXH0BnwifPTLH5P6Y3yEFd8QdohJfs0cTLlbQBVkk/93BJAHdQQP4v4azXnjxIL5XUmAcoqjMcfuAD9cnbPQZb2Iqw80clcSuy2l7Y6vqZpTqbbZThfSB7LjO/bY0a+8DOK5y3kuT/AOsB/LUBUFD4hxRpSST16+5PuT7/AOVcVXqTwU4sP/1wftNF/q1cF34V8UjUs1nKQP4dLn9AhJP6VRVK/Qxr7uLdo2KOrIynBVgVIPsQdxXfy1xFILuGWVA8aOC6socFeh9JIBOCSMnGcUFl8O/DwcRa5WQyI1umyoEyXJICnWR7Yxt9xU3d+ESLxJLaO4khHlCXLqkkiNlQoAibJyx+rAxg9cZN04Nyxwq5RTCtm5dvNJW6lSUIDqGpSSykbgqdl967uAcn2JkN3ZG5fWzK7295lSFx6GOrXg7EDOdhnFBGcN5HvYW1wcdk+kYEqMRvkHUkjkDYEjbPfbGatd0t75Clo7K/lXBXSPK2J+sFiwJPcDT8Z6V1ywu4jCy3MeThUmgWYekHJZiuQSD9RfHXHeoaAxA5jFjcAMBhQbOQH8qjcq522B0ioITiHOskcmh+DyxtCRq8uRwqjAx6410HYnHboOucRvNXNkM0U8cNtcCS6yGM8cKqqghVf6dTDAIDMSV652xV5PFpPMZ2teIwBwqgponQAfm8uNnKHJ30jcAHO9dcnNCCaNWufKzlminheNymANi2AMN1PsaoqPg/dFHddtMjMQMg4GcAhgAGHQZ2+2CK1us84EYY7/VCYCs5GEhkR1U6SS6aTkBjnIKjc981odApSlApSlBA838rLexJuFmhcSQM2oqsi9CyqRkVVprXmFd8WE2noAZE9/fA/WtHqvc582CxhyoDzPkRJ7kdz8A4HySANzQViPnC9jk8m9jitZGOIyzt5MuR9KzKrBX+Gwdx8Z+eL+INzZMRNw5ydOQ6TBwwHdcgZ98dem1W/hXAAbTybsLO0mWn1gEM77nY7ADoAOgAxVfvOU7izUiz/wDN2neynbJQf/zzNuuOyvkdcEUHBH4mTGMSfu6/KkZBjRZFO/8AEhNfp8R7hziPg18495Iyv8i1V+75Ut75ZDYSSwTp9cBLxTxHvqTPrGcnPzs21ZpzVwbiVqSZ5J3RTjXrcgZ7HJyp26Gg2xuc+KEenhDL/wC5PGg3+TjtUHec48SBJkj4daDB3lukb/ArEtjOcYzWESXckmAzu/sCxP8AnVm5f8P5pyCRtncY98dSPudvj5oIrm/iTXF5LI0qzliPxEQorYAHpU7hR0GdyAD3qJjTJwTjr/QVu/A/BsEetcDG3UHc77/6jpge28wfBOA6cgbfY46Y7DO+/wDvcMm8PuSIb5LjzJZI5Y0V4gmjJU5DEo2C3tsw/XIrS+B+HEliAba+lgaULkNA6IW/KG3IyTtg+rP8q97zwiVRgYIyD0GRp6AfGdqlYuI8UtUOoJcjJI8waGA3IXK4/qNsVByxx8wJus9vOoPXMfr++VXHYYBH3r44jz9fwKBfcOXSdi25XPYk+pQM46kdRipMczWhaNZ7ZoS4Bd19Ko4bOMqQxUtqOrGOx67e8/MVijYW/YbqWVm80MHJAX1g4GfUcEEAZO1BAx+K9pJEfNililVMAwkfH0nO238Q9xUrb822kmgQcRaFkDMyzpkuCF2IcK2QQNkI6nY7Y6LOO24hHJ/9peaJNDfhGIjGdlY5OSdww2I96pnMHKapcRaIiEcHKROJBqQ+tQzA46jbJIw2KCx2UFvNxGOa08kgBjJJFGUy3pAD/lJBLE7Z3Ga0eqpyNyuLaPUwwx7HfTnt+nSrXVClKUEXzPfmGznkU4ZY3Kn+1ghf8RFfvLPFP2i0hmPV0Bb+90b/ABA1wc/yYsJPkxj+ci15+G754dD8GQD7CR6zvnpOqd4jfLDFJK/0xqzHHsoJOP5Vh9xczSSrc3E2h/NjJbYiNdR0quQRhAXboTkA79aufivxoMEtBqAyskrjoF9YCbd2I6e2apyl5IUZFQl5QEDAsZPUAqBR11HOo7YUN268OJnZlJPNnK3cjdIJAygjOCARkEHcdwdwfvX3XnApCqGOWAGSBjJxucdt69K9LaE5h5Qt7zDOGSZP+HPEdEsZ/suO3wcj4qHsrK7STyb6NLmMjSl3GoViOyzxdN/4l9J74q50oMz4t4I2zTedBiIn648eht85HdD9ttugq6cF4BHCoAUAjbp/T7VMUoPwCv2lKBXm8ANelKDgueDRuMaR/v8A2Kjrnky3YHCAMe4/32+KsFKCoHw3gVg0RaNg2coSpz75HXbNdfBOSILZtSDfJO5J3br+uw361ZKUClKUClKUFR8Ub5YrE6g2GkjGQMgYbO++w2x98VX/AAy5q8tjZzYUEu1uQCS4y7vkjPQYIqd8UOFtJaCVWP8A5dg7KGwHT8wI6EjYjPtjvWSPdAZMblGjGpSu2pd8D9NRyvfIziuVvZy2xbqvfmvigmmmmEnmhpG0tnYLGfQBt00t07HNTXKqkXXDFMqrldk2J+klm74LHSgwOmvcb1QuIXxYKu+ww2RjcE7YHt/vpVx4Nxk291ayLBrIhYoMgu5EekMST+GgwwBPYMcZYE4ymspb9f0uurds1AXnPNpHII/MDP5nlnH0ods62PpUAZ69cEDcVnvHOK3MymS8n8mNhF+FESoDKdWM/UW6fr/dFQo0YWK3tyXkYlcornJ/sDoAO++BjPWp38yusJsuXRrY53t5JVhtj+0StnZPpABwWaQ+kAfGTnbFWEVXOS+VP2OM62Ek0mC76cfZR30jsKsdelopSlApSlApSlApSlApSlApSlApSlBF8etVuIJ7dXXWyYIwGxqzjUvscH/Sv584zayR6S6ukiEqwkGGfGn1AYBYfffB74rcecOXZZQtxaOY7qH6SMfiL1MbZ2IPbO2azLj/ADNcXKlbqO38yIkRsVlhkjO2sA5Kg4UAgnuOuKxlZ1S6Ue+cSHUv1H6lGcZJ6jbofb3zVqs+KxwRJNKdUjqCAN2KgAKgP5VAUHPvnrioOXh8Ctl5kYbeiNWye+D+UbbHTX1exQh2IeVWU4QNEGX07Y+rtg9jvXLPHHiSY89M2Sum1ee9kDKjyvuFRBlUG/bfA7knetj5N5IhstUzSCSfTpdxhVTABZQo2HyW36e1ZTwbiCW4JjvZoi2nzFjR1B265ckBj01EgDfHtVs5N5emuUEetxZa2kfGVE5c5KA5LSLtuxOPuTtrC4y6xn4WaapbXKyKHQ6lYZBHQj3Hx8161+IgAAAwBsAO1ftdmilKUClKUClKUClKUClKUClKUClKUCqTzN4apO7ywMsTsrZXTlWkY51t1x7HA7n3q7UqWbFOg8N4IrOaKNQZpY2UykDJJGwH8Kg42/qetVXw94Ja39uY7iLTcwDGtSUfQ7Npb2LBldCSDnHfNa3VR5Z5baDiF3Ic6CFEXtiQtI3xs2F+wFOo++FeGVjAVIj14TRiTDqdwS2lhgMSO2B8VaY4woCqAABgAbAAdABX1SqFKUoFKUoFKUoFKUoFKUoFKUoFKUoFKUoFKUoFKUoFKUoFKUoFKUoFKUoFKUoFKUoFKUoFKUoFKUoP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pic>
        <p:nvPicPr>
          <p:cNvPr id="18435" name="Picture 3" descr="C:\Documents and Settings\Michal\Pulpit\indeks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57884" y="3286124"/>
            <a:ext cx="2525015" cy="284798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zoom dir="in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pl-PL" sz="3200" dirty="0" smtClean="0"/>
              <a:t>Narkomania to uzależnienie od środków odurzających, psychoaktywnych, działających na układ nerwowy, i obieranie bodźców </a:t>
            </a:r>
            <a:r>
              <a:rPr lang="pl-PL" sz="3200" dirty="0" smtClean="0"/>
              <a:t>zewnętrznych </a:t>
            </a:r>
            <a:r>
              <a:rPr lang="pl-PL" sz="3200" dirty="0" smtClean="0"/>
              <a:t>przez </a:t>
            </a:r>
            <a:r>
              <a:rPr lang="pl-PL" sz="3200" dirty="0" smtClean="0"/>
              <a:t>człowieka.</a:t>
            </a:r>
          </a:p>
          <a:p>
            <a:pPr>
              <a:buNone/>
            </a:pPr>
            <a:endParaRPr lang="pl-PL" sz="3200" dirty="0" smtClean="0"/>
          </a:p>
          <a:p>
            <a:pPr>
              <a:buNone/>
            </a:pPr>
            <a:r>
              <a:rPr lang="pl-PL" sz="3200" dirty="0" smtClean="0"/>
              <a:t> </a:t>
            </a:r>
            <a:r>
              <a:rPr lang="pl-PL" sz="3200" dirty="0" smtClean="0"/>
              <a:t>Istnieją dwa rodzaje uzależnień: psychiczne i fizyczne. </a:t>
            </a:r>
            <a:endParaRPr lang="pl-PL" sz="3200" dirty="0"/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Narkomania</a:t>
            </a:r>
            <a:endParaRPr lang="pl-PL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zoom dir="in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pl-PL" dirty="0" smtClean="0"/>
              <a:t>Uzależnienie </a:t>
            </a:r>
            <a:r>
              <a:rPr lang="pl-PL" dirty="0" smtClean="0"/>
              <a:t>fizyczne występuje po odstawieniu narkotyku lub </a:t>
            </a:r>
            <a:r>
              <a:rPr lang="pl-PL" dirty="0" smtClean="0"/>
              <a:t>zmniejszeniu </a:t>
            </a:r>
            <a:r>
              <a:rPr lang="pl-PL" dirty="0" smtClean="0"/>
              <a:t>jego dawki. Pojawia się wtedy zespół abstynencyjny inaczej zwany głodem narkotykowym. Stan głodu narkotykowego </a:t>
            </a:r>
            <a:br>
              <a:rPr lang="pl-PL" dirty="0" smtClean="0"/>
            </a:br>
            <a:r>
              <a:rPr lang="pl-PL" dirty="0" smtClean="0"/>
              <a:t>wygląda inaczej w czasie odstawiania różnych narkotyków. Głównymi objawami są bóle głowy, kości, stawów, mięśni, uczucie zmęczenia, wymioty. Objawy te mijają po zażyciu </a:t>
            </a:r>
            <a:r>
              <a:rPr lang="pl-PL" dirty="0" smtClean="0"/>
              <a:t>kolejnej </a:t>
            </a:r>
            <a:r>
              <a:rPr lang="pl-PL" dirty="0" smtClean="0"/>
              <a:t>dawki narkotyku.</a:t>
            </a:r>
            <a:endParaRPr lang="pl-PL" dirty="0"/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Uzależnienie fizyczne</a:t>
            </a:r>
            <a:endParaRPr lang="pl-PL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zoom dir="in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pl-PL" dirty="0" smtClean="0"/>
              <a:t>Uzależnienie psychiczne to stan w którym człowiek odczuwa silną psychiczną </a:t>
            </a:r>
            <a:r>
              <a:rPr lang="pl-PL" dirty="0" smtClean="0"/>
              <a:t>potrzebę </a:t>
            </a:r>
            <a:r>
              <a:rPr lang="pl-PL" dirty="0" smtClean="0"/>
              <a:t>odurzenia się narkotykiem. Przy tym rodzaju uzależnienia nie występują żadne zmiany w </a:t>
            </a:r>
            <a:r>
              <a:rPr lang="pl-PL" dirty="0" smtClean="0"/>
              <a:t>organizmie. </a:t>
            </a:r>
            <a:r>
              <a:rPr lang="pl-PL" dirty="0" smtClean="0"/>
              <a:t/>
            </a:r>
            <a:br>
              <a:rPr lang="pl-PL" dirty="0" smtClean="0"/>
            </a:br>
            <a:r>
              <a:rPr lang="pl-PL" dirty="0" smtClean="0"/>
              <a:t>Narażona jest jedynie psychika</a:t>
            </a:r>
            <a:r>
              <a:rPr lang="pl-PL" dirty="0" smtClean="0"/>
              <a:t>.</a:t>
            </a:r>
          </a:p>
          <a:p>
            <a:pPr>
              <a:buNone/>
            </a:pPr>
            <a:r>
              <a:rPr lang="pl-PL" dirty="0" smtClean="0"/>
              <a:t>Większość narkotyków powoduje jednak uzależnienie zarówno psychiczne jak i fizyczne. Dodatkowo podczas długotrwałego stosowania różnych substancji występuje tak zwana tolerancja. </a:t>
            </a:r>
            <a:br>
              <a:rPr lang="pl-PL" dirty="0" smtClean="0"/>
            </a:br>
            <a:r>
              <a:rPr lang="pl-PL" dirty="0" smtClean="0"/>
              <a:t>Polega ona na tym, że człowiek uodparnia się na ich działanie i musi zażywać ich coraz więcej aby odczuwać ten sam efekt. </a:t>
            </a:r>
            <a:br>
              <a:rPr lang="pl-PL" dirty="0" smtClean="0"/>
            </a:br>
            <a:r>
              <a:rPr lang="pl-PL" dirty="0" smtClean="0"/>
              <a:t/>
            </a:r>
            <a:br>
              <a:rPr lang="pl-PL" dirty="0" smtClean="0"/>
            </a:br>
            <a:endParaRPr lang="pl-PL" dirty="0"/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Uzależnienie psychiczne</a:t>
            </a:r>
            <a:endParaRPr lang="pl-PL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zoom dir="in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 smtClean="0"/>
              <a:t>Heroina to biała, sypka i bezwonna substancja półsyntetyczna. Pochodna morfiny. </a:t>
            </a:r>
            <a:r>
              <a:rPr lang="pl-PL" dirty="0" smtClean="0"/>
              <a:t>Zażywa </a:t>
            </a:r>
            <a:r>
              <a:rPr lang="pl-PL" dirty="0" smtClean="0"/>
              <a:t>się ją wciągając przez nos lub wstrzykując w żyły. Ma silne działanie przeciwbólowe, </a:t>
            </a:r>
            <a:r>
              <a:rPr lang="pl-PL" dirty="0" smtClean="0"/>
              <a:t>zwiotcza </a:t>
            </a:r>
            <a:r>
              <a:rPr lang="pl-PL" dirty="0" smtClean="0"/>
              <a:t>mięśnie oraz może powodować euforię. Silnie uzależnia fizycznie i psychicznie</a:t>
            </a:r>
            <a:r>
              <a:rPr lang="pl-PL" dirty="0" smtClean="0"/>
              <a:t>.</a:t>
            </a:r>
          </a:p>
          <a:p>
            <a:r>
              <a:rPr lang="pl-PL" dirty="0" smtClean="0"/>
              <a:t>Morfina jest </a:t>
            </a:r>
            <a:r>
              <a:rPr lang="pl-PL" dirty="0" smtClean="0"/>
              <a:t>głównym psychoaktywnym </a:t>
            </a:r>
            <a:r>
              <a:rPr lang="pl-PL" dirty="0" smtClean="0"/>
              <a:t>składnikiem opium. Jest to substancja </a:t>
            </a:r>
            <a:r>
              <a:rPr lang="pl-PL" dirty="0" smtClean="0"/>
              <a:t>stała </a:t>
            </a:r>
            <a:r>
              <a:rPr lang="pl-PL" dirty="0" smtClean="0"/>
              <a:t>o białym kolorze. W medycynie jest używana jako środek znieczulający.</a:t>
            </a:r>
            <a:br>
              <a:rPr lang="pl-PL" dirty="0" smtClean="0"/>
            </a:br>
            <a:endParaRPr lang="pl-PL" dirty="0"/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Krótki opis niektórych </a:t>
            </a:r>
            <a:r>
              <a:rPr lang="pl-PL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narkotyków</a:t>
            </a:r>
            <a:endParaRPr lang="pl-PL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zoom dir="in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38834"/>
          </a:xfrm>
        </p:spPr>
        <p:txBody>
          <a:bodyPr/>
          <a:lstStyle/>
          <a:p>
            <a:r>
              <a:rPr lang="pl-PL" dirty="0" smtClean="0"/>
              <a:t>Kokaina </a:t>
            </a:r>
            <a:r>
              <a:rPr lang="pl-PL" dirty="0" smtClean="0"/>
              <a:t>to substancja pochodzenia naturalnego, produkowana z liści </a:t>
            </a:r>
            <a:r>
              <a:rPr lang="pl-PL" dirty="0" err="1" smtClean="0"/>
              <a:t>krasnodrzewa</a:t>
            </a:r>
            <a:r>
              <a:rPr lang="pl-PL" dirty="0" smtClean="0"/>
              <a:t> pospolitego. Najczęściej występuje w postaci proszku wciąganego nosem lub cracku który się pali. Powoduje krótkie, ale mocne doznania narkotyczne, w postaci euforii, większej pewności siebie, a w większych dawkach halucynacje. Uzależnia fizycznie i psychicznie</a:t>
            </a:r>
            <a:r>
              <a:rPr lang="pl-PL" dirty="0" smtClean="0"/>
              <a:t>.</a:t>
            </a:r>
          </a:p>
          <a:p>
            <a:r>
              <a:rPr lang="pl-PL" dirty="0" smtClean="0"/>
              <a:t>Amfetamina </a:t>
            </a:r>
            <a:r>
              <a:rPr lang="pl-PL" dirty="0" smtClean="0"/>
              <a:t>jako używka ma postać białego proszku. </a:t>
            </a:r>
            <a:r>
              <a:rPr lang="pl-PL" dirty="0" smtClean="0"/>
              <a:t>Głównymi </a:t>
            </a:r>
            <a:r>
              <a:rPr lang="pl-PL" dirty="0" smtClean="0"/>
              <a:t>efektami amfetaminy jest euforia, </a:t>
            </a:r>
            <a:r>
              <a:rPr lang="pl-PL" dirty="0" smtClean="0"/>
              <a:t>pobudzenie, </a:t>
            </a:r>
            <a:r>
              <a:rPr lang="pl-PL" dirty="0" smtClean="0"/>
              <a:t>brak potrzeby jedzenia i snu, przyśpieszona akcja serca. </a:t>
            </a:r>
            <a:br>
              <a:rPr lang="pl-PL" dirty="0" smtClean="0"/>
            </a:br>
            <a:endParaRPr lang="pl-PL" dirty="0"/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33328"/>
          </a:xfrm>
        </p:spPr>
        <p:txBody>
          <a:bodyPr>
            <a:normAutofit fontScale="90000"/>
          </a:bodyPr>
          <a:lstStyle/>
          <a:p>
            <a:r>
              <a:rPr lang="pl-PL" dirty="0" smtClean="0"/>
              <a:t>  </a:t>
            </a:r>
            <a:endParaRPr lang="pl-PL" dirty="0"/>
          </a:p>
        </p:txBody>
      </p:sp>
      <p:pic>
        <p:nvPicPr>
          <p:cNvPr id="1025" name="Picture 1" descr="C:\Documents and Settings\Michal\Pulpit\indeks1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58082" y="4000504"/>
            <a:ext cx="1428760" cy="1351827"/>
          </a:xfrm>
          <a:prstGeom prst="rect">
            <a:avLst/>
          </a:prstGeom>
          <a:noFill/>
        </p:spPr>
      </p:pic>
      <p:sp>
        <p:nvSpPr>
          <p:cNvPr id="5" name="pole tekstowe 4"/>
          <p:cNvSpPr txBox="1"/>
          <p:nvPr/>
        </p:nvSpPr>
        <p:spPr>
          <a:xfrm>
            <a:off x="7143768" y="5500702"/>
            <a:ext cx="178595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dirty="0" smtClean="0"/>
              <a:t>Kokaina w postaci białego proszku</a:t>
            </a:r>
            <a:endParaRPr lang="pl-PL" dirty="0"/>
          </a:p>
        </p:txBody>
      </p:sp>
    </p:spTree>
  </p:cSld>
  <p:clrMapOvr>
    <a:masterClrMapping/>
  </p:clrMapOvr>
  <p:transition spd="slow">
    <p:zoom dir="in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810272"/>
          </a:xfrm>
        </p:spPr>
        <p:txBody>
          <a:bodyPr/>
          <a:lstStyle/>
          <a:p>
            <a:r>
              <a:rPr lang="pl-PL" dirty="0" smtClean="0"/>
              <a:t>Marihuana jest to </a:t>
            </a:r>
            <a:r>
              <a:rPr lang="pl-PL" dirty="0" smtClean="0"/>
              <a:t>substancja </a:t>
            </a:r>
            <a:r>
              <a:rPr lang="pl-PL" dirty="0" smtClean="0"/>
              <a:t>produkowana z wysuszonych i lekko sfermentowanych kwiatostanów </a:t>
            </a:r>
            <a:r>
              <a:rPr lang="pl-PL" dirty="0" smtClean="0"/>
              <a:t>Konopi </a:t>
            </a:r>
            <a:r>
              <a:rPr lang="pl-PL" dirty="0" smtClean="0"/>
              <a:t>Canabis Sativa. Działa uspokajajająco, poprawia nastrój, zwiększa apetyt, rozluźnia mięśnie i </a:t>
            </a:r>
            <a:r>
              <a:rPr lang="pl-PL" dirty="0" smtClean="0"/>
              <a:t>zmniejsza </a:t>
            </a:r>
            <a:r>
              <a:rPr lang="pl-PL" dirty="0" smtClean="0"/>
              <a:t>ciśnienie śródgałkowe. Uzależnia tylko psychicznie</a:t>
            </a:r>
            <a:r>
              <a:rPr lang="pl-PL" dirty="0" smtClean="0"/>
              <a:t>. </a:t>
            </a:r>
          </a:p>
          <a:p>
            <a:r>
              <a:rPr lang="pl-PL" dirty="0" smtClean="0"/>
              <a:t>haszysz to żywica </a:t>
            </a:r>
            <a:r>
              <a:rPr lang="pl-PL" dirty="0" smtClean="0"/>
              <a:t>konopi </a:t>
            </a:r>
            <a:r>
              <a:rPr lang="pl-PL" dirty="0" smtClean="0"/>
              <a:t>uformowana w gródki. Efekty jak w przypadku stosowania marihuany, jednak dużo intensywniejsze</a:t>
            </a:r>
            <a:r>
              <a:rPr lang="pl-PL" dirty="0" smtClean="0"/>
              <a:t>.</a:t>
            </a:r>
            <a:endParaRPr lang="pl-PL" dirty="0" smtClean="0"/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33328"/>
          </a:xfrm>
        </p:spPr>
        <p:txBody>
          <a:bodyPr>
            <a:normAutofit fontScale="90000"/>
          </a:bodyPr>
          <a:lstStyle/>
          <a:p>
            <a:r>
              <a:rPr lang="pl-PL" dirty="0" smtClean="0"/>
              <a:t>   </a:t>
            </a:r>
            <a:endParaRPr lang="pl-PL" dirty="0"/>
          </a:p>
        </p:txBody>
      </p:sp>
      <p:pic>
        <p:nvPicPr>
          <p:cNvPr id="19458" name="Picture 2" descr="C:\Documents and Settings\Michal\Pulpit\indeks2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4480" y="4214818"/>
            <a:ext cx="1500198" cy="1984877"/>
          </a:xfrm>
          <a:prstGeom prst="rect">
            <a:avLst/>
          </a:prstGeom>
          <a:noFill/>
        </p:spPr>
      </p:pic>
      <p:sp>
        <p:nvSpPr>
          <p:cNvPr id="5" name="pole tekstowe 4"/>
          <p:cNvSpPr txBox="1"/>
          <p:nvPr/>
        </p:nvSpPr>
        <p:spPr>
          <a:xfrm>
            <a:off x="3500430" y="4929198"/>
            <a:ext cx="1571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/>
              <a:t>Marihuana</a:t>
            </a:r>
            <a:endParaRPr lang="pl-PL" dirty="0"/>
          </a:p>
        </p:txBody>
      </p:sp>
      <p:pic>
        <p:nvPicPr>
          <p:cNvPr id="19460" name="Picture 4" descr="https://encrypted-tbn1.gstatic.com/images?q=tbn:ANd9GcRJElwVoXJi5FsOkXGhBWVJR7bDHK8Cm4GWI3nBSOGKXf0zMZfC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2066" y="4357694"/>
            <a:ext cx="2466975" cy="1847851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zoom dir="in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ytuł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2419344"/>
          </a:xfrm>
        </p:spPr>
        <p:txBody>
          <a:bodyPr>
            <a:normAutofit/>
          </a:bodyPr>
          <a:lstStyle/>
          <a:p>
            <a:r>
              <a:rPr lang="pl-PL" dirty="0" smtClean="0"/>
              <a:t>Produkcja narkotyków i handel nimi są prawnie zabronione i podlegają sankcjom karnym.</a:t>
            </a:r>
            <a:endParaRPr lang="pl-PL" dirty="0"/>
          </a:p>
        </p:txBody>
      </p:sp>
      <p:pic>
        <p:nvPicPr>
          <p:cNvPr id="20482" name="Picture 2" descr="C:\Documents and Settings\Michal\Pulpit\indeks3.jpe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714612" y="2928934"/>
            <a:ext cx="2606366" cy="257176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zoom dir="in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pl-PL" dirty="0" smtClean="0"/>
              <a:t>  </a:t>
            </a:r>
            <a:endParaRPr lang="pl-PL" dirty="0"/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Koniec.</a:t>
            </a:r>
            <a:endParaRPr lang="pl-PL" sz="6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1506" name="Picture 2" descr="https://encrypted-tbn0.gstatic.com/images?q=tbn:ANd9GcTG0zbiS1PKouElKNwWTVbXYB_8IilePXCFGS1zTUiZCXFxyTBsX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14546" y="2071678"/>
            <a:ext cx="4286280" cy="285232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zoom dir="in"/>
  </p:transition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ier">
  <a:themeElements>
    <a:clrScheme name="Papi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i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i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31</TotalTime>
  <Words>313</Words>
  <Application>Microsoft Office PowerPoint</Application>
  <PresentationFormat>Pokaz na ekranie (4:3)</PresentationFormat>
  <Paragraphs>25</Paragraphs>
  <Slides>9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9</vt:i4>
      </vt:variant>
    </vt:vector>
  </HeadingPairs>
  <TitlesOfParts>
    <vt:vector size="10" baseType="lpstr">
      <vt:lpstr>Papier</vt:lpstr>
      <vt:lpstr>Narkotyki</vt:lpstr>
      <vt:lpstr>Narkomania</vt:lpstr>
      <vt:lpstr>Uzależnienie fizyczne</vt:lpstr>
      <vt:lpstr>Uzależnienie psychiczne</vt:lpstr>
      <vt:lpstr>Krótki opis niektórych narkotyków</vt:lpstr>
      <vt:lpstr>  </vt:lpstr>
      <vt:lpstr>   </vt:lpstr>
      <vt:lpstr>Produkcja narkotyków i handel nimi są prawnie zabronione i podlegają sankcjom karnym.</vt:lpstr>
      <vt:lpstr>Koniec.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Narkotyki</dc:title>
  <dc:creator>MB</dc:creator>
  <cp:lastModifiedBy>MB</cp:lastModifiedBy>
  <cp:revision>4</cp:revision>
  <dcterms:created xsi:type="dcterms:W3CDTF">2013-04-10T04:13:57Z</dcterms:created>
  <dcterms:modified xsi:type="dcterms:W3CDTF">2013-04-10T04:45:35Z</dcterms:modified>
</cp:coreProperties>
</file>