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2" r:id="rId6"/>
    <p:sldId id="264" r:id="rId7"/>
    <p:sldId id="266" r:id="rId8"/>
    <p:sldId id="268" r:id="rId9"/>
    <p:sldId id="270" r:id="rId10"/>
    <p:sldId id="271" r:id="rId11"/>
    <p:sldId id="272" r:id="rId12"/>
    <p:sldId id="273" r:id="rId1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B42D"/>
    <a:srgbClr val="EED41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7" autoAdjust="0"/>
    <p:restoredTop sz="94649" autoAdjust="0"/>
  </p:normalViewPr>
  <p:slideViewPr>
    <p:cSldViewPr>
      <p:cViewPr varScale="1">
        <p:scale>
          <a:sx n="75" d="100"/>
          <a:sy n="75" d="100"/>
        </p:scale>
        <p:origin x="-101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04800" y="0"/>
            <a:ext cx="8534400" cy="762000"/>
          </a:xfrm>
        </p:spPr>
        <p:txBody>
          <a:bodyPr/>
          <a:lstStyle>
            <a:lvl1pPr>
              <a:lnSpc>
                <a:spcPct val="90000"/>
              </a:lnSpc>
              <a:defRPr/>
            </a:lvl1pPr>
          </a:lstStyle>
          <a:p>
            <a:r>
              <a:rPr lang="tr-TR" smtClean="0"/>
              <a:t>Click to edit Master title style</a:t>
            </a:r>
            <a:endParaRPr lang="tr-TR"/>
          </a:p>
        </p:txBody>
      </p:sp>
      <p:sp>
        <p:nvSpPr>
          <p:cNvPr id="3075" name="Rectangle 3"/>
          <p:cNvSpPr>
            <a:spLocks noGrp="1" noChangeArrowheads="1"/>
          </p:cNvSpPr>
          <p:nvPr>
            <p:ph type="subTitle" idx="1"/>
          </p:nvPr>
        </p:nvSpPr>
        <p:spPr>
          <a:xfrm>
            <a:off x="304800" y="838200"/>
            <a:ext cx="8534400" cy="533400"/>
          </a:xfrm>
        </p:spPr>
        <p:txBody>
          <a:bodyPr/>
          <a:lstStyle>
            <a:lvl1pPr marL="0" indent="0" algn="r">
              <a:buFontTx/>
              <a:buNone/>
              <a:defRPr sz="2800"/>
            </a:lvl1pPr>
          </a:lstStyle>
          <a:p>
            <a:r>
              <a:rPr lang="tr-TR" smtClean="0"/>
              <a:t>Click to edit Master subtitle style</a:t>
            </a:r>
            <a:endParaRPr lang="tr-TR"/>
          </a:p>
        </p:txBody>
      </p:sp>
      <p:sp>
        <p:nvSpPr>
          <p:cNvPr id="3076" name="Rectangle 4"/>
          <p:cNvSpPr>
            <a:spLocks noGrp="1" noChangeArrowheads="1"/>
          </p:cNvSpPr>
          <p:nvPr>
            <p:ph type="dt" sz="half" idx="2"/>
          </p:nvPr>
        </p:nvSpPr>
        <p:spPr>
          <a:xfrm>
            <a:off x="228600" y="6248400"/>
            <a:ext cx="1447800" cy="457200"/>
          </a:xfrm>
        </p:spPr>
        <p:txBody>
          <a:bodyPr/>
          <a:lstStyle>
            <a:lvl1pPr>
              <a:defRPr/>
            </a:lvl1pPr>
          </a:lstStyle>
          <a:p>
            <a:endParaRPr lang="tr-TR"/>
          </a:p>
        </p:txBody>
      </p:sp>
      <p:sp>
        <p:nvSpPr>
          <p:cNvPr id="3077" name="Rectangle 5"/>
          <p:cNvSpPr>
            <a:spLocks noGrp="1" noChangeArrowheads="1"/>
          </p:cNvSpPr>
          <p:nvPr>
            <p:ph type="ftr" sz="quarter" idx="3"/>
          </p:nvPr>
        </p:nvSpPr>
        <p:spPr>
          <a:xfrm>
            <a:off x="1981200" y="6248400"/>
            <a:ext cx="3352800" cy="457200"/>
          </a:xfrm>
        </p:spPr>
        <p:txBody>
          <a:bodyPr/>
          <a:lstStyle>
            <a:lvl1pPr>
              <a:defRPr/>
            </a:lvl1pPr>
          </a:lstStyle>
          <a:p>
            <a:endParaRPr lang="tr-TR"/>
          </a:p>
        </p:txBody>
      </p:sp>
      <p:sp>
        <p:nvSpPr>
          <p:cNvPr id="3078" name="Rectangle 6"/>
          <p:cNvSpPr>
            <a:spLocks noGrp="1" noChangeArrowheads="1"/>
          </p:cNvSpPr>
          <p:nvPr>
            <p:ph type="sldNum" sz="quarter" idx="4"/>
          </p:nvPr>
        </p:nvSpPr>
        <p:spPr>
          <a:xfrm>
            <a:off x="7391400" y="6248400"/>
            <a:ext cx="1524000" cy="457200"/>
          </a:xfrm>
        </p:spPr>
        <p:txBody>
          <a:bodyPr/>
          <a:lstStyle>
            <a:lvl1pPr>
              <a:defRPr/>
            </a:lvl1pPr>
          </a:lstStyle>
          <a:p>
            <a:fld id="{AC460667-4363-45B8-BC48-7E2FA921245F}"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tr-TR"/>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D183524F-D0AA-4805-9317-CE08126441E0}"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066800"/>
            <a:ext cx="2095500" cy="5029200"/>
          </a:xfrm>
        </p:spPr>
        <p:txBody>
          <a:bodyPr vert="eaVert"/>
          <a:lstStyle/>
          <a:p>
            <a:r>
              <a:rPr lang="tr-TR" smtClean="0"/>
              <a:t>Click to edit Master title style</a:t>
            </a:r>
            <a:endParaRPr lang="tr-TR"/>
          </a:p>
        </p:txBody>
      </p:sp>
      <p:sp>
        <p:nvSpPr>
          <p:cNvPr id="3" name="Vertical Text Placeholder 2"/>
          <p:cNvSpPr>
            <a:spLocks noGrp="1"/>
          </p:cNvSpPr>
          <p:nvPr>
            <p:ph type="body" orient="vert" idx="1"/>
          </p:nvPr>
        </p:nvSpPr>
        <p:spPr>
          <a:xfrm>
            <a:off x="381000" y="1066800"/>
            <a:ext cx="6134100" cy="5029200"/>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tr-TR"/>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5C19EA09-B289-49C1-89A8-6CB62D17AA4C}"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tr-TR"/>
          </a:p>
        </p:txBody>
      </p:sp>
      <p:sp>
        <p:nvSpPr>
          <p:cNvPr id="3" name="Content Placeholder 2"/>
          <p:cNvSpPr>
            <a:spLocks noGrp="1"/>
          </p:cNvSpPr>
          <p:nvPr>
            <p:ph idx="1"/>
          </p:nvPr>
        </p:nvSpPr>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tr-TR"/>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9F8DC567-5395-460D-9CF2-70E1AF0B496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r-TR" smtClean="0"/>
              <a:t>Click to edit Master title style</a:t>
            </a:r>
            <a:endParaRPr lang="tr-T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Click to edit Master text styles</a:t>
            </a:r>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00725F66-292B-4AAA-B80F-98DC55A58140}"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tr-TR"/>
          </a:p>
        </p:txBody>
      </p:sp>
      <p:sp>
        <p:nvSpPr>
          <p:cNvPr id="3" name="Content Placeholder 2"/>
          <p:cNvSpPr>
            <a:spLocks noGrp="1"/>
          </p:cNvSpPr>
          <p:nvPr>
            <p:ph sz="half" idx="1"/>
          </p:nvPr>
        </p:nvSpPr>
        <p:spPr>
          <a:xfrm>
            <a:off x="381000" y="2057400"/>
            <a:ext cx="41148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tr-TR"/>
          </a:p>
        </p:txBody>
      </p:sp>
      <p:sp>
        <p:nvSpPr>
          <p:cNvPr id="4" name="Content Placeholder 3"/>
          <p:cNvSpPr>
            <a:spLocks noGrp="1"/>
          </p:cNvSpPr>
          <p:nvPr>
            <p:ph sz="half" idx="2"/>
          </p:nvPr>
        </p:nvSpPr>
        <p:spPr>
          <a:xfrm>
            <a:off x="4648200" y="2057400"/>
            <a:ext cx="41148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tr-TR"/>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FBB0CEAF-4634-413D-94B3-E2274F07D500}"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tr-TR" smtClean="0"/>
              <a:t>Click to edit Master title style</a:t>
            </a:r>
            <a:endParaRPr lang="tr-T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tr-T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tr-TR"/>
          </a:p>
        </p:txBody>
      </p:sp>
      <p:sp>
        <p:nvSpPr>
          <p:cNvPr id="7" name="Date Placeholder 6"/>
          <p:cNvSpPr>
            <a:spLocks noGrp="1"/>
          </p:cNvSpPr>
          <p:nvPr>
            <p:ph type="dt" sz="half" idx="10"/>
          </p:nvPr>
        </p:nvSpPr>
        <p:spPr/>
        <p:txBody>
          <a:bodyPr/>
          <a:lstStyle>
            <a:lvl1pPr>
              <a:defRPr/>
            </a:lvl1pPr>
          </a:lstStyle>
          <a:p>
            <a:endParaRPr lang="tr-TR"/>
          </a:p>
        </p:txBody>
      </p:sp>
      <p:sp>
        <p:nvSpPr>
          <p:cNvPr id="8" name="Footer Placeholder 7"/>
          <p:cNvSpPr>
            <a:spLocks noGrp="1"/>
          </p:cNvSpPr>
          <p:nvPr>
            <p:ph type="ftr" sz="quarter" idx="11"/>
          </p:nvPr>
        </p:nvSpPr>
        <p:spPr/>
        <p:txBody>
          <a:bodyPr/>
          <a:lstStyle>
            <a:lvl1pPr>
              <a:defRPr/>
            </a:lvl1pPr>
          </a:lstStyle>
          <a:p>
            <a:endParaRPr lang="tr-TR"/>
          </a:p>
        </p:txBody>
      </p:sp>
      <p:sp>
        <p:nvSpPr>
          <p:cNvPr id="9" name="Slide Number Placeholder 8"/>
          <p:cNvSpPr>
            <a:spLocks noGrp="1"/>
          </p:cNvSpPr>
          <p:nvPr>
            <p:ph type="sldNum" sz="quarter" idx="12"/>
          </p:nvPr>
        </p:nvSpPr>
        <p:spPr/>
        <p:txBody>
          <a:bodyPr/>
          <a:lstStyle>
            <a:lvl1pPr>
              <a:defRPr/>
            </a:lvl1pPr>
          </a:lstStyle>
          <a:p>
            <a:fld id="{869B068E-5679-4604-90F3-0F04F65A0342}"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tr-TR"/>
          </a:p>
        </p:txBody>
      </p:sp>
      <p:sp>
        <p:nvSpPr>
          <p:cNvPr id="3" name="Date Placeholder 2"/>
          <p:cNvSpPr>
            <a:spLocks noGrp="1"/>
          </p:cNvSpPr>
          <p:nvPr>
            <p:ph type="dt" sz="half" idx="10"/>
          </p:nvPr>
        </p:nvSpPr>
        <p:spPr/>
        <p:txBody>
          <a:bodyPr/>
          <a:lstStyle>
            <a:lvl1pPr>
              <a:defRPr/>
            </a:lvl1pPr>
          </a:lstStyle>
          <a:p>
            <a:endParaRPr lang="tr-TR"/>
          </a:p>
        </p:txBody>
      </p:sp>
      <p:sp>
        <p:nvSpPr>
          <p:cNvPr id="4" name="Footer Placeholder 3"/>
          <p:cNvSpPr>
            <a:spLocks noGrp="1"/>
          </p:cNvSpPr>
          <p:nvPr>
            <p:ph type="ftr" sz="quarter" idx="11"/>
          </p:nvPr>
        </p:nvSpPr>
        <p:spPr/>
        <p:txBody>
          <a:bodyPr/>
          <a:lstStyle>
            <a:lvl1pPr>
              <a:defRPr/>
            </a:lvl1pPr>
          </a:lstStyle>
          <a:p>
            <a:endParaRPr lang="tr-TR"/>
          </a:p>
        </p:txBody>
      </p:sp>
      <p:sp>
        <p:nvSpPr>
          <p:cNvPr id="5" name="Slide Number Placeholder 4"/>
          <p:cNvSpPr>
            <a:spLocks noGrp="1"/>
          </p:cNvSpPr>
          <p:nvPr>
            <p:ph type="sldNum" sz="quarter" idx="12"/>
          </p:nvPr>
        </p:nvSpPr>
        <p:spPr/>
        <p:txBody>
          <a:bodyPr/>
          <a:lstStyle>
            <a:lvl1pPr>
              <a:defRPr/>
            </a:lvl1pPr>
          </a:lstStyle>
          <a:p>
            <a:fld id="{4772499E-FD7E-4A18-9012-3DD37CEE28DF}"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tr-TR"/>
          </a:p>
        </p:txBody>
      </p:sp>
      <p:sp>
        <p:nvSpPr>
          <p:cNvPr id="3" name="Footer Placeholder 2"/>
          <p:cNvSpPr>
            <a:spLocks noGrp="1"/>
          </p:cNvSpPr>
          <p:nvPr>
            <p:ph type="ftr" sz="quarter" idx="11"/>
          </p:nvPr>
        </p:nvSpPr>
        <p:spPr/>
        <p:txBody>
          <a:bodyPr/>
          <a:lstStyle>
            <a:lvl1pPr>
              <a:defRPr/>
            </a:lvl1pPr>
          </a:lstStyle>
          <a:p>
            <a:endParaRPr lang="tr-TR"/>
          </a:p>
        </p:txBody>
      </p:sp>
      <p:sp>
        <p:nvSpPr>
          <p:cNvPr id="4" name="Slide Number Placeholder 3"/>
          <p:cNvSpPr>
            <a:spLocks noGrp="1"/>
          </p:cNvSpPr>
          <p:nvPr>
            <p:ph type="sldNum" sz="quarter" idx="12"/>
          </p:nvPr>
        </p:nvSpPr>
        <p:spPr/>
        <p:txBody>
          <a:bodyPr/>
          <a:lstStyle>
            <a:lvl1pPr>
              <a:defRPr/>
            </a:lvl1pPr>
          </a:lstStyle>
          <a:p>
            <a:fld id="{BADD7804-8920-4C88-BA06-37258CD3D6B5}"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tr-TR" smtClean="0"/>
              <a:t>Click to edit Master title style</a:t>
            </a:r>
            <a:endParaRPr lang="tr-T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tr-T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D89E2EEF-0E2B-4CE0-A885-B53BCCA042B6}"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tr-TR" smtClean="0"/>
              <a:t>Click to edit Master title style</a:t>
            </a:r>
            <a:endParaRPr lang="tr-T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Click icon to add picture</a:t>
            </a:r>
            <a:endParaRPr lang="tr-T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C5D47C7B-169C-41EB-99EE-F7CD7385BF40}"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1066800"/>
            <a:ext cx="8382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tr-TR" smtClean="0"/>
              <a:t>Click to edit Master title style</a:t>
            </a:r>
          </a:p>
        </p:txBody>
      </p:sp>
      <p:sp>
        <p:nvSpPr>
          <p:cNvPr id="1027" name="Rectangle 3"/>
          <p:cNvSpPr>
            <a:spLocks noGrp="1" noChangeArrowheads="1"/>
          </p:cNvSpPr>
          <p:nvPr>
            <p:ph type="body" idx="1"/>
          </p:nvPr>
        </p:nvSpPr>
        <p:spPr bwMode="auto">
          <a:xfrm>
            <a:off x="381000" y="2057400"/>
            <a:ext cx="83820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p>
        </p:txBody>
      </p:sp>
      <p:sp>
        <p:nvSpPr>
          <p:cNvPr id="1028" name="Rectangle 4"/>
          <p:cNvSpPr>
            <a:spLocks noGrp="1" noChangeArrowheads="1"/>
          </p:cNvSpPr>
          <p:nvPr>
            <p:ph type="dt" sz="half" idx="2"/>
          </p:nvPr>
        </p:nvSpPr>
        <p:spPr bwMode="auto">
          <a:xfrm>
            <a:off x="29718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endParaRPr lang="tr-TR"/>
          </a:p>
        </p:txBody>
      </p:sp>
      <p:sp>
        <p:nvSpPr>
          <p:cNvPr id="1029" name="Rectangle 5"/>
          <p:cNvSpPr>
            <a:spLocks noGrp="1" noChangeArrowheads="1"/>
          </p:cNvSpPr>
          <p:nvPr>
            <p:ph type="ftr" sz="quarter" idx="3"/>
          </p:nvPr>
        </p:nvSpPr>
        <p:spPr bwMode="auto">
          <a:xfrm>
            <a:off x="44196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tr-TR"/>
          </a:p>
        </p:txBody>
      </p:sp>
      <p:sp>
        <p:nvSpPr>
          <p:cNvPr id="1030" name="Rectangle 6"/>
          <p:cNvSpPr>
            <a:spLocks noGrp="1" noChangeArrowheads="1"/>
          </p:cNvSpPr>
          <p:nvPr>
            <p:ph type="sldNum" sz="quarter" idx="4"/>
          </p:nvPr>
        </p:nvSpPr>
        <p:spPr bwMode="auto">
          <a:xfrm>
            <a:off x="74676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fld id="{9C24A2FC-81AA-4A3A-80A9-9F483F39EA71}" type="slidenum">
              <a:rPr lang="tr-TR" smtClean="0"/>
              <a:pPr/>
              <a:t>‹#›</a:t>
            </a:fld>
            <a:endParaRPr lang="tr-T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Black" pitchFamily="34" charset="0"/>
        </a:defRPr>
      </a:lvl2pPr>
      <a:lvl3pPr algn="l" rtl="0" eaLnBrk="1" fontAlgn="base" hangingPunct="1">
        <a:spcBef>
          <a:spcPct val="0"/>
        </a:spcBef>
        <a:spcAft>
          <a:spcPct val="0"/>
        </a:spcAft>
        <a:defRPr sz="4000">
          <a:solidFill>
            <a:schemeClr val="tx2"/>
          </a:solidFill>
          <a:latin typeface="Arial Black" pitchFamily="34" charset="0"/>
        </a:defRPr>
      </a:lvl3pPr>
      <a:lvl4pPr algn="l" rtl="0" eaLnBrk="1" fontAlgn="base" hangingPunct="1">
        <a:spcBef>
          <a:spcPct val="0"/>
        </a:spcBef>
        <a:spcAft>
          <a:spcPct val="0"/>
        </a:spcAft>
        <a:defRPr sz="4000">
          <a:solidFill>
            <a:schemeClr val="tx2"/>
          </a:solidFill>
          <a:latin typeface="Arial Black" pitchFamily="34" charset="0"/>
        </a:defRPr>
      </a:lvl4pPr>
      <a:lvl5pPr algn="l" rtl="0" eaLnBrk="1" fontAlgn="base" hangingPunct="1">
        <a:spcBef>
          <a:spcPct val="0"/>
        </a:spcBef>
        <a:spcAft>
          <a:spcPct val="0"/>
        </a:spcAft>
        <a:defRPr sz="4000">
          <a:solidFill>
            <a:schemeClr val="tx2"/>
          </a:solidFill>
          <a:latin typeface="Arial Black" pitchFamily="34" charset="0"/>
        </a:defRPr>
      </a:lvl5pPr>
      <a:lvl6pPr marL="457200" algn="l" rtl="0" eaLnBrk="1" fontAlgn="base" hangingPunct="1">
        <a:spcBef>
          <a:spcPct val="0"/>
        </a:spcBef>
        <a:spcAft>
          <a:spcPct val="0"/>
        </a:spcAft>
        <a:defRPr sz="4000">
          <a:solidFill>
            <a:schemeClr val="tx2"/>
          </a:solidFill>
          <a:latin typeface="Arial Black" pitchFamily="34" charset="0"/>
        </a:defRPr>
      </a:lvl6pPr>
      <a:lvl7pPr marL="914400" algn="l" rtl="0" eaLnBrk="1" fontAlgn="base" hangingPunct="1">
        <a:spcBef>
          <a:spcPct val="0"/>
        </a:spcBef>
        <a:spcAft>
          <a:spcPct val="0"/>
        </a:spcAft>
        <a:defRPr sz="4000">
          <a:solidFill>
            <a:schemeClr val="tx2"/>
          </a:solidFill>
          <a:latin typeface="Arial Black" pitchFamily="34" charset="0"/>
        </a:defRPr>
      </a:lvl7pPr>
      <a:lvl8pPr marL="1371600" algn="l" rtl="0" eaLnBrk="1" fontAlgn="base" hangingPunct="1">
        <a:spcBef>
          <a:spcPct val="0"/>
        </a:spcBef>
        <a:spcAft>
          <a:spcPct val="0"/>
        </a:spcAft>
        <a:defRPr sz="4000">
          <a:solidFill>
            <a:schemeClr val="tx2"/>
          </a:solidFill>
          <a:latin typeface="Arial Black" pitchFamily="34" charset="0"/>
        </a:defRPr>
      </a:lvl8pPr>
      <a:lvl9pPr marL="1828800" algn="l" rtl="0" eaLnBrk="1" fontAlgn="base" hangingPunct="1">
        <a:spcBef>
          <a:spcPct val="0"/>
        </a:spcBef>
        <a:spcAft>
          <a:spcPct val="0"/>
        </a:spcAft>
        <a:defRPr sz="40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blueplanetbiomes.org/glossary.htm#biomas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tr-TR" dirty="0" smtClean="0"/>
              <a:t>BIOMES</a:t>
            </a:r>
            <a:endParaRPr lang="tr-TR" dirty="0"/>
          </a:p>
        </p:txBody>
      </p:sp>
      <p:sp>
        <p:nvSpPr>
          <p:cNvPr id="3" name="Subtitle 2"/>
          <p:cNvSpPr>
            <a:spLocks noGrp="1"/>
          </p:cNvSpPr>
          <p:nvPr>
            <p:ph type="subTitle" idx="1"/>
          </p:nvPr>
        </p:nvSpPr>
        <p:spPr/>
        <p:txBody>
          <a:bodyPr/>
          <a:lstStyle/>
          <a:p>
            <a:endParaRPr lang="tr-T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smtClean="0"/>
              <a:t>Chaparral</a:t>
            </a:r>
            <a:endParaRPr lang="tr-TR" sz="2800" dirty="0"/>
          </a:p>
        </p:txBody>
      </p:sp>
      <p:sp>
        <p:nvSpPr>
          <p:cNvPr id="3" name="Content Placeholder 2"/>
          <p:cNvSpPr>
            <a:spLocks noGrp="1"/>
          </p:cNvSpPr>
          <p:nvPr>
            <p:ph idx="1"/>
          </p:nvPr>
        </p:nvSpPr>
        <p:spPr/>
        <p:txBody>
          <a:bodyPr/>
          <a:lstStyle/>
          <a:p>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dirty="0" smtClean="0"/>
              <a:t>the west coast of the United States, the west coast of South America, the Cape Town area of South Africa, the western tip of Australia and the coastal areas of the Mediterranean</a:t>
            </a:r>
            <a:endParaRPr kumimoji="0" lang="tr-TR" sz="1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0" y="52578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dirty="0" smtClean="0"/>
              <a:t>flat plains, rocky hills and mountain slopes</a:t>
            </a:r>
            <a:endParaRPr kumimoji="0" lang="tr-TR" sz="18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0" y="34290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dirty="0" smtClean="0"/>
              <a:t>Chaparral is characterized as being very hot and dry. As for the temperature, the winter is very mild and is usually about 10 °C. Then there is the summer. It is so hot and dry at 40 °C that fires and droughts are very common</a:t>
            </a:r>
            <a:endParaRPr kumimoji="0" lang="tr-TR" sz="1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dirty="0" smtClean="0"/>
              <a:t>The animals are all mainly grassland and desert types adapted to hot, dry weather. A few examples: coyotes, jack rabbits, mule deer, alligator lizards, horned toads, praying mantis, honey bee and ladybugs.</a:t>
            </a:r>
          </a:p>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dirty="0" smtClean="0"/>
              <a:t>Most of the plants have small, hard leaves which hold moisture. Some of these plants are poison oak, scrub oak, Yucca </a:t>
            </a:r>
            <a:r>
              <a:rPr lang="en-US" dirty="0" err="1" smtClean="0"/>
              <a:t>Wiple</a:t>
            </a:r>
            <a:r>
              <a:rPr lang="en-US" dirty="0" smtClean="0"/>
              <a:t> and other shrubs, trees and cacti.</a:t>
            </a:r>
            <a:endParaRPr kumimoji="0" lang="tr-TR" sz="1800" b="0" i="0" u="none" strike="noStrike" cap="none" normalizeH="0" baseline="0" dirty="0" smtClean="0">
              <a:ln>
                <a:noFill/>
              </a:ln>
              <a:solidFill>
                <a:schemeClr val="tx1"/>
              </a:solidFill>
              <a:effectLst/>
              <a:latin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smtClean="0"/>
              <a:t>Freshwater biomes</a:t>
            </a:r>
            <a:endParaRPr lang="tr-TR" sz="2800" dirty="0"/>
          </a:p>
        </p:txBody>
      </p:sp>
      <p:sp>
        <p:nvSpPr>
          <p:cNvPr id="3" name="Content Placeholder 2"/>
          <p:cNvSpPr>
            <a:spLocks noGrp="1"/>
          </p:cNvSpPr>
          <p:nvPr>
            <p:ph idx="1"/>
          </p:nvPr>
        </p:nvSpPr>
        <p:spPr/>
        <p:txBody>
          <a:bodyPr/>
          <a:lstStyle/>
          <a:p>
            <a:r>
              <a:rPr lang="tr-TR" dirty="0" smtClean="0"/>
              <a:t>Ponds </a:t>
            </a:r>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dirty="0" smtClean="0"/>
              <a:t>Freshwater is defined as having a low salt concentration — usually less than 1%. </a:t>
            </a:r>
            <a:endParaRPr lang="tr-TR" sz="1400" dirty="0" smtClean="0"/>
          </a:p>
          <a:p>
            <a:endParaRPr kumimoji="0" lang="tr-TR" sz="14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0" y="52578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tr-TR" dirty="0" smtClean="0"/>
              <a:t>Ponds and lakes</a:t>
            </a:r>
          </a:p>
          <a:p>
            <a:r>
              <a:rPr lang="tr-TR" dirty="0" smtClean="0"/>
              <a:t>Streams and rivers</a:t>
            </a:r>
          </a:p>
          <a:p>
            <a:r>
              <a:rPr lang="tr-TR" dirty="0" smtClean="0"/>
              <a:t>Wetlands</a:t>
            </a:r>
          </a:p>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0" y="34290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800" dirty="0" smtClean="0"/>
              <a:t>Temperature varies in ponds and lakes seasonally. During the summer, the temperature can range from 4° C near the bottom to 22° C at the top. During the winter, the temperature at the bottom can be 4° C while the top is 0° C (ice). In between the two layers, there is a narrow zone called the </a:t>
            </a:r>
            <a:r>
              <a:rPr lang="en-US" sz="800" dirty="0" err="1" smtClean="0"/>
              <a:t>thermocline</a:t>
            </a:r>
            <a:r>
              <a:rPr lang="en-US" sz="800" dirty="0" smtClean="0"/>
              <a:t> where the temperature of the water changes rapidly. During the spring and fall seasons, there is a mixing of the top and bottom layers, usually due to winds, which results in a uniform water temperature of around 4° C. This mixing also circulates oxygen throughout the lake. Of course there are many lakes and ponds that do not freeze during the winter, thus the top layer would be a little warmer</a:t>
            </a:r>
            <a:endParaRPr kumimoji="0" lang="tr-TR" sz="8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kumimoji="0" lang="tr-TR" sz="1400" b="0" i="0" u="none" strike="noStrike" cap="none" normalizeH="0" baseline="0" dirty="0" smtClean="0">
                <a:ln>
                  <a:noFill/>
                </a:ln>
                <a:solidFill>
                  <a:schemeClr val="tx1"/>
                </a:solidFill>
                <a:effectLst/>
                <a:latin typeface="Arial" charset="0"/>
              </a:rPr>
              <a:t>Ponds and lakes: </a:t>
            </a:r>
            <a:r>
              <a:rPr lang="en-US" sz="1400" dirty="0" smtClean="0"/>
              <a:t>grazing snails, clams, insects, crustaceans, fishes, and amphibians. In the case of the insects, such as dragonflies and midges, </a:t>
            </a:r>
            <a:endParaRPr lang="tr-TR" sz="1400" dirty="0" smtClean="0"/>
          </a:p>
          <a:p>
            <a:endParaRPr kumimoji="0" lang="tr-TR" sz="1400" b="0" i="0" u="none" strike="noStrike" cap="none" normalizeH="0" baseline="0" dirty="0" smtClean="0">
              <a:ln>
                <a:noFill/>
              </a:ln>
              <a:solidFill>
                <a:schemeClr val="tx1"/>
              </a:solidFill>
              <a:effectLst/>
              <a:latin typeface="Arial" charset="0"/>
            </a:endParaRPr>
          </a:p>
          <a:p>
            <a:r>
              <a:rPr kumimoji="0" lang="tr-TR" sz="1400" b="0" i="0" u="none" strike="noStrike" cap="none" normalizeH="0" baseline="0" dirty="0" smtClean="0">
                <a:ln>
                  <a:noFill/>
                </a:ln>
                <a:solidFill>
                  <a:schemeClr val="tx1"/>
                </a:solidFill>
                <a:effectLst/>
                <a:latin typeface="Arial" charset="0"/>
              </a:rPr>
              <a:t>Rivers: </a:t>
            </a:r>
            <a:r>
              <a:rPr lang="en-US" sz="1400" dirty="0" smtClean="0"/>
              <a:t>freshwater fish such as </a:t>
            </a:r>
            <a:r>
              <a:rPr lang="en-US" sz="1400" dirty="0" smtClean="0"/>
              <a:t>trout</a:t>
            </a:r>
            <a:r>
              <a:rPr lang="tr-TR" sz="1400" dirty="0" smtClean="0"/>
              <a:t>, catfish</a:t>
            </a:r>
          </a:p>
          <a:p>
            <a:endParaRPr lang="tr-TR" sz="1400" dirty="0" smtClean="0"/>
          </a:p>
          <a:p>
            <a:r>
              <a:rPr lang="tr-TR" sz="1400" dirty="0" smtClean="0"/>
              <a:t>Wetlands: </a:t>
            </a:r>
            <a:r>
              <a:rPr lang="en-US" sz="1400" dirty="0" smtClean="0"/>
              <a:t>Many species of amphibians, reptiles, birds (such as ducks and waders), and furbearers </a:t>
            </a:r>
            <a:endParaRPr lang="tr-TR" sz="1400" dirty="0" smtClean="0"/>
          </a:p>
          <a:p>
            <a:endParaRPr kumimoji="0" lang="tr-TR" sz="14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kumimoji="0" lang="tr-TR" sz="1400" b="0" i="0" u="none" strike="noStrike" cap="none" normalizeH="0" baseline="0" dirty="0" smtClean="0">
                <a:ln>
                  <a:noFill/>
                </a:ln>
                <a:solidFill>
                  <a:schemeClr val="tx1"/>
                </a:solidFill>
                <a:effectLst/>
                <a:latin typeface="Arial" charset="0"/>
              </a:rPr>
              <a:t>Ponds and lakes: </a:t>
            </a:r>
            <a:r>
              <a:rPr lang="en-US" sz="1400" dirty="0" smtClean="0"/>
              <a:t>several species of algae (like diatoms), rooted and floating aquatic plants, </a:t>
            </a:r>
            <a:r>
              <a:rPr lang="tr-TR" sz="1400" dirty="0" smtClean="0"/>
              <a:t>phytoplankton, </a:t>
            </a:r>
          </a:p>
          <a:p>
            <a:endParaRPr kumimoji="0" lang="tr-TR" sz="1400" b="0" i="0" u="none" strike="noStrike" cap="none" normalizeH="0" baseline="0" dirty="0" smtClean="0">
              <a:ln>
                <a:noFill/>
              </a:ln>
              <a:solidFill>
                <a:schemeClr val="tx1"/>
              </a:solidFill>
              <a:effectLst/>
              <a:latin typeface="Arial" charset="0"/>
            </a:endParaRPr>
          </a:p>
          <a:p>
            <a:r>
              <a:rPr lang="tr-TR" sz="1400" dirty="0" smtClean="0"/>
              <a:t>Rivers: </a:t>
            </a:r>
            <a:r>
              <a:rPr lang="en-US" sz="1400" dirty="0" smtClean="0"/>
              <a:t>numerous aquatic green plants and algae can be found. Toward the mouth of the river/stream, </a:t>
            </a:r>
            <a:endParaRPr lang="tr-TR" sz="1400" dirty="0" smtClean="0"/>
          </a:p>
          <a:p>
            <a:endParaRPr kumimoji="0" lang="tr-TR" sz="1400" b="0" i="0" u="none" strike="noStrike" cap="none" normalizeH="0" baseline="0" dirty="0" smtClean="0">
              <a:ln>
                <a:noFill/>
              </a:ln>
              <a:solidFill>
                <a:schemeClr val="tx1"/>
              </a:solidFill>
              <a:effectLst/>
              <a:latin typeface="Arial" charset="0"/>
            </a:endParaRPr>
          </a:p>
          <a:p>
            <a:r>
              <a:rPr kumimoji="0" lang="tr-TR" sz="1400" b="0" i="0" u="none" strike="noStrike" cap="none" normalizeH="0" baseline="0" dirty="0" smtClean="0">
                <a:ln>
                  <a:noFill/>
                </a:ln>
                <a:solidFill>
                  <a:schemeClr val="tx1"/>
                </a:solidFill>
                <a:effectLst/>
                <a:latin typeface="Arial" charset="0"/>
              </a:rPr>
              <a:t>Wetlands: </a:t>
            </a:r>
            <a:r>
              <a:rPr lang="en-US" sz="1400" dirty="0" smtClean="0"/>
              <a:t>pond lilies, cattails, sedges, tamarack, and black spruce</a:t>
            </a:r>
            <a:endParaRPr kumimoji="0" lang="tr-TR" sz="1400" b="0" i="0" u="none" strike="noStrike" cap="none" normalizeH="0" baseline="0" dirty="0" smtClean="0">
              <a:ln>
                <a:noFill/>
              </a:ln>
              <a:solidFill>
                <a:schemeClr val="tx1"/>
              </a:solidFill>
              <a:effectLst/>
              <a:latin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smtClean="0"/>
              <a:t>Marine biomes</a:t>
            </a:r>
            <a:endParaRPr lang="tr-TR" sz="2800" dirty="0"/>
          </a:p>
        </p:txBody>
      </p:sp>
      <p:sp>
        <p:nvSpPr>
          <p:cNvPr id="3" name="Content Placeholder 2"/>
          <p:cNvSpPr>
            <a:spLocks noGrp="1"/>
          </p:cNvSpPr>
          <p:nvPr>
            <p:ph idx="1"/>
          </p:nvPr>
        </p:nvSpPr>
        <p:spPr/>
        <p:txBody>
          <a:bodyPr/>
          <a:lstStyle/>
          <a:p>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dirty="0" smtClean="0"/>
              <a:t>Marine regions cover about three-fourths of the Earth's surface </a:t>
            </a:r>
            <a:endParaRPr kumimoji="0" lang="tr-TR" sz="18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0" y="52578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Ocean</a:t>
            </a:r>
          </a:p>
          <a:p>
            <a:pPr marL="0" marR="0" indent="0" algn="l" defTabSz="914400" rtl="0" eaLnBrk="0" fontAlgn="base" latinLnBrk="0" hangingPunct="0">
              <a:lnSpc>
                <a:spcPct val="100000"/>
              </a:lnSpc>
              <a:spcBef>
                <a:spcPct val="0"/>
              </a:spcBef>
              <a:spcAft>
                <a:spcPct val="0"/>
              </a:spcAft>
              <a:buClrTx/>
              <a:buSzTx/>
              <a:buFontTx/>
              <a:buNone/>
              <a:tabLst/>
            </a:pPr>
            <a:r>
              <a:rPr lang="tr-TR" dirty="0" smtClean="0"/>
              <a:t>Coral reefs</a:t>
            </a:r>
          </a:p>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estuaries</a:t>
            </a:r>
            <a:endParaRPr kumimoji="0" lang="tr-TR" sz="18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0" y="34290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charset="0"/>
            </a:endParaRP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charset="0"/>
            </a:endParaRP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382000" cy="5029200"/>
          </a:xfrm>
        </p:spPr>
        <p:txBody>
          <a:bodyPr/>
          <a:lstStyle/>
          <a:p>
            <a:r>
              <a:rPr lang="tr-TR" sz="2800" dirty="0" smtClean="0"/>
              <a:t>Tropical rain forests</a:t>
            </a:r>
          </a:p>
          <a:p>
            <a:r>
              <a:rPr lang="tr-TR" sz="2800" dirty="0" smtClean="0"/>
              <a:t>Savannas</a:t>
            </a:r>
          </a:p>
          <a:p>
            <a:r>
              <a:rPr lang="tr-TR" sz="2800" dirty="0" smtClean="0"/>
              <a:t>Temperate grasslands</a:t>
            </a:r>
          </a:p>
          <a:p>
            <a:r>
              <a:rPr lang="tr-TR" sz="2800" dirty="0" smtClean="0"/>
              <a:t>Temperate deciduous forests</a:t>
            </a:r>
          </a:p>
          <a:p>
            <a:r>
              <a:rPr lang="tr-TR" sz="2800" dirty="0" smtClean="0"/>
              <a:t>Deserts</a:t>
            </a:r>
          </a:p>
          <a:p>
            <a:r>
              <a:rPr lang="tr-TR" sz="2800" dirty="0" smtClean="0"/>
              <a:t>Taigas</a:t>
            </a:r>
          </a:p>
          <a:p>
            <a:r>
              <a:rPr lang="tr-TR" sz="2800" dirty="0" smtClean="0"/>
              <a:t>Tundras</a:t>
            </a:r>
          </a:p>
          <a:p>
            <a:r>
              <a:rPr lang="tr-TR" sz="2800" dirty="0" smtClean="0"/>
              <a:t>Chaparral</a:t>
            </a:r>
          </a:p>
          <a:p>
            <a:r>
              <a:rPr lang="tr-TR" sz="2800" dirty="0" smtClean="0"/>
              <a:t>Fresh water biomes</a:t>
            </a:r>
          </a:p>
          <a:p>
            <a:r>
              <a:rPr lang="tr-TR" sz="2800" dirty="0" smtClean="0"/>
              <a:t>Marine biomes </a:t>
            </a:r>
            <a:endParaRPr lang="tr-TR"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smtClean="0"/>
              <a:t>Tropical Rain Forest</a:t>
            </a:r>
            <a:endParaRPr lang="tr-TR" sz="2800" dirty="0"/>
          </a:p>
        </p:txBody>
      </p:sp>
      <p:sp>
        <p:nvSpPr>
          <p:cNvPr id="3" name="Content Placeholder 2"/>
          <p:cNvSpPr>
            <a:spLocks noGrp="1"/>
          </p:cNvSpPr>
          <p:nvPr>
            <p:ph idx="1"/>
          </p:nvPr>
        </p:nvSpPr>
        <p:spPr/>
        <p:txBody>
          <a:bodyPr/>
          <a:lstStyle/>
          <a:p>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S. America, regions close to equatorial region</a:t>
            </a:r>
            <a:endParaRPr kumimoji="0" lang="tr-TR" sz="18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0" y="52578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Covered with organic remaining </a:t>
            </a:r>
            <a:endParaRPr kumimoji="0" lang="tr-TR" sz="18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0" y="34290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20-25 degree.</a:t>
            </a:r>
            <a:r>
              <a:rPr kumimoji="0" lang="tr-TR" sz="1800" b="0" i="0" u="none" strike="noStrike" cap="none" normalizeH="0" dirty="0" smtClean="0">
                <a:ln>
                  <a:noFill/>
                </a:ln>
                <a:solidFill>
                  <a:schemeClr val="tx1"/>
                </a:solidFill>
                <a:effectLst/>
                <a:latin typeface="Arial" charset="0"/>
              </a:rPr>
              <a:t> Warm., humid </a:t>
            </a:r>
          </a:p>
          <a:p>
            <a:pPr marL="0" marR="0" indent="0" algn="l" defTabSz="914400" rtl="0" eaLnBrk="0" fontAlgn="base" latinLnBrk="0" hangingPunct="0">
              <a:lnSpc>
                <a:spcPct val="100000"/>
              </a:lnSpc>
              <a:spcBef>
                <a:spcPct val="0"/>
              </a:spcBef>
              <a:spcAft>
                <a:spcPct val="0"/>
              </a:spcAft>
              <a:buClrTx/>
              <a:buSzTx/>
              <a:buFontTx/>
              <a:buNone/>
              <a:tabLst/>
            </a:pPr>
            <a:r>
              <a:rPr lang="tr-TR" baseline="0" dirty="0" smtClean="0"/>
              <a:t>2000-10000</a:t>
            </a:r>
            <a:r>
              <a:rPr lang="tr-TR" dirty="0" smtClean="0"/>
              <a:t> mm  rain</a:t>
            </a:r>
          </a:p>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250 cm per year</a:t>
            </a: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Elephant, monkey, reptile, insects, amphibian</a:t>
            </a: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Palm trees, ferns, orchids</a:t>
            </a:r>
          </a:p>
          <a:p>
            <a:pPr marL="0" marR="0" indent="0" algn="l" defTabSz="914400" rtl="0" eaLnBrk="0" fontAlgn="base" latinLnBrk="0" hangingPunct="0">
              <a:lnSpc>
                <a:spcPct val="100000"/>
              </a:lnSpc>
              <a:spcBef>
                <a:spcPct val="0"/>
              </a:spcBef>
              <a:spcAft>
                <a:spcPct val="0"/>
              </a:spcAft>
              <a:buClrTx/>
              <a:buSzTx/>
              <a:buFontTx/>
              <a:buNone/>
              <a:tabLst/>
            </a:pPr>
            <a:endParaRPr lang="tr-TR" dirty="0" smtClean="0"/>
          </a:p>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Thin cuticle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smtClean="0"/>
              <a:t>Savannas</a:t>
            </a:r>
            <a:endParaRPr lang="tr-TR" sz="2800" dirty="0"/>
          </a:p>
        </p:txBody>
      </p:sp>
      <p:sp>
        <p:nvSpPr>
          <p:cNvPr id="3" name="Content Placeholder 2"/>
          <p:cNvSpPr>
            <a:spLocks noGrp="1"/>
          </p:cNvSpPr>
          <p:nvPr>
            <p:ph idx="1"/>
          </p:nvPr>
        </p:nvSpPr>
        <p:spPr/>
        <p:txBody>
          <a:bodyPr/>
          <a:lstStyle/>
          <a:p>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Africa, Australia</a:t>
            </a:r>
          </a:p>
        </p:txBody>
      </p:sp>
      <p:sp>
        <p:nvSpPr>
          <p:cNvPr id="6" name="Rectangle 5"/>
          <p:cNvSpPr/>
          <p:nvPr/>
        </p:nvSpPr>
        <p:spPr bwMode="auto">
          <a:xfrm>
            <a:off x="0" y="52578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charset="0"/>
            </a:endParaRPr>
          </a:p>
        </p:txBody>
      </p:sp>
      <p:sp>
        <p:nvSpPr>
          <p:cNvPr id="7" name="Rectangle 6"/>
          <p:cNvSpPr/>
          <p:nvPr/>
        </p:nvSpPr>
        <p:spPr bwMode="auto">
          <a:xfrm>
            <a:off x="0" y="34290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sz="1200" dirty="0" smtClean="0"/>
              <a:t>Warm </a:t>
            </a:r>
          </a:p>
          <a:p>
            <a:pPr marL="0" marR="0" indent="0" algn="l" defTabSz="914400" rtl="0" eaLnBrk="0" fontAlgn="base" latinLnBrk="0" hangingPunct="0">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1"/>
                </a:solidFill>
                <a:effectLst/>
                <a:latin typeface="Arial" charset="0"/>
              </a:rPr>
              <a:t>Winter:</a:t>
            </a:r>
            <a:r>
              <a:rPr kumimoji="0" lang="tr-TR" sz="1200" b="0" i="0" u="none" strike="noStrike" cap="none" normalizeH="0" dirty="0" smtClean="0">
                <a:ln>
                  <a:noFill/>
                </a:ln>
                <a:solidFill>
                  <a:schemeClr val="tx1"/>
                </a:solidFill>
                <a:effectLst/>
                <a:latin typeface="Arial" charset="0"/>
              </a:rPr>
              <a:t> very long and dry (20-25 degree)</a:t>
            </a:r>
          </a:p>
          <a:p>
            <a:pPr marL="0" marR="0" indent="0" algn="l" defTabSz="914400" rtl="0" eaLnBrk="0" fontAlgn="base" latinLnBrk="0" hangingPunct="0">
              <a:lnSpc>
                <a:spcPct val="100000"/>
              </a:lnSpc>
              <a:spcBef>
                <a:spcPct val="0"/>
              </a:spcBef>
              <a:spcAft>
                <a:spcPct val="0"/>
              </a:spcAft>
              <a:buClrTx/>
              <a:buSzTx/>
              <a:buFontTx/>
              <a:buNone/>
              <a:tabLst/>
            </a:pPr>
            <a:r>
              <a:rPr lang="tr-TR" sz="1200" baseline="0" dirty="0" smtClean="0"/>
              <a:t>Summer:</a:t>
            </a:r>
            <a:r>
              <a:rPr lang="tr-TR" sz="1200" dirty="0" smtClean="0"/>
              <a:t> very wet (25-30 degree)</a:t>
            </a:r>
          </a:p>
          <a:p>
            <a:pPr marL="0" marR="0" indent="0" algn="l" defTabSz="914400" rtl="0" eaLnBrk="0" fontAlgn="base" latinLnBrk="0" hangingPunct="0">
              <a:lnSpc>
                <a:spcPct val="100000"/>
              </a:lnSpc>
              <a:spcBef>
                <a:spcPct val="0"/>
              </a:spcBef>
              <a:spcAft>
                <a:spcPct val="0"/>
              </a:spcAft>
              <a:buClrTx/>
              <a:buSzTx/>
              <a:buFontTx/>
              <a:buNone/>
              <a:tabLst/>
            </a:pPr>
            <a:r>
              <a:rPr kumimoji="0" lang="tr-TR" sz="1200" b="0" i="0" u="none" strike="noStrike" cap="none" normalizeH="0" baseline="0" dirty="0" smtClean="0">
                <a:ln>
                  <a:noFill/>
                </a:ln>
                <a:solidFill>
                  <a:schemeClr val="tx1"/>
                </a:solidFill>
                <a:effectLst/>
                <a:latin typeface="Arial" charset="0"/>
              </a:rPr>
              <a:t>Annual precipitation:</a:t>
            </a:r>
            <a:r>
              <a:rPr kumimoji="0" lang="tr-TR" sz="1200" b="0" i="0" u="none" strike="noStrike" cap="none" normalizeH="0" dirty="0" smtClean="0">
                <a:ln>
                  <a:noFill/>
                </a:ln>
                <a:solidFill>
                  <a:schemeClr val="tx1"/>
                </a:solidFill>
                <a:effectLst/>
                <a:latin typeface="Arial" charset="0"/>
              </a:rPr>
              <a:t> 100-150 cm</a:t>
            </a:r>
            <a:endParaRPr kumimoji="0" lang="tr-TR" sz="12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Elephant, kangroo, allligator, tiger, giraffe, lion, reptiles</a:t>
            </a:r>
            <a:r>
              <a:rPr kumimoji="0" lang="tr-TR" sz="1800" b="0" i="0" u="none" strike="noStrike" cap="none" normalizeH="0" dirty="0" smtClean="0">
                <a:ln>
                  <a:noFill/>
                </a:ln>
                <a:solidFill>
                  <a:schemeClr val="tx1"/>
                </a:solidFill>
                <a:effectLst/>
                <a:latin typeface="Arial" charset="0"/>
              </a:rPr>
              <a:t> </a:t>
            </a:r>
          </a:p>
          <a:p>
            <a:pPr marL="0" marR="0" indent="0" algn="l" defTabSz="914400" rtl="0" eaLnBrk="0" fontAlgn="base" latinLnBrk="0" hangingPunct="0">
              <a:lnSpc>
                <a:spcPct val="100000"/>
              </a:lnSpc>
              <a:spcBef>
                <a:spcPct val="0"/>
              </a:spcBef>
              <a:spcAft>
                <a:spcPct val="0"/>
              </a:spcAft>
              <a:buClrTx/>
              <a:buSzTx/>
              <a:buFontTx/>
              <a:buNone/>
              <a:tabLst/>
            </a:pPr>
            <a:endParaRPr lang="tr-TR" baseline="0" dirty="0" smtClean="0"/>
          </a:p>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Gum tree, grass </a:t>
            </a:r>
          </a:p>
          <a:p>
            <a:pPr marL="0" marR="0" indent="0" algn="l" defTabSz="914400" rtl="0" eaLnBrk="0" fontAlgn="base" latinLnBrk="0" hangingPunct="0">
              <a:lnSpc>
                <a:spcPct val="100000"/>
              </a:lnSpc>
              <a:spcBef>
                <a:spcPct val="0"/>
              </a:spcBef>
              <a:spcAft>
                <a:spcPct val="0"/>
              </a:spcAft>
              <a:buClrTx/>
              <a:buSzTx/>
              <a:buFontTx/>
              <a:buNone/>
              <a:tabLst/>
            </a:pPr>
            <a:endParaRPr lang="tr-TR" dirty="0" smtClean="0"/>
          </a:p>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Thick cuticle, narrow leaves</a:t>
            </a:r>
          </a:p>
          <a:p>
            <a:pPr marL="0" marR="0" indent="0" algn="l" defTabSz="914400" rtl="0" eaLnBrk="0" fontAlgn="base" latinLnBrk="0" hangingPunct="0">
              <a:lnSpc>
                <a:spcPct val="100000"/>
              </a:lnSpc>
              <a:spcBef>
                <a:spcPct val="0"/>
              </a:spcBef>
              <a:spcAft>
                <a:spcPct val="0"/>
              </a:spcAft>
              <a:buClrTx/>
              <a:buSzTx/>
              <a:buFontTx/>
              <a:buNone/>
              <a:tabLst/>
            </a:pPr>
            <a:endParaRPr lang="tr-TR" dirty="0" smtClean="0"/>
          </a:p>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smtClean="0"/>
              <a:t>Temperate grasslands</a:t>
            </a:r>
            <a:endParaRPr lang="tr-TR" sz="2800" dirty="0"/>
          </a:p>
        </p:txBody>
      </p:sp>
      <p:sp>
        <p:nvSpPr>
          <p:cNvPr id="3" name="Content Placeholder 2"/>
          <p:cNvSpPr>
            <a:spLocks noGrp="1"/>
          </p:cNvSpPr>
          <p:nvPr>
            <p:ph idx="1"/>
          </p:nvPr>
        </p:nvSpPr>
        <p:spPr/>
        <p:txBody>
          <a:bodyPr/>
          <a:lstStyle/>
          <a:p>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N. America (Praires), S. America (Pampas), Euroasia (Steppes)</a:t>
            </a:r>
            <a:endParaRPr kumimoji="0" lang="tr-TR" sz="18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0" y="52578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Surface</a:t>
            </a:r>
            <a:r>
              <a:rPr kumimoji="0" lang="tr-TR" sz="1800" b="0" i="0" u="none" strike="noStrike" cap="none" normalizeH="0" dirty="0" smtClean="0">
                <a:ln>
                  <a:noFill/>
                </a:ln>
                <a:solidFill>
                  <a:schemeClr val="tx1"/>
                </a:solidFill>
                <a:effectLst/>
                <a:latin typeface="Arial" charset="0"/>
              </a:rPr>
              <a:t> is covered with organic remaining</a:t>
            </a:r>
            <a:endParaRPr kumimoji="0" lang="tr-TR" sz="18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0" y="34290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-20</a:t>
            </a:r>
            <a:r>
              <a:rPr kumimoji="0" lang="tr-TR" sz="1800" b="0" i="0" u="none" strike="noStrike" cap="none" normalizeH="0" dirty="0" smtClean="0">
                <a:ln>
                  <a:noFill/>
                </a:ln>
                <a:solidFill>
                  <a:schemeClr val="tx1"/>
                </a:solidFill>
                <a:effectLst/>
                <a:latin typeface="Arial" charset="0"/>
              </a:rPr>
              <a:t> and </a:t>
            </a:r>
            <a:r>
              <a:rPr kumimoji="0" lang="tr-TR" sz="1800" b="0" i="0" u="none" strike="noStrike" cap="none" normalizeH="0" baseline="0" dirty="0" smtClean="0">
                <a:ln>
                  <a:noFill/>
                </a:ln>
                <a:solidFill>
                  <a:schemeClr val="tx1"/>
                </a:solidFill>
                <a:effectLst/>
                <a:latin typeface="Arial" charset="0"/>
              </a:rPr>
              <a:t>30 degree</a:t>
            </a:r>
          </a:p>
          <a:p>
            <a:pPr marL="0" marR="0" indent="0" algn="l" defTabSz="914400" rtl="0" eaLnBrk="0" fontAlgn="base" latinLnBrk="0" hangingPunct="0">
              <a:lnSpc>
                <a:spcPct val="100000"/>
              </a:lnSpc>
              <a:spcBef>
                <a:spcPct val="0"/>
              </a:spcBef>
              <a:spcAft>
                <a:spcPct val="0"/>
              </a:spcAft>
              <a:buClrTx/>
              <a:buSzTx/>
              <a:buFontTx/>
              <a:buNone/>
              <a:tabLst/>
            </a:pPr>
            <a:r>
              <a:rPr lang="tr-TR" dirty="0" smtClean="0"/>
              <a:t>Hot and dry summers, cold  winter</a:t>
            </a:r>
          </a:p>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r>
              <a:rPr lang="tr-TR" dirty="0" smtClean="0"/>
              <a:t>500-900 mm rain</a:t>
            </a:r>
            <a:endParaRPr kumimoji="0" lang="tr-TR" sz="18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Coyote, eagle, bobcat, gray wolf, wild turkey, crickets, bison</a:t>
            </a:r>
            <a:endParaRPr kumimoji="0" lang="tr-TR" sz="18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Grasses(salvia, oats, wheat, barley)</a:t>
            </a:r>
            <a:endParaRPr kumimoji="0" lang="tr-TR" sz="1800" b="0" i="0" u="none" strike="noStrike" cap="none" normalizeH="0" baseline="0" dirty="0" smtClean="0">
              <a:ln>
                <a:noFill/>
              </a:ln>
              <a:solidFill>
                <a:schemeClr val="tx1"/>
              </a:solidFill>
              <a:effectLst/>
              <a:latin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smtClean="0"/>
              <a:t>Temperate deciduous forests</a:t>
            </a:r>
            <a:endParaRPr lang="tr-TR" sz="2800" dirty="0"/>
          </a:p>
        </p:txBody>
      </p:sp>
      <p:sp>
        <p:nvSpPr>
          <p:cNvPr id="3" name="Content Placeholder 2"/>
          <p:cNvSpPr>
            <a:spLocks noGrp="1"/>
          </p:cNvSpPr>
          <p:nvPr>
            <p:ph idx="1"/>
          </p:nvPr>
        </p:nvSpPr>
        <p:spPr/>
        <p:txBody>
          <a:bodyPr/>
          <a:lstStyle/>
          <a:p>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Eastern United States, Canada, Europe, China, Japan</a:t>
            </a:r>
            <a:endParaRPr kumimoji="0" lang="tr-TR" sz="18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0" y="52578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charset="0"/>
            </a:endParaRPr>
          </a:p>
        </p:txBody>
      </p:sp>
      <p:sp>
        <p:nvSpPr>
          <p:cNvPr id="7" name="Rectangle 6"/>
          <p:cNvSpPr/>
          <p:nvPr/>
        </p:nvSpPr>
        <p:spPr bwMode="auto">
          <a:xfrm>
            <a:off x="0" y="34290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-30</a:t>
            </a:r>
            <a:r>
              <a:rPr kumimoji="0" lang="tr-TR" sz="1800" b="0" i="0" u="none" strike="noStrike" cap="none" normalizeH="0" dirty="0" smtClean="0">
                <a:ln>
                  <a:noFill/>
                </a:ln>
                <a:solidFill>
                  <a:schemeClr val="tx1"/>
                </a:solidFill>
                <a:effectLst/>
                <a:latin typeface="Arial" charset="0"/>
              </a:rPr>
              <a:t> and </a:t>
            </a:r>
            <a:r>
              <a:rPr kumimoji="0" lang="tr-TR" sz="1800" b="0" i="0" u="none" strike="noStrike" cap="none" normalizeH="0" baseline="0" dirty="0" smtClean="0">
                <a:ln>
                  <a:noFill/>
                </a:ln>
                <a:solidFill>
                  <a:schemeClr val="tx1"/>
                </a:solidFill>
                <a:effectLst/>
                <a:latin typeface="Arial" charset="0"/>
              </a:rPr>
              <a:t>30 degree</a:t>
            </a:r>
            <a:r>
              <a:rPr lang="tr-TR" dirty="0" smtClean="0"/>
              <a:t>, avarage 10 degree</a:t>
            </a:r>
          </a:p>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Hot</a:t>
            </a:r>
            <a:r>
              <a:rPr kumimoji="0" lang="tr-TR" sz="1800" b="0" i="0" u="none" strike="noStrike" cap="none" normalizeH="0" dirty="0" smtClean="0">
                <a:ln>
                  <a:noFill/>
                </a:ln>
                <a:solidFill>
                  <a:schemeClr val="tx1"/>
                </a:solidFill>
                <a:effectLst/>
                <a:latin typeface="Arial" charset="0"/>
              </a:rPr>
              <a:t> summer, cold winter</a:t>
            </a:r>
          </a:p>
          <a:p>
            <a:pPr marL="0" marR="0" indent="0" algn="l" defTabSz="914400" rtl="0" eaLnBrk="0" fontAlgn="base" latinLnBrk="0" hangingPunct="0">
              <a:lnSpc>
                <a:spcPct val="100000"/>
              </a:lnSpc>
              <a:spcBef>
                <a:spcPct val="0"/>
              </a:spcBef>
              <a:spcAft>
                <a:spcPct val="0"/>
              </a:spcAft>
              <a:buClrTx/>
              <a:buSzTx/>
              <a:buFontTx/>
              <a:buNone/>
              <a:tabLst/>
            </a:pPr>
            <a:endParaRPr lang="tr-TR" baseline="0" dirty="0" smtClean="0"/>
          </a:p>
          <a:p>
            <a:pPr marL="0" marR="0" indent="0" algn="l" defTabSz="914400" rtl="0" eaLnBrk="0" fontAlgn="base" latinLnBrk="0" hangingPunct="0">
              <a:lnSpc>
                <a:spcPct val="100000"/>
              </a:lnSpc>
              <a:spcBef>
                <a:spcPct val="0"/>
              </a:spcBef>
              <a:spcAft>
                <a:spcPct val="0"/>
              </a:spcAft>
              <a:buClrTx/>
              <a:buSzTx/>
              <a:buFontTx/>
              <a:buNone/>
              <a:tabLst/>
            </a:pPr>
            <a:r>
              <a:rPr lang="tr-TR" baseline="0" dirty="0" smtClean="0"/>
              <a:t>750-1500</a:t>
            </a:r>
            <a:r>
              <a:rPr lang="tr-TR" dirty="0" smtClean="0"/>
              <a:t> mm precipitation  </a:t>
            </a:r>
            <a:endParaRPr kumimoji="0" lang="tr-TR" sz="18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Black eagle</a:t>
            </a:r>
            <a:r>
              <a:rPr kumimoji="0" lang="tr-TR" sz="1800" b="0" i="0" u="none" strike="noStrike" cap="none" normalizeH="0" baseline="0" dirty="0" smtClean="0">
                <a:ln>
                  <a:noFill/>
                </a:ln>
                <a:solidFill>
                  <a:schemeClr val="tx1"/>
                </a:solidFill>
                <a:effectLst/>
                <a:latin typeface="Arial" charset="0"/>
              </a:rPr>
              <a:t>, bear, deer, coyote, squirrel </a:t>
            </a: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Broadleaf trees (oak, maple, beeches)</a:t>
            </a:r>
          </a:p>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Shrubs,</a:t>
            </a:r>
            <a:r>
              <a:rPr kumimoji="0" lang="tr-TR" sz="1800" b="0" i="0" u="none" strike="noStrike" cap="none" normalizeH="0" dirty="0" smtClean="0">
                <a:ln>
                  <a:noFill/>
                </a:ln>
                <a:solidFill>
                  <a:schemeClr val="tx1"/>
                </a:solidFill>
                <a:effectLst/>
                <a:latin typeface="Arial" charset="0"/>
              </a:rPr>
              <a:t> perrenial herbs, mosses</a:t>
            </a:r>
            <a:endParaRPr kumimoji="0" lang="tr-TR" sz="1800" b="0" i="0" u="none" strike="noStrike" cap="none" normalizeH="0" baseline="0" dirty="0" smtClean="0">
              <a:ln>
                <a:noFill/>
              </a:ln>
              <a:solidFill>
                <a:schemeClr val="tx1"/>
              </a:solidFill>
              <a:effectLst/>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tr-TR" dirty="0" smtClean="0"/>
          </a:p>
          <a:p>
            <a:pPr marL="0" marR="0" indent="0" algn="l" defTabSz="914400" rtl="0" eaLnBrk="0" fontAlgn="base" latinLnBrk="0" hangingPunct="0">
              <a:lnSpc>
                <a:spcPct val="100000"/>
              </a:lnSpc>
              <a:spcBef>
                <a:spcPct val="0"/>
              </a:spcBef>
              <a:spcAft>
                <a:spcPct val="0"/>
              </a:spcAft>
              <a:buClrTx/>
              <a:buSzTx/>
              <a:buFontTx/>
              <a:buNone/>
              <a:tabLst/>
            </a:pPr>
            <a:r>
              <a:rPr lang="tr-TR" dirty="0" smtClean="0"/>
              <a:t>Thick bark (protection from cold weather)</a:t>
            </a:r>
            <a:endParaRPr kumimoji="0" lang="tr-TR" sz="1800" b="0" i="0" u="none" strike="noStrike" cap="none" normalizeH="0" baseline="0" dirty="0" smtClean="0">
              <a:ln>
                <a:noFill/>
              </a:ln>
              <a:solidFill>
                <a:schemeClr val="tx1"/>
              </a:solidFill>
              <a:effectLst/>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smtClean="0"/>
              <a:t>Desert</a:t>
            </a:r>
            <a:endParaRPr lang="tr-TR" sz="2800" dirty="0"/>
          </a:p>
        </p:txBody>
      </p:sp>
      <p:sp>
        <p:nvSpPr>
          <p:cNvPr id="3" name="Content Placeholder 2"/>
          <p:cNvSpPr>
            <a:spLocks noGrp="1"/>
          </p:cNvSpPr>
          <p:nvPr>
            <p:ph idx="1"/>
          </p:nvPr>
        </p:nvSpPr>
        <p:spPr/>
        <p:txBody>
          <a:bodyPr/>
          <a:lstStyle/>
          <a:p>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North Africa,  Middle East,</a:t>
            </a:r>
          </a:p>
        </p:txBody>
      </p:sp>
      <p:sp>
        <p:nvSpPr>
          <p:cNvPr id="6" name="Rectangle 5"/>
          <p:cNvSpPr/>
          <p:nvPr/>
        </p:nvSpPr>
        <p:spPr bwMode="auto">
          <a:xfrm>
            <a:off x="0" y="52578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sand</a:t>
            </a:r>
          </a:p>
        </p:txBody>
      </p:sp>
      <p:sp>
        <p:nvSpPr>
          <p:cNvPr id="7" name="Rectangle 6"/>
          <p:cNvSpPr/>
          <p:nvPr/>
        </p:nvSpPr>
        <p:spPr bwMode="auto">
          <a:xfrm>
            <a:off x="0" y="34290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Hot desert: 43-49 degree during day, -4 degree at night</a:t>
            </a:r>
          </a:p>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r>
              <a:rPr lang="tr-TR" dirty="0" smtClean="0"/>
              <a:t>Low precipitation under 15 cm a year</a:t>
            </a:r>
            <a:endParaRPr kumimoji="0" lang="tr-TR" sz="18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Reptile,insects, arachnids</a:t>
            </a: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Cacti, short woody trees, ground shrubs</a:t>
            </a:r>
          </a:p>
          <a:p>
            <a:pPr marL="0" marR="0" indent="0" algn="l" defTabSz="914400" rtl="0" eaLnBrk="0" fontAlgn="base" latinLnBrk="0" hangingPunct="0">
              <a:lnSpc>
                <a:spcPct val="100000"/>
              </a:lnSpc>
              <a:spcBef>
                <a:spcPct val="0"/>
              </a:spcBef>
              <a:spcAft>
                <a:spcPct val="0"/>
              </a:spcAft>
              <a:buClrTx/>
              <a:buSzTx/>
              <a:buFontTx/>
              <a:buNone/>
              <a:tabLst/>
            </a:pPr>
            <a:endParaRPr lang="tr-TR" dirty="0" smtClean="0"/>
          </a:p>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Store water, thick cuticle, developed root system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smtClean="0"/>
              <a:t>Taigas</a:t>
            </a:r>
            <a:endParaRPr lang="tr-TR" sz="2800" dirty="0"/>
          </a:p>
        </p:txBody>
      </p:sp>
      <p:sp>
        <p:nvSpPr>
          <p:cNvPr id="3" name="Content Placeholder 2"/>
          <p:cNvSpPr>
            <a:spLocks noGrp="1"/>
          </p:cNvSpPr>
          <p:nvPr>
            <p:ph idx="1"/>
          </p:nvPr>
        </p:nvSpPr>
        <p:spPr/>
        <p:txBody>
          <a:bodyPr/>
          <a:lstStyle/>
          <a:p>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N. America, Russia, Euroasia</a:t>
            </a:r>
          </a:p>
        </p:txBody>
      </p:sp>
      <p:sp>
        <p:nvSpPr>
          <p:cNvPr id="6" name="Rectangle 5"/>
          <p:cNvSpPr/>
          <p:nvPr/>
        </p:nvSpPr>
        <p:spPr bwMode="auto">
          <a:xfrm>
            <a:off x="0" y="52578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charset="0"/>
            </a:endParaRPr>
          </a:p>
        </p:txBody>
      </p:sp>
      <p:sp>
        <p:nvSpPr>
          <p:cNvPr id="7" name="Rectangle 6"/>
          <p:cNvSpPr/>
          <p:nvPr/>
        </p:nvSpPr>
        <p:spPr bwMode="auto">
          <a:xfrm>
            <a:off x="0" y="34290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400" b="0" i="0" u="none" strike="noStrike" cap="none" normalizeH="0" baseline="0" dirty="0" smtClean="0">
                <a:ln>
                  <a:noFill/>
                </a:ln>
                <a:solidFill>
                  <a:schemeClr val="tx1"/>
                </a:solidFill>
                <a:effectLst/>
                <a:latin typeface="Arial" charset="0"/>
              </a:rPr>
              <a:t>Cold, dry winters -54 to -1 degree</a:t>
            </a:r>
          </a:p>
          <a:p>
            <a:pPr marL="0" marR="0" indent="0" algn="l" defTabSz="914400" rtl="0" eaLnBrk="0" fontAlgn="base" latinLnBrk="0" hangingPunct="0">
              <a:lnSpc>
                <a:spcPct val="100000"/>
              </a:lnSpc>
              <a:spcBef>
                <a:spcPct val="0"/>
              </a:spcBef>
              <a:spcAft>
                <a:spcPct val="0"/>
              </a:spcAft>
              <a:buClrTx/>
              <a:buSzTx/>
              <a:buFontTx/>
              <a:buNone/>
              <a:tabLst/>
            </a:pPr>
            <a:r>
              <a:rPr lang="tr-TR" sz="1400" dirty="0" smtClean="0"/>
              <a:t>Warm, rainy and humid summer  -7 to 21 degree</a:t>
            </a:r>
          </a:p>
          <a:p>
            <a:pPr marL="0" marR="0" indent="0" algn="l" defTabSz="914400" rtl="0" eaLnBrk="0" fontAlgn="base" latinLnBrk="0" hangingPunct="0">
              <a:lnSpc>
                <a:spcPct val="100000"/>
              </a:lnSpc>
              <a:spcBef>
                <a:spcPct val="0"/>
              </a:spcBef>
              <a:spcAft>
                <a:spcPct val="0"/>
              </a:spcAft>
              <a:buClrTx/>
              <a:buSzTx/>
              <a:buFontTx/>
              <a:buNone/>
              <a:tabLst/>
            </a:pPr>
            <a:endParaRPr kumimoji="0" lang="tr-TR" sz="1400" b="0" i="0" u="none" strike="noStrike" cap="none" normalizeH="0" baseline="0" dirty="0" smtClean="0">
              <a:ln>
                <a:noFill/>
              </a:ln>
              <a:solidFill>
                <a:schemeClr val="tx1"/>
              </a:solidFill>
              <a:effectLst/>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r>
              <a:rPr lang="tr-TR" sz="1400" dirty="0" smtClean="0"/>
              <a:t>30-85 cm precipittaion (rain, snow, and dew)</a:t>
            </a:r>
            <a:endParaRPr kumimoji="0" lang="tr-TR" sz="1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Wolf, bear</a:t>
            </a:r>
          </a:p>
          <a:p>
            <a:pPr marL="0" marR="0" indent="0" algn="l" defTabSz="914400" rtl="0" eaLnBrk="0" fontAlgn="base" latinLnBrk="0" hangingPunct="0">
              <a:lnSpc>
                <a:spcPct val="100000"/>
              </a:lnSpc>
              <a:spcBef>
                <a:spcPct val="0"/>
              </a:spcBef>
              <a:spcAft>
                <a:spcPct val="0"/>
              </a:spcAft>
              <a:buClrTx/>
              <a:buSzTx/>
              <a:buFontTx/>
              <a:buNone/>
              <a:tabLst/>
            </a:pPr>
            <a:endParaRPr lang="tr-TR" dirty="0" smtClean="0"/>
          </a:p>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smtClean="0">
                <a:ln>
                  <a:noFill/>
                </a:ln>
                <a:solidFill>
                  <a:schemeClr val="tx1"/>
                </a:solidFill>
                <a:effectLst/>
                <a:latin typeface="Arial" charset="0"/>
              </a:rPr>
              <a:t>Millions of insects in summer</a:t>
            </a:r>
            <a:endParaRPr kumimoji="0" lang="tr-TR" sz="18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Pine, spruce (coniferous</a:t>
            </a:r>
            <a:r>
              <a:rPr kumimoji="0" lang="tr-TR" sz="1800" b="0" i="0" u="none" strike="noStrike" cap="none" normalizeH="0" dirty="0" smtClean="0">
                <a:ln>
                  <a:noFill/>
                </a:ln>
                <a:solidFill>
                  <a:schemeClr val="tx1"/>
                </a:solidFill>
                <a:effectLst/>
                <a:latin typeface="Arial" charset="0"/>
              </a:rPr>
              <a:t> trees)</a:t>
            </a:r>
          </a:p>
          <a:p>
            <a:pPr marL="0" marR="0" indent="0" algn="l" defTabSz="914400" rtl="0" eaLnBrk="0" fontAlgn="base" latinLnBrk="0" hangingPunct="0">
              <a:lnSpc>
                <a:spcPct val="100000"/>
              </a:lnSpc>
              <a:spcBef>
                <a:spcPct val="0"/>
              </a:spcBef>
              <a:spcAft>
                <a:spcPct val="0"/>
              </a:spcAft>
              <a:buClrTx/>
              <a:buSzTx/>
              <a:buFontTx/>
              <a:buNone/>
              <a:tabLst/>
            </a:pPr>
            <a:endParaRPr lang="tr-TR" baseline="0" dirty="0" smtClean="0"/>
          </a:p>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dirty="0" smtClean="0">
                <a:ln>
                  <a:noFill/>
                </a:ln>
                <a:solidFill>
                  <a:schemeClr val="tx1"/>
                </a:solidFill>
                <a:effectLst/>
                <a:latin typeface="Arial" charset="0"/>
              </a:rPr>
              <a:t>Long, thin waxy needles</a:t>
            </a:r>
            <a:endParaRPr kumimoji="0" lang="tr-TR" sz="1800" b="0" i="0" u="none" strike="noStrike" cap="none" normalizeH="0" baseline="0" dirty="0" smtClean="0">
              <a:ln>
                <a:noFill/>
              </a:ln>
              <a:solidFill>
                <a:schemeClr val="tx1"/>
              </a:solidFill>
              <a:effectLst/>
              <a:latin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smtClean="0"/>
              <a:t>Tundras</a:t>
            </a:r>
            <a:endParaRPr lang="tr-TR" sz="2800" dirty="0"/>
          </a:p>
        </p:txBody>
      </p:sp>
      <p:sp>
        <p:nvSpPr>
          <p:cNvPr id="3" name="Content Placeholder 2"/>
          <p:cNvSpPr>
            <a:spLocks noGrp="1"/>
          </p:cNvSpPr>
          <p:nvPr>
            <p:ph idx="1"/>
          </p:nvPr>
        </p:nvSpPr>
        <p:spPr/>
        <p:txBody>
          <a:bodyPr/>
          <a:lstStyle/>
          <a:p>
            <a:endParaRPr lang="tr-TR" dirty="0"/>
          </a:p>
        </p:txBody>
      </p:sp>
      <p:sp>
        <p:nvSpPr>
          <p:cNvPr id="4" name="Rectangle 3"/>
          <p:cNvSpPr/>
          <p:nvPr/>
        </p:nvSpPr>
        <p:spPr bwMode="auto">
          <a:xfrm>
            <a:off x="0" y="1676400"/>
            <a:ext cx="3124200" cy="1752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dirty="0" smtClean="0"/>
              <a:t>N. Russia (Syberia</a:t>
            </a:r>
            <a:r>
              <a:rPr lang="tr-TR" dirty="0" smtClean="0"/>
              <a:t>), icde caps pf tghe arctic</a:t>
            </a:r>
            <a:endParaRPr kumimoji="0" lang="tr-TR" sz="1800" b="0"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0" y="5029200"/>
            <a:ext cx="3124200" cy="1981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800" dirty="0" smtClean="0"/>
              <a:t>The tundra is one of Earth's three major carbon dioxide sinks. A carbon dioxide sink is a </a:t>
            </a:r>
            <a:r>
              <a:rPr lang="en-US" sz="800" dirty="0" smtClean="0">
                <a:hlinkClick r:id="rId2" action="ppaction://hlinkfile"/>
              </a:rPr>
              <a:t>biomass</a:t>
            </a:r>
            <a:r>
              <a:rPr lang="en-US" sz="800" dirty="0" smtClean="0"/>
              <a:t> which takes in more carbon dioxide than it releases. Carbon dioxide is a greenhouse gas that contributes to global warming. During the short summer tundra's plants take in carbon dioxide, sunlight and water in the process of photosynthesis. Plants normally give off carbon dioxide after they die and decompose. But because of the short, cool summer and freezing winter temperatures, plants can't decompose. Remains of plants thousands of years old have been found in the tundra permafrost. In this way the tundra traps the carbon dioxide and removes it from the atmosphere. Today global warming is melting the permafrost of the tundra and every year several feet of tundra are lost. As the tundra melts, the plant mass decomposes and returns carbon dioxide to the atmosphere.</a:t>
            </a:r>
          </a:p>
          <a:p>
            <a:pPr marL="0" marR="0" indent="0" algn="l" defTabSz="914400" rtl="0" eaLnBrk="0" fontAlgn="base" latinLnBrk="0" hangingPunct="0">
              <a:lnSpc>
                <a:spcPct val="100000"/>
              </a:lnSpc>
              <a:spcBef>
                <a:spcPct val="0"/>
              </a:spcBef>
              <a:spcAft>
                <a:spcPct val="0"/>
              </a:spcAft>
              <a:buClrTx/>
              <a:buSzTx/>
              <a:buFontTx/>
              <a:buNone/>
              <a:tabLst/>
            </a:pPr>
            <a:endParaRPr kumimoji="0" lang="tr-TR" sz="800" b="0"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0" y="3429000"/>
            <a:ext cx="3124200" cy="1447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tr-TR" sz="1400" dirty="0" smtClean="0"/>
              <a:t>The coldest and driest biome</a:t>
            </a:r>
          </a:p>
          <a:p>
            <a:pPr marL="0" marR="0" indent="0" algn="l" defTabSz="914400" rtl="0" eaLnBrk="0" fontAlgn="base" latinLnBrk="0" hangingPunct="0">
              <a:lnSpc>
                <a:spcPct val="100000"/>
              </a:lnSpc>
              <a:spcBef>
                <a:spcPct val="0"/>
              </a:spcBef>
              <a:spcAft>
                <a:spcPct val="0"/>
              </a:spcAft>
              <a:buClrTx/>
              <a:buSzTx/>
              <a:buFontTx/>
              <a:buNone/>
              <a:tabLst/>
            </a:pPr>
            <a:r>
              <a:rPr kumimoji="0" lang="tr-TR" sz="1400" b="0" i="0" u="none" strike="noStrike" cap="none" normalizeH="0" baseline="0" dirty="0" smtClean="0">
                <a:ln>
                  <a:noFill/>
                </a:ln>
                <a:solidFill>
                  <a:schemeClr val="tx1"/>
                </a:solidFill>
                <a:effectLst/>
                <a:latin typeface="Arial" charset="0"/>
              </a:rPr>
              <a:t>-40</a:t>
            </a:r>
            <a:r>
              <a:rPr kumimoji="0" lang="tr-TR" sz="1400" b="0" i="0" u="none" strike="noStrike" cap="none" normalizeH="0" dirty="0" smtClean="0">
                <a:ln>
                  <a:noFill/>
                </a:ln>
                <a:solidFill>
                  <a:schemeClr val="tx1"/>
                </a:solidFill>
                <a:effectLst/>
                <a:latin typeface="Arial" charset="0"/>
              </a:rPr>
              <a:t> to 18 degree, avarage -28 degree</a:t>
            </a:r>
          </a:p>
          <a:p>
            <a:pPr marL="0" marR="0" indent="0" algn="l" defTabSz="914400" rtl="0" eaLnBrk="0" fontAlgn="base" latinLnBrk="0" hangingPunct="0">
              <a:lnSpc>
                <a:spcPct val="100000"/>
              </a:lnSpc>
              <a:spcBef>
                <a:spcPct val="0"/>
              </a:spcBef>
              <a:spcAft>
                <a:spcPct val="0"/>
              </a:spcAft>
              <a:buClrTx/>
              <a:buSzTx/>
              <a:buFontTx/>
              <a:buNone/>
              <a:tabLst/>
            </a:pPr>
            <a:r>
              <a:rPr lang="tr-TR" sz="1400" baseline="0" dirty="0" smtClean="0"/>
              <a:t>Winter can drop to -70</a:t>
            </a:r>
          </a:p>
          <a:p>
            <a:pPr marL="0" marR="0" indent="0" algn="l" defTabSz="914400" rtl="0" eaLnBrk="0" fontAlgn="base" latinLnBrk="0" hangingPunct="0">
              <a:lnSpc>
                <a:spcPct val="100000"/>
              </a:lnSpc>
              <a:spcBef>
                <a:spcPct val="0"/>
              </a:spcBef>
              <a:spcAft>
                <a:spcPct val="0"/>
              </a:spcAft>
              <a:buClrTx/>
              <a:buSzTx/>
              <a:buFontTx/>
              <a:buNone/>
              <a:tabLst/>
            </a:pPr>
            <a:r>
              <a:rPr kumimoji="0" lang="tr-TR" sz="1400" b="0" i="0" u="none" strike="noStrike" cap="none" normalizeH="0" dirty="0" smtClean="0">
                <a:ln>
                  <a:noFill/>
                </a:ln>
                <a:solidFill>
                  <a:schemeClr val="tx1"/>
                </a:solidFill>
                <a:effectLst/>
                <a:latin typeface="Arial" charset="0"/>
              </a:rPr>
              <a:t>Summer 3-16 degree</a:t>
            </a:r>
          </a:p>
          <a:p>
            <a:pPr marL="0" marR="0" indent="0" algn="l" defTabSz="914400" rtl="0" eaLnBrk="0" fontAlgn="base" latinLnBrk="0" hangingPunct="0">
              <a:lnSpc>
                <a:spcPct val="100000"/>
              </a:lnSpc>
              <a:spcBef>
                <a:spcPct val="0"/>
              </a:spcBef>
              <a:spcAft>
                <a:spcPct val="0"/>
              </a:spcAft>
              <a:buClrTx/>
              <a:buSzTx/>
              <a:buFontTx/>
              <a:buNone/>
              <a:tabLst/>
            </a:pPr>
            <a:r>
              <a:rPr lang="tr-TR" sz="1400" baseline="0" dirty="0" smtClean="0"/>
              <a:t>150-250 mm precipitation</a:t>
            </a:r>
            <a:r>
              <a:rPr lang="tr-TR" sz="1400" dirty="0" smtClean="0"/>
              <a:t> per year</a:t>
            </a:r>
            <a:endParaRPr kumimoji="0" lang="tr-TR" sz="1400" b="0" i="0" u="none" strike="noStrike" cap="none" normalizeH="0" baseline="0" dirty="0" smtClean="0">
              <a:ln>
                <a:noFill/>
              </a:ln>
              <a:solidFill>
                <a:schemeClr val="tx1"/>
              </a:solidFill>
              <a:effectLst/>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tr-TR" sz="1400" dirty="0" smtClean="0"/>
          </a:p>
          <a:p>
            <a:pPr marL="0" marR="0" indent="0" algn="l" defTabSz="914400" rtl="0" eaLnBrk="0" fontAlgn="base" latinLnBrk="0" hangingPunct="0">
              <a:lnSpc>
                <a:spcPct val="100000"/>
              </a:lnSpc>
              <a:spcBef>
                <a:spcPct val="0"/>
              </a:spcBef>
              <a:spcAft>
                <a:spcPct val="0"/>
              </a:spcAft>
              <a:buClrTx/>
              <a:buSzTx/>
              <a:buFontTx/>
              <a:buNone/>
              <a:tabLst/>
            </a:pPr>
            <a:endParaRPr kumimoji="0" lang="tr-TR" sz="1400" b="0"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3733800" y="4267200"/>
            <a:ext cx="45720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Arctic fox, polar bear, bear, snowy owl</a:t>
            </a:r>
            <a:endParaRPr kumimoji="0" lang="tr-TR" sz="1800" b="0"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3733800" y="1752600"/>
            <a:ext cx="4495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dirty="0" smtClean="0">
                <a:ln>
                  <a:noFill/>
                </a:ln>
                <a:solidFill>
                  <a:schemeClr val="tx1"/>
                </a:solidFill>
                <a:effectLst/>
                <a:latin typeface="Arial" charset="0"/>
              </a:rPr>
              <a:t>No trees</a:t>
            </a:r>
          </a:p>
          <a:p>
            <a:pPr marL="0" marR="0" indent="0" algn="l" defTabSz="914400" rtl="0" eaLnBrk="0" fontAlgn="base" latinLnBrk="0" hangingPunct="0">
              <a:lnSpc>
                <a:spcPct val="100000"/>
              </a:lnSpc>
              <a:spcBef>
                <a:spcPct val="0"/>
              </a:spcBef>
              <a:spcAft>
                <a:spcPct val="0"/>
              </a:spcAft>
              <a:buClrTx/>
              <a:buSzTx/>
              <a:buFontTx/>
              <a:buNone/>
              <a:tabLst/>
            </a:pPr>
            <a:r>
              <a:rPr lang="tr-TR" dirty="0" smtClean="0"/>
              <a:t>Lichens, mosses, grasses, shrubs</a:t>
            </a:r>
            <a:endParaRPr kumimoji="0" lang="tr-TR" sz="1800" b="0" i="0" u="none" strike="noStrike" cap="none" normalizeH="0" baseline="0" dirty="0" smtClean="0">
              <a:ln>
                <a:noFill/>
              </a:ln>
              <a:solidFill>
                <a:schemeClr val="tx1"/>
              </a:solidFill>
              <a:effectLst/>
              <a:latin typeface="Arial" charset="0"/>
            </a:endParaRPr>
          </a:p>
        </p:txBody>
      </p:sp>
    </p:spTree>
  </p:cSld>
  <p:clrMapOvr>
    <a:masterClrMapping/>
  </p:clrMapOvr>
</p:sld>
</file>

<file path=ppt/theme/theme1.xml><?xml version="1.0" encoding="utf-8"?>
<a:theme xmlns:a="http://schemas.openxmlformats.org/drawingml/2006/main" name="Office Theme">
  <a:themeElements>
    <a:clrScheme name="Office Theme 13">
      <a:dk1>
        <a:srgbClr val="003366"/>
      </a:dk1>
      <a:lt1>
        <a:srgbClr val="336699"/>
      </a:lt1>
      <a:dk2>
        <a:srgbClr val="000099"/>
      </a:dk2>
      <a:lt2>
        <a:srgbClr val="0066CC"/>
      </a:lt2>
      <a:accent1>
        <a:srgbClr val="CCECFF"/>
      </a:accent1>
      <a:accent2>
        <a:srgbClr val="009600"/>
      </a:accent2>
      <a:accent3>
        <a:srgbClr val="AAAACA"/>
      </a:accent3>
      <a:accent4>
        <a:srgbClr val="2A5682"/>
      </a:accent4>
      <a:accent5>
        <a:srgbClr val="E2F4FF"/>
      </a:accent5>
      <a:accent6>
        <a:srgbClr val="008700"/>
      </a:accent6>
      <a:hlink>
        <a:srgbClr val="8DD64A"/>
      </a:hlink>
      <a:folHlink>
        <a:srgbClr val="AC9C00"/>
      </a:folHlink>
    </a:clrScheme>
    <a:fontScheme name="Office Them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969696"/>
        </a:lt2>
        <a:accent1>
          <a:srgbClr val="FCE852"/>
        </a:accent1>
        <a:accent2>
          <a:srgbClr val="FF9966"/>
        </a:accent2>
        <a:accent3>
          <a:srgbClr val="FFFFFF"/>
        </a:accent3>
        <a:accent4>
          <a:srgbClr val="000000"/>
        </a:accent4>
        <a:accent5>
          <a:srgbClr val="FDF2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5">
        <a:dk1>
          <a:srgbClr val="5C1F00"/>
        </a:dk1>
        <a:lt1>
          <a:srgbClr val="663300"/>
        </a:lt1>
        <a:dk2>
          <a:srgbClr val="800000"/>
        </a:dk2>
        <a:lt2>
          <a:srgbClr val="993300"/>
        </a:lt2>
        <a:accent1>
          <a:srgbClr val="E15C2D"/>
        </a:accent1>
        <a:accent2>
          <a:srgbClr val="BE7960"/>
        </a:accent2>
        <a:accent3>
          <a:srgbClr val="C0AAAA"/>
        </a:accent3>
        <a:accent4>
          <a:srgbClr val="562A00"/>
        </a:accent4>
        <a:accent5>
          <a:srgbClr val="EEB5AD"/>
        </a:accent5>
        <a:accent6>
          <a:srgbClr val="AC6D56"/>
        </a:accent6>
        <a:hlink>
          <a:srgbClr val="FFFF99"/>
        </a:hlink>
        <a:folHlink>
          <a:srgbClr val="68500C"/>
        </a:folHlink>
      </a:clrScheme>
      <a:clrMap bg1="dk2" tx1="lt1" bg2="dk1" tx2="lt2" accent1="accent1" accent2="accent2" accent3="accent3" accent4="accent4" accent5="accent5" accent6="accent6" hlink="hlink" folHlink="folHlink"/>
    </a:extraClrScheme>
    <a:extraClrScheme>
      <a:clrScheme name="Office Theme 6">
        <a:dk1>
          <a:srgbClr val="2D2015"/>
        </a:dk1>
        <a:lt1>
          <a:srgbClr val="996633"/>
        </a:lt1>
        <a:dk2>
          <a:srgbClr val="523E26"/>
        </a:dk2>
        <a:lt2>
          <a:srgbClr val="B96B1D"/>
        </a:lt2>
        <a:accent1>
          <a:srgbClr val="C0B7B0"/>
        </a:accent1>
        <a:accent2>
          <a:srgbClr val="8F5F2F"/>
        </a:accent2>
        <a:accent3>
          <a:srgbClr val="B3AFAC"/>
        </a:accent3>
        <a:accent4>
          <a:srgbClr val="82562A"/>
        </a:accent4>
        <a:accent5>
          <a:srgbClr val="DCD8D4"/>
        </a:accent5>
        <a:accent6>
          <a:srgbClr val="81552A"/>
        </a:accent6>
        <a:hlink>
          <a:srgbClr val="FCD904"/>
        </a:hlink>
        <a:folHlink>
          <a:srgbClr val="5A6C6E"/>
        </a:folHlink>
      </a:clrScheme>
      <a:clrMap bg1="dk2" tx1="lt1" bg2="dk1" tx2="lt2" accent1="accent1" accent2="accent2" accent3="accent3" accent4="accent4" accent5="accent5" accent6="accent6" hlink="hlink" folHlink="folHlink"/>
    </a:extraClrScheme>
    <a:extraClrScheme>
      <a:clrScheme name="Office Theme 7">
        <a:dk1>
          <a:srgbClr val="000000"/>
        </a:dk1>
        <a:lt1>
          <a:srgbClr val="FFFFD9"/>
        </a:lt1>
        <a:dk2>
          <a:srgbClr val="000000"/>
        </a:dk2>
        <a:lt2>
          <a:srgbClr val="777777"/>
        </a:lt2>
        <a:accent1>
          <a:srgbClr val="FEF5C2"/>
        </a:accent1>
        <a:accent2>
          <a:srgbClr val="00CCFF"/>
        </a:accent2>
        <a:accent3>
          <a:srgbClr val="FFFFE9"/>
        </a:accent3>
        <a:accent4>
          <a:srgbClr val="000000"/>
        </a:accent4>
        <a:accent5>
          <a:srgbClr val="FEF9DD"/>
        </a:accent5>
        <a:accent6>
          <a:srgbClr val="00B9E7"/>
        </a:accent6>
        <a:hlink>
          <a:srgbClr val="CC6600"/>
        </a:hlink>
        <a:folHlink>
          <a:srgbClr val="FF9900"/>
        </a:folHlink>
      </a:clrScheme>
      <a:clrMap bg1="lt1" tx1="dk1" bg2="lt2" tx2="dk2" accent1="accent1" accent2="accent2" accent3="accent3" accent4="accent4" accent5="accent5" accent6="accent6" hlink="hlink" folHlink="folHlink"/>
    </a:extraClrScheme>
    <a:extraClrScheme>
      <a:clrScheme name="Office Theme 8">
        <a:dk1>
          <a:srgbClr val="4D4D4D"/>
        </a:dk1>
        <a:lt1>
          <a:srgbClr val="008080"/>
        </a:lt1>
        <a:dk2>
          <a:srgbClr val="FF9900"/>
        </a:dk2>
        <a:lt2>
          <a:srgbClr val="005A58"/>
        </a:lt2>
        <a:accent1>
          <a:srgbClr val="589F31"/>
        </a:accent1>
        <a:accent2>
          <a:srgbClr val="0066CC"/>
        </a:accent2>
        <a:accent3>
          <a:srgbClr val="AAC0C0"/>
        </a:accent3>
        <a:accent4>
          <a:srgbClr val="404040"/>
        </a:accent4>
        <a:accent5>
          <a:srgbClr val="B4CDAD"/>
        </a:accent5>
        <a:accent6>
          <a:srgbClr val="005CB9"/>
        </a:accent6>
        <a:hlink>
          <a:srgbClr val="99CCFF"/>
        </a:hlink>
        <a:folHlink>
          <a:srgbClr val="FFCC00"/>
        </a:folHlink>
      </a:clrScheme>
      <a:clrMap bg1="lt1" tx1="dk1" bg2="lt2" tx2="dk2" accent1="accent1" accent2="accent2" accent3="accent3" accent4="accent4" accent5="accent5" accent6="accent6" hlink="hlink" folHlink="folHlink"/>
    </a:extraClrScheme>
    <a:extraClrScheme>
      <a:clrScheme name="Office Theme 9">
        <a:dk1>
          <a:srgbClr val="336699"/>
        </a:dk1>
        <a:lt1>
          <a:srgbClr val="800000"/>
        </a:lt1>
        <a:dk2>
          <a:srgbClr val="000000"/>
        </a:dk2>
        <a:lt2>
          <a:srgbClr val="0099CC"/>
        </a:lt2>
        <a:accent1>
          <a:srgbClr val="89C4FF"/>
        </a:accent1>
        <a:accent2>
          <a:srgbClr val="468A4B"/>
        </a:accent2>
        <a:accent3>
          <a:srgbClr val="AAAAAA"/>
        </a:accent3>
        <a:accent4>
          <a:srgbClr val="6C0000"/>
        </a:accent4>
        <a:accent5>
          <a:srgbClr val="C4DEFF"/>
        </a:accent5>
        <a:accent6>
          <a:srgbClr val="3F7D43"/>
        </a:accent6>
        <a:hlink>
          <a:srgbClr val="D3E2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000000"/>
        </a:dk1>
        <a:lt1>
          <a:srgbClr val="FFFFFF"/>
        </a:lt1>
        <a:dk2>
          <a:srgbClr val="000000"/>
        </a:dk2>
        <a:lt2>
          <a:srgbClr val="808080"/>
        </a:lt2>
        <a:accent1>
          <a:srgbClr val="A5D9F9"/>
        </a:accent1>
        <a:accent2>
          <a:srgbClr val="333399"/>
        </a:accent2>
        <a:accent3>
          <a:srgbClr val="FFFFFF"/>
        </a:accent3>
        <a:accent4>
          <a:srgbClr val="000000"/>
        </a:accent4>
        <a:accent5>
          <a:srgbClr val="CFE9FB"/>
        </a:accent5>
        <a:accent6>
          <a:srgbClr val="2D2D8A"/>
        </a:accent6>
        <a:hlink>
          <a:srgbClr val="009900"/>
        </a:hlink>
        <a:folHlink>
          <a:srgbClr val="006600"/>
        </a:folHlink>
      </a:clrScheme>
      <a:clrMap bg1="lt1" tx1="dk1" bg2="lt2" tx2="dk2" accent1="accent1" accent2="accent2" accent3="accent3" accent4="accent4" accent5="accent5" accent6="accent6" hlink="hlink" folHlink="folHlink"/>
    </a:extraClrScheme>
    <a:extraClrScheme>
      <a:clrScheme name="Office Theme 11">
        <a:dk1>
          <a:srgbClr val="333333"/>
        </a:dk1>
        <a:lt1>
          <a:srgbClr val="686B5D"/>
        </a:lt1>
        <a:dk2>
          <a:srgbClr val="66665A"/>
        </a:dk2>
        <a:lt2>
          <a:srgbClr val="777777"/>
        </a:lt2>
        <a:accent1>
          <a:srgbClr val="909082"/>
        </a:accent1>
        <a:accent2>
          <a:srgbClr val="33CC33"/>
        </a:accent2>
        <a:accent3>
          <a:srgbClr val="B9BAB6"/>
        </a:accent3>
        <a:accent4>
          <a:srgbClr val="2A2A2A"/>
        </a:accent4>
        <a:accent5>
          <a:srgbClr val="C6C6C1"/>
        </a:accent5>
        <a:accent6>
          <a:srgbClr val="2DB92D"/>
        </a:accent6>
        <a:hlink>
          <a:srgbClr val="FFE101"/>
        </a:hlink>
        <a:folHlink>
          <a:srgbClr val="E9DCB9"/>
        </a:folHlink>
      </a:clrScheme>
      <a:clrMap bg1="lt1" tx1="dk1" bg2="lt2" tx2="dk2" accent1="accent1" accent2="accent2" accent3="accent3" accent4="accent4" accent5="accent5" accent6="accent6" hlink="hlink" folHlink="folHlink"/>
    </a:extraClrScheme>
    <a:extraClrScheme>
      <a:clrScheme name="Office Theme 12">
        <a:dk1>
          <a:srgbClr val="003366"/>
        </a:dk1>
        <a:lt1>
          <a:srgbClr val="C0C0C0"/>
        </a:lt1>
        <a:dk2>
          <a:srgbClr val="CC3300"/>
        </a:dk2>
        <a:lt2>
          <a:srgbClr val="3E3E5C"/>
        </a:lt2>
        <a:accent1>
          <a:srgbClr val="419BE5"/>
        </a:accent1>
        <a:accent2>
          <a:srgbClr val="CC3300"/>
        </a:accent2>
        <a:accent3>
          <a:srgbClr val="DCDCDC"/>
        </a:accent3>
        <a:accent4>
          <a:srgbClr val="002A56"/>
        </a:accent4>
        <a:accent5>
          <a:srgbClr val="B0CBF0"/>
        </a:accent5>
        <a:accent6>
          <a:srgbClr val="B92D00"/>
        </a:accent6>
        <a:hlink>
          <a:srgbClr val="FFCC66"/>
        </a:hlink>
        <a:folHlink>
          <a:srgbClr val="CCFF99"/>
        </a:folHlink>
      </a:clrScheme>
      <a:clrMap bg1="lt1" tx1="dk1" bg2="lt2" tx2="dk2" accent1="accent1" accent2="accent2" accent3="accent3" accent4="accent4" accent5="accent5" accent6="accent6" hlink="hlink" folHlink="folHlink"/>
    </a:extraClrScheme>
    <a:extraClrScheme>
      <a:clrScheme name="Office Theme 13">
        <a:dk1>
          <a:srgbClr val="003366"/>
        </a:dk1>
        <a:lt1>
          <a:srgbClr val="336699"/>
        </a:lt1>
        <a:dk2>
          <a:srgbClr val="000099"/>
        </a:dk2>
        <a:lt2>
          <a:srgbClr val="0066CC"/>
        </a:lt2>
        <a:accent1>
          <a:srgbClr val="CCECFF"/>
        </a:accent1>
        <a:accent2>
          <a:srgbClr val="009600"/>
        </a:accent2>
        <a:accent3>
          <a:srgbClr val="AAAACA"/>
        </a:accent3>
        <a:accent4>
          <a:srgbClr val="2A5682"/>
        </a:accent4>
        <a:accent5>
          <a:srgbClr val="E2F4FF"/>
        </a:accent5>
        <a:accent6>
          <a:srgbClr val="008700"/>
        </a:accent6>
        <a:hlink>
          <a:srgbClr val="8DD64A"/>
        </a:hlink>
        <a:folHlink>
          <a:srgbClr val="AC9C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136</TotalTime>
  <Words>1038</Words>
  <Application>Microsoft Office PowerPoint</Application>
  <PresentationFormat>On-screen Show (4:3)</PresentationFormat>
  <Paragraphs>113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BIOMES</vt:lpstr>
      <vt:lpstr>Slide 2</vt:lpstr>
      <vt:lpstr>Tropical Rain Forest</vt:lpstr>
      <vt:lpstr>Savannas</vt:lpstr>
      <vt:lpstr>Temperate grasslands</vt:lpstr>
      <vt:lpstr>Temperate deciduous forests</vt:lpstr>
      <vt:lpstr>Desert</vt:lpstr>
      <vt:lpstr>Taigas</vt:lpstr>
      <vt:lpstr>Tundras</vt:lpstr>
      <vt:lpstr>Chaparral</vt:lpstr>
      <vt:lpstr>Freshwater biomes</vt:lpstr>
      <vt:lpstr>Marine biomes</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BIOMES</dc:title>
  <dc:creator>Nida YILDIZ</dc:creator>
  <cp:lastModifiedBy>nidayildiz</cp:lastModifiedBy>
  <cp:revision>28</cp:revision>
  <cp:lastPrinted>1601-01-01T00:00:00Z</cp:lastPrinted>
  <dcterms:created xsi:type="dcterms:W3CDTF">1601-01-01T00:00:00Z</dcterms:created>
  <dcterms:modified xsi:type="dcterms:W3CDTF">2009-11-14T20:41:43Z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TC011811591033</vt:lpwstr>
  </property>
</Properties>
</file>