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29" autoAdjust="0"/>
    <p:restoredTop sz="94660"/>
  </p:normalViewPr>
  <p:slideViewPr>
    <p:cSldViewPr snapToGrid="0">
      <p:cViewPr>
        <p:scale>
          <a:sx n="100" d="100"/>
          <a:sy n="100" d="100"/>
        </p:scale>
        <p:origin x="-72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6841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697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3071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93636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3382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359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8216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11291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90765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3374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D2AB7-CF2E-4D04-AE31-5931E5628202}" type="datetimeFigureOut">
              <a:rPr lang="hu-HU" smtClean="0"/>
              <a:t>2014.01.16.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F53BA-4B05-4583-A1C5-F882A353E2B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44235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1592317" y="365125"/>
            <a:ext cx="898634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1592316" y="1825625"/>
            <a:ext cx="898634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1592316" y="6356350"/>
            <a:ext cx="19890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ld English Text MT" panose="03040902040508030806" pitchFamily="66" charset="0"/>
              </a:defRPr>
            </a:lvl1pPr>
          </a:lstStyle>
          <a:p>
            <a:fld id="{D6BD2AB7-CF2E-4D04-AE31-5931E5628202}" type="datetimeFigureOut">
              <a:rPr lang="hu-HU" smtClean="0"/>
              <a:pPr/>
              <a:t>2014.01.16.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ld English Text MT" panose="03040902040508030806" pitchFamily="66" charset="0"/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19680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ld English Text MT" panose="03040902040508030806" pitchFamily="66" charset="0"/>
              </a:defRPr>
            </a:lvl1pPr>
          </a:lstStyle>
          <a:p>
            <a:fld id="{1AFF53BA-4B05-4583-A1C5-F882A353E2B5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74985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ld English Text MT" panose="03040902040508030806" pitchFamily="66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ld English Text MT" panose="03040902040508030806" pitchFamily="66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ld English Text MT" panose="03040902040508030806" pitchFamily="66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ld English Text MT" panose="03040902040508030806" pitchFamily="66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ld English Text MT" panose="03040902040508030806" pitchFamily="66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ld English Text MT" panose="03040902040508030806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Magyarország Mátyás korában</a:t>
            </a:r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675" y="3276600"/>
            <a:ext cx="52006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15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800" dirty="0" smtClean="0">
                <a:solidFill>
                  <a:srgbClr val="FF0000"/>
                </a:solidFill>
              </a:rPr>
              <a:t>K</a:t>
            </a:r>
            <a:r>
              <a:rPr lang="hu-HU" dirty="0" smtClean="0"/>
              <a:t>ultúra</a:t>
            </a:r>
            <a:endParaRPr lang="hu-HU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317" y="1942936"/>
            <a:ext cx="3918336" cy="1966912"/>
          </a:xfr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317" y="4162096"/>
            <a:ext cx="1746373" cy="2568196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388" y="4162096"/>
            <a:ext cx="1765265" cy="2565792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5917351" y="1942936"/>
            <a:ext cx="4256690" cy="478495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Old English Text MT" panose="03040902040508030806" pitchFamily="66" charset="0"/>
              <a:buChar char="†"/>
              <a:defRPr sz="2800">
                <a:latin typeface="Old English Text MT" panose="03040902040508030806" pitchFamily="66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Old English Text MT" panose="03040902040508030806" pitchFamily="66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Old English Text MT" panose="03040902040508030806" pitchFamily="66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Old English Text MT" panose="03040902040508030806" pitchFamily="66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Old English Text MT" panose="03040902040508030806" pitchFamily="66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hu-HU" dirty="0" smtClean="0"/>
              <a:t>Reneszánsz stílusú építkezések folynak</a:t>
            </a:r>
          </a:p>
          <a:p>
            <a:r>
              <a:rPr lang="hu-HU" dirty="0" smtClean="0"/>
              <a:t>Több olasz és dalmát építész is dolgozik itt</a:t>
            </a:r>
          </a:p>
          <a:p>
            <a:r>
              <a:rPr lang="hu-HU" dirty="0" smtClean="0"/>
              <a:t>A király kedveli a művészeteket</a:t>
            </a:r>
          </a:p>
          <a:p>
            <a:r>
              <a:rPr lang="hu-HU" dirty="0" smtClean="0"/>
              <a:t>Udvarában híres művészek tevékenykednek</a:t>
            </a:r>
          </a:p>
          <a:p>
            <a:r>
              <a:rPr lang="hu-HU" dirty="0" smtClean="0"/>
              <a:t>A tudományokat is támogatja</a:t>
            </a:r>
          </a:p>
          <a:p>
            <a:r>
              <a:rPr lang="hu-HU" dirty="0" smtClean="0"/>
              <a:t>„A tudatlan király olyan, mint a koronás szamár” – I. Mátyás</a:t>
            </a:r>
          </a:p>
          <a:p>
            <a:r>
              <a:rPr lang="hu-HU" dirty="0" smtClean="0"/>
              <a:t>A világ második legnagyobb könyvtárával rendelkezik.</a:t>
            </a:r>
          </a:p>
          <a:p>
            <a:r>
              <a:rPr lang="hu-HU" dirty="0" smtClean="0"/>
              <a:t>Ez 2500 kódexből áll, melyeket corvinának neveznek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9171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800" dirty="0" smtClean="0">
                <a:solidFill>
                  <a:srgbClr val="FF0000"/>
                </a:solidFill>
              </a:rPr>
              <a:t>G</a:t>
            </a:r>
            <a:r>
              <a:rPr lang="hu-HU" dirty="0" smtClean="0"/>
              <a:t>azdaság</a:t>
            </a:r>
            <a:endParaRPr lang="hu-HU" dirty="0"/>
          </a:p>
        </p:txBody>
      </p:sp>
      <p:sp>
        <p:nvSpPr>
          <p:cNvPr id="5" name="Tartalom helye 4"/>
          <p:cNvSpPr>
            <a:spLocks noGrp="1"/>
          </p:cNvSpPr>
          <p:nvPr>
            <p:ph idx="1"/>
          </p:nvPr>
        </p:nvSpPr>
        <p:spPr>
          <a:xfrm>
            <a:off x="3499945" y="1825625"/>
            <a:ext cx="7078718" cy="4351338"/>
          </a:xfrm>
        </p:spPr>
        <p:txBody>
          <a:bodyPr/>
          <a:lstStyle/>
          <a:p>
            <a:pPr>
              <a:buFont typeface="Old English Text MT" panose="03040902040508030806" pitchFamily="66" charset="0"/>
              <a:buChar char="†"/>
            </a:pPr>
            <a:r>
              <a:rPr lang="hu-HU" dirty="0" smtClean="0"/>
              <a:t>Háztartásonkénti adó – füstpénz </a:t>
            </a:r>
            <a:r>
              <a:rPr lang="hu-HU" i="1" dirty="0" err="1" smtClean="0"/>
              <a:t>tributum</a:t>
            </a:r>
            <a:r>
              <a:rPr lang="hu-HU" i="1" dirty="0" smtClean="0"/>
              <a:t> </a:t>
            </a:r>
            <a:r>
              <a:rPr lang="hu-HU" i="1" dirty="0" err="1" smtClean="0"/>
              <a:t>fiscis</a:t>
            </a:r>
            <a:r>
              <a:rPr lang="hu-HU" i="1" dirty="0" smtClean="0"/>
              <a:t> </a:t>
            </a:r>
            <a:r>
              <a:rPr lang="hu-HU" i="1" dirty="0" err="1" smtClean="0"/>
              <a:t>regalis</a:t>
            </a:r>
            <a:endParaRPr lang="hu-HU" dirty="0" smtClean="0"/>
          </a:p>
          <a:p>
            <a:pPr>
              <a:buFont typeface="Old English Text MT" panose="03040902040508030806" pitchFamily="66" charset="0"/>
              <a:buChar char="†"/>
            </a:pPr>
            <a:r>
              <a:rPr lang="hu-HU" dirty="0" smtClean="0"/>
              <a:t>Koronavám </a:t>
            </a:r>
            <a:r>
              <a:rPr lang="hu-HU" i="1" dirty="0" err="1" smtClean="0"/>
              <a:t>vectigal</a:t>
            </a:r>
            <a:r>
              <a:rPr lang="hu-HU" i="1" dirty="0" smtClean="0"/>
              <a:t> </a:t>
            </a:r>
            <a:r>
              <a:rPr lang="hu-HU" i="1" dirty="0" err="1" smtClean="0"/>
              <a:t>coronae</a:t>
            </a:r>
            <a:endParaRPr lang="hu-HU" i="1" dirty="0" smtClean="0"/>
          </a:p>
          <a:p>
            <a:pPr>
              <a:buFont typeface="Old English Text MT" panose="03040902040508030806" pitchFamily="66" charset="0"/>
              <a:buChar char="†"/>
            </a:pPr>
            <a:r>
              <a:rPr lang="hu-HU" dirty="0" smtClean="0"/>
              <a:t>Hadiadó</a:t>
            </a:r>
          </a:p>
          <a:p>
            <a:pPr>
              <a:buFont typeface="Old English Text MT" panose="03040902040508030806" pitchFamily="66" charset="0"/>
              <a:buChar char="†"/>
            </a:pPr>
            <a:r>
              <a:rPr lang="hu-HU" dirty="0" smtClean="0"/>
              <a:t>Ezüstpénz</a:t>
            </a:r>
          </a:p>
          <a:p>
            <a:pPr>
              <a:buFont typeface="Old English Text MT" panose="03040902040508030806" pitchFamily="66" charset="0"/>
              <a:buChar char="†"/>
            </a:pPr>
            <a:r>
              <a:rPr lang="hu-HU" dirty="0" smtClean="0"/>
              <a:t>Kincstár nagy jövedelemhez jut</a:t>
            </a:r>
          </a:p>
          <a:p>
            <a:pPr>
              <a:buFont typeface="Old English Text MT" panose="03040902040508030806" pitchFamily="66" charset="0"/>
              <a:buChar char="†"/>
            </a:pPr>
            <a:endParaRPr lang="hu-HU" dirty="0" smtClean="0"/>
          </a:p>
          <a:p>
            <a:pPr>
              <a:buFont typeface="Old English Text MT" panose="03040902040508030806" pitchFamily="66" charset="0"/>
              <a:buChar char="†"/>
            </a:pPr>
            <a:endParaRPr lang="hu-HU" dirty="0"/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96"/>
          <a:stretch/>
        </p:blipFill>
        <p:spPr>
          <a:xfrm>
            <a:off x="1585040" y="1825625"/>
            <a:ext cx="1744314" cy="1675237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EFB"/>
              </a:clrFrom>
              <a:clrTo>
                <a:srgbClr val="FFFE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47"/>
          <a:stretch/>
        </p:blipFill>
        <p:spPr>
          <a:xfrm>
            <a:off x="1585040" y="4417732"/>
            <a:ext cx="1718441" cy="167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1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574732" y="365125"/>
            <a:ext cx="8986346" cy="1325563"/>
          </a:xfrm>
        </p:spPr>
        <p:txBody>
          <a:bodyPr>
            <a:normAutofit/>
          </a:bodyPr>
          <a:lstStyle/>
          <a:p>
            <a:r>
              <a:rPr lang="hu-HU" sz="4800" dirty="0">
                <a:solidFill>
                  <a:srgbClr val="FF0000"/>
                </a:solidFill>
              </a:rPr>
              <a:t>R</a:t>
            </a:r>
            <a:r>
              <a:rPr lang="hu-HU" dirty="0"/>
              <a:t>eneszánsz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Old English Text MT" pitchFamily="66" charset="0"/>
              <a:buChar char="†"/>
            </a:pPr>
            <a:r>
              <a:rPr lang="hu-HU" dirty="0" smtClean="0"/>
              <a:t>Mátyás felesége, Beatrix által terjedt el a reneszánsz Magyarországon</a:t>
            </a:r>
          </a:p>
          <a:p>
            <a:pPr>
              <a:buFont typeface="Old English Text MT" pitchFamily="66" charset="0"/>
              <a:buChar char="†"/>
            </a:pPr>
            <a:r>
              <a:rPr lang="hu-HU" dirty="0" smtClean="0"/>
              <a:t>2 reneszánsz udvar</a:t>
            </a:r>
          </a:p>
          <a:p>
            <a:pPr>
              <a:buFont typeface="Old English Text MT" pitchFamily="66" charset="0"/>
              <a:buChar char="†"/>
            </a:pPr>
            <a:endParaRPr lang="hu-HU" dirty="0" smtClean="0"/>
          </a:p>
          <a:p>
            <a:pPr>
              <a:buFont typeface="Old English Text MT" pitchFamily="66" charset="0"/>
              <a:buChar char="†"/>
            </a:pPr>
            <a:endParaRPr lang="hu-HU" dirty="0" smtClean="0"/>
          </a:p>
          <a:p>
            <a:pPr>
              <a:buFont typeface="Old English Text MT" pitchFamily="66" charset="0"/>
              <a:buChar char="†"/>
            </a:pPr>
            <a:endParaRPr lang="hu-HU" dirty="0" smtClean="0"/>
          </a:p>
          <a:p>
            <a:pPr>
              <a:buFont typeface="Old English Text MT" pitchFamily="66" charset="0"/>
              <a:buChar char="†"/>
            </a:pPr>
            <a:endParaRPr lang="hu-HU" dirty="0"/>
          </a:p>
          <a:p>
            <a:pPr>
              <a:buFont typeface="Old English Text MT" pitchFamily="66" charset="0"/>
              <a:buChar char="†"/>
            </a:pPr>
            <a:endParaRPr lang="hu-HU" dirty="0"/>
          </a:p>
          <a:p>
            <a:pPr algn="ctr">
              <a:buFont typeface="Old English Text MT" pitchFamily="66" charset="0"/>
              <a:buChar char="†"/>
            </a:pPr>
            <a:r>
              <a:rPr lang="hu-HU" dirty="0" smtClean="0"/>
              <a:t>  Buda				Visegrád</a:t>
            </a:r>
          </a:p>
          <a:p>
            <a:pPr>
              <a:buFont typeface="Old English Text MT" pitchFamily="66" charset="0"/>
              <a:buChar char="†"/>
            </a:pPr>
            <a:endParaRPr lang="hu-HU" dirty="0" smtClean="0"/>
          </a:p>
          <a:p>
            <a:pPr>
              <a:buFont typeface="Old English Text MT" pitchFamily="66" charset="0"/>
              <a:buChar char="†"/>
            </a:pPr>
            <a:endParaRPr lang="hu-H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1" y="3299920"/>
            <a:ext cx="4062411" cy="205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988" y="3299920"/>
            <a:ext cx="4457301" cy="2054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806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"/>
                    </a14:imgEffect>
                    <a14:imgEffect>
                      <a14:brightnessContrast bright="-21000" contras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0"/>
            <a:ext cx="9124949" cy="6924676"/>
          </a:xfrm>
          <a:prstGeom prst="rect">
            <a:avLst/>
          </a:prstGeom>
          <a:noFill/>
          <a:ln>
            <a:noFill/>
          </a:ln>
          <a:effectLst>
            <a:glow>
              <a:schemeClr val="accent1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Csoportba foglalás 12"/>
          <p:cNvGrpSpPr/>
          <p:nvPr/>
        </p:nvGrpSpPr>
        <p:grpSpPr>
          <a:xfrm>
            <a:off x="4680534" y="2416841"/>
            <a:ext cx="1657452" cy="674159"/>
            <a:chOff x="4710118" y="2380202"/>
            <a:chExt cx="1657452" cy="674159"/>
          </a:xfrm>
        </p:grpSpPr>
        <p:sp>
          <p:nvSpPr>
            <p:cNvPr id="7" name="Lefelé nyíl 6"/>
            <p:cNvSpPr/>
            <p:nvPr/>
          </p:nvSpPr>
          <p:spPr>
            <a:xfrm rot="13865041">
              <a:off x="5944683" y="2212814"/>
              <a:ext cx="255500" cy="590275"/>
            </a:xfrm>
            <a:prstGeom prst="downArrow">
              <a:avLst>
                <a:gd name="adj1" fmla="val 54593"/>
                <a:gd name="adj2" fmla="val 8132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6" name="Szövegdoboz 5"/>
            <p:cNvSpPr txBox="1"/>
            <p:nvPr/>
          </p:nvSpPr>
          <p:spPr>
            <a:xfrm>
              <a:off x="4710118" y="2531141"/>
              <a:ext cx="1191832" cy="523220"/>
            </a:xfrm>
            <a:prstGeom prst="rect">
              <a:avLst/>
            </a:prstGeom>
            <a:solidFill>
              <a:srgbClr val="F2F2F2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hu-HU" sz="2800" dirty="0" smtClean="0">
                  <a:solidFill>
                    <a:sysClr val="windowText" lastClr="000000"/>
                  </a:solidFill>
                  <a:latin typeface="Old English Text MT" panose="03040902040508030806" pitchFamily="66" charset="0"/>
                </a:rPr>
                <a:t>Buda</a:t>
              </a:r>
              <a:endParaRPr lang="hu-HU" sz="2800" dirty="0">
                <a:solidFill>
                  <a:sysClr val="windowText" lastClr="000000"/>
                </a:solidFill>
                <a:latin typeface="Old English Text MT" panose="03040902040508030806" pitchFamily="66" charset="0"/>
              </a:endParaRPr>
            </a:p>
          </p:txBody>
        </p:sp>
      </p:grpSp>
      <p:grpSp>
        <p:nvGrpSpPr>
          <p:cNvPr id="10" name="Csoportba foglalás 9"/>
          <p:cNvGrpSpPr/>
          <p:nvPr/>
        </p:nvGrpSpPr>
        <p:grpSpPr>
          <a:xfrm>
            <a:off x="6210236" y="492676"/>
            <a:ext cx="1944035" cy="1005491"/>
            <a:chOff x="6210236" y="492676"/>
            <a:chExt cx="1944035" cy="1005491"/>
          </a:xfrm>
        </p:grpSpPr>
        <p:sp>
          <p:nvSpPr>
            <p:cNvPr id="17" name="Lefelé nyíl 16"/>
            <p:cNvSpPr/>
            <p:nvPr/>
          </p:nvSpPr>
          <p:spPr>
            <a:xfrm rot="2564441">
              <a:off x="6210236" y="907892"/>
              <a:ext cx="255500" cy="590275"/>
            </a:xfrm>
            <a:prstGeom prst="downArrow">
              <a:avLst>
                <a:gd name="adj1" fmla="val 54593"/>
                <a:gd name="adj2" fmla="val 8132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14" name="Szövegdoboz 13"/>
            <p:cNvSpPr txBox="1"/>
            <p:nvPr/>
          </p:nvSpPr>
          <p:spPr>
            <a:xfrm>
              <a:off x="6413277" y="492676"/>
              <a:ext cx="1740994" cy="523220"/>
            </a:xfrm>
            <a:prstGeom prst="rect">
              <a:avLst/>
            </a:prstGeom>
            <a:solidFill>
              <a:srgbClr val="F2F2F2">
                <a:alpha val="50196"/>
              </a:srgbClr>
            </a:solidFill>
          </p:spPr>
          <p:txBody>
            <a:bodyPr wrap="square" rtlCol="0">
              <a:spAutoFit/>
            </a:bodyPr>
            <a:lstStyle/>
            <a:p>
              <a:r>
                <a:rPr lang="hu-HU" sz="2800" dirty="0" smtClean="0">
                  <a:solidFill>
                    <a:sysClr val="windowText" lastClr="000000"/>
                  </a:solidFill>
                  <a:latin typeface="Old English Text MT" panose="03040902040508030806" pitchFamily="66" charset="0"/>
                </a:rPr>
                <a:t>Visegrád</a:t>
              </a:r>
              <a:endParaRPr lang="hu-HU" sz="2800" dirty="0">
                <a:solidFill>
                  <a:sysClr val="windowText" lastClr="000000"/>
                </a:solidFill>
                <a:latin typeface="Old English Text MT" panose="03040902040508030806" pitchFamily="66" charset="0"/>
              </a:endParaRPr>
            </a:p>
          </p:txBody>
        </p:sp>
      </p:grpSp>
      <p:pic>
        <p:nvPicPr>
          <p:cNvPr id="11" name="Picture 2" descr="http://www.an-no.hu/wp-content/uploads/2013/09/anno-online-1-300x204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314" b="89706" l="35000" r="71667">
                        <a14:foregroundMark x1="40000" y1="77941" x2="43333" y2="83824"/>
                        <a14:foregroundMark x1="45333" y1="84804" x2="60000" y2="82843"/>
                        <a14:foregroundMark x1="51000" y1="50490" x2="50667" y2="35294"/>
                        <a14:foregroundMark x1="41333" y1="74020" x2="37000" y2="72059"/>
                        <a14:foregroundMark x1="39000" y1="74510" x2="35667" y2="70588"/>
                        <a14:foregroundMark x1="37333" y1="73529" x2="39000" y2="82353"/>
                        <a14:foregroundMark x1="43000" y1="85784" x2="37667" y2="79902"/>
                        <a14:foregroundMark x1="51333" y1="66176" x2="47000" y2="47059"/>
                        <a14:foregroundMark x1="47333" y1="70098" x2="46667" y2="67647"/>
                        <a14:foregroundMark x1="47333" y1="66176" x2="48000" y2="58824"/>
                        <a14:foregroundMark x1="48667" y1="58824" x2="47667" y2="54412"/>
                        <a14:foregroundMark x1="64333" y1="66176" x2="64333" y2="66176"/>
                        <a14:foregroundMark x1="62667" y1="66667" x2="62667" y2="66667"/>
                        <a14:backgroundMark x1="26333" y1="75980" x2="47667" y2="15686"/>
                        <a14:backgroundMark x1="50000" y1="10294" x2="50000" y2="10294"/>
                        <a14:backgroundMark x1="53333" y1="45098" x2="53333" y2="45098"/>
                        <a14:backgroundMark x1="48667" y1="46078" x2="48667" y2="46078"/>
                        <a14:backgroundMark x1="48000" y1="71569" x2="48000" y2="71569"/>
                        <a14:backgroundMark x1="47333" y1="65686" x2="47333" y2="65686"/>
                        <a14:backgroundMark x1="47667" y1="61765" x2="47667" y2="61765"/>
                        <a14:backgroundMark x1="47333" y1="58824" x2="47333" y2="58824"/>
                        <a14:backgroundMark x1="48000" y1="58333" x2="48000" y2="58333"/>
                        <a14:backgroundMark x1="48000" y1="55882" x2="48000" y2="55882"/>
                        <a14:backgroundMark x1="47333" y1="53431" x2="47333" y2="53431"/>
                        <a14:backgroundMark x1="49667" y1="46569" x2="49667" y2="46569"/>
                        <a14:backgroundMark x1="46667" y1="47059" x2="46667" y2="47059"/>
                        <a14:backgroundMark x1="47667" y1="63235" x2="47667" y2="63235"/>
                        <a14:backgroundMark x1="48000" y1="60294" x2="48000" y2="60294"/>
                        <a14:backgroundMark x1="46333" y1="67647" x2="47667" y2="62745"/>
                        <a14:backgroundMark x1="47667" y1="62745" x2="47667" y2="59314"/>
                        <a14:backgroundMark x1="47667" y1="59314" x2="47333" y2="51471"/>
                        <a14:backgroundMark x1="47667" y1="54902" x2="47000" y2="50980"/>
                        <a14:backgroundMark x1="36000" y1="71078" x2="36667" y2="68137"/>
                        <a14:backgroundMark x1="36667" y1="70098" x2="34667" y2="69118"/>
                        <a14:backgroundMark x1="35333" y1="70588" x2="35333" y2="70588"/>
                      </a14:backgroundRemoval>
                    </a14:imgEffect>
                    <a14:imgEffect>
                      <a14:sharpenSoften amoun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7346">
            <a:off x="502985" y="-1027339"/>
            <a:ext cx="1684337" cy="1157288"/>
          </a:xfrm>
          <a:prstGeom prst="rect">
            <a:avLst/>
          </a:prstGeom>
          <a:noFill/>
          <a:scene3d>
            <a:camera prst="orthographicFront">
              <a:rot lat="0" lon="21599973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79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11111E-6 C 0.00442 0.00208 0.00612 0.00347 0.01015 0.00833 C 0.01094 0.00926 0.0125 0.01111 0.0125 0.01111 C 0.01393 0.01852 0.01771 0.02454 0.01953 0.03195 C 0.02226 0.04283 0.02383 0.0544 0.02656 0.06528 C 0.0289 0.07477 0.02851 0.08287 0.03359 0.08889 C 0.03385 0.09028 0.03385 0.09213 0.03437 0.09306 C 0.03489 0.09398 0.03594 0.09375 0.03672 0.09445 C 0.03906 0.0963 0.04153 0.09884 0.04375 0.10139 C 0.04661 0.1088 0.05039 0.11296 0.05469 0.11806 C 0.05625 0.11991 0.05937 0.12361 0.05937 0.12361 C 0.06172 0.12986 0.06393 0.13982 0.06719 0.14445 C 0.06784 0.14537 0.06875 0.14514 0.06953 0.14583 C 0.07122 0.14745 0.07422 0.15139 0.07422 0.15139 C 0.0763 0.15695 0.07942 0.15857 0.08281 0.1625 C 0.08437 0.16435 0.0875 0.16806 0.0875 0.16806 C 0.09088 0.17708 0.09765 0.18264 0.10312 0.1875 C 0.11719 0.2 0.13346 0.21111 0.14922 0.21389 C 0.16054 0.21875 0.17578 0.21713 0.18672 0.21783 C 0.20299 0.22037 0.22044 0.2162 0.23672 0.21528 C 0.25299 0.20533 0.27435 0.20926 0.29062 0.20833 C 0.30351 0.20671 0.3069 0.20556 0.32109 0.20833 C 0.32812 0.20972 0.33528 0.21759 0.34219 0.22083 C 0.35208 0.22523 0.36159 0.22963 0.37187 0.23195 C 0.38099 0.23727 0.39401 0.23727 0.40312 0.23889 C 0.40573 0.23935 0.41094 0.24028 0.41094 0.24028 C 0.40989 0.24607 0.4082 0.24537 0.40547 0.24861 C 0.3983 0.24676 0.40169 0.24815 0.39531 0.24445 C 0.39453 0.24398 0.39297 0.24306 0.39297 0.24306 C 0.39258 0.2412 0.39101 0.2331 0.3914 0.23195 C 0.39232 0.2294 0.39453 0.22986 0.39609 0.22894 C 0.39687 0.22847 0.39844 0.22778 0.39844 0.22778 C 0.40521 0.22847 0.41015 0.22801 0.41562 0.23472 C 0.41666 0.2375 0.4181 0.23982 0.41875 0.24306 C 0.41979 0.24861 0.4207 0.2588 0.42265 0.26389 C 0.42474 0.26921 0.42396 0.26644 0.425 0.27222 C 0.42552 0.28195 0.42565 0.28843 0.42734 0.29722 C 0.42669 0.33056 0.42643 0.32824 0.42422 0.35139 C 0.42291 0.36574 0.42435 0.35648 0.42187 0.36945 C 0.42135 0.37222 0.42031 0.37778 0.42031 0.37778 C 0.41601 0.37593 0.4164 0.37431 0.4164 0.36667 " pathEditMode="relative" ptsTypes="ffffffffffffffffffffffffffffffffffffffffA">
                                      <p:cBhvr>
                                        <p:cTn id="6" dur="5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573267" y="307975"/>
            <a:ext cx="8986346" cy="1325563"/>
          </a:xfrm>
        </p:spPr>
        <p:txBody>
          <a:bodyPr/>
          <a:lstStyle/>
          <a:p>
            <a:r>
              <a:rPr lang="hu-HU" sz="4800" dirty="0" err="1">
                <a:solidFill>
                  <a:srgbClr val="FF0000"/>
                </a:solidFill>
              </a:rPr>
              <a:t>B</a:t>
            </a:r>
            <a:r>
              <a:rPr lang="hu-HU" dirty="0" err="1"/>
              <a:t>ibliotheca</a:t>
            </a:r>
            <a:r>
              <a:rPr lang="hu-HU" dirty="0"/>
              <a:t> </a:t>
            </a:r>
            <a:r>
              <a:rPr lang="hu-HU" dirty="0" err="1"/>
              <a:t>Corviniana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Old English Text MT" pitchFamily="66" charset="0"/>
              <a:buChar char="†"/>
            </a:pPr>
            <a:r>
              <a:rPr lang="hu-HU" b="1" dirty="0" smtClean="0"/>
              <a:t>Corvinák (a könyvtárból származó kódexek)</a:t>
            </a:r>
          </a:p>
          <a:p>
            <a:pPr>
              <a:buFont typeface="Old English Text MT" pitchFamily="66" charset="0"/>
              <a:buChar char="†"/>
            </a:pPr>
            <a:r>
              <a:rPr lang="hu-HU" b="1" dirty="0" smtClean="0"/>
              <a:t>Eredeti állomány 2000-2500 korvinára becsülhető</a:t>
            </a:r>
          </a:p>
          <a:p>
            <a:pPr>
              <a:buFont typeface="Old English Text MT" pitchFamily="66" charset="0"/>
              <a:buChar char="†"/>
            </a:pPr>
            <a:r>
              <a:rPr lang="hu-HU" b="1" dirty="0"/>
              <a:t>Mátyás nemcsak </a:t>
            </a:r>
            <a:r>
              <a:rPr lang="hu-HU" b="1" dirty="0"/>
              <a:t>könyvvásárlást, </a:t>
            </a:r>
            <a:r>
              <a:rPr lang="hu-HU" b="1" dirty="0"/>
              <a:t>hanem görög és olasz művek </a:t>
            </a:r>
            <a:r>
              <a:rPr lang="hu-HU" b="1" dirty="0"/>
              <a:t>fordítását, </a:t>
            </a:r>
            <a:r>
              <a:rPr lang="hu-HU" b="1" dirty="0"/>
              <a:t>s eredeti művek </a:t>
            </a:r>
            <a:r>
              <a:rPr lang="hu-HU" b="1" dirty="0"/>
              <a:t>írását is támogatta</a:t>
            </a:r>
            <a:r>
              <a:rPr lang="hu-HU" b="1" dirty="0" smtClean="0"/>
              <a:t>.</a:t>
            </a:r>
          </a:p>
          <a:p>
            <a:pPr>
              <a:buFont typeface="Old English Text MT" pitchFamily="66" charset="0"/>
              <a:buChar char="‡"/>
            </a:pPr>
            <a:endParaRPr lang="hu-HU" b="1" dirty="0"/>
          </a:p>
          <a:p>
            <a:pPr>
              <a:buFont typeface="Old English Text MT" pitchFamily="66" charset="0"/>
              <a:buChar char="‡"/>
            </a:pPr>
            <a:endParaRPr lang="hu-HU" b="1" dirty="0" smtClean="0"/>
          </a:p>
          <a:p>
            <a:endParaRPr lang="hu-HU" b="1" dirty="0" smtClean="0"/>
          </a:p>
          <a:p>
            <a:endParaRPr lang="hu-HU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9" y="3718273"/>
            <a:ext cx="2195512" cy="30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256" y="3718273"/>
            <a:ext cx="2309811" cy="3139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90" b="97337" l="621" r="97671">
                        <a14:foregroundMark x1="17702" y1="93220" x2="17702" y2="93220"/>
                        <a14:foregroundMark x1="11025" y1="93705" x2="11025" y2="93705"/>
                        <a14:foregroundMark x1="6988" y1="92978" x2="6988" y2="92978"/>
                        <a14:foregroundMark x1="2640" y1="92252" x2="2640" y2="92252"/>
                        <a14:foregroundMark x1="3106" y1="93705" x2="3106" y2="937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067" y="3971303"/>
            <a:ext cx="3980483" cy="2552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302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126</Words>
  <Application>Microsoft Office PowerPoint</Application>
  <PresentationFormat>Egyéni</PresentationFormat>
  <Paragraphs>33</Paragraphs>
  <Slides>6</Slides>
  <Notes>0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6</vt:i4>
      </vt:variant>
    </vt:vector>
  </HeadingPairs>
  <TitlesOfParts>
    <vt:vector size="7" baseType="lpstr">
      <vt:lpstr>Office-téma</vt:lpstr>
      <vt:lpstr>Magyarország Mátyás korában</vt:lpstr>
      <vt:lpstr>Kultúra</vt:lpstr>
      <vt:lpstr>Gazdaság</vt:lpstr>
      <vt:lpstr>Reneszánsz</vt:lpstr>
      <vt:lpstr>PowerPoint bemutató</vt:lpstr>
      <vt:lpstr>Bibliotheca Corviniana</vt:lpstr>
    </vt:vector>
  </TitlesOfParts>
  <Company>Neumann János Középiskola és Kollégium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Árvai Dániel</dc:creator>
  <cp:lastModifiedBy>ADAM</cp:lastModifiedBy>
  <cp:revision>28</cp:revision>
  <dcterms:created xsi:type="dcterms:W3CDTF">2014-01-16T13:51:46Z</dcterms:created>
  <dcterms:modified xsi:type="dcterms:W3CDTF">2014-01-16T20:46:05Z</dcterms:modified>
</cp:coreProperties>
</file>