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dirty="0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CBE26304-5F84-4BA4-BDD6-B4B79BA2E283}" type="datetimeFigureOut">
              <a:rPr lang="hu-HU" smtClean="0"/>
              <a:t>2014.01.16.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ED8AF614-41B2-4EA3-ADF4-8EFC1684BE21}" type="slidenum">
              <a:rPr lang="hu-HU" smtClean="0"/>
              <a:t>‹#›</a:t>
            </a:fld>
            <a:endParaRPr lang="hu-H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39552" y="2996952"/>
            <a:ext cx="7982272" cy="648072"/>
          </a:xfrm>
        </p:spPr>
        <p:txBody>
          <a:bodyPr>
            <a:noAutofit/>
          </a:bodyPr>
          <a:lstStyle/>
          <a:p>
            <a:r>
              <a:rPr lang="hu-HU" sz="3600" dirty="0" smtClean="0"/>
              <a:t>Halo jelenség</a:t>
            </a:r>
          </a:p>
        </p:txBody>
      </p:sp>
    </p:spTree>
    <p:extLst>
      <p:ext uri="{BB962C8B-B14F-4D97-AF65-F5344CB8AC3E}">
        <p14:creationId xmlns:p14="http://schemas.microsoft.com/office/powerpoint/2010/main" val="331664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2784475" cy="836613"/>
          </a:xfrm>
        </p:spPr>
        <p:txBody>
          <a:bodyPr/>
          <a:lstStyle/>
          <a:p>
            <a:r>
              <a:rPr lang="hu-HU" altLang="hu-HU" sz="2800" dirty="0"/>
              <a:t>Halo jelenség</a:t>
            </a: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268413"/>
            <a:ext cx="4882223" cy="4063999"/>
          </a:xfrm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019675" y="476672"/>
            <a:ext cx="4124325" cy="53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/>
              <a:t>A </a:t>
            </a:r>
            <a:r>
              <a:rPr lang="hu-HU" altLang="hu-HU" b="1" dirty="0" smtClean="0">
                <a:solidFill>
                  <a:srgbClr val="FFC000"/>
                </a:solidFill>
              </a:rPr>
              <a:t>halo</a:t>
            </a:r>
            <a:r>
              <a:rPr lang="hu-HU" altLang="hu-HU" dirty="0" smtClean="0"/>
              <a:t> </a:t>
            </a:r>
            <a:r>
              <a:rPr lang="hu-HU" altLang="hu-HU" dirty="0"/>
              <a:t>egy a </a:t>
            </a:r>
            <a:r>
              <a:rPr lang="hu-HU" altLang="hu-HU" dirty="0" smtClean="0"/>
              <a:t>Nap </a:t>
            </a:r>
            <a:r>
              <a:rPr lang="hu-HU" altLang="hu-HU" dirty="0"/>
              <a:t>vagy a </a:t>
            </a:r>
            <a:r>
              <a:rPr lang="hu-HU" altLang="hu-HU" dirty="0" smtClean="0"/>
              <a:t>Hold </a:t>
            </a:r>
            <a:r>
              <a:rPr lang="hu-HU" altLang="hu-HU" dirty="0"/>
              <a:t>körül megjelenő </a:t>
            </a:r>
            <a:r>
              <a:rPr lang="hu-HU" altLang="hu-HU" dirty="0" smtClean="0"/>
              <a:t>optikai jelenség.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 smtClean="0"/>
              <a:t>Több </a:t>
            </a:r>
            <a:r>
              <a:rPr lang="hu-HU" altLang="hu-HU" dirty="0"/>
              <a:t>típusa létezik, azonban mindet az 8-12 km magasban képződő </a:t>
            </a:r>
            <a:r>
              <a:rPr lang="hu-HU" altLang="hu-HU" dirty="0" smtClean="0"/>
              <a:t>fátyol- </a:t>
            </a:r>
            <a:r>
              <a:rPr lang="hu-HU" altLang="hu-HU" dirty="0"/>
              <a:t>és </a:t>
            </a:r>
            <a:r>
              <a:rPr lang="hu-HU" altLang="hu-HU" dirty="0" smtClean="0"/>
              <a:t>pehelyfelhőkben </a:t>
            </a:r>
            <a:r>
              <a:rPr lang="hu-HU" altLang="hu-HU" dirty="0"/>
              <a:t>levő jégkristályok okozzák a felső </a:t>
            </a:r>
            <a:r>
              <a:rPr lang="hu-HU" altLang="hu-HU" dirty="0" smtClean="0"/>
              <a:t>troposzférában.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 smtClean="0"/>
              <a:t>A </a:t>
            </a:r>
            <a:r>
              <a:rPr lang="hu-HU" altLang="hu-HU" dirty="0"/>
              <a:t>kristályok alakja és különös rendeződése, valamint a fénysugarak beesési szöge egyaránt felelős a megfigyelt halo </a:t>
            </a:r>
            <a:r>
              <a:rPr lang="hu-HU" altLang="hu-HU" dirty="0" smtClean="0"/>
              <a:t>típusáért.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 smtClean="0"/>
              <a:t> </a:t>
            </a:r>
            <a:r>
              <a:rPr lang="hu-HU" altLang="hu-HU" dirty="0"/>
              <a:t>A fénysugarak </a:t>
            </a:r>
            <a:r>
              <a:rPr lang="hu-HU" altLang="hu-HU" dirty="0" smtClean="0"/>
              <a:t>visszaverődnek és megtörnek, </a:t>
            </a:r>
            <a:r>
              <a:rPr lang="hu-HU" altLang="hu-HU" dirty="0"/>
              <a:t>valamint </a:t>
            </a:r>
            <a:r>
              <a:rPr lang="hu-HU" altLang="hu-HU" dirty="0" smtClean="0"/>
              <a:t>szóródhatnak, </a:t>
            </a:r>
            <a:r>
              <a:rPr lang="hu-HU" altLang="hu-HU" dirty="0"/>
              <a:t>mint a </a:t>
            </a:r>
            <a:r>
              <a:rPr lang="hu-HU" altLang="hu-HU" dirty="0" smtClean="0"/>
              <a:t>szivárvány </a:t>
            </a:r>
            <a:r>
              <a:rPr lang="hu-HU" altLang="hu-HU" dirty="0"/>
              <a:t>keletkezésekor. </a:t>
            </a:r>
            <a:endParaRPr lang="hu-HU" altLang="hu-H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altLang="hu-HU" dirty="0" smtClean="0"/>
              <a:t>A </a:t>
            </a:r>
            <a:r>
              <a:rPr lang="hu-HU" altLang="hu-HU" dirty="0"/>
              <a:t>jelenség lehet rövidke (pár másodperces), vagy tarthat több órán át. </a:t>
            </a:r>
            <a:endParaRPr lang="hu-HU" alt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A </a:t>
            </a:r>
            <a:r>
              <a:rPr lang="hu-HU" dirty="0"/>
              <a:t>jégkristályok leggyakrabban a magasabban lévő felhőkben fordulnak elő, de nagyobb hidegben a felszín közelében is kialakulhatnak.</a:t>
            </a:r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377813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>
          <a:xfrm>
            <a:off x="611560" y="476672"/>
            <a:ext cx="7924800" cy="5122912"/>
          </a:xfrm>
        </p:spPr>
        <p:txBody>
          <a:bodyPr/>
          <a:lstStyle/>
          <a:p>
            <a:pPr marL="0" indent="0">
              <a:buNone/>
            </a:pPr>
            <a:r>
              <a:rPr lang="hu-HU" b="1" u="sng" dirty="0" smtClean="0">
                <a:solidFill>
                  <a:srgbClr val="FFC000"/>
                </a:solidFill>
                <a:latin typeface="Lucida Bright" panose="02040602050505020304" pitchFamily="18" charset="0"/>
              </a:rPr>
              <a:t>Meteorológiai</a:t>
            </a:r>
            <a:r>
              <a:rPr lang="hu-HU" dirty="0" smtClean="0">
                <a:latin typeface="Lucida Bright" panose="02040602050505020304" pitchFamily="18" charset="0"/>
              </a:rPr>
              <a:t> szempontból megkülönböztetünk, többfajta halót:</a:t>
            </a:r>
          </a:p>
          <a:p>
            <a:r>
              <a:rPr lang="hu-HU" b="1" dirty="0">
                <a:solidFill>
                  <a:srgbClr val="FF0000"/>
                </a:solidFill>
              </a:rPr>
              <a:t>melléknap:</a:t>
            </a:r>
            <a:r>
              <a:rPr lang="hu-HU" dirty="0"/>
              <a:t> a naplemente előtti órákban figyelhető meg a Nap mindkét oldalán (jobb és bal oldali melléknapok) egyszerű fehér foltként vagy többszínű kontrasztos jelenségként</a:t>
            </a:r>
            <a:endParaRPr lang="hu-HU" dirty="0" smtClean="0">
              <a:latin typeface="Lucida Bright" panose="02040602050505020304" pitchFamily="18" charset="0"/>
            </a:endParaRPr>
          </a:p>
          <a:p>
            <a:endParaRPr lang="hu-HU" dirty="0" smtClean="0">
              <a:latin typeface="Lucida Bright" panose="02040602050505020304" pitchFamily="18" charset="0"/>
            </a:endParaRPr>
          </a:p>
          <a:p>
            <a:r>
              <a:rPr lang="hu-HU" b="1" dirty="0">
                <a:solidFill>
                  <a:srgbClr val="FF0000"/>
                </a:solidFill>
              </a:rPr>
              <a:t>mellékhold: </a:t>
            </a:r>
            <a:r>
              <a:rPr lang="hu-HU" dirty="0"/>
              <a:t>hasonlóak a kialakulási feltételei a melléknapéhoz, csak itt a fényforrás a </a:t>
            </a:r>
            <a:r>
              <a:rPr lang="hu-HU" dirty="0" smtClean="0"/>
              <a:t>Hold</a:t>
            </a:r>
          </a:p>
          <a:p>
            <a:r>
              <a:rPr lang="hu-HU" b="1" dirty="0">
                <a:solidFill>
                  <a:srgbClr val="FF0000"/>
                </a:solidFill>
              </a:rPr>
              <a:t>22 fokos gyűrű: </a:t>
            </a:r>
            <a:r>
              <a:rPr lang="hu-HU" dirty="0"/>
              <a:t>hatalmas fényes kör a Nap vagy a Hold körül, mely a nap bármely szakaszában megjelenhet; hatszög alakú jégkristályok esetén fordul </a:t>
            </a:r>
            <a:r>
              <a:rPr lang="hu-HU" dirty="0" smtClean="0"/>
              <a:t>elő</a:t>
            </a:r>
          </a:p>
          <a:p>
            <a:r>
              <a:rPr lang="hu-HU" b="1" dirty="0">
                <a:solidFill>
                  <a:srgbClr val="FF0000"/>
                </a:solidFill>
              </a:rPr>
              <a:t>felső és alsó érintő ív: </a:t>
            </a:r>
            <a:r>
              <a:rPr lang="hu-HU" dirty="0"/>
              <a:t>a 22 fokos gyűrű kísérőjelensége lehet; hasáb alakú kristályok </a:t>
            </a:r>
            <a:r>
              <a:rPr lang="hu-HU" dirty="0" smtClean="0"/>
              <a:t>okozzák</a:t>
            </a:r>
          </a:p>
          <a:p>
            <a:r>
              <a:rPr lang="hu-HU" b="1" dirty="0">
                <a:solidFill>
                  <a:srgbClr val="FF0000"/>
                </a:solidFill>
              </a:rPr>
              <a:t>zenitkörüli ív: </a:t>
            </a:r>
            <a:r>
              <a:rPr lang="hu-HU" dirty="0"/>
              <a:t>a jelenség egy fordított szivárványhoz hasonlít, melynek középpontja a </a:t>
            </a:r>
            <a:r>
              <a:rPr lang="hu-HU" dirty="0" smtClean="0"/>
              <a:t>zenit; a </a:t>
            </a:r>
            <a:r>
              <a:rPr lang="hu-HU" dirty="0"/>
              <a:t>Nap nem lehet magasabban 30 foknál</a:t>
            </a:r>
          </a:p>
        </p:txBody>
      </p:sp>
    </p:spTree>
    <p:extLst>
      <p:ext uri="{BB962C8B-B14F-4D97-AF65-F5344CB8AC3E}">
        <p14:creationId xmlns:p14="http://schemas.microsoft.com/office/powerpoint/2010/main" val="171619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3059833" cy="4145040"/>
          </a:xfr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05" y="4135591"/>
            <a:ext cx="4832661" cy="2756333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3" y="16024"/>
            <a:ext cx="6083196" cy="3662445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556" y="3658288"/>
            <a:ext cx="4336473" cy="319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73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t">
  <a:themeElements>
    <a:clrScheme name="Horizont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40</TotalTime>
  <Words>219</Words>
  <Application>Microsoft Office PowerPoint</Application>
  <PresentationFormat>Diavetítés a képernyőre (4:3 oldalarány)</PresentationFormat>
  <Paragraphs>16</Paragraphs>
  <Slides>4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5" baseType="lpstr">
      <vt:lpstr>Horizont</vt:lpstr>
      <vt:lpstr>PowerPoint bemutató</vt:lpstr>
      <vt:lpstr>Halo jelenség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Halo jelenség</dc:title>
  <dc:creator>User</dc:creator>
  <cp:lastModifiedBy>User</cp:lastModifiedBy>
  <cp:revision>5</cp:revision>
  <dcterms:created xsi:type="dcterms:W3CDTF">2014-01-16T17:26:18Z</dcterms:created>
  <dcterms:modified xsi:type="dcterms:W3CDTF">2014-01-16T18:08:21Z</dcterms:modified>
</cp:coreProperties>
</file>