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2D00"/>
    <a:srgbClr val="FF3300"/>
    <a:srgbClr val="A38FBB"/>
    <a:srgbClr val="FF9E29"/>
    <a:srgbClr val="FFBF71"/>
    <a:srgbClr val="FFBB69"/>
    <a:srgbClr val="FFC681"/>
    <a:srgbClr val="F6A70A"/>
    <a:srgbClr val="FFFFE1"/>
    <a:srgbClr val="F8CB9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5E34B-52B6-4F9B-8927-CF5D858EB250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EA97D-2D92-4813-B92E-1259521506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4800" b="1" spc="50" dirty="0" smtClean="0">
                <a:ln w="12700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การ์ตูนกับสังคมและอารมณ์ความรู้สึก</a:t>
            </a:r>
            <a:endParaRPr lang="en-US" sz="4800" b="1" spc="50" dirty="0">
              <a:ln w="12700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h-TH" sz="3600" b="1" u="sng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ผู้จัดทำ</a:t>
            </a:r>
            <a:r>
              <a:rPr lang="en-US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</a:br>
            <a:endParaRPr lang="th-TH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นางสาวพัชรพร มณีวรรณ     ชั้น ม.5/9  เลขที่ 21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นางสาวปานฝัน อังศุภศิริกุล  ชั้น ม.5/9  เลขที่ 28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นางสาวอธิชา    ศุภศฤงคาร   ชั้น ท.5/9  เลขที่ 29    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ln>
                  <a:solidFill>
                    <a:srgbClr val="F6A70A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glow rad="63500">
                    <a:srgbClr val="FFC681"/>
                  </a:glow>
                </a:effectLst>
              </a:rPr>
              <a:t>ความเป็นมา</a:t>
            </a:r>
            <a:endParaRPr lang="en-US" b="1" dirty="0">
              <a:ln>
                <a:solidFill>
                  <a:srgbClr val="F6A70A"/>
                </a:solidFill>
              </a:ln>
              <a:solidFill>
                <a:schemeClr val="bg1">
                  <a:lumMod val="95000"/>
                </a:schemeClr>
              </a:solidFill>
              <a:effectLst>
                <a:glow rad="63500">
                  <a:srgbClr val="FFC681"/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1600200"/>
            <a:ext cx="50292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2400" dirty="0" smtClean="0">
                <a:effectLst>
                  <a:glow rad="101600">
                    <a:srgbClr val="FFBF71">
                      <a:alpha val="60000"/>
                    </a:srgbClr>
                  </a:glow>
                </a:effectLst>
              </a:rPr>
              <a:t>		</a:t>
            </a:r>
            <a:r>
              <a:rPr lang="th-TH" sz="24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+mj-cs"/>
              </a:rPr>
              <a:t>การ์ตูน เป็นสื่อที่กำลังแพร่หลายในปัจจุบัน โดยเฉพาะกลุ่มเด็ก เยาวชน วัยรุ่น รวมไปถึงผู้ใหญ่เป็นส่วนน้อย แต่นั่นก็หมายความว่าการ์ตูนเป็นสื่อที่เข้ามามีบทบาทในสังคมไทยมากพอสมควรและค่อนข้างจะมีอิทธิพลกับอารมณ์และความรู้สึกของบุคคลที่เสพสื่อการ์ตูนด้วย ดังนั้น คณะผู้จัดทำซึ่งมีความชื่นชอบในการ์ตูน จึงอยากศึกษาวิธีการใช้เทคนิคต่างๆ ในการสื่ออารมณ์อย่างที่ผู้เขียนต้องการสื่อให้ผู้อ่านได้อย่างลึกซึ้งที่สุด ไม่น้อยไปกว่านั้นก็คือการวิจัยเกี่ยวกับความนิยมและความคิดเห็นของผู้เสพสื่อการ์ตูน เพื่อนำผลจากการวิจัยนั้นมาพัฒนาสื่อการ์ตูนให้เป็นการ์ตูนที่พัฒนาอารมณ์และจิตใจของผู้เสพสื่อไปในทางที่ควร</a:t>
            </a:r>
            <a:endParaRPr lang="en-US" sz="2400" dirty="0">
              <a:solidFill>
                <a:schemeClr val="accent6">
                  <a:lumMod val="40000"/>
                  <a:lumOff val="6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Picture 3" descr="2013-hd-one-piece-wallpap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524000"/>
            <a:ext cx="316992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tumblr_mxc3qyRvtw1rbrys3o1_5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3962400"/>
            <a:ext cx="3200400" cy="1792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th-TH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วัตถุประสงค์</a:t>
            </a:r>
            <a:endParaRPr lang="en-US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054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th-TH" sz="2400" dirty="0" smtClean="0">
                <a:solidFill>
                  <a:srgbClr val="FFFFE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เพื่อศึกษาเทคนิคต่างๆ (อาทิ การใช้สี น้ำหนักของเส้น) ในการวาดการ์ตูนที่สามารถสื่ออารมณ์และความรู้สึกไปยังผู้อ่าน ได้อย่างล้ำลึกและชัดเจน</a:t>
            </a:r>
          </a:p>
          <a:p>
            <a:pPr marL="457200" indent="-457200">
              <a:buAutoNum type="arabicPeriod"/>
            </a:pPr>
            <a:r>
              <a:rPr lang="th-TH" sz="2400" dirty="0" smtClean="0">
                <a:solidFill>
                  <a:srgbClr val="FFFFE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เพื่อการสำรวจความนิยมและข้อคิดเห็นเกี่ยวกับการ์ตูนที่แต่ละบุคคลชื่นชอบและไม่ชอบที่ได้วิเคราะห์หาปัจจัยที่ทำให้การ์ตูนแต่ละประเภทมีความนิยมที่แตกต่างหรือเหมือนกันอย่างไร</a:t>
            </a:r>
          </a:p>
          <a:p>
            <a:pPr marL="457200" indent="-457200">
              <a:buAutoNum type="arabicPeriod"/>
            </a:pPr>
            <a:r>
              <a:rPr lang="th-TH" sz="2400" dirty="0" smtClean="0">
                <a:solidFill>
                  <a:srgbClr val="FFFFE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เพื่อศึกษาเกี่ยวกับประโยชน์ที่ได้รับจากการ์ตูนและเปิดทัศนคติให้สังคมได้มองเห็นมุมมองใหม่ๆ ที่ดีของการ์ตูน</a:t>
            </a:r>
            <a:endParaRPr lang="en-US" sz="2400" dirty="0">
              <a:solidFill>
                <a:srgbClr val="FFFFE1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tumblr_mgmqlntic81roluzro1_5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1447800"/>
            <a:ext cx="2895600" cy="2316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tumblr_mvwexpE7JI1sv551qo1_5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8800" y="4114800"/>
            <a:ext cx="3048000" cy="17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bg1">
                    <a:lumMod val="9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ขั้นตอนการดำเนินการ</a:t>
            </a:r>
            <a:endParaRPr lang="en-US" dirty="0">
              <a:solidFill>
                <a:schemeClr val="bg1">
                  <a:lumMod val="95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5486400" cy="4495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457200" indent="-457200">
              <a:buAutoNum type="arabicPeriod"/>
            </a:pPr>
            <a:r>
              <a:rPr lang="th-TH" sz="2400" dirty="0" smtClean="0">
                <a:ln w="3175">
                  <a:noFill/>
                </a:ln>
                <a:solidFill>
                  <a:srgbClr val="A38FBB"/>
                </a:solidFill>
                <a:effectLst>
                  <a:glow rad="63500">
                    <a:schemeClr val="accent4">
                      <a:lumMod val="20000"/>
                      <a:lumOff val="80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ทำการค้นคว้าเอกสารที่มีความเกี่ยวข้องในด้านของการ์ตูนและศึกษาจากมุมมองของบางคนที่เขียนบทความถึงมุมมองที่มีต่อการ์ตูน</a:t>
            </a:r>
          </a:p>
          <a:p>
            <a:pPr marL="457200" indent="-457200">
              <a:buAutoNum type="arabicPeriod"/>
            </a:pPr>
            <a:r>
              <a:rPr lang="th-TH" sz="2400" dirty="0" smtClean="0">
                <a:ln w="3175">
                  <a:noFill/>
                </a:ln>
                <a:solidFill>
                  <a:srgbClr val="A38FBB"/>
                </a:solidFill>
                <a:effectLst>
                  <a:glow rad="63500">
                    <a:schemeClr val="accent4">
                      <a:lumMod val="20000"/>
                      <a:lumOff val="80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ดำเนินการทำแบบสอบถามขึ้นมา เกี่ยวกับประเภทของการ์ตูนที่ชอบ รายจ่ายที่ใช้ และความคิดเห็นของกลุ่มตัวอย่างที่มีต่อการ์ตูน</a:t>
            </a:r>
          </a:p>
          <a:p>
            <a:pPr marL="457200" indent="-457200">
              <a:buAutoNum type="arabicPeriod"/>
            </a:pPr>
            <a:r>
              <a:rPr lang="th-TH" sz="2400" dirty="0" smtClean="0">
                <a:ln w="3175">
                  <a:noFill/>
                </a:ln>
                <a:solidFill>
                  <a:srgbClr val="A38FBB"/>
                </a:solidFill>
                <a:effectLst>
                  <a:glow rad="63500">
                    <a:schemeClr val="accent4">
                      <a:lumMod val="20000"/>
                      <a:lumOff val="80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ทำการสัมภาษณ์กลุ่มตัวอย่างตามแบบสอบถามถึงมุมมองที่มีต่อการ์ตูนว่าเป็นอย่างไร มีอิทธิพลต่อสังคมของเรามาแค่ไหน</a:t>
            </a:r>
          </a:p>
          <a:p>
            <a:pPr marL="457200" indent="-457200">
              <a:buAutoNum type="arabicPeriod"/>
            </a:pPr>
            <a:r>
              <a:rPr lang="th-TH" sz="2400" dirty="0" smtClean="0">
                <a:ln w="3175">
                  <a:noFill/>
                </a:ln>
                <a:solidFill>
                  <a:srgbClr val="A38FBB"/>
                </a:solidFill>
                <a:effectLst>
                  <a:glow rad="63500">
                    <a:schemeClr val="accent4">
                      <a:lumMod val="20000"/>
                      <a:lumOff val="80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รวบรวมแบบสอบถามมาสรุปผลแล้วทำออกมาเป็นกราฟเพื่อแบ่งเป็นร้อยละ</a:t>
            </a:r>
          </a:p>
          <a:p>
            <a:pPr marL="457200" indent="-457200">
              <a:buAutoNum type="arabicPeriod"/>
            </a:pPr>
            <a:r>
              <a:rPr lang="th-TH" sz="2400" dirty="0" smtClean="0">
                <a:ln w="3175">
                  <a:noFill/>
                </a:ln>
                <a:solidFill>
                  <a:srgbClr val="A38FBB"/>
                </a:solidFill>
                <a:effectLst>
                  <a:glow rad="63500">
                    <a:schemeClr val="accent4">
                      <a:lumMod val="20000"/>
                      <a:lumOff val="80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นำเสนอผลงาน</a:t>
            </a:r>
            <a:endParaRPr lang="en-US" sz="2400" dirty="0">
              <a:ln w="3175">
                <a:noFill/>
              </a:ln>
              <a:solidFill>
                <a:srgbClr val="A38FBB"/>
              </a:solidFill>
              <a:effectLst>
                <a:glow rad="63500">
                  <a:schemeClr val="accent4">
                    <a:lumMod val="20000"/>
                    <a:lumOff val="80000"/>
                    <a:alpha val="40000"/>
                  </a:schemeClr>
                </a:glo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ผลการดำเนินงาน</a:t>
            </a:r>
            <a:endParaRPr lang="en-US" b="1" dirty="0">
              <a:solidFill>
                <a:schemeClr val="bg1">
                  <a:lumMod val="9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th-TH" sz="2400" dirty="0" smtClean="0">
                <a:solidFill>
                  <a:srgbClr val="A38FBB"/>
                </a:solidFill>
                <a:effectLst>
                  <a:glow rad="101600">
                    <a:schemeClr val="tx2">
                      <a:lumMod val="50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ได้ทำการแจกแบบสอบถามที่ทำไว้ให้กับกลุ่มตัวอย่าง</a:t>
            </a:r>
          </a:p>
          <a:p>
            <a:pPr marL="457200" indent="-457200">
              <a:buAutoNum type="arabicPeriod"/>
            </a:pPr>
            <a:r>
              <a:rPr lang="th-TH" sz="2400" dirty="0" smtClean="0">
                <a:solidFill>
                  <a:srgbClr val="A38FBB"/>
                </a:solidFill>
                <a:effectLst>
                  <a:glow rad="101600">
                    <a:schemeClr val="tx2">
                      <a:lumMod val="50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รวบรวมแบบสอบถามมาดูคำตอบและรวบรวมข้อมูลที่ได้</a:t>
            </a:r>
          </a:p>
          <a:p>
            <a:pPr marL="457200" indent="-457200">
              <a:buAutoNum type="arabicPeriod"/>
            </a:pPr>
            <a:r>
              <a:rPr lang="th-TH" sz="2400" dirty="0" smtClean="0">
                <a:solidFill>
                  <a:srgbClr val="A38FBB"/>
                </a:solidFill>
                <a:effectLst>
                  <a:glow rad="101600">
                    <a:schemeClr val="tx2">
                      <a:lumMod val="50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สัมภาษณ์กลุ่มตัวอย่างแต่ละคนเกี่ยวกับมุมมองที่มีต่อการ์ตูน</a:t>
            </a:r>
          </a:p>
          <a:p>
            <a:pPr marL="457200" indent="-457200">
              <a:buAutoNum type="arabicPeriod"/>
            </a:pPr>
            <a:r>
              <a:rPr lang="th-TH" sz="2400" dirty="0" smtClean="0">
                <a:solidFill>
                  <a:srgbClr val="A38FBB"/>
                </a:solidFill>
                <a:effectLst>
                  <a:glow rad="101600">
                    <a:schemeClr val="tx2">
                      <a:lumMod val="50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นำข้อมูลที่ได้ออกมาสรุปผลและจัดทำออกมาในรูปแบบของสื่อ</a:t>
            </a:r>
            <a:endParaRPr lang="en-US" sz="2400" dirty="0">
              <a:solidFill>
                <a:srgbClr val="A38FBB"/>
              </a:solidFill>
              <a:effectLst>
                <a:glow rad="101600">
                  <a:schemeClr val="tx2">
                    <a:lumMod val="50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bcdn-sphotos-h-a.akamaihd.net/hphotos-ak-prn2/v/1505140_563113070423762_1388728177_n.jpg?oh=2c379f7b2efc31ddd4d066783fb8df55&amp;oe=52B13DDA&amp;__gda__=1387358542_efb41d9b3d70c510530a52d4c80b33a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-762000"/>
            <a:ext cx="4953000" cy="8805334"/>
          </a:xfrm>
          <a:prstGeom prst="rect">
            <a:avLst/>
          </a:prstGeom>
          <a:noFill/>
        </p:spPr>
      </p:pic>
      <p:pic>
        <p:nvPicPr>
          <p:cNvPr id="2052" name="Picture 4" descr="https://fbcdn-sphotos-h-a.akamaihd.net/hphotos-ak-prn2/v/1476251_563113113757091_915907547_n.jpg?oh=e60b9a3926973c356c8821b53d70a170&amp;oe=52B10B5A&amp;__gda__=1387406902_1d5e862d41af9cd7e9088a2b99452a8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-990600"/>
            <a:ext cx="5143500" cy="9144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-152400"/>
            <a:ext cx="3276600" cy="838200"/>
          </a:xfrm>
          <a:solidFill>
            <a:schemeClr val="accent1">
              <a:lumMod val="20000"/>
              <a:lumOff val="80000"/>
              <a:alpha val="30000"/>
            </a:schemeClr>
          </a:solidFill>
        </p:spPr>
        <p:txBody>
          <a:bodyPr/>
          <a:lstStyle/>
          <a:p>
            <a:r>
              <a:rPr lang="th-TH" dirty="0" smtClean="0">
                <a:ln w="6350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แบบสอบถาม</a:t>
            </a:r>
            <a:endParaRPr lang="en-US" dirty="0"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สรุป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0" y="1219200"/>
            <a:ext cx="4495800" cy="4648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softEdge rad="127000"/>
          </a:effectLst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h-TH" b="1" dirty="0" smtClean="0">
                <a:solidFill>
                  <a:srgbClr val="FF3300"/>
                </a:solidFill>
              </a:rPr>
              <a:t>		</a:t>
            </a:r>
            <a:endParaRPr lang="th-TH" sz="2400" b="1" dirty="0" smtClean="0">
              <a:solidFill>
                <a:srgbClr val="FF3300"/>
              </a:solidFill>
            </a:endParaRPr>
          </a:p>
          <a:p>
            <a:pPr>
              <a:buNone/>
            </a:pPr>
            <a:r>
              <a:rPr lang="th-TH" sz="2400" b="1" dirty="0" smtClean="0">
                <a:solidFill>
                  <a:srgbClr val="FF33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j-cs"/>
              </a:rPr>
              <a:t>	</a:t>
            </a:r>
            <a:r>
              <a:rPr lang="th-TH" sz="2400" b="1" dirty="0" smtClean="0">
                <a:solidFill>
                  <a:srgbClr val="FF33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j-cs"/>
              </a:rPr>
              <a:t>	</a:t>
            </a:r>
            <a:r>
              <a:rPr lang="th-TH" sz="2400" dirty="0" smtClean="0">
                <a:solidFill>
                  <a:srgbClr val="EA2D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j-cs"/>
              </a:rPr>
              <a:t>การดำเนินงานมีความสำเร็จตามจุดประสงค์ที่ว่าต้องการรู้ถึงมุมมองที่มีต่อการ์ตูนของแต่ละบุคคลพอสมควร อีกทั้งยังพบว่าการ์ตูนนั้นก็มีอิทธิพลส่งผลต่อการดำรงชีวิตพอสมควรเลยทีเดียว ทั้งการทำพฤติกรรมเลียนแบบตัวการ์ตูน ไปจนถึงความนิยมของวัยรุ่นปัจจุบันที่ส่วนมากก็ล้วนแต่อ่านการ์ตูนทั้งสิ้น จนบางครั้งนั้นก็เสียรายจ่ายจำนวนมากไปให้กับสินค้าการ์ตูน ซึ่งทั้งหมดนี่ล้วนแต่แสดงให้เห็นอย่างชัดเจนถึงอิทธิพลของการ์ตูนต่อสังคมได้อย่างมากเลยทีเดียว</a:t>
            </a:r>
            <a:endParaRPr lang="en-US" sz="2400" dirty="0">
              <a:solidFill>
                <a:srgbClr val="EA2D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cs typeface="+mj-cs"/>
            </a:endParaRPr>
          </a:p>
        </p:txBody>
      </p:sp>
      <p:pic>
        <p:nvPicPr>
          <p:cNvPr id="15" name="Picture 14" descr="f8db704831000c36af0b492b657d6a9cae853c3d-74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5800" y="1524000"/>
            <a:ext cx="3032728" cy="45707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43000"/>
          </a:xfrm>
        </p:spPr>
        <p:txBody>
          <a:bodyPr>
            <a:normAutofit/>
          </a:bodyPr>
          <a:lstStyle/>
          <a:p>
            <a:r>
              <a:rPr lang="th-TH" sz="5400" b="1" dirty="0" smtClean="0">
                <a:ln cap="sq">
                  <a:solidFill>
                    <a:schemeClr val="accent6">
                      <a:lumMod val="75000"/>
                    </a:schemeClr>
                  </a:solidFill>
                  <a:prstDash val="dash"/>
                </a:ln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ขอบคุณค่ะ</a:t>
            </a:r>
            <a:endParaRPr lang="en-US" sz="5400" b="1" dirty="0">
              <a:ln cap="sq">
                <a:solidFill>
                  <a:schemeClr val="accent6">
                    <a:lumMod val="75000"/>
                  </a:schemeClr>
                </a:solidFill>
                <a:prstDash val="dash"/>
              </a:ln>
              <a:solidFill>
                <a:schemeClr val="bg1">
                  <a:lumMod val="95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246</Words>
  <Application>Microsoft Office PowerPoint</Application>
  <PresentationFormat>On-screen Show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การ์ตูนกับสังคมและอารมณ์ความรู้สึก</vt:lpstr>
      <vt:lpstr>Slide 2</vt:lpstr>
      <vt:lpstr>ความเป็นมา</vt:lpstr>
      <vt:lpstr>วัตถุประสงค์</vt:lpstr>
      <vt:lpstr>ขั้นตอนการดำเนินการ</vt:lpstr>
      <vt:lpstr>ผลการดำเนินงาน</vt:lpstr>
      <vt:lpstr>แบบสอบถาม</vt:lpstr>
      <vt:lpstr>สรุป</vt:lpstr>
      <vt:lpstr>ขอบคุณค่ะ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การ์ตูนกับสังคมและอารมณ์ความรู้สึก</dc:title>
  <dc:creator>SONY</dc:creator>
  <cp:lastModifiedBy>SONY</cp:lastModifiedBy>
  <cp:revision>25</cp:revision>
  <dcterms:created xsi:type="dcterms:W3CDTF">2013-12-11T11:48:28Z</dcterms:created>
  <dcterms:modified xsi:type="dcterms:W3CDTF">2013-12-16T15:29:24Z</dcterms:modified>
</cp:coreProperties>
</file>