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0" r:id="rId3"/>
    <p:sldId id="257" r:id="rId4"/>
    <p:sldId id="258"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9" d="100"/>
          <a:sy n="49" d="100"/>
        </p:scale>
        <p:origin x="-102" y="-12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A868404-8D17-45AF-A084-476FD4D514BE}" type="datetimeFigureOut">
              <a:rPr lang="en-GB" smtClean="0"/>
              <a:t>08/11/2013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163BD3-5363-473C-959C-E2788DA21EBF}"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868404-8D17-45AF-A084-476FD4D514BE}" type="datetimeFigureOut">
              <a:rPr lang="en-GB" smtClean="0"/>
              <a:t>08/11/2013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163BD3-5363-473C-959C-E2788DA21EBF}"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868404-8D17-45AF-A084-476FD4D514BE}" type="datetimeFigureOut">
              <a:rPr lang="en-GB" smtClean="0"/>
              <a:t>08/11/2013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163BD3-5363-473C-959C-E2788DA21EBF}"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868404-8D17-45AF-A084-476FD4D514BE}" type="datetimeFigureOut">
              <a:rPr lang="en-GB" smtClean="0"/>
              <a:t>08/11/2013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163BD3-5363-473C-959C-E2788DA21EBF}"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868404-8D17-45AF-A084-476FD4D514BE}" type="datetimeFigureOut">
              <a:rPr lang="en-GB" smtClean="0"/>
              <a:t>08/11/2013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163BD3-5363-473C-959C-E2788DA21EBF}"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A868404-8D17-45AF-A084-476FD4D514BE}" type="datetimeFigureOut">
              <a:rPr lang="en-GB" smtClean="0"/>
              <a:t>08/11/2013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5163BD3-5363-473C-959C-E2788DA21EBF}"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A868404-8D17-45AF-A084-476FD4D514BE}" type="datetimeFigureOut">
              <a:rPr lang="en-GB" smtClean="0"/>
              <a:t>08/11/2013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5163BD3-5363-473C-959C-E2788DA21EBF}"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A868404-8D17-45AF-A084-476FD4D514BE}" type="datetimeFigureOut">
              <a:rPr lang="en-GB" smtClean="0"/>
              <a:t>08/11/2013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5163BD3-5363-473C-959C-E2788DA21EBF}"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868404-8D17-45AF-A084-476FD4D514BE}" type="datetimeFigureOut">
              <a:rPr lang="en-GB" smtClean="0"/>
              <a:t>08/11/2013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5163BD3-5363-473C-959C-E2788DA21EBF}"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868404-8D17-45AF-A084-476FD4D514BE}" type="datetimeFigureOut">
              <a:rPr lang="en-GB" smtClean="0"/>
              <a:t>08/11/2013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5163BD3-5363-473C-959C-E2788DA21EBF}" type="slidenum">
              <a:rPr lang="en-GB" smtClean="0"/>
              <a:t>‹#›</a:t>
            </a:fld>
            <a:endParaRPr lang="en-GB"/>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3A868404-8D17-45AF-A084-476FD4D514BE}" type="datetimeFigureOut">
              <a:rPr lang="en-GB" smtClean="0"/>
              <a:t>08/11/2013</a:t>
            </a:fld>
            <a:endParaRPr lang="en-GB"/>
          </a:p>
        </p:txBody>
      </p:sp>
      <p:sp>
        <p:nvSpPr>
          <p:cNvPr id="9" name="Slide Number Placeholder 8"/>
          <p:cNvSpPr>
            <a:spLocks noGrp="1"/>
          </p:cNvSpPr>
          <p:nvPr>
            <p:ph type="sldNum" sz="quarter" idx="11"/>
          </p:nvPr>
        </p:nvSpPr>
        <p:spPr/>
        <p:txBody>
          <a:bodyPr/>
          <a:lstStyle/>
          <a:p>
            <a:fld id="{B5163BD3-5363-473C-959C-E2788DA21EBF}" type="slidenum">
              <a:rPr lang="en-GB" smtClean="0"/>
              <a:t>‹#›</a:t>
            </a:fld>
            <a:endParaRPr lang="en-GB"/>
          </a:p>
        </p:txBody>
      </p:sp>
      <p:sp>
        <p:nvSpPr>
          <p:cNvPr id="10" name="Footer Placeholder 9"/>
          <p:cNvSpPr>
            <a:spLocks noGrp="1"/>
          </p:cNvSpPr>
          <p:nvPr>
            <p:ph type="ftr" sz="quarter" idx="12"/>
          </p:nvPr>
        </p:nvSpPr>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B5163BD3-5363-473C-959C-E2788DA21EBF}" type="slidenum">
              <a:rPr lang="en-GB" smtClean="0"/>
              <a:t>‹#›</a:t>
            </a:fld>
            <a:endParaRPr lang="en-GB"/>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GB"/>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A868404-8D17-45AF-A084-476FD4D514BE}" type="datetimeFigureOut">
              <a:rPr lang="en-GB" smtClean="0"/>
              <a:t>08/11/2013</a:t>
            </a:fld>
            <a:endParaRPr lang="en-GB"/>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Data Storage in a Computer System</a:t>
            </a:r>
            <a:endParaRPr lang="en-GB" dirty="0"/>
          </a:p>
        </p:txBody>
      </p:sp>
      <p:sp>
        <p:nvSpPr>
          <p:cNvPr id="3" name="Subtitle 2"/>
          <p:cNvSpPr>
            <a:spLocks noGrp="1"/>
          </p:cNvSpPr>
          <p:nvPr>
            <p:ph type="subTitle" idx="1"/>
          </p:nvPr>
        </p:nvSpPr>
        <p:spPr/>
        <p:txBody>
          <a:bodyPr/>
          <a:lstStyle/>
          <a:p>
            <a:r>
              <a:rPr lang="en-GB" dirty="0" smtClean="0"/>
              <a:t>By Samuel </a:t>
            </a:r>
            <a:r>
              <a:rPr lang="en-GB" dirty="0" err="1" smtClean="0"/>
              <a:t>Scotford</a:t>
            </a:r>
            <a:endParaRPr lang="en-GB" dirty="0"/>
          </a:p>
        </p:txBody>
      </p:sp>
    </p:spTree>
    <p:extLst>
      <p:ext uri="{BB962C8B-B14F-4D97-AF65-F5344CB8AC3E}">
        <p14:creationId xmlns:p14="http://schemas.microsoft.com/office/powerpoint/2010/main" val="31556967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7097" y="1700808"/>
            <a:ext cx="3743325" cy="3998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GB" dirty="0" smtClean="0"/>
              <a:t>ASCII</a:t>
            </a:r>
            <a:endParaRPr lang="en-GB" dirty="0"/>
          </a:p>
        </p:txBody>
      </p:sp>
      <p:sp>
        <p:nvSpPr>
          <p:cNvPr id="3" name="Content Placeholder 2"/>
          <p:cNvSpPr>
            <a:spLocks noGrp="1"/>
          </p:cNvSpPr>
          <p:nvPr>
            <p:ph idx="1"/>
          </p:nvPr>
        </p:nvSpPr>
        <p:spPr/>
        <p:txBody>
          <a:bodyPr/>
          <a:lstStyle/>
          <a:p>
            <a:pPr marL="114300" indent="0">
              <a:buNone/>
            </a:pPr>
            <a:r>
              <a:rPr lang="en-GB" dirty="0" smtClean="0"/>
              <a:t>ASCII (American Standard Code </a:t>
            </a:r>
            <a:r>
              <a:rPr lang="en-GB" dirty="0" smtClean="0"/>
              <a:t>I</a:t>
            </a:r>
          </a:p>
          <a:p>
            <a:pPr marL="114300" indent="0">
              <a:buNone/>
            </a:pPr>
            <a:r>
              <a:rPr lang="en-GB" dirty="0" err="1" smtClean="0"/>
              <a:t>nterchange</a:t>
            </a:r>
            <a:r>
              <a:rPr lang="en-GB" dirty="0" smtClean="0"/>
              <a:t>) Is a </a:t>
            </a:r>
            <a:r>
              <a:rPr lang="en-GB" dirty="0" smtClean="0"/>
              <a:t>7-Bit Mantissa used</a:t>
            </a:r>
          </a:p>
          <a:p>
            <a:pPr marL="114300" indent="0">
              <a:buNone/>
            </a:pPr>
            <a:r>
              <a:rPr lang="en-GB" dirty="0" smtClean="0"/>
              <a:t> to store and encode the English</a:t>
            </a:r>
          </a:p>
          <a:p>
            <a:pPr marL="114300" indent="0">
              <a:buNone/>
            </a:pPr>
            <a:r>
              <a:rPr lang="en-GB" dirty="0" smtClean="0"/>
              <a:t> Alphabet, Numerical Symbols, and </a:t>
            </a:r>
          </a:p>
          <a:p>
            <a:pPr marL="114300" indent="0">
              <a:buNone/>
            </a:pPr>
            <a:r>
              <a:rPr lang="en-GB" dirty="0" smtClean="0"/>
              <a:t>some basic punctuation. This is the</a:t>
            </a:r>
          </a:p>
          <a:p>
            <a:pPr marL="114300" indent="0">
              <a:buNone/>
            </a:pPr>
            <a:r>
              <a:rPr lang="en-GB" dirty="0" smtClean="0"/>
              <a:t> system used by computers to save </a:t>
            </a:r>
          </a:p>
          <a:p>
            <a:pPr marL="114300" indent="0">
              <a:buNone/>
            </a:pPr>
            <a:r>
              <a:rPr lang="en-GB" dirty="0" smtClean="0"/>
              <a:t>and read text.</a:t>
            </a:r>
            <a:endParaRPr lang="en-GB" dirty="0"/>
          </a:p>
        </p:txBody>
      </p:sp>
    </p:spTree>
    <p:extLst>
      <p:ext uri="{BB962C8B-B14F-4D97-AF65-F5344CB8AC3E}">
        <p14:creationId xmlns:p14="http://schemas.microsoft.com/office/powerpoint/2010/main" val="2158440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Twos Compliment</a:t>
            </a:r>
            <a:endParaRPr lang="en-GB" dirty="0"/>
          </a:p>
        </p:txBody>
      </p:sp>
      <p:sp>
        <p:nvSpPr>
          <p:cNvPr id="3" name="Content Placeholder 2"/>
          <p:cNvSpPr>
            <a:spLocks noGrp="1"/>
          </p:cNvSpPr>
          <p:nvPr>
            <p:ph idx="1"/>
          </p:nvPr>
        </p:nvSpPr>
        <p:spPr/>
        <p:txBody>
          <a:bodyPr>
            <a:normAutofit fontScale="85000" lnSpcReduction="20000"/>
          </a:bodyPr>
          <a:lstStyle/>
          <a:p>
            <a:pPr marL="114300" indent="0">
              <a:buNone/>
            </a:pPr>
            <a:r>
              <a:rPr lang="en-GB" dirty="0" smtClean="0"/>
              <a:t>Twos Compliment is the system in which a computer stores a value for subtraction, then uses it for the operation. When 2 Binary values are subtracted the operendum value gets converted into its 2</a:t>
            </a:r>
            <a:r>
              <a:rPr lang="en-GB" baseline="30000" dirty="0" smtClean="0"/>
              <a:t>nd</a:t>
            </a:r>
            <a:r>
              <a:rPr lang="en-GB" dirty="0" smtClean="0"/>
              <a:t> compliment, then added to the first operandum. This is because a computer cannot do subtraction directly but uses the twos compliment addition. The two are added, then the last carry is ignored, to give the answer.</a:t>
            </a:r>
          </a:p>
          <a:p>
            <a:pPr marL="114300" indent="0">
              <a:buNone/>
            </a:pPr>
            <a:endParaRPr lang="en-GB" dirty="0"/>
          </a:p>
          <a:p>
            <a:pPr marL="114300" indent="0">
              <a:buNone/>
            </a:pPr>
            <a:r>
              <a:rPr lang="en-GB" dirty="0" smtClean="0"/>
              <a:t>An example od thi</a:t>
            </a:r>
            <a:r>
              <a:rPr lang="en-GB" dirty="0" smtClean="0"/>
              <a:t>s is;</a:t>
            </a:r>
          </a:p>
          <a:p>
            <a:pPr lvl="0">
              <a:buNone/>
            </a:pPr>
            <a:r>
              <a:rPr lang="en-GB" dirty="0"/>
              <a:t>7 - 3 (0111 - 0011)</a:t>
            </a:r>
          </a:p>
          <a:p>
            <a:pPr lvl="0">
              <a:buNone/>
            </a:pPr>
            <a:r>
              <a:rPr lang="en-GB" dirty="0"/>
              <a:t>First the Subtracted Binary Numbers digits are flipped:</a:t>
            </a:r>
          </a:p>
          <a:p>
            <a:pPr lvl="0">
              <a:buNone/>
            </a:pPr>
            <a:r>
              <a:rPr lang="en-GB" dirty="0"/>
              <a:t>0011 Turns to: 1100 - This is the Complement</a:t>
            </a:r>
          </a:p>
          <a:p>
            <a:pPr lvl="0">
              <a:buNone/>
            </a:pPr>
            <a:r>
              <a:rPr lang="en-GB" dirty="0"/>
              <a:t>Then 0001 is added to the number, this is the Two’s Complement:</a:t>
            </a:r>
          </a:p>
          <a:p>
            <a:pPr lvl="0">
              <a:buNone/>
            </a:pPr>
            <a:r>
              <a:rPr lang="en-GB" dirty="0"/>
              <a:t>1100 Turns to: </a:t>
            </a:r>
            <a:r>
              <a:rPr lang="en-GB" dirty="0" smtClean="0"/>
              <a:t>1101</a:t>
            </a:r>
          </a:p>
          <a:p>
            <a:pPr lvl="0">
              <a:buNone/>
            </a:pPr>
            <a:r>
              <a:rPr lang="en-GB" dirty="0"/>
              <a:t>0111 + </a:t>
            </a:r>
          </a:p>
          <a:p>
            <a:pPr lvl="0">
              <a:buNone/>
            </a:pPr>
            <a:r>
              <a:rPr lang="en-GB" dirty="0"/>
              <a:t>1101 =             (This would equal 00010100, but the last carry is ignored)</a:t>
            </a:r>
          </a:p>
          <a:p>
            <a:pPr lvl="0">
              <a:buNone/>
            </a:pPr>
            <a:r>
              <a:rPr lang="en-GB" dirty="0"/>
              <a:t>0100</a:t>
            </a:r>
          </a:p>
          <a:p>
            <a:pPr marL="114300" indent="0">
              <a:buNone/>
            </a:pPr>
            <a:endParaRPr lang="en-GB" dirty="0"/>
          </a:p>
        </p:txBody>
      </p:sp>
    </p:spTree>
    <p:extLst>
      <p:ext uri="{BB962C8B-B14F-4D97-AF65-F5344CB8AC3E}">
        <p14:creationId xmlns:p14="http://schemas.microsoft.com/office/powerpoint/2010/main" val="2568334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Sign Magnitude</a:t>
            </a:r>
            <a:endParaRPr lang="en-GB" dirty="0"/>
          </a:p>
        </p:txBody>
      </p:sp>
      <p:sp>
        <p:nvSpPr>
          <p:cNvPr id="3" name="Content Placeholder 2"/>
          <p:cNvSpPr>
            <a:spLocks noGrp="1"/>
          </p:cNvSpPr>
          <p:nvPr>
            <p:ph idx="1"/>
          </p:nvPr>
        </p:nvSpPr>
        <p:spPr/>
        <p:txBody>
          <a:bodyPr/>
          <a:lstStyle/>
          <a:p>
            <a:pPr marL="114300" indent="0">
              <a:buNone/>
            </a:pPr>
            <a:r>
              <a:rPr lang="en-GB" dirty="0" smtClean="0"/>
              <a:t>Sign magnitude is an 8Bit Mantissa use to produce a number and define whether it is positive or negative, using either a 1 or 0 as the first binary digit. The first value is called the sign, and means Positive if it is a 0, and negative for a 1.</a:t>
            </a:r>
          </a:p>
          <a:p>
            <a:pPr marL="114300" indent="0">
              <a:buNone/>
            </a:pPr>
            <a:r>
              <a:rPr lang="en-GB" dirty="0" smtClean="0"/>
              <a:t>E.G;</a:t>
            </a:r>
          </a:p>
          <a:p>
            <a:pPr marL="114300" indent="0">
              <a:buNone/>
            </a:pPr>
            <a:r>
              <a:rPr lang="en-GB" dirty="0" smtClean="0"/>
              <a:t>+45</a:t>
            </a:r>
          </a:p>
          <a:p>
            <a:pPr marL="114300" indent="0">
              <a:buNone/>
            </a:pPr>
            <a:endParaRPr lang="en-GB" dirty="0"/>
          </a:p>
          <a:p>
            <a:pPr marL="114300" indent="0">
              <a:buNone/>
            </a:pPr>
            <a:endParaRPr lang="en-GB" dirty="0" smtClean="0"/>
          </a:p>
          <a:p>
            <a:pPr marL="114300" indent="0">
              <a:buNone/>
            </a:pPr>
            <a:endParaRPr lang="en-GB" dirty="0" smtClean="0"/>
          </a:p>
          <a:p>
            <a:pPr marL="114300" indent="0">
              <a:buNone/>
            </a:pPr>
            <a:r>
              <a:rPr lang="en-GB" dirty="0" smtClean="0"/>
              <a:t>-45</a:t>
            </a:r>
          </a:p>
          <a:p>
            <a:pPr marL="114300" indent="0">
              <a:buNone/>
            </a:pPr>
            <a:endParaRPr lang="en-GB" dirty="0"/>
          </a:p>
        </p:txBody>
      </p:sp>
      <p:graphicFrame>
        <p:nvGraphicFramePr>
          <p:cNvPr id="4" name="Shape 110"/>
          <p:cNvGraphicFramePr/>
          <p:nvPr>
            <p:extLst>
              <p:ext uri="{D42A27DB-BD31-4B8C-83A1-F6EECF244321}">
                <p14:modId xmlns:p14="http://schemas.microsoft.com/office/powerpoint/2010/main" val="3976229880"/>
              </p:ext>
            </p:extLst>
          </p:nvPr>
        </p:nvGraphicFramePr>
        <p:xfrm>
          <a:off x="683568" y="3861048"/>
          <a:ext cx="7239000" cy="914340"/>
        </p:xfrm>
        <a:graphic>
          <a:graphicData uri="http://schemas.openxmlformats.org/drawingml/2006/table">
            <a:tbl>
              <a:tblPr>
                <a:noFill/>
              </a:tblPr>
              <a:tblGrid>
                <a:gridCol w="904875"/>
                <a:gridCol w="904875"/>
                <a:gridCol w="904875"/>
                <a:gridCol w="904875"/>
                <a:gridCol w="904875"/>
                <a:gridCol w="904875"/>
                <a:gridCol w="904875"/>
                <a:gridCol w="904875"/>
              </a:tblGrid>
              <a:tr h="381000">
                <a:tc>
                  <a:txBody>
                    <a:bodyPr/>
                    <a:lstStyle/>
                    <a:p>
                      <a:pPr rtl="0">
                        <a:buNone/>
                      </a:pPr>
                      <a:r>
                        <a:rPr lang="en-GB" i="1" dirty="0"/>
                        <a:t>Sign</a:t>
                      </a:r>
                    </a:p>
                  </a:txBody>
                  <a:tcPr marL="91425" marR="91425" marT="91425" marB="91425"/>
                </a:tc>
                <a:tc>
                  <a:txBody>
                    <a:bodyPr/>
                    <a:lstStyle/>
                    <a:p>
                      <a:pPr rtl="0">
                        <a:buNone/>
                      </a:pPr>
                      <a:r>
                        <a:rPr lang="en-GB" i="1"/>
                        <a:t>64</a:t>
                      </a:r>
                    </a:p>
                  </a:txBody>
                  <a:tcPr marL="91425" marR="91425" marT="91425" marB="91425"/>
                </a:tc>
                <a:tc>
                  <a:txBody>
                    <a:bodyPr/>
                    <a:lstStyle/>
                    <a:p>
                      <a:pPr rtl="0">
                        <a:buNone/>
                      </a:pPr>
                      <a:r>
                        <a:rPr lang="en-GB" i="1"/>
                        <a:t>32</a:t>
                      </a:r>
                    </a:p>
                  </a:txBody>
                  <a:tcPr marL="91425" marR="91425" marT="91425" marB="91425"/>
                </a:tc>
                <a:tc>
                  <a:txBody>
                    <a:bodyPr/>
                    <a:lstStyle/>
                    <a:p>
                      <a:pPr rtl="0">
                        <a:buNone/>
                      </a:pPr>
                      <a:r>
                        <a:rPr lang="en-GB" i="1"/>
                        <a:t>16</a:t>
                      </a:r>
                    </a:p>
                  </a:txBody>
                  <a:tcPr marL="91425" marR="91425" marT="91425" marB="91425"/>
                </a:tc>
                <a:tc>
                  <a:txBody>
                    <a:bodyPr/>
                    <a:lstStyle/>
                    <a:p>
                      <a:pPr rtl="0">
                        <a:buNone/>
                      </a:pPr>
                      <a:r>
                        <a:rPr lang="en-GB" i="1"/>
                        <a:t>8</a:t>
                      </a:r>
                    </a:p>
                  </a:txBody>
                  <a:tcPr marL="91425" marR="91425" marT="91425" marB="91425"/>
                </a:tc>
                <a:tc>
                  <a:txBody>
                    <a:bodyPr/>
                    <a:lstStyle/>
                    <a:p>
                      <a:pPr rtl="0">
                        <a:buNone/>
                      </a:pPr>
                      <a:r>
                        <a:rPr lang="en-GB" i="1"/>
                        <a:t>4</a:t>
                      </a:r>
                    </a:p>
                  </a:txBody>
                  <a:tcPr marL="91425" marR="91425" marT="91425" marB="91425"/>
                </a:tc>
                <a:tc>
                  <a:txBody>
                    <a:bodyPr/>
                    <a:lstStyle/>
                    <a:p>
                      <a:pPr rtl="0">
                        <a:buNone/>
                      </a:pPr>
                      <a:r>
                        <a:rPr lang="en-GB" i="1"/>
                        <a:t>2</a:t>
                      </a:r>
                    </a:p>
                  </a:txBody>
                  <a:tcPr marL="91425" marR="91425" marT="91425" marB="91425"/>
                </a:tc>
                <a:tc>
                  <a:txBody>
                    <a:bodyPr/>
                    <a:lstStyle/>
                    <a:p>
                      <a:pPr rtl="0">
                        <a:buNone/>
                      </a:pPr>
                      <a:r>
                        <a:rPr lang="en-GB" i="1"/>
                        <a:t>1</a:t>
                      </a:r>
                    </a:p>
                  </a:txBody>
                  <a:tcPr marL="91425" marR="91425" marT="91425" marB="91425"/>
                </a:tc>
              </a:tr>
              <a:tr h="381000">
                <a:tc>
                  <a:txBody>
                    <a:bodyPr/>
                    <a:lstStyle/>
                    <a:p>
                      <a:pPr>
                        <a:buNone/>
                      </a:pPr>
                      <a:r>
                        <a:rPr lang="en-GB" dirty="0"/>
                        <a:t>0</a:t>
                      </a:r>
                    </a:p>
                  </a:txBody>
                  <a:tcPr marL="91425" marR="91425" marT="91425" marB="91425"/>
                </a:tc>
                <a:tc>
                  <a:txBody>
                    <a:bodyPr/>
                    <a:lstStyle/>
                    <a:p>
                      <a:pPr>
                        <a:buNone/>
                      </a:pPr>
                      <a:r>
                        <a:rPr lang="en-GB" dirty="0"/>
                        <a:t>0</a:t>
                      </a:r>
                    </a:p>
                  </a:txBody>
                  <a:tcPr marL="91425" marR="91425" marT="91425" marB="91425"/>
                </a:tc>
                <a:tc>
                  <a:txBody>
                    <a:bodyPr/>
                    <a:lstStyle/>
                    <a:p>
                      <a:pPr>
                        <a:buNone/>
                      </a:pPr>
                      <a:r>
                        <a:rPr lang="en-GB"/>
                        <a:t>1</a:t>
                      </a:r>
                    </a:p>
                  </a:txBody>
                  <a:tcPr marL="91425" marR="91425" marT="91425" marB="91425"/>
                </a:tc>
                <a:tc>
                  <a:txBody>
                    <a:bodyPr/>
                    <a:lstStyle/>
                    <a:p>
                      <a:pPr>
                        <a:buNone/>
                      </a:pPr>
                      <a:r>
                        <a:rPr lang="en-GB"/>
                        <a:t>0</a:t>
                      </a:r>
                    </a:p>
                  </a:txBody>
                  <a:tcPr marL="91425" marR="91425" marT="91425" marB="91425"/>
                </a:tc>
                <a:tc>
                  <a:txBody>
                    <a:bodyPr/>
                    <a:lstStyle/>
                    <a:p>
                      <a:pPr>
                        <a:buNone/>
                      </a:pPr>
                      <a:r>
                        <a:rPr lang="en-GB"/>
                        <a:t>1</a:t>
                      </a:r>
                    </a:p>
                  </a:txBody>
                  <a:tcPr marL="91425" marR="91425" marT="91425" marB="91425"/>
                </a:tc>
                <a:tc>
                  <a:txBody>
                    <a:bodyPr/>
                    <a:lstStyle/>
                    <a:p>
                      <a:pPr>
                        <a:buNone/>
                      </a:pPr>
                      <a:r>
                        <a:rPr lang="en-GB"/>
                        <a:t>1</a:t>
                      </a:r>
                    </a:p>
                  </a:txBody>
                  <a:tcPr marL="91425" marR="91425" marT="91425" marB="91425"/>
                </a:tc>
                <a:tc>
                  <a:txBody>
                    <a:bodyPr/>
                    <a:lstStyle/>
                    <a:p>
                      <a:pPr>
                        <a:buNone/>
                      </a:pPr>
                      <a:r>
                        <a:rPr lang="en-GB"/>
                        <a:t>0</a:t>
                      </a:r>
                    </a:p>
                  </a:txBody>
                  <a:tcPr marL="91425" marR="91425" marT="91425" marB="91425"/>
                </a:tc>
                <a:tc>
                  <a:txBody>
                    <a:bodyPr/>
                    <a:lstStyle/>
                    <a:p>
                      <a:pPr>
                        <a:buNone/>
                      </a:pPr>
                      <a:r>
                        <a:rPr lang="en-GB" dirty="0"/>
                        <a:t>1</a:t>
                      </a:r>
                    </a:p>
                  </a:txBody>
                  <a:tcPr marL="91425" marR="91425" marT="91425" marB="91425"/>
                </a:tc>
              </a:tr>
            </a:tbl>
          </a:graphicData>
        </a:graphic>
      </p:graphicFrame>
      <p:graphicFrame>
        <p:nvGraphicFramePr>
          <p:cNvPr id="5" name="Shape 111"/>
          <p:cNvGraphicFramePr/>
          <p:nvPr>
            <p:extLst>
              <p:ext uri="{D42A27DB-BD31-4B8C-83A1-F6EECF244321}">
                <p14:modId xmlns:p14="http://schemas.microsoft.com/office/powerpoint/2010/main" val="2774457663"/>
              </p:ext>
            </p:extLst>
          </p:nvPr>
        </p:nvGraphicFramePr>
        <p:xfrm>
          <a:off x="683568" y="5406073"/>
          <a:ext cx="7239000" cy="914340"/>
        </p:xfrm>
        <a:graphic>
          <a:graphicData uri="http://schemas.openxmlformats.org/drawingml/2006/table">
            <a:tbl>
              <a:tblPr>
                <a:noFill/>
              </a:tblPr>
              <a:tblGrid>
                <a:gridCol w="904875"/>
                <a:gridCol w="904875"/>
                <a:gridCol w="904875"/>
                <a:gridCol w="904875"/>
                <a:gridCol w="904875"/>
                <a:gridCol w="904875"/>
                <a:gridCol w="904875"/>
                <a:gridCol w="904875"/>
              </a:tblGrid>
              <a:tr h="381000">
                <a:tc>
                  <a:txBody>
                    <a:bodyPr/>
                    <a:lstStyle/>
                    <a:p>
                      <a:pPr lvl="0" rtl="0">
                        <a:buNone/>
                      </a:pPr>
                      <a:r>
                        <a:rPr lang="en-GB" i="1" dirty="0"/>
                        <a:t>Sign</a:t>
                      </a:r>
                    </a:p>
                  </a:txBody>
                  <a:tcPr marL="91425" marR="91425" marT="91425" marB="91425"/>
                </a:tc>
                <a:tc>
                  <a:txBody>
                    <a:bodyPr/>
                    <a:lstStyle/>
                    <a:p>
                      <a:pPr lvl="0" rtl="0">
                        <a:buNone/>
                      </a:pPr>
                      <a:r>
                        <a:rPr lang="en-GB" i="1"/>
                        <a:t>64</a:t>
                      </a:r>
                    </a:p>
                  </a:txBody>
                  <a:tcPr marL="91425" marR="91425" marT="91425" marB="91425"/>
                </a:tc>
                <a:tc>
                  <a:txBody>
                    <a:bodyPr/>
                    <a:lstStyle/>
                    <a:p>
                      <a:pPr lvl="0" rtl="0">
                        <a:buNone/>
                      </a:pPr>
                      <a:r>
                        <a:rPr lang="en-GB" i="1"/>
                        <a:t>32</a:t>
                      </a:r>
                    </a:p>
                  </a:txBody>
                  <a:tcPr marL="91425" marR="91425" marT="91425" marB="91425"/>
                </a:tc>
                <a:tc>
                  <a:txBody>
                    <a:bodyPr/>
                    <a:lstStyle/>
                    <a:p>
                      <a:pPr lvl="0" rtl="0">
                        <a:buNone/>
                      </a:pPr>
                      <a:r>
                        <a:rPr lang="en-GB" i="1"/>
                        <a:t>16</a:t>
                      </a:r>
                    </a:p>
                  </a:txBody>
                  <a:tcPr marL="91425" marR="91425" marT="91425" marB="91425"/>
                </a:tc>
                <a:tc>
                  <a:txBody>
                    <a:bodyPr/>
                    <a:lstStyle/>
                    <a:p>
                      <a:pPr lvl="0" rtl="0">
                        <a:buNone/>
                      </a:pPr>
                      <a:r>
                        <a:rPr lang="en-GB" i="1"/>
                        <a:t>8</a:t>
                      </a:r>
                    </a:p>
                  </a:txBody>
                  <a:tcPr marL="91425" marR="91425" marT="91425" marB="91425"/>
                </a:tc>
                <a:tc>
                  <a:txBody>
                    <a:bodyPr/>
                    <a:lstStyle/>
                    <a:p>
                      <a:pPr lvl="0" rtl="0">
                        <a:buNone/>
                      </a:pPr>
                      <a:r>
                        <a:rPr lang="en-GB" i="1"/>
                        <a:t>4</a:t>
                      </a:r>
                    </a:p>
                  </a:txBody>
                  <a:tcPr marL="91425" marR="91425" marT="91425" marB="91425"/>
                </a:tc>
                <a:tc>
                  <a:txBody>
                    <a:bodyPr/>
                    <a:lstStyle/>
                    <a:p>
                      <a:pPr lvl="0" rtl="0">
                        <a:buNone/>
                      </a:pPr>
                      <a:r>
                        <a:rPr lang="en-GB" i="1"/>
                        <a:t>2</a:t>
                      </a:r>
                    </a:p>
                  </a:txBody>
                  <a:tcPr marL="91425" marR="91425" marT="91425" marB="91425"/>
                </a:tc>
                <a:tc>
                  <a:txBody>
                    <a:bodyPr/>
                    <a:lstStyle/>
                    <a:p>
                      <a:pPr lvl="0" rtl="0">
                        <a:buNone/>
                      </a:pPr>
                      <a:r>
                        <a:rPr lang="en-GB" i="1"/>
                        <a:t>1</a:t>
                      </a:r>
                    </a:p>
                  </a:txBody>
                  <a:tcPr marL="91425" marR="91425" marT="91425" marB="91425"/>
                </a:tc>
              </a:tr>
              <a:tr h="381000">
                <a:tc>
                  <a:txBody>
                    <a:bodyPr/>
                    <a:lstStyle/>
                    <a:p>
                      <a:pPr lvl="0" rtl="0">
                        <a:buNone/>
                      </a:pPr>
                      <a:r>
                        <a:rPr lang="en-GB"/>
                        <a:t>1</a:t>
                      </a:r>
                    </a:p>
                  </a:txBody>
                  <a:tcPr marL="91425" marR="91425" marT="91425" marB="91425"/>
                </a:tc>
                <a:tc>
                  <a:txBody>
                    <a:bodyPr/>
                    <a:lstStyle/>
                    <a:p>
                      <a:pPr lvl="0" rtl="0">
                        <a:buNone/>
                      </a:pPr>
                      <a:r>
                        <a:rPr lang="en-GB"/>
                        <a:t>0</a:t>
                      </a:r>
                    </a:p>
                  </a:txBody>
                  <a:tcPr marL="91425" marR="91425" marT="91425" marB="91425"/>
                </a:tc>
                <a:tc>
                  <a:txBody>
                    <a:bodyPr/>
                    <a:lstStyle/>
                    <a:p>
                      <a:pPr lvl="0" rtl="0">
                        <a:buNone/>
                      </a:pPr>
                      <a:r>
                        <a:rPr lang="en-GB"/>
                        <a:t>1</a:t>
                      </a:r>
                    </a:p>
                  </a:txBody>
                  <a:tcPr marL="91425" marR="91425" marT="91425" marB="91425"/>
                </a:tc>
                <a:tc>
                  <a:txBody>
                    <a:bodyPr/>
                    <a:lstStyle/>
                    <a:p>
                      <a:pPr lvl="0" rtl="0">
                        <a:buNone/>
                      </a:pPr>
                      <a:r>
                        <a:rPr lang="en-GB"/>
                        <a:t>0</a:t>
                      </a:r>
                    </a:p>
                  </a:txBody>
                  <a:tcPr marL="91425" marR="91425" marT="91425" marB="91425"/>
                </a:tc>
                <a:tc>
                  <a:txBody>
                    <a:bodyPr/>
                    <a:lstStyle/>
                    <a:p>
                      <a:pPr lvl="0" rtl="0">
                        <a:buNone/>
                      </a:pPr>
                      <a:r>
                        <a:rPr lang="en-GB" dirty="0"/>
                        <a:t>1</a:t>
                      </a:r>
                    </a:p>
                  </a:txBody>
                  <a:tcPr marL="91425" marR="91425" marT="91425" marB="91425"/>
                </a:tc>
                <a:tc>
                  <a:txBody>
                    <a:bodyPr/>
                    <a:lstStyle/>
                    <a:p>
                      <a:pPr lvl="0" rtl="0">
                        <a:buNone/>
                      </a:pPr>
                      <a:r>
                        <a:rPr lang="en-GB"/>
                        <a:t>1</a:t>
                      </a:r>
                    </a:p>
                  </a:txBody>
                  <a:tcPr marL="91425" marR="91425" marT="91425" marB="91425"/>
                </a:tc>
                <a:tc>
                  <a:txBody>
                    <a:bodyPr/>
                    <a:lstStyle/>
                    <a:p>
                      <a:pPr lvl="0" rtl="0">
                        <a:buNone/>
                      </a:pPr>
                      <a:r>
                        <a:rPr lang="en-GB"/>
                        <a:t>0</a:t>
                      </a:r>
                    </a:p>
                  </a:txBody>
                  <a:tcPr marL="91425" marR="91425" marT="91425" marB="91425"/>
                </a:tc>
                <a:tc>
                  <a:txBody>
                    <a:bodyPr/>
                    <a:lstStyle/>
                    <a:p>
                      <a:pPr lvl="0" rtl="0">
                        <a:buNone/>
                      </a:pPr>
                      <a:r>
                        <a:rPr lang="en-GB" dirty="0"/>
                        <a:t>1</a:t>
                      </a:r>
                    </a:p>
                  </a:txBody>
                  <a:tcPr marL="91425" marR="91425" marT="91425" marB="91425"/>
                </a:tc>
              </a:tr>
            </a:tbl>
          </a:graphicData>
        </a:graphic>
      </p:graphicFrame>
    </p:spTree>
    <p:extLst>
      <p:ext uri="{BB962C8B-B14F-4D97-AF65-F5344CB8AC3E}">
        <p14:creationId xmlns:p14="http://schemas.microsoft.com/office/powerpoint/2010/main" val="1529675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Floating Point</a:t>
            </a:r>
            <a:endParaRPr lang="en-GB" dirty="0"/>
          </a:p>
        </p:txBody>
      </p:sp>
      <p:sp>
        <p:nvSpPr>
          <p:cNvPr id="3" name="Content Placeholder 2"/>
          <p:cNvSpPr>
            <a:spLocks noGrp="1"/>
          </p:cNvSpPr>
          <p:nvPr>
            <p:ph idx="1"/>
          </p:nvPr>
        </p:nvSpPr>
        <p:spPr/>
        <p:txBody>
          <a:bodyPr>
            <a:normAutofit fontScale="92500" lnSpcReduction="20000"/>
          </a:bodyPr>
          <a:lstStyle/>
          <a:p>
            <a:pPr marL="114300" indent="0">
              <a:buNone/>
            </a:pPr>
            <a:r>
              <a:rPr lang="en-GB" dirty="0" smtClean="0"/>
              <a:t>Floating Point is the system used in binary to store decimal number, as binary digits cannot normally broken down. the binary digit is broken into two parts, the Mantissa and the Exponent.</a:t>
            </a:r>
          </a:p>
          <a:p>
            <a:pPr marL="114300" indent="0">
              <a:buNone/>
            </a:pPr>
            <a:r>
              <a:rPr lang="en-GB" dirty="0" smtClean="0"/>
              <a:t>The mantissa is a binary number without a decimal point, as the computer uses only 1’s and 0’s. A decimal point is not used, but rather a space. For example the Floating point for 2.25</a:t>
            </a:r>
          </a:p>
          <a:p>
            <a:pPr marL="114300" indent="0">
              <a:buNone/>
            </a:pPr>
            <a:endParaRPr lang="en-GB" dirty="0"/>
          </a:p>
          <a:p>
            <a:pPr marL="114300" indent="0">
              <a:buNone/>
            </a:pPr>
            <a:endParaRPr lang="en-GB" dirty="0" smtClean="0"/>
          </a:p>
          <a:p>
            <a:pPr marL="114300" indent="0">
              <a:buNone/>
            </a:pPr>
            <a:endParaRPr lang="en-GB" dirty="0"/>
          </a:p>
          <a:p>
            <a:pPr marL="114300" lvl="0" indent="0">
              <a:buNone/>
            </a:pPr>
            <a:r>
              <a:rPr lang="en-GB" dirty="0" smtClean="0"/>
              <a:t>The mantissa would be written </a:t>
            </a:r>
            <a:r>
              <a:rPr lang="en-GB" sz="2000" dirty="0"/>
              <a:t>0010 0100</a:t>
            </a:r>
            <a:r>
              <a:rPr lang="en-GB" sz="2000" dirty="0" smtClean="0"/>
              <a:t>.</a:t>
            </a:r>
          </a:p>
          <a:p>
            <a:pPr lvl="0">
              <a:lnSpc>
                <a:spcPct val="102790"/>
              </a:lnSpc>
              <a:spcAft>
                <a:spcPts val="1000"/>
              </a:spcAft>
              <a:buNone/>
            </a:pPr>
            <a:r>
              <a:rPr lang="en-GB" sz="2000" dirty="0"/>
              <a:t>The Exponent is how many decimal points the number has, which in this example is 4, and this is written in binary so the exponent would be written as 0000 0100.</a:t>
            </a:r>
          </a:p>
          <a:p>
            <a:pPr lvl="0">
              <a:lnSpc>
                <a:spcPct val="102790"/>
              </a:lnSpc>
              <a:spcAft>
                <a:spcPts val="1000"/>
              </a:spcAft>
              <a:buClr>
                <a:schemeClr val="dk1"/>
              </a:buClr>
              <a:buSzPct val="61111"/>
              <a:buNone/>
            </a:pPr>
            <a:r>
              <a:rPr lang="en-GB" sz="2000" dirty="0"/>
              <a:t>The Floating point number is then written out as first the Mantissa then the Exponent. So the Floating point Number = 0010 0100 0000 0100.</a:t>
            </a:r>
          </a:p>
          <a:p>
            <a:pPr marL="114300" lvl="0" indent="0">
              <a:buNone/>
            </a:pPr>
            <a:endParaRPr lang="en-GB" sz="2000" dirty="0"/>
          </a:p>
          <a:p>
            <a:pPr marL="114300" indent="0">
              <a:buNone/>
            </a:pPr>
            <a:endParaRPr lang="en-GB" dirty="0" smtClean="0"/>
          </a:p>
          <a:p>
            <a:pPr marL="114300" indent="0">
              <a:buNone/>
            </a:pPr>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7" y="3179118"/>
            <a:ext cx="7242175" cy="969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079840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75</TotalTime>
  <Words>446</Words>
  <Application>Microsoft Office PowerPoint</Application>
  <PresentationFormat>On-screen Show (4:3)</PresentationFormat>
  <Paragraphs>72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Adjacency</vt:lpstr>
      <vt:lpstr>Data Storage in a Computer System</vt:lpstr>
      <vt:lpstr>ASCII</vt:lpstr>
      <vt:lpstr>Twos Compliment</vt:lpstr>
      <vt:lpstr>Sign Magnitude</vt:lpstr>
      <vt:lpstr>Floating 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Storage in a Computer System</dc:title>
  <dc:creator>Samuel</dc:creator>
  <cp:lastModifiedBy>Stourbridge College</cp:lastModifiedBy>
  <cp:revision>7</cp:revision>
  <dcterms:created xsi:type="dcterms:W3CDTF">2013-11-07T16:43:28Z</dcterms:created>
  <dcterms:modified xsi:type="dcterms:W3CDTF">2013-11-08T15:41:50Z</dcterms:modified>
</cp:coreProperties>
</file>