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63" r:id="rId3"/>
    <p:sldId id="257" r:id="rId4"/>
    <p:sldId id="259" r:id="rId5"/>
    <p:sldId id="261" r:id="rId6"/>
    <p:sldId id="262" r:id="rId7"/>
    <p:sldId id="280" r:id="rId8"/>
    <p:sldId id="268" r:id="rId9"/>
    <p:sldId id="264" r:id="rId10"/>
    <p:sldId id="265" r:id="rId11"/>
    <p:sldId id="270" r:id="rId12"/>
    <p:sldId id="266" r:id="rId13"/>
    <p:sldId id="26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5" r:id="rId27"/>
    <p:sldId id="286" r:id="rId28"/>
    <p:sldId id="287" r:id="rId29"/>
    <p:sldId id="288" r:id="rId30"/>
    <p:sldId id="294" r:id="rId31"/>
    <p:sldId id="289" r:id="rId32"/>
    <p:sldId id="290" r:id="rId33"/>
    <p:sldId id="292" r:id="rId34"/>
    <p:sldId id="293" r:id="rId35"/>
    <p:sldId id="291" r:id="rId36"/>
    <p:sldId id="284" r:id="rId37"/>
    <p:sldId id="25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5A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79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7C8D3-CCBC-4C26-BAA8-A74C8F40424B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81269-E500-4962-BEC0-7BFED276DB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2406F-7C76-4CD9-AF91-21645AF8018C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1796E-75FC-43D4-8846-F57B999F1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IMSDD: Interactive Multimedia System Of Design and Development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dirty="0" smtClean="0">
                <a:latin typeface="Calibri" charset="0"/>
              </a:rPr>
              <a:t>Q: </a:t>
            </a:r>
            <a:r>
              <a:rPr lang="en-US" sz="1200" b="1" dirty="0" err="1" smtClean="0">
                <a:latin typeface="Calibri" charset="0"/>
              </a:rPr>
              <a:t>Bagaimana</a:t>
            </a:r>
            <a:r>
              <a:rPr lang="en-US" sz="1200" b="1" dirty="0" smtClean="0">
                <a:latin typeface="Calibri" charset="0"/>
              </a:rPr>
              <a:t> </a:t>
            </a:r>
            <a:r>
              <a:rPr lang="en-US" sz="1200" b="1" dirty="0" err="1" smtClean="0">
                <a:latin typeface="Calibri" charset="0"/>
              </a:rPr>
              <a:t>dengan</a:t>
            </a:r>
            <a:r>
              <a:rPr lang="en-US" sz="1200" b="1" dirty="0" smtClean="0">
                <a:latin typeface="Calibri" charset="0"/>
              </a:rPr>
              <a:t> </a:t>
            </a:r>
            <a:r>
              <a:rPr lang="en-US" sz="1200" b="1" dirty="0" err="1" smtClean="0">
                <a:latin typeface="Calibri" charset="0"/>
              </a:rPr>
              <a:t>struktur</a:t>
            </a:r>
            <a:r>
              <a:rPr lang="en-US" sz="1200" b="1" baseline="0" dirty="0" smtClean="0">
                <a:latin typeface="Calibri" charset="0"/>
              </a:rPr>
              <a:t> </a:t>
            </a:r>
            <a:r>
              <a:rPr lang="en-US" sz="1200" b="1" baseline="0" dirty="0" err="1" smtClean="0">
                <a:latin typeface="Calibri" charset="0"/>
              </a:rPr>
              <a:t>penulisan</a:t>
            </a:r>
            <a:r>
              <a:rPr lang="en-US" sz="1200" b="1" baseline="0" dirty="0" smtClean="0">
                <a:latin typeface="Calibri" charset="0"/>
              </a:rPr>
              <a:t> </a:t>
            </a:r>
            <a:r>
              <a:rPr lang="en-US" sz="1200" b="1" baseline="0" dirty="0" err="1" smtClean="0">
                <a:latin typeface="Calibri" charset="0"/>
              </a:rPr>
              <a:t>untuk</a:t>
            </a:r>
            <a:r>
              <a:rPr lang="en-US" sz="1200" b="1" baseline="0" dirty="0" smtClean="0">
                <a:latin typeface="Calibri" charset="0"/>
              </a:rPr>
              <a:t> </a:t>
            </a:r>
            <a:r>
              <a:rPr lang="en-US" sz="1200" b="1" baseline="0" dirty="0" err="1" smtClean="0">
                <a:latin typeface="Calibri" charset="0"/>
              </a:rPr>
              <a:t>aplikasi</a:t>
            </a:r>
            <a:r>
              <a:rPr lang="en-US" sz="1200" b="1" baseline="0" dirty="0" smtClean="0">
                <a:latin typeface="Calibri" charset="0"/>
              </a:rPr>
              <a:t> Augmented Reality </a:t>
            </a:r>
            <a:r>
              <a:rPr lang="en-US" sz="1200" b="1" baseline="0" dirty="0" err="1" smtClean="0">
                <a:latin typeface="Calibri" charset="0"/>
              </a:rPr>
              <a:t>atau</a:t>
            </a:r>
            <a:r>
              <a:rPr lang="en-US" sz="1200" b="1" baseline="0" dirty="0" smtClean="0">
                <a:latin typeface="Calibri" charset="0"/>
              </a:rPr>
              <a:t> Virtual Reality?</a:t>
            </a:r>
            <a:endParaRPr lang="en-US" sz="1200" b="1" dirty="0" smtClean="0">
              <a:latin typeface="Calibri" charset="0"/>
            </a:endParaRPr>
          </a:p>
          <a:p>
            <a:r>
              <a:rPr lang="en-US" sz="1200" b="0" dirty="0" smtClean="0">
                <a:latin typeface="Calibri" charset="0"/>
              </a:rPr>
              <a:t>A: Augmented Reality </a:t>
            </a:r>
            <a:r>
              <a:rPr lang="en-US" sz="1200" b="0" dirty="0" err="1" smtClean="0">
                <a:latin typeface="Calibri" charset="0"/>
              </a:rPr>
              <a:t>adalah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teknologi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untuk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membangun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aplikasi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dan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bukan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jenis</a:t>
            </a:r>
            <a:r>
              <a:rPr lang="en-US" sz="1200" b="0" dirty="0" smtClean="0">
                <a:latin typeface="Calibri" charset="0"/>
              </a:rPr>
              <a:t> </a:t>
            </a:r>
            <a:r>
              <a:rPr lang="en-US" sz="1200" b="0" dirty="0" err="1" smtClean="0">
                <a:latin typeface="Calibri" charset="0"/>
              </a:rPr>
              <a:t>aplikasi</a:t>
            </a:r>
            <a:r>
              <a:rPr lang="en-US" sz="1200" b="0" dirty="0" smtClean="0">
                <a:latin typeface="Calibri" charset="0"/>
              </a:rPr>
              <a:t> yang </a:t>
            </a:r>
            <a:r>
              <a:rPr lang="en-US" sz="1200" b="0" dirty="0" err="1" smtClean="0">
                <a:latin typeface="Calibri" charset="0"/>
              </a:rPr>
              <a:t>dibangun</a:t>
            </a:r>
            <a:r>
              <a:rPr lang="en-US" sz="1200" b="0" dirty="0" smtClean="0">
                <a:latin typeface="Calibri" charset="0"/>
              </a:rPr>
              <a:t>. </a:t>
            </a:r>
            <a:r>
              <a:rPr lang="en-US" sz="1200" b="0" dirty="0" err="1" smtClean="0">
                <a:latin typeface="Calibri" charset="0"/>
              </a:rPr>
              <a:t>Karena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itu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struktur</a:t>
            </a:r>
            <a:r>
              <a:rPr lang="en-US" sz="1200" b="0" baseline="0" dirty="0" smtClean="0">
                <a:latin typeface="Calibri" charset="0"/>
              </a:rPr>
              <a:t> yang </a:t>
            </a:r>
            <a:r>
              <a:rPr lang="en-US" sz="1200" b="0" baseline="0" dirty="0" err="1" smtClean="0">
                <a:latin typeface="Calibri" charset="0"/>
              </a:rPr>
              <a:t>dibuat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akan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mengikuti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jenis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aplikasi</a:t>
            </a:r>
            <a:r>
              <a:rPr lang="en-US" sz="1200" b="0" baseline="0" dirty="0" smtClean="0">
                <a:latin typeface="Calibri" charset="0"/>
              </a:rPr>
              <a:t> yang </a:t>
            </a:r>
            <a:r>
              <a:rPr lang="en-US" sz="1200" b="0" baseline="0" dirty="0" err="1" smtClean="0">
                <a:latin typeface="Calibri" charset="0"/>
              </a:rPr>
              <a:t>dibangun</a:t>
            </a:r>
            <a:r>
              <a:rPr lang="en-US" sz="1200" b="0" baseline="0" dirty="0" smtClean="0">
                <a:latin typeface="Calibri" charset="0"/>
              </a:rPr>
              <a:t> (</a:t>
            </a:r>
            <a:r>
              <a:rPr lang="en-US" sz="1200" b="0" baseline="0" dirty="0" err="1" smtClean="0">
                <a:latin typeface="Calibri" charset="0"/>
              </a:rPr>
              <a:t>cth</a:t>
            </a:r>
            <a:r>
              <a:rPr lang="en-US" sz="1200" b="0" baseline="0" dirty="0" smtClean="0">
                <a:latin typeface="Calibri" charset="0"/>
              </a:rPr>
              <a:t>. Game/CAI/KIOS/CD-Interactive). </a:t>
            </a:r>
            <a:r>
              <a:rPr lang="en-US" sz="1200" b="0" baseline="0" dirty="0" err="1" smtClean="0">
                <a:latin typeface="Calibri" charset="0"/>
              </a:rPr>
              <a:t>Untuk</a:t>
            </a:r>
            <a:r>
              <a:rPr lang="en-US" sz="1200" b="0" baseline="0" dirty="0" smtClean="0">
                <a:latin typeface="Calibri" charset="0"/>
              </a:rPr>
              <a:t> Virtual Reality, </a:t>
            </a:r>
            <a:r>
              <a:rPr lang="en-US" sz="1200" b="0" baseline="0" dirty="0" err="1" smtClean="0">
                <a:latin typeface="Calibri" charset="0"/>
              </a:rPr>
              <a:t>walaupun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merupakan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salah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satu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jenis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aplikasi</a:t>
            </a:r>
            <a:r>
              <a:rPr lang="en-US" sz="1200" b="0" baseline="0" dirty="0" smtClean="0">
                <a:latin typeface="Calibri" charset="0"/>
              </a:rPr>
              <a:t> yang </a:t>
            </a:r>
            <a:r>
              <a:rPr lang="en-US" sz="1200" b="0" baseline="0" dirty="0" err="1" smtClean="0">
                <a:latin typeface="Calibri" charset="0"/>
              </a:rPr>
              <a:t>unik</a:t>
            </a:r>
            <a:r>
              <a:rPr lang="en-US" sz="1200" b="0" baseline="0" dirty="0" smtClean="0">
                <a:latin typeface="Calibri" charset="0"/>
              </a:rPr>
              <a:t>, </a:t>
            </a:r>
            <a:r>
              <a:rPr lang="en-US" sz="1200" b="0" baseline="0" dirty="0" err="1" smtClean="0">
                <a:latin typeface="Calibri" charset="0"/>
              </a:rPr>
              <a:t>tetapi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tetap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mengikuti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jenis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aplikasi</a:t>
            </a:r>
            <a:r>
              <a:rPr lang="en-US" sz="1200" b="0" baseline="0" dirty="0" smtClean="0">
                <a:latin typeface="Calibri" charset="0"/>
              </a:rPr>
              <a:t> yang </a:t>
            </a:r>
            <a:r>
              <a:rPr lang="en-US" sz="1200" b="0" baseline="0" dirty="0" err="1" smtClean="0">
                <a:latin typeface="Calibri" charset="0"/>
              </a:rPr>
              <a:t>akan</a:t>
            </a:r>
            <a:r>
              <a:rPr lang="en-US" sz="1200" b="0" baseline="0" dirty="0" smtClean="0">
                <a:latin typeface="Calibri" charset="0"/>
              </a:rPr>
              <a:t> </a:t>
            </a:r>
            <a:r>
              <a:rPr lang="en-US" sz="1200" b="0" baseline="0" dirty="0" err="1" smtClean="0">
                <a:latin typeface="Calibri" charset="0"/>
              </a:rPr>
              <a:t>dibangun</a:t>
            </a:r>
            <a:r>
              <a:rPr lang="en-US" sz="1200" b="0" baseline="0" dirty="0" smtClean="0">
                <a:latin typeface="Calibri" charset="0"/>
              </a:rPr>
              <a:t>.</a:t>
            </a:r>
            <a:endParaRPr lang="en-US" b="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youtube.com/user/socsbinus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s://www.facebook.com/socsbinusuniv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socs.binus.ac.id/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Typ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template ppt BU-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219200" y="4397375"/>
            <a:ext cx="7772400" cy="860425"/>
          </a:xfrm>
        </p:spPr>
        <p:txBody>
          <a:bodyPr>
            <a:norm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419600" y="5257800"/>
            <a:ext cx="4572000" cy="12954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-15627" y="2209800"/>
            <a:ext cx="9244459" cy="1371600"/>
            <a:chOff x="-15627" y="1981200"/>
            <a:chExt cx="9244459" cy="13716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2191" y="2106344"/>
              <a:ext cx="1627436" cy="108369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099" y="2071711"/>
              <a:ext cx="1679897" cy="1118327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971" y="2184549"/>
              <a:ext cx="1903140" cy="98761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6630" y="2070594"/>
              <a:ext cx="1509117" cy="1137319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096" y="2114165"/>
              <a:ext cx="1346150" cy="1071404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627" y="2184549"/>
              <a:ext cx="1780356" cy="98761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sp>
          <p:nvSpPr>
            <p:cNvPr id="13" name="Rectangle 11"/>
            <p:cNvSpPr>
              <a:spLocks/>
            </p:cNvSpPr>
            <p:nvPr/>
          </p:nvSpPr>
          <p:spPr bwMode="auto">
            <a:xfrm>
              <a:off x="0" y="1981200"/>
              <a:ext cx="9159627" cy="212287"/>
            </a:xfrm>
            <a:prstGeom prst="rect">
              <a:avLst/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6" name="Rectangle 12"/>
            <p:cNvSpPr>
              <a:spLocks/>
            </p:cNvSpPr>
            <p:nvPr/>
          </p:nvSpPr>
          <p:spPr bwMode="auto">
            <a:xfrm>
              <a:off x="0" y="3146466"/>
              <a:ext cx="9228832" cy="206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144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3992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0"/>
            <a:ext cx="8229600" cy="838200"/>
          </a:xfrm>
        </p:spPr>
        <p:txBody>
          <a:bodyPr anchor="ctr">
            <a:normAutofit/>
          </a:bodyPr>
          <a:lstStyle>
            <a:lvl1pPr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82296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Typ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 ppt BU-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04800" y="4495800"/>
            <a:ext cx="7772400" cy="860425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04800" y="5356225"/>
            <a:ext cx="4572000" cy="12954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Typ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Typ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2286000" y="3200400"/>
            <a:ext cx="4162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w Cen MT" pitchFamily="34" charset="0"/>
                <a:hlinkClick r:id="rId2"/>
              </a:rPr>
              <a:t>facebook.com/</a:t>
            </a:r>
            <a:r>
              <a:rPr lang="en-US" sz="2800" dirty="0" err="1" smtClean="0">
                <a:latin typeface="Tw Cen MT" pitchFamily="34" charset="0"/>
                <a:hlinkClick r:id="rId2"/>
              </a:rPr>
              <a:t>socsbinusuniv</a:t>
            </a:r>
            <a:endParaRPr lang="en-US" sz="2800" dirty="0">
              <a:latin typeface="Tw Cen MT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2286000" y="5334000"/>
            <a:ext cx="3403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w Cen MT" pitchFamily="34" charset="0"/>
                <a:hlinkClick r:id="rId3"/>
              </a:rPr>
              <a:t>youtube.com/</a:t>
            </a:r>
            <a:r>
              <a:rPr lang="en-US" sz="2800" dirty="0" err="1" smtClean="0">
                <a:latin typeface="Tw Cen MT" pitchFamily="34" charset="0"/>
                <a:hlinkClick r:id="rId3"/>
              </a:rPr>
              <a:t>socsbinus</a:t>
            </a:r>
            <a:endParaRPr lang="en-US" sz="2800" dirty="0">
              <a:latin typeface="Tw Cen MT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286000" y="4267199"/>
            <a:ext cx="1818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w Cen MT" pitchFamily="34" charset="0"/>
              </a:rPr>
              <a:t>@</a:t>
            </a:r>
            <a:r>
              <a:rPr lang="en-US" sz="2800" dirty="0" err="1" smtClean="0">
                <a:latin typeface="Tw Cen MT" pitchFamily="34" charset="0"/>
              </a:rPr>
              <a:t>socsbinus</a:t>
            </a:r>
            <a:endParaRPr lang="en-US" sz="2800" dirty="0" smtClean="0">
              <a:latin typeface="Tw Cen MT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457200" y="914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Follow Us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2286000" y="2133600"/>
            <a:ext cx="229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w Cen MT" pitchFamily="34" charset="0"/>
                <a:hlinkClick r:id="rId4"/>
              </a:rPr>
              <a:t>socs.binus.ac.id</a:t>
            </a:r>
            <a:endParaRPr lang="en-US" sz="2800" dirty="0">
              <a:latin typeface="Tw Cen MT" pitchFamily="34" charset="0"/>
            </a:endParaRPr>
          </a:p>
        </p:txBody>
      </p:sp>
      <p:pic>
        <p:nvPicPr>
          <p:cNvPr id="1029" name="Picture 5" descr="D:\Work\!Data Design\!Assets\Simple Icons by Dan Leech\1024\facebook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048000"/>
            <a:ext cx="838200" cy="838200"/>
          </a:xfrm>
          <a:prstGeom prst="rect">
            <a:avLst/>
          </a:prstGeom>
          <a:noFill/>
        </p:spPr>
      </p:pic>
      <p:pic>
        <p:nvPicPr>
          <p:cNvPr id="1030" name="Picture 6" descr="D:\Work\!Data Design\!Assets\Simple Icons by Dan Leech\1024\twitter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114800"/>
            <a:ext cx="838200" cy="838200"/>
          </a:xfrm>
          <a:prstGeom prst="rect">
            <a:avLst/>
          </a:prstGeom>
          <a:noFill/>
        </p:spPr>
      </p:pic>
      <p:pic>
        <p:nvPicPr>
          <p:cNvPr id="1032" name="Picture 8" descr="D:\Work\!Data Design\!Assets\Simple Icons by Dan Leech\1024\youtube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181600"/>
            <a:ext cx="838200" cy="838200"/>
          </a:xfrm>
          <a:prstGeom prst="rect">
            <a:avLst/>
          </a:prstGeom>
          <a:noFill/>
        </p:spPr>
      </p:pic>
      <p:pic>
        <p:nvPicPr>
          <p:cNvPr id="1033" name="Picture 9" descr="D:\Work\!Data Design\00. Font, Logo, &amp; Slide SoCS\Logo SoCS\Icon SoCS\ICON SOCS copy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19812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172200" y="61722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401"/>
            <a:ext cx="5486400" cy="38131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 ppt BU-3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6320135"/>
            <a:ext cx="8305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A</a:t>
            </a:r>
            <a:r>
              <a:rPr 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 world-class school of computer science</a:t>
            </a:r>
          </a:p>
          <a:p>
            <a:pPr algn="r"/>
            <a:r>
              <a:rPr 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www.socs.binus.ac.id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Tw Cen MT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76200"/>
            <a:ext cx="3352800" cy="762000"/>
          </a:xfrm>
          <a:prstGeom prst="rect">
            <a:avLst/>
          </a:prstGeom>
          <a:solidFill>
            <a:srgbClr val="00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D:\Work\2012 - 2013 Ganjil\18. Font, Logo, &amp; Slide\Logo SoCS\Logo SoCS - White White\Logo SoCS - White White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31648" y="-76200"/>
            <a:ext cx="2130552" cy="10150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1" r:id="rId3"/>
    <p:sldLayoutId id="2147483650" r:id="rId4"/>
    <p:sldLayoutId id="2147483662" r:id="rId5"/>
    <p:sldLayoutId id="2147483651" r:id="rId6"/>
    <p:sldLayoutId id="2147483654" r:id="rId7"/>
    <p:sldLayoutId id="2147483655" r:id="rId8"/>
    <p:sldLayoutId id="2147483657" r:id="rId9"/>
    <p:sldLayoutId id="2147483652" r:id="rId10"/>
    <p:sldLayoutId id="2147483653" r:id="rId11"/>
    <p:sldLayoutId id="2147483656" r:id="rId12"/>
    <p:sldLayoutId id="2147483658" r:id="rId13"/>
    <p:sldLayoutId id="2147483659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w Cen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w Cen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w Cen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w Cen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w Cen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w Cen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ocs.binus.ac.id/computing-laboratory/student-research/student-research-topic/" TargetMode="External"/><Relationship Id="rId2" Type="http://schemas.openxmlformats.org/officeDocument/2006/relationships/hyperlink" Target="http://socs.binus.ac.id/2012/04/26/daftar-dosen-pembimbing-skripsi-jurusan-teknik-informatika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ocs.binus.ac.id/2013/09/19/template-proposal-pkm-2013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Briefing </a:t>
            </a:r>
            <a:r>
              <a:rPr lang="en-US" sz="2800" dirty="0" err="1" smtClean="0"/>
              <a:t>Skripsi</a:t>
            </a:r>
            <a:r>
              <a:rPr lang="en-US" sz="2800" dirty="0" smtClean="0"/>
              <a:t> Semester </a:t>
            </a:r>
            <a:r>
              <a:rPr lang="en-US" sz="2800" dirty="0" err="1" smtClean="0"/>
              <a:t>Ganjil</a:t>
            </a:r>
            <a:r>
              <a:rPr lang="en-US" sz="2800" dirty="0" smtClean="0"/>
              <a:t> 2013/2014</a:t>
            </a:r>
            <a:br>
              <a:rPr lang="en-US" sz="2800" dirty="0" smtClean="0"/>
            </a:br>
            <a:r>
              <a:rPr lang="en-US" sz="2800" dirty="0" smtClean="0"/>
              <a:t>Computer Science Department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D4740 – </a:t>
            </a:r>
            <a:r>
              <a:rPr lang="en-US" dirty="0" err="1" smtClean="0"/>
              <a:t>Rhio</a:t>
            </a:r>
            <a:r>
              <a:rPr lang="en-US" dirty="0" smtClean="0"/>
              <a:t> </a:t>
            </a:r>
            <a:r>
              <a:rPr lang="en-US" dirty="0" err="1" smtClean="0"/>
              <a:t>Sutoyo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err="1" smtClean="0"/>
              <a:t>Halaman</a:t>
            </a:r>
            <a:r>
              <a:rPr lang="en-US" sz="2400" dirty="0" smtClean="0"/>
              <a:t> </a:t>
            </a:r>
            <a:r>
              <a:rPr lang="en-US" sz="2400" dirty="0" err="1" smtClean="0"/>
              <a:t>Judul</a:t>
            </a:r>
            <a:endParaRPr lang="en-US" sz="2400" dirty="0" smtClean="0"/>
          </a:p>
          <a:p>
            <a:pPr lvl="1"/>
            <a:r>
              <a:rPr lang="en-US" sz="2400" dirty="0" err="1" smtClean="0"/>
              <a:t>Lengkap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NIM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Mahasiswa</a:t>
            </a:r>
            <a:endParaRPr lang="en-US" sz="2400" dirty="0" smtClean="0"/>
          </a:p>
          <a:p>
            <a:pPr lvl="0"/>
            <a:r>
              <a:rPr lang="en-US" sz="2400" dirty="0" err="1" smtClean="0"/>
              <a:t>Latar</a:t>
            </a:r>
            <a:r>
              <a:rPr lang="en-US" sz="2400" dirty="0" smtClean="0"/>
              <a:t> </a:t>
            </a:r>
            <a:r>
              <a:rPr lang="en-US" sz="2400" dirty="0" err="1" smtClean="0"/>
              <a:t>Belakang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endParaRPr lang="en-US" sz="2400" dirty="0" smtClean="0"/>
          </a:p>
          <a:p>
            <a:pPr lvl="0"/>
            <a:r>
              <a:rPr lang="en-US" sz="2400" dirty="0" err="1" smtClean="0"/>
              <a:t>Perumusan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endParaRPr lang="en-US" sz="2400" dirty="0" smtClean="0"/>
          </a:p>
          <a:p>
            <a:pPr lvl="0"/>
            <a:r>
              <a:rPr lang="en-US" sz="2400" dirty="0" err="1" smtClean="0"/>
              <a:t>Tujuan</a:t>
            </a:r>
            <a:endParaRPr lang="en-US" sz="2400" dirty="0" smtClean="0"/>
          </a:p>
          <a:p>
            <a:pPr lvl="0"/>
            <a:r>
              <a:rPr lang="en-US" sz="2400" dirty="0" err="1" smtClean="0"/>
              <a:t>Luaran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Diharapkan</a:t>
            </a:r>
            <a:endParaRPr lang="en-US" sz="2400" dirty="0" smtClean="0"/>
          </a:p>
          <a:p>
            <a:pPr lvl="0"/>
            <a:r>
              <a:rPr lang="en-US" sz="2400" dirty="0" err="1" smtClean="0"/>
              <a:t>Kegunaan</a:t>
            </a:r>
            <a:endParaRPr lang="en-US" sz="2400" dirty="0" smtClean="0"/>
          </a:p>
          <a:p>
            <a:pPr lvl="0"/>
            <a:r>
              <a:rPr lang="en-US" sz="2400" dirty="0" err="1" smtClean="0"/>
              <a:t>Tinjauan</a:t>
            </a:r>
            <a:r>
              <a:rPr lang="en-US" sz="2400" dirty="0" smtClean="0"/>
              <a:t> </a:t>
            </a:r>
            <a:r>
              <a:rPr lang="en-US" sz="2400" dirty="0" err="1" smtClean="0"/>
              <a:t>Pustaka</a:t>
            </a:r>
            <a:endParaRPr lang="en-US" sz="2400" dirty="0" smtClean="0"/>
          </a:p>
          <a:p>
            <a:pPr lvl="0"/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endParaRPr lang="en-US" sz="2400" dirty="0" smtClean="0"/>
          </a:p>
          <a:p>
            <a:pPr lvl="0"/>
            <a:r>
              <a:rPr lang="en-US" sz="2400" dirty="0" err="1" smtClean="0"/>
              <a:t>Daftar</a:t>
            </a:r>
            <a:r>
              <a:rPr lang="en-US" sz="2400" dirty="0" smtClean="0"/>
              <a:t> </a:t>
            </a:r>
            <a:r>
              <a:rPr lang="en-US" sz="2400" dirty="0" err="1" smtClean="0"/>
              <a:t>Pustaka</a:t>
            </a: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Non-</a:t>
            </a:r>
            <a:r>
              <a:rPr lang="en-US" dirty="0" err="1" smtClean="0"/>
              <a:t>Kelas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err="1" smtClean="0">
                <a:cs typeface="ＭＳ Ｐゴシック" charset="0"/>
              </a:rPr>
              <a:t>Dapat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merupakan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lanjutan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dari</a:t>
            </a:r>
            <a:r>
              <a:rPr lang="en-US" sz="2800" dirty="0" smtClean="0">
                <a:cs typeface="ＭＳ Ｐゴシック" charset="0"/>
              </a:rPr>
              <a:t> KP Non-</a:t>
            </a:r>
            <a:r>
              <a:rPr lang="en-US" sz="2800" dirty="0" err="1" smtClean="0">
                <a:cs typeface="ＭＳ Ｐゴシック" charset="0"/>
              </a:rPr>
              <a:t>Reguler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atau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pengajuan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dari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mahasiswa</a:t>
            </a:r>
            <a:endParaRPr lang="en-US" sz="2800" dirty="0" smtClean="0">
              <a:cs typeface="ＭＳ Ｐゴシック" charset="0"/>
            </a:endParaRPr>
          </a:p>
          <a:p>
            <a:pPr algn="just"/>
            <a:endParaRPr lang="en-US" sz="2800" dirty="0" smtClean="0">
              <a:cs typeface="ＭＳ Ｐゴシック" charset="0"/>
            </a:endParaRPr>
          </a:p>
          <a:p>
            <a:pPr algn="just"/>
            <a:r>
              <a:rPr lang="en-US" sz="2800" dirty="0" err="1" smtClean="0">
                <a:cs typeface="ＭＳ Ｐゴシック" charset="0"/>
              </a:rPr>
              <a:t>Topik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harus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bersifat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altLang="ja-JP" sz="2800" i="1" dirty="0" smtClean="0">
                <a:cs typeface="ＭＳ Ｐゴシック" charset="0"/>
              </a:rPr>
              <a:t>advanced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dan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inovatif</a:t>
            </a:r>
            <a:r>
              <a:rPr lang="en-US" altLang="ja-JP" sz="2800" dirty="0" smtClean="0">
                <a:cs typeface="ＭＳ Ｐゴシック" charset="0"/>
              </a:rPr>
              <a:t> (</a:t>
            </a:r>
            <a:r>
              <a:rPr lang="en-US" altLang="ja-JP" sz="2800" dirty="0" err="1" smtClean="0">
                <a:cs typeface="ＭＳ Ｐゴシック" charset="0"/>
              </a:rPr>
              <a:t>mahasiswa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bisa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merupakan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gabungan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dari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dua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atau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lebih</a:t>
            </a:r>
            <a:r>
              <a:rPr lang="en-US" altLang="ja-JP" sz="2800" dirty="0" smtClean="0">
                <a:cs typeface="ＭＳ Ｐゴシック" charset="0"/>
              </a:rPr>
              <a:t> </a:t>
            </a:r>
            <a:r>
              <a:rPr lang="en-US" altLang="ja-JP" sz="2800" dirty="0" err="1" smtClean="0">
                <a:cs typeface="ＭＳ Ｐゴシック" charset="0"/>
              </a:rPr>
              <a:t>peminatan</a:t>
            </a:r>
            <a:r>
              <a:rPr lang="en-US" altLang="ja-JP" sz="2800" dirty="0" smtClean="0">
                <a:cs typeface="ＭＳ Ｐゴシック" charset="0"/>
              </a:rPr>
              <a:t>)</a:t>
            </a:r>
          </a:p>
          <a:p>
            <a:pPr algn="just"/>
            <a:endParaRPr lang="en-US" altLang="ja-JP" sz="2800" dirty="0" smtClean="0">
              <a:cs typeface="ＭＳ Ｐゴシック" charset="0"/>
            </a:endParaRPr>
          </a:p>
          <a:p>
            <a:pPr algn="just"/>
            <a:r>
              <a:rPr lang="en-US" sz="2800" dirty="0" err="1" smtClean="0">
                <a:cs typeface="ＭＳ Ｐゴシック" charset="0"/>
              </a:rPr>
              <a:t>Kelompok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wajib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untuk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membuat</a:t>
            </a:r>
            <a:r>
              <a:rPr lang="en-US" sz="2800" dirty="0" smtClean="0">
                <a:cs typeface="ＭＳ Ｐゴシック" charset="0"/>
              </a:rPr>
              <a:t> proposal </a:t>
            </a:r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untuk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terdaftar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dalam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non-</a:t>
            </a:r>
            <a:r>
              <a:rPr lang="en-US" sz="2800" dirty="0" err="1" smtClean="0">
                <a:cs typeface="ＭＳ Ｐゴシック" charset="0"/>
              </a:rPr>
              <a:t>kelas</a:t>
            </a:r>
            <a:endParaRPr lang="en-US" sz="2800" dirty="0" smtClean="0"/>
          </a:p>
          <a:p>
            <a:pPr algn="just"/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Non-</a:t>
            </a:r>
            <a:r>
              <a:rPr lang="en-US" dirty="0" err="1" smtClean="0"/>
              <a:t>Kelas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200" dirty="0" err="1" smtClean="0">
                <a:cs typeface="ＭＳ Ｐゴシック" charset="0"/>
              </a:rPr>
              <a:t>Diskusikan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isi</a:t>
            </a:r>
            <a:r>
              <a:rPr lang="en-US" sz="2200" dirty="0" smtClean="0">
                <a:cs typeface="ＭＳ Ｐゴシック" charset="0"/>
              </a:rPr>
              <a:t> proposal </a:t>
            </a:r>
            <a:r>
              <a:rPr lang="en-US" sz="2200" dirty="0" err="1" smtClean="0">
                <a:cs typeface="ＭＳ Ｐゴシック" charset="0"/>
              </a:rPr>
              <a:t>dengan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calon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pembimbing</a:t>
            </a:r>
            <a:endParaRPr lang="en-US" sz="2200" dirty="0" smtClean="0">
              <a:cs typeface="ＭＳ Ｐゴシック" charset="0"/>
            </a:endParaRPr>
          </a:p>
          <a:p>
            <a:pPr algn="just"/>
            <a:r>
              <a:rPr lang="en-US" sz="2200" dirty="0" smtClean="0">
                <a:cs typeface="ＭＳ Ｐゴシック" charset="0"/>
              </a:rPr>
              <a:t>Proposal </a:t>
            </a:r>
            <a:r>
              <a:rPr lang="en-US" sz="2200" dirty="0" err="1" smtClean="0">
                <a:cs typeface="ＭＳ Ｐゴシック" charset="0"/>
              </a:rPr>
              <a:t>hasil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diskusi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dengan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calon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dosen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pembimbing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disubmit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ke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pihak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Jurusan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untuk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diberikan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ke</a:t>
            </a:r>
            <a:r>
              <a:rPr lang="en-US" sz="2200" dirty="0" smtClean="0">
                <a:cs typeface="ＭＳ Ｐゴシック" charset="0"/>
              </a:rPr>
              <a:t> Concentration Content Coordinator (CCC) </a:t>
            </a:r>
            <a:r>
              <a:rPr lang="en-US" sz="2200" dirty="0" err="1" smtClean="0">
                <a:cs typeface="ＭＳ Ｐゴシック" charset="0"/>
              </a:rPr>
              <a:t>untuk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dapat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diperiksa</a:t>
            </a:r>
            <a:endParaRPr lang="en-US" sz="2200" dirty="0" smtClean="0">
              <a:cs typeface="ＭＳ Ｐゴシック" charset="0"/>
            </a:endParaRPr>
          </a:p>
          <a:p>
            <a:pPr lvl="1"/>
            <a:r>
              <a:rPr lang="en-US" sz="2000" dirty="0" err="1" smtClean="0"/>
              <a:t>Bagi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pembimbing</a:t>
            </a:r>
            <a:r>
              <a:rPr lang="en-US" sz="2000" dirty="0" smtClean="0"/>
              <a:t>, </a:t>
            </a:r>
            <a:r>
              <a:rPr lang="en-US" sz="2000" dirty="0" err="1" smtClean="0"/>
              <a:t>silakan</a:t>
            </a:r>
            <a:r>
              <a:rPr lang="en-US" sz="2000" dirty="0" smtClean="0"/>
              <a:t> </a:t>
            </a:r>
            <a:r>
              <a:rPr lang="en-US" sz="2000" dirty="0" err="1" smtClean="0"/>
              <a:t>lihat</a:t>
            </a:r>
            <a:r>
              <a:rPr lang="en-US" sz="2000" dirty="0" smtClean="0"/>
              <a:t> </a:t>
            </a:r>
            <a:r>
              <a:rPr lang="en-US" sz="2000" dirty="0" err="1" smtClean="0"/>
              <a:t>daftar</a:t>
            </a:r>
            <a:r>
              <a:rPr lang="en-US" sz="2000" dirty="0" smtClean="0"/>
              <a:t> </a:t>
            </a:r>
            <a:r>
              <a:rPr lang="en-US" sz="2000" dirty="0" err="1" smtClean="0"/>
              <a:t>dosen</a:t>
            </a:r>
            <a:r>
              <a:rPr lang="en-US" sz="2000" dirty="0" smtClean="0"/>
              <a:t> </a:t>
            </a:r>
            <a:r>
              <a:rPr lang="en-US" sz="2000" dirty="0" err="1" smtClean="0"/>
              <a:t>pembimbing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website </a:t>
            </a:r>
            <a:r>
              <a:rPr lang="en-US" sz="2000" dirty="0" err="1" smtClean="0"/>
              <a:t>SoCS</a:t>
            </a:r>
            <a:r>
              <a:rPr lang="en-US" sz="2000" dirty="0" smtClean="0"/>
              <a:t>:</a:t>
            </a:r>
            <a:br>
              <a:rPr lang="en-US" sz="2000" dirty="0" smtClean="0"/>
            </a:br>
            <a:r>
              <a:rPr lang="en-US" sz="2000" dirty="0" smtClean="0">
                <a:hlinkClick r:id="rId2"/>
              </a:rPr>
              <a:t>http://socs.binus.ac.id/2012/04/26/daftar-dosen-pembimbing-skripsi-jurusan-teknik-informatika/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lvl="1"/>
            <a:r>
              <a:rPr lang="en-US" sz="2000" dirty="0" err="1" smtClean="0"/>
              <a:t>Bagi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belum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topik</a:t>
            </a:r>
            <a:r>
              <a:rPr lang="en-US" sz="2000" dirty="0" smtClean="0"/>
              <a:t> </a:t>
            </a:r>
            <a:r>
              <a:rPr lang="en-US" sz="2000" dirty="0" err="1" smtClean="0"/>
              <a:t>skripsi</a:t>
            </a:r>
            <a:r>
              <a:rPr lang="en-US" sz="2000" dirty="0" smtClean="0"/>
              <a:t>, </a:t>
            </a:r>
            <a:r>
              <a:rPr lang="en-US" sz="2000" dirty="0" err="1" smtClean="0"/>
              <a:t>silahkan</a:t>
            </a:r>
            <a:r>
              <a:rPr lang="en-US" sz="2000" dirty="0" smtClean="0"/>
              <a:t> </a:t>
            </a:r>
            <a:r>
              <a:rPr lang="en-US" sz="2000" dirty="0" err="1" smtClean="0"/>
              <a:t>lihat</a:t>
            </a:r>
            <a:r>
              <a:rPr lang="en-US" sz="2000" dirty="0" smtClean="0"/>
              <a:t> </a:t>
            </a:r>
            <a:r>
              <a:rPr lang="en-US" sz="2000" dirty="0" err="1" smtClean="0"/>
              <a:t>daftar</a:t>
            </a:r>
            <a:r>
              <a:rPr lang="en-US" sz="2000" dirty="0" smtClean="0"/>
              <a:t> </a:t>
            </a:r>
            <a:r>
              <a:rPr lang="en-US" sz="2000" dirty="0" err="1" smtClean="0"/>
              <a:t>topik</a:t>
            </a:r>
            <a:r>
              <a:rPr lang="en-US" sz="2000" dirty="0" smtClean="0"/>
              <a:t> </a:t>
            </a:r>
            <a:r>
              <a:rPr lang="en-US" sz="2000" dirty="0" err="1" smtClean="0"/>
              <a:t>skripsi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website </a:t>
            </a:r>
            <a:r>
              <a:rPr lang="en-US" sz="2000" dirty="0" err="1" smtClean="0"/>
              <a:t>SoCS</a:t>
            </a:r>
            <a:r>
              <a:rPr lang="en-US" sz="2000" dirty="0" smtClean="0"/>
              <a:t>:</a:t>
            </a:r>
            <a:br>
              <a:rPr lang="en-US" sz="2000" dirty="0" smtClean="0"/>
            </a:br>
            <a:r>
              <a:rPr lang="en-US" sz="2000" dirty="0" smtClean="0">
                <a:hlinkClick r:id="rId3"/>
              </a:rPr>
              <a:t>http://socs.binus.ac.id/computing-laboratory/student-research/student-research-topic/</a:t>
            </a:r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Non-</a:t>
            </a:r>
            <a:r>
              <a:rPr lang="en-US" dirty="0" err="1" smtClean="0"/>
              <a:t>Kelas</a:t>
            </a:r>
            <a:r>
              <a:rPr lang="en-US" dirty="0" smtClean="0"/>
              <a:t>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en-US" sz="2800" dirty="0" err="1" smtClean="0"/>
              <a:t>Bagi</a:t>
            </a:r>
            <a:r>
              <a:rPr lang="en-US" sz="2800" dirty="0" smtClean="0"/>
              <a:t> </a:t>
            </a:r>
            <a:r>
              <a:rPr lang="en-US" sz="2800" dirty="0" err="1" smtClean="0"/>
              <a:t>mahasiswa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mengambil</a:t>
            </a:r>
            <a:r>
              <a:rPr lang="en-US" sz="2800" dirty="0" smtClean="0"/>
              <a:t> </a:t>
            </a:r>
            <a:r>
              <a:rPr lang="en-US" sz="2800" dirty="0" err="1" smtClean="0"/>
              <a:t>skripsi</a:t>
            </a:r>
            <a:r>
              <a:rPr lang="en-US" sz="2800" dirty="0" smtClean="0"/>
              <a:t> non-</a:t>
            </a:r>
            <a:r>
              <a:rPr lang="en-US" sz="2800" dirty="0" err="1" smtClean="0"/>
              <a:t>kelas</a:t>
            </a:r>
            <a:r>
              <a:rPr lang="en-US" sz="2800" dirty="0" smtClean="0"/>
              <a:t> </a:t>
            </a:r>
            <a:r>
              <a:rPr lang="en-US" sz="2800" dirty="0" err="1" smtClean="0"/>
              <a:t>harap</a:t>
            </a:r>
            <a:r>
              <a:rPr lang="en-US" sz="2800" dirty="0" smtClean="0"/>
              <a:t> </a:t>
            </a:r>
            <a:r>
              <a:rPr lang="en-US" sz="2800" dirty="0" err="1" smtClean="0"/>
              <a:t>membuat</a:t>
            </a:r>
            <a:r>
              <a:rPr lang="en-US" sz="2800" dirty="0" smtClean="0"/>
              <a:t> proposal PKM-</a:t>
            </a:r>
            <a:r>
              <a:rPr lang="en-US" sz="2800" dirty="0" err="1" smtClean="0"/>
              <a:t>nya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menggunakan</a:t>
            </a:r>
            <a:r>
              <a:rPr lang="en-US" sz="2800" dirty="0" smtClean="0"/>
              <a:t> format yang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-download </a:t>
            </a:r>
            <a:r>
              <a:rPr lang="en-US" sz="2800" dirty="0" err="1" smtClean="0"/>
              <a:t>pada</a:t>
            </a:r>
            <a:r>
              <a:rPr lang="en-US" sz="2800" dirty="0" smtClean="0"/>
              <a:t> link </a:t>
            </a:r>
            <a:r>
              <a:rPr lang="en-US" sz="2800" dirty="0" err="1" smtClean="0"/>
              <a:t>berikut</a:t>
            </a:r>
            <a:r>
              <a:rPr lang="en-US" sz="2800" dirty="0" smtClean="0"/>
              <a:t>:</a:t>
            </a:r>
          </a:p>
          <a:p>
            <a:pPr lvl="0" indent="-3175" algn="just">
              <a:buNone/>
            </a:pPr>
            <a:r>
              <a:rPr lang="en-US" sz="2800" dirty="0" smtClean="0">
                <a:hlinkClick r:id="rId2"/>
              </a:rPr>
              <a:t>http://socs.binus.ac.id/2013/09/19/template-proposal-pkm-2013/</a:t>
            </a: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 </a:t>
            </a:r>
            <a:r>
              <a:rPr lang="en-US" dirty="0" err="1" smtClean="0"/>
              <a:t>Skripsi</a:t>
            </a:r>
            <a:r>
              <a:rPr lang="en-US" dirty="0" smtClean="0"/>
              <a:t> Non-</a:t>
            </a:r>
            <a:r>
              <a:rPr lang="en-US" dirty="0" err="1" smtClean="0"/>
              <a:t>Kelas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Internship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Internship </a:t>
            </a:r>
            <a:r>
              <a:rPr lang="en-US" sz="2800" b="1" dirty="0" smtClean="0">
                <a:solidFill>
                  <a:srgbClr val="FF0000"/>
                </a:solidFill>
                <a:cs typeface="ＭＳ Ｐゴシック" charset="0"/>
              </a:rPr>
              <a:t>HANYA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berjalan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di</a:t>
            </a:r>
            <a:r>
              <a:rPr lang="en-US" sz="2800" dirty="0" smtClean="0">
                <a:cs typeface="ＭＳ Ｐゴシック" charset="0"/>
              </a:rPr>
              <a:t> semester </a:t>
            </a:r>
            <a:r>
              <a:rPr lang="en-US" sz="2800" dirty="0" err="1" smtClean="0">
                <a:cs typeface="ＭＳ Ｐゴシック" charset="0"/>
              </a:rPr>
              <a:t>Ganjil</a:t>
            </a:r>
            <a:endParaRPr lang="en-US" sz="2800" dirty="0" smtClean="0">
              <a:cs typeface="ＭＳ Ｐゴシック" charset="0"/>
            </a:endParaRPr>
          </a:p>
          <a:p>
            <a:pPr algn="just"/>
            <a:r>
              <a:rPr lang="en-US" sz="2800" dirty="0" err="1" smtClean="0">
                <a:cs typeface="ＭＳ Ｐゴシック" charset="0"/>
              </a:rPr>
              <a:t>Skripsi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dengan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Kerja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Magang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Mitra</a:t>
            </a:r>
            <a:r>
              <a:rPr lang="en-US" sz="2800" dirty="0" smtClean="0">
                <a:cs typeface="ＭＳ Ｐゴシック" charset="0"/>
              </a:rPr>
              <a:t> Internship</a:t>
            </a:r>
          </a:p>
          <a:p>
            <a:pPr algn="just"/>
            <a:r>
              <a:rPr lang="en-US" sz="2800" dirty="0" err="1" smtClean="0">
                <a:cs typeface="ＭＳ Ｐゴシック" charset="0"/>
              </a:rPr>
              <a:t>Pengalaman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ikut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dalam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tim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Proyek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dunia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kerja</a:t>
            </a:r>
            <a:endParaRPr lang="en-US" sz="2800" dirty="0" smtClean="0">
              <a:cs typeface="ＭＳ Ｐゴシック" charset="0"/>
            </a:endParaRPr>
          </a:p>
          <a:p>
            <a:pPr algn="just"/>
            <a:r>
              <a:rPr lang="en-US" sz="2800" dirty="0" err="1" smtClean="0">
                <a:cs typeface="ＭＳ Ｐゴシック" charset="0"/>
              </a:rPr>
              <a:t>Melakukan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perancangan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dan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implementasi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aplikasi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terhadap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analisis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permasalahan</a:t>
            </a:r>
            <a:r>
              <a:rPr lang="en-US" sz="2800" dirty="0" smtClean="0">
                <a:cs typeface="ＭＳ Ｐゴシック" charset="0"/>
              </a:rPr>
              <a:t> yang </a:t>
            </a:r>
            <a:r>
              <a:rPr lang="en-US" sz="2800" dirty="0" err="1" smtClean="0">
                <a:cs typeface="ＭＳ Ｐゴシック" charset="0"/>
              </a:rPr>
              <a:t>diberikan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oleh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Mitra</a:t>
            </a:r>
            <a:r>
              <a:rPr lang="en-US" sz="2800" dirty="0" smtClean="0">
                <a:cs typeface="ＭＳ Ｐゴシック" charset="0"/>
              </a:rPr>
              <a:t> Internship</a:t>
            </a:r>
          </a:p>
          <a:p>
            <a:pPr algn="just"/>
            <a:r>
              <a:rPr lang="en-US" sz="2800" dirty="0" err="1" smtClean="0">
                <a:cs typeface="ＭＳ Ｐゴシック" charset="0"/>
              </a:rPr>
              <a:t>Topik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bisa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berupa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b="1" dirty="0" err="1" smtClean="0">
                <a:cs typeface="ＭＳ Ｐゴシック" charset="0"/>
              </a:rPr>
              <a:t>sesuai</a:t>
            </a:r>
            <a:r>
              <a:rPr lang="en-US" sz="2800" b="1" dirty="0" smtClean="0">
                <a:cs typeface="ＭＳ Ｐゴシック" charset="0"/>
              </a:rPr>
              <a:t> </a:t>
            </a:r>
            <a:r>
              <a:rPr lang="en-US" sz="2800" b="1" dirty="0" err="1" smtClean="0">
                <a:cs typeface="ＭＳ Ｐゴシック" charset="0"/>
              </a:rPr>
              <a:t>peminatan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atau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dirty="0" err="1" smtClean="0">
                <a:cs typeface="ＭＳ Ｐゴシック" charset="0"/>
              </a:rPr>
              <a:t>juga</a:t>
            </a:r>
            <a:r>
              <a:rPr lang="en-US" sz="2800" dirty="0" smtClean="0">
                <a:cs typeface="ＭＳ Ｐゴシック" charset="0"/>
              </a:rPr>
              <a:t> </a:t>
            </a:r>
            <a:r>
              <a:rPr lang="en-US" sz="2800" b="1" dirty="0" err="1" smtClean="0">
                <a:cs typeface="ＭＳ Ｐゴシック" charset="0"/>
              </a:rPr>
              <a:t>lintas</a:t>
            </a:r>
            <a:r>
              <a:rPr lang="en-US" sz="2800" b="1" dirty="0" smtClean="0">
                <a:cs typeface="ＭＳ Ｐゴシック" charset="0"/>
              </a:rPr>
              <a:t> </a:t>
            </a:r>
            <a:r>
              <a:rPr lang="en-US" sz="2800" b="1" dirty="0" err="1" smtClean="0">
                <a:cs typeface="ＭＳ Ｐゴシック" charset="0"/>
              </a:rPr>
              <a:t>peminatan</a:t>
            </a:r>
            <a:endParaRPr lang="en-US" sz="2800" b="1" dirty="0" smtClean="0">
              <a:cs typeface="ＭＳ Ｐゴシック" charset="0"/>
            </a:endParaRPr>
          </a:p>
          <a:p>
            <a:pPr marL="0" indent="0" algn="just">
              <a:buNone/>
            </a:pPr>
            <a:endParaRPr lang="en-US" sz="2800" dirty="0" smtClean="0"/>
          </a:p>
          <a:p>
            <a:pPr algn="just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Internship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297363"/>
          </a:xfrm>
        </p:spPr>
        <p:txBody>
          <a:bodyPr>
            <a:noAutofit/>
          </a:bodyPr>
          <a:lstStyle/>
          <a:p>
            <a:pPr algn="just"/>
            <a:r>
              <a:rPr lang="en-US" sz="2600" dirty="0" smtClean="0">
                <a:cs typeface="ＭＳ Ｐゴシック" charset="0"/>
              </a:rPr>
              <a:t>Internship </a:t>
            </a:r>
            <a:r>
              <a:rPr lang="en-US" sz="2600" dirty="0" err="1" smtClean="0">
                <a:cs typeface="ＭＳ Ｐゴシック" charset="0"/>
              </a:rPr>
              <a:t>di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perusahaan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selama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i="1" dirty="0" smtClean="0">
                <a:cs typeface="ＭＳ Ｐゴシック" charset="0"/>
              </a:rPr>
              <a:t>(minimal)</a:t>
            </a:r>
            <a:r>
              <a:rPr lang="en-US" sz="2600" dirty="0" smtClean="0">
                <a:cs typeface="ＭＳ Ｐゴシック" charset="0"/>
              </a:rPr>
              <a:t> 192 jam</a:t>
            </a:r>
          </a:p>
          <a:p>
            <a:pPr algn="just"/>
            <a:r>
              <a:rPr lang="en-US" sz="2600" dirty="0" err="1" smtClean="0">
                <a:cs typeface="ＭＳ Ｐゴシック" charset="0"/>
              </a:rPr>
              <a:t>Bimbingan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dengan</a:t>
            </a:r>
            <a:r>
              <a:rPr lang="en-US" sz="2600" dirty="0" smtClean="0">
                <a:cs typeface="ＭＳ Ｐゴシック" charset="0"/>
              </a:rPr>
              <a:t> PIC Internship </a:t>
            </a:r>
            <a:r>
              <a:rPr lang="en-US" sz="2600" dirty="0" err="1" smtClean="0">
                <a:cs typeface="ＭＳ Ｐゴシック" charset="0"/>
              </a:rPr>
              <a:t>mitra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dengan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mengisi</a:t>
            </a:r>
            <a:r>
              <a:rPr lang="en-US" sz="2600" dirty="0" smtClean="0">
                <a:cs typeface="ＭＳ Ｐゴシック" charset="0"/>
              </a:rPr>
              <a:t> logbook (</a:t>
            </a:r>
            <a:r>
              <a:rPr lang="en-US" sz="2600" dirty="0" err="1" smtClean="0">
                <a:cs typeface="ＭＳ Ｐゴシック" charset="0"/>
              </a:rPr>
              <a:t>kegiatan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setiap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hari</a:t>
            </a:r>
            <a:r>
              <a:rPr lang="en-US" sz="2600" dirty="0" smtClean="0">
                <a:cs typeface="ＭＳ Ｐゴシック" charset="0"/>
              </a:rPr>
              <a:t>) </a:t>
            </a:r>
            <a:r>
              <a:rPr lang="en-US" sz="2600" dirty="0" err="1" smtClean="0">
                <a:cs typeface="ＭＳ Ｐゴシック" charset="0"/>
              </a:rPr>
              <a:t>selama</a:t>
            </a:r>
            <a:r>
              <a:rPr lang="en-US" sz="2600" dirty="0" smtClean="0">
                <a:cs typeface="ＭＳ Ｐゴシック" charset="0"/>
              </a:rPr>
              <a:t> Internship</a:t>
            </a:r>
          </a:p>
          <a:p>
            <a:pPr algn="just"/>
            <a:r>
              <a:rPr lang="en-US" sz="2600" dirty="0" err="1" smtClean="0">
                <a:cs typeface="ＭＳ Ｐゴシック" charset="0"/>
              </a:rPr>
              <a:t>Konsultasi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dengan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dosen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pembimbing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Jurusan</a:t>
            </a:r>
            <a:r>
              <a:rPr lang="en-US" sz="2600" dirty="0" smtClean="0">
                <a:cs typeface="ＭＳ Ｐゴシック" charset="0"/>
              </a:rPr>
              <a:t> (</a:t>
            </a:r>
            <a:r>
              <a:rPr lang="en-US" sz="2600" dirty="0" err="1" smtClean="0">
                <a:cs typeface="ＭＳ Ｐゴシック" charset="0"/>
              </a:rPr>
              <a:t>menggunakan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buku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konsultasi</a:t>
            </a:r>
            <a:r>
              <a:rPr lang="en-US" sz="2600" dirty="0" smtClean="0">
                <a:cs typeface="ＭＳ Ｐゴシック" charset="0"/>
              </a:rPr>
              <a:t> </a:t>
            </a:r>
            <a:r>
              <a:rPr lang="en-US" sz="2600" dirty="0" err="1" smtClean="0">
                <a:cs typeface="ＭＳ Ｐゴシック" charset="0"/>
              </a:rPr>
              <a:t>skripsi</a:t>
            </a:r>
            <a:r>
              <a:rPr lang="en-US" sz="2600" dirty="0" smtClean="0">
                <a:cs typeface="ＭＳ Ｐゴシック" charset="0"/>
              </a:rPr>
              <a:t> non-</a:t>
            </a:r>
            <a:r>
              <a:rPr lang="en-US" sz="2600" dirty="0" err="1" smtClean="0">
                <a:cs typeface="ＭＳ Ｐゴシック" charset="0"/>
              </a:rPr>
              <a:t>kelas</a:t>
            </a:r>
            <a:r>
              <a:rPr lang="en-US" sz="2600" dirty="0" smtClean="0">
                <a:cs typeface="ＭＳ Ｐゴシック" charset="0"/>
              </a:rPr>
              <a:t>):</a:t>
            </a:r>
          </a:p>
          <a:p>
            <a:pPr lvl="1" algn="just"/>
            <a:r>
              <a:rPr lang="en-US" sz="2400" b="1" dirty="0" smtClean="0"/>
              <a:t>Workshop (</a:t>
            </a:r>
            <a:r>
              <a:rPr lang="en-US" sz="2400" b="1" dirty="0" err="1" smtClean="0"/>
              <a:t>selama</a:t>
            </a:r>
            <a:r>
              <a:rPr lang="en-US" sz="2400" b="1" dirty="0" smtClean="0"/>
              <a:t> Internship)</a:t>
            </a:r>
          </a:p>
          <a:p>
            <a:pPr lvl="1" indent="-4763" algn="just">
              <a:buNone/>
            </a:pPr>
            <a:r>
              <a:rPr lang="en-US" sz="2400" dirty="0" smtClean="0"/>
              <a:t>Minimal </a:t>
            </a:r>
            <a:r>
              <a:rPr lang="en-US" sz="2400" dirty="0" err="1" smtClean="0"/>
              <a:t>pada</a:t>
            </a:r>
            <a:r>
              <a:rPr lang="en-US" sz="2400" dirty="0" smtClean="0"/>
              <a:t> Interval </a:t>
            </a:r>
            <a:r>
              <a:rPr lang="en-US" sz="2400" b="1" dirty="0" smtClean="0"/>
              <a:t>40 jam</a:t>
            </a:r>
            <a:r>
              <a:rPr lang="en-US" sz="2400" dirty="0" smtClean="0"/>
              <a:t>, </a:t>
            </a:r>
            <a:r>
              <a:rPr lang="en-US" sz="2400" b="1" dirty="0" smtClean="0"/>
              <a:t>100 jam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b="1" dirty="0" smtClean="0"/>
              <a:t>192 jam</a:t>
            </a:r>
          </a:p>
          <a:p>
            <a:pPr lvl="1" algn="just"/>
            <a:r>
              <a:rPr lang="en-US" sz="2400" b="1" dirty="0" err="1" smtClean="0"/>
              <a:t>Penyusunan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Laporan</a:t>
            </a:r>
            <a:endParaRPr lang="en-US" sz="2400" b="1" dirty="0" smtClean="0"/>
          </a:p>
          <a:p>
            <a:pPr lvl="1" indent="-4763" algn="just">
              <a:buNone/>
            </a:pPr>
            <a:r>
              <a:rPr lang="en-US" sz="2400" dirty="0" smtClean="0"/>
              <a:t>Minimal 10x </a:t>
            </a:r>
            <a:r>
              <a:rPr lang="en-US" sz="2400" dirty="0" err="1" smtClean="0"/>
              <a:t>pertemuan</a:t>
            </a:r>
            <a:r>
              <a:rPr lang="en-US" sz="2400" dirty="0" smtClean="0"/>
              <a:t>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menyelesaikan</a:t>
            </a:r>
            <a:r>
              <a:rPr lang="en-US" sz="2400" dirty="0" smtClean="0"/>
              <a:t> Internship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r>
              <a:rPr lang="en-US" dirty="0" smtClean="0"/>
              <a:t> Internship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200" dirty="0" err="1" smtClean="0">
                <a:cs typeface="ＭＳ Ｐゴシック" charset="0"/>
              </a:rPr>
              <a:t>Syarat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Layak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Softcover</a:t>
            </a:r>
            <a:r>
              <a:rPr lang="en-US" sz="2200" dirty="0" smtClean="0">
                <a:cs typeface="ＭＳ Ｐゴシック" charset="0"/>
              </a:rPr>
              <a:t>:</a:t>
            </a:r>
          </a:p>
          <a:p>
            <a:pPr lvl="1" algn="just"/>
            <a:r>
              <a:rPr lang="en-US" sz="2200" dirty="0" err="1" smtClean="0"/>
              <a:t>Tanda</a:t>
            </a:r>
            <a:r>
              <a:rPr lang="en-US" sz="2200" dirty="0" smtClean="0"/>
              <a:t> </a:t>
            </a:r>
            <a:r>
              <a:rPr lang="en-US" sz="2200" dirty="0" err="1" smtClean="0"/>
              <a:t>tangan</a:t>
            </a:r>
            <a:r>
              <a:rPr lang="en-US" sz="2200" dirty="0" smtClean="0"/>
              <a:t> </a:t>
            </a:r>
            <a:r>
              <a:rPr lang="en-US" sz="2200" dirty="0" err="1" smtClean="0"/>
              <a:t>dosen</a:t>
            </a:r>
            <a:r>
              <a:rPr lang="en-US" sz="2200" dirty="0" smtClean="0"/>
              <a:t> </a:t>
            </a:r>
            <a:r>
              <a:rPr lang="en-US" sz="2200" dirty="0" err="1" smtClean="0"/>
              <a:t>pembimbing</a:t>
            </a:r>
            <a:r>
              <a:rPr lang="en-US" sz="2200" dirty="0" smtClean="0"/>
              <a:t> </a:t>
            </a:r>
            <a:r>
              <a:rPr lang="en-US" sz="2200" dirty="0" err="1" smtClean="0"/>
              <a:t>jurusan</a:t>
            </a:r>
            <a:r>
              <a:rPr lang="en-US" sz="2200" dirty="0" smtClean="0"/>
              <a:t> &amp; PIC Internship </a:t>
            </a:r>
            <a:r>
              <a:rPr lang="en-US" sz="2200" dirty="0" err="1" smtClean="0"/>
              <a:t>mitra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Halaman</a:t>
            </a:r>
            <a:r>
              <a:rPr lang="en-US" sz="2200" dirty="0" smtClean="0"/>
              <a:t> </a:t>
            </a:r>
            <a:r>
              <a:rPr lang="en-US" sz="2200" dirty="0" err="1" smtClean="0"/>
              <a:t>Persetujuan</a:t>
            </a:r>
            <a:r>
              <a:rPr lang="en-US" sz="2200" dirty="0" smtClean="0"/>
              <a:t> Soft Cover </a:t>
            </a:r>
            <a:r>
              <a:rPr lang="en-US" sz="2200" dirty="0" err="1" smtClean="0"/>
              <a:t>Laporan</a:t>
            </a:r>
            <a:r>
              <a:rPr lang="en-US" sz="2200" dirty="0" smtClean="0"/>
              <a:t> Internship</a:t>
            </a:r>
          </a:p>
          <a:p>
            <a:pPr lvl="1" algn="just"/>
            <a:r>
              <a:rPr lang="en-US" sz="2200" dirty="0" smtClean="0"/>
              <a:t>Jam </a:t>
            </a:r>
            <a:r>
              <a:rPr lang="en-US" sz="2200" dirty="0" err="1" smtClean="0"/>
              <a:t>kerja</a:t>
            </a:r>
            <a:r>
              <a:rPr lang="en-US" sz="2200" dirty="0" smtClean="0"/>
              <a:t> Internship: 192 jam</a:t>
            </a:r>
          </a:p>
          <a:p>
            <a:pPr lvl="1" algn="just"/>
            <a:r>
              <a:rPr lang="en-US" sz="2200" dirty="0" err="1" smtClean="0"/>
              <a:t>Jumlah</a:t>
            </a:r>
            <a:r>
              <a:rPr lang="en-US" sz="2200" dirty="0" smtClean="0"/>
              <a:t> </a:t>
            </a:r>
            <a:r>
              <a:rPr lang="en-US" sz="2200" dirty="0" err="1" smtClean="0"/>
              <a:t>konsultasi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dosen</a:t>
            </a:r>
            <a:r>
              <a:rPr lang="en-US" sz="2200" dirty="0" smtClean="0"/>
              <a:t> </a:t>
            </a:r>
            <a:r>
              <a:rPr lang="en-US" sz="2200" dirty="0" err="1" smtClean="0"/>
              <a:t>pembimbing</a:t>
            </a:r>
            <a:r>
              <a:rPr lang="en-US" sz="2200" dirty="0" smtClean="0"/>
              <a:t> </a:t>
            </a:r>
            <a:r>
              <a:rPr lang="en-US" sz="2200" dirty="0" err="1" smtClean="0"/>
              <a:t>jurusan</a:t>
            </a:r>
            <a:r>
              <a:rPr lang="en-US" sz="2200" dirty="0" smtClean="0"/>
              <a:t> </a:t>
            </a:r>
            <a:r>
              <a:rPr lang="en-US" sz="2200" dirty="0" err="1" smtClean="0"/>
              <a:t>sesuai</a:t>
            </a:r>
            <a:r>
              <a:rPr lang="en-US" sz="2200" dirty="0" smtClean="0"/>
              <a:t> yang </a:t>
            </a:r>
            <a:r>
              <a:rPr lang="en-US" sz="2200" dirty="0" err="1" smtClean="0"/>
              <a:t>ditetapkan</a:t>
            </a:r>
            <a:endParaRPr lang="en-US" sz="2200" dirty="0" smtClean="0"/>
          </a:p>
          <a:p>
            <a:pPr lvl="1" algn="just"/>
            <a:r>
              <a:rPr lang="en-US" sz="2200" dirty="0" err="1" smtClean="0"/>
              <a:t>Untuk</a:t>
            </a:r>
            <a:r>
              <a:rPr lang="en-US" sz="2200" dirty="0" smtClean="0"/>
              <a:t> yang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layak</a:t>
            </a:r>
            <a:r>
              <a:rPr lang="en-US" sz="2200" dirty="0" smtClean="0"/>
              <a:t> </a:t>
            </a:r>
            <a:r>
              <a:rPr lang="en-US" sz="2200" dirty="0" err="1" smtClean="0"/>
              <a:t>softcover</a:t>
            </a:r>
            <a:r>
              <a:rPr lang="en-US" sz="2200" dirty="0" smtClean="0"/>
              <a:t>, </a:t>
            </a:r>
            <a:r>
              <a:rPr lang="en-US" sz="2200" dirty="0" err="1" smtClean="0"/>
              <a:t>harus</a:t>
            </a:r>
            <a:r>
              <a:rPr lang="en-US" sz="2200" dirty="0" smtClean="0"/>
              <a:t> </a:t>
            </a:r>
            <a:r>
              <a:rPr lang="en-US" sz="2200" dirty="0" err="1" smtClean="0"/>
              <a:t>segera</a:t>
            </a:r>
            <a:r>
              <a:rPr lang="en-US" sz="2200" dirty="0" smtClean="0"/>
              <a:t> </a:t>
            </a:r>
            <a:r>
              <a:rPr lang="en-US" sz="2200" dirty="0" err="1" smtClean="0"/>
              <a:t>registrasi</a:t>
            </a:r>
            <a:r>
              <a:rPr lang="en-US" sz="2200" dirty="0" smtClean="0"/>
              <a:t> </a:t>
            </a:r>
            <a:r>
              <a:rPr lang="en-US" sz="2200" dirty="0" err="1" smtClean="0"/>
              <a:t>skripsi</a:t>
            </a:r>
            <a:r>
              <a:rPr lang="en-US" sz="2200" dirty="0" smtClean="0"/>
              <a:t> </a:t>
            </a:r>
            <a:r>
              <a:rPr lang="en-US" sz="2200" dirty="0" err="1" smtClean="0"/>
              <a:t>untuk</a:t>
            </a:r>
            <a:r>
              <a:rPr lang="en-US" sz="2200" dirty="0" smtClean="0"/>
              <a:t> semester </a:t>
            </a:r>
            <a:r>
              <a:rPr lang="en-US" sz="2200" dirty="0" err="1" smtClean="0"/>
              <a:t>berjalan</a:t>
            </a:r>
            <a:r>
              <a:rPr lang="en-US" sz="2200" dirty="0" smtClean="0"/>
              <a:t> (</a:t>
            </a:r>
            <a:r>
              <a:rPr lang="en-US" sz="2200" dirty="0" err="1" smtClean="0"/>
              <a:t>jika</a:t>
            </a:r>
            <a:r>
              <a:rPr lang="en-US" sz="2200" dirty="0" smtClean="0"/>
              <a:t> </a:t>
            </a:r>
            <a:r>
              <a:rPr lang="en-US" sz="2200" dirty="0" err="1" smtClean="0"/>
              <a:t>sebelum</a:t>
            </a:r>
            <a:r>
              <a:rPr lang="en-US" sz="2200" dirty="0" smtClean="0"/>
              <a:t> </a:t>
            </a:r>
            <a:r>
              <a:rPr lang="en-US" sz="2200" dirty="0" err="1" smtClean="0"/>
              <a:t>pertemuan</a:t>
            </a:r>
            <a:r>
              <a:rPr lang="en-US" sz="2200" dirty="0" smtClean="0"/>
              <a:t> </a:t>
            </a:r>
            <a:r>
              <a:rPr lang="en-US" sz="2200" dirty="0" err="1" smtClean="0"/>
              <a:t>ke</a:t>
            </a:r>
            <a:r>
              <a:rPr lang="en-US" sz="2200" dirty="0" smtClean="0"/>
              <a:t> 5 </a:t>
            </a:r>
            <a:r>
              <a:rPr lang="en-US" sz="2200" dirty="0" err="1" smtClean="0"/>
              <a:t>sudah</a:t>
            </a:r>
            <a:r>
              <a:rPr lang="en-US" sz="2200" dirty="0" smtClean="0"/>
              <a:t> </a:t>
            </a:r>
            <a:r>
              <a:rPr lang="en-US" sz="2200" dirty="0" err="1" smtClean="0"/>
              <a:t>diketahui</a:t>
            </a:r>
            <a:r>
              <a:rPr lang="en-US" sz="2200" dirty="0" smtClean="0"/>
              <a:t> status </a:t>
            </a:r>
            <a:r>
              <a:rPr lang="en-US" sz="2200" dirty="0" err="1" smtClean="0"/>
              <a:t>layak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tidaknya</a:t>
            </a:r>
            <a:r>
              <a:rPr lang="en-US" sz="2200" dirty="0" smtClean="0"/>
              <a:t>) </a:t>
            </a:r>
            <a:r>
              <a:rPr lang="en-US" sz="2200" dirty="0" err="1" smtClean="0"/>
              <a:t>atau</a:t>
            </a:r>
            <a:r>
              <a:rPr lang="en-US" sz="2200" dirty="0" smtClean="0"/>
              <a:t> semester </a:t>
            </a:r>
            <a:r>
              <a:rPr lang="en-US" sz="2200" dirty="0" err="1" smtClean="0"/>
              <a:t>berikutnya</a:t>
            </a:r>
            <a:r>
              <a:rPr lang="en-US" sz="2200" dirty="0" smtClean="0"/>
              <a:t> (</a:t>
            </a:r>
            <a:r>
              <a:rPr lang="en-US" sz="2200" dirty="0" err="1" smtClean="0"/>
              <a:t>jika</a:t>
            </a:r>
            <a:r>
              <a:rPr lang="en-US" sz="2200" dirty="0" smtClean="0"/>
              <a:t> </a:t>
            </a:r>
            <a:r>
              <a:rPr lang="en-US" sz="2200" dirty="0" err="1" smtClean="0"/>
              <a:t>lewat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pertemuan</a:t>
            </a:r>
            <a:r>
              <a:rPr lang="en-US" sz="2200" dirty="0" smtClean="0"/>
              <a:t> 5 </a:t>
            </a:r>
            <a:r>
              <a:rPr lang="en-US" sz="2200" dirty="0" err="1" smtClean="0"/>
              <a:t>baru</a:t>
            </a:r>
            <a:r>
              <a:rPr lang="en-US" sz="2200" dirty="0" smtClean="0"/>
              <a:t> </a:t>
            </a:r>
            <a:r>
              <a:rPr lang="en-US" sz="2200" dirty="0" err="1" smtClean="0"/>
              <a:t>diketahui</a:t>
            </a:r>
            <a:r>
              <a:rPr lang="en-US" sz="2200" dirty="0" smtClean="0"/>
              <a:t> status </a:t>
            </a:r>
            <a:r>
              <a:rPr lang="en-US" sz="2200" dirty="0" err="1" smtClean="0"/>
              <a:t>layak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tidaknya</a:t>
            </a:r>
            <a:r>
              <a:rPr lang="en-US" sz="2200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ＭＳ Ｐゴシック" charset="0"/>
              </a:rPr>
              <a:t>Soft Cover </a:t>
            </a:r>
            <a:r>
              <a:rPr lang="en-US" dirty="0" err="1" smtClean="0">
                <a:cs typeface="ＭＳ Ｐゴシック" charset="0"/>
              </a:rPr>
              <a:t>Laporan</a:t>
            </a:r>
            <a:r>
              <a:rPr lang="en-US" dirty="0" smtClean="0">
                <a:cs typeface="ＭＳ Ｐゴシック" charset="0"/>
              </a:rPr>
              <a:t> Internship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cs typeface="ＭＳ Ｐゴシック" charset="0"/>
              </a:rPr>
              <a:t>Pengumpulan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Laporan</a:t>
            </a:r>
            <a:r>
              <a:rPr lang="en-US" sz="2400" dirty="0" smtClean="0">
                <a:cs typeface="ＭＳ Ｐゴシック" charset="0"/>
              </a:rPr>
              <a:t>:</a:t>
            </a:r>
          </a:p>
          <a:p>
            <a:pPr lvl="1"/>
            <a:r>
              <a:rPr lang="en-US" sz="2400" dirty="0" err="1" smtClean="0"/>
              <a:t>Mulai</a:t>
            </a:r>
            <a:r>
              <a:rPr lang="en-US" sz="2400" dirty="0" smtClean="0"/>
              <a:t> </a:t>
            </a:r>
            <a:r>
              <a:rPr lang="en-US" sz="2400" dirty="0" err="1" smtClean="0"/>
              <a:t>dikumpulkan</a:t>
            </a:r>
            <a:r>
              <a:rPr lang="en-US" sz="2400" dirty="0" smtClean="0"/>
              <a:t> : </a:t>
            </a:r>
            <a:r>
              <a:rPr lang="en-US" sz="2400" dirty="0" err="1" smtClean="0"/>
              <a:t>minggu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4 </a:t>
            </a:r>
            <a:r>
              <a:rPr lang="en-US" sz="2400" dirty="0" err="1" smtClean="0"/>
              <a:t>perkuliahan</a:t>
            </a:r>
            <a:endParaRPr lang="en-US" sz="2400" dirty="0" smtClean="0"/>
          </a:p>
          <a:p>
            <a:pPr lvl="1"/>
            <a:r>
              <a:rPr lang="en-US" sz="2400" dirty="0" smtClean="0"/>
              <a:t>Paling </a:t>
            </a:r>
            <a:r>
              <a:rPr lang="en-US" sz="2400" dirty="0" err="1" smtClean="0"/>
              <a:t>lambat</a:t>
            </a:r>
            <a:r>
              <a:rPr lang="en-US" sz="2400" dirty="0" smtClean="0"/>
              <a:t> : </a:t>
            </a:r>
            <a:r>
              <a:rPr lang="en-US" sz="2400" dirty="0" err="1" smtClean="0"/>
              <a:t>minggu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14 </a:t>
            </a:r>
            <a:r>
              <a:rPr lang="en-US" sz="2400" dirty="0" err="1" smtClean="0"/>
              <a:t>perkuliahan</a:t>
            </a:r>
            <a:endParaRPr lang="en-US" sz="2400" dirty="0" smtClean="0"/>
          </a:p>
          <a:p>
            <a:pPr lvl="1"/>
            <a:r>
              <a:rPr lang="en-US" sz="2400" dirty="0" smtClean="0"/>
              <a:t>Form </a:t>
            </a:r>
            <a:r>
              <a:rPr lang="en-US" sz="2400" dirty="0" err="1" smtClean="0"/>
              <a:t>Penilaian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diisi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PIC Internship </a:t>
            </a:r>
            <a:r>
              <a:rPr lang="en-US" sz="2400" dirty="0" err="1" smtClean="0"/>
              <a:t>Mitra</a:t>
            </a:r>
            <a:r>
              <a:rPr lang="en-US" sz="2400" dirty="0" smtClean="0"/>
              <a:t> (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amplop</a:t>
            </a:r>
            <a:r>
              <a:rPr lang="en-US" sz="2400" dirty="0" smtClean="0"/>
              <a:t> </a:t>
            </a:r>
            <a:r>
              <a:rPr lang="en-US" sz="2400" dirty="0" err="1" smtClean="0"/>
              <a:t>tertutup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Form </a:t>
            </a:r>
            <a:r>
              <a:rPr lang="en-US" sz="2400" dirty="0" err="1" smtClean="0"/>
              <a:t>Penilaian</a:t>
            </a:r>
            <a:r>
              <a:rPr lang="en-US" sz="2400" dirty="0" smtClean="0"/>
              <a:t> </a:t>
            </a:r>
            <a:r>
              <a:rPr lang="en-US" sz="2400" dirty="0" err="1" smtClean="0"/>
              <a:t>dosen</a:t>
            </a:r>
            <a:r>
              <a:rPr lang="en-US" sz="2400" dirty="0" smtClean="0"/>
              <a:t> </a:t>
            </a:r>
            <a:r>
              <a:rPr lang="en-US" sz="2400" dirty="0" err="1" smtClean="0"/>
              <a:t>pembimbing</a:t>
            </a:r>
            <a:r>
              <a:rPr lang="en-US" sz="2400" dirty="0" smtClean="0"/>
              <a:t> </a:t>
            </a:r>
            <a:r>
              <a:rPr lang="en-US" sz="2400" dirty="0" err="1" smtClean="0"/>
              <a:t>jurusan</a:t>
            </a:r>
            <a:r>
              <a:rPr lang="en-US" sz="2400" dirty="0" smtClean="0"/>
              <a:t> (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amplop</a:t>
            </a:r>
            <a:r>
              <a:rPr lang="en-US" sz="2400" dirty="0" smtClean="0"/>
              <a:t> </a:t>
            </a:r>
            <a:r>
              <a:rPr lang="en-US" sz="2400" dirty="0" err="1" smtClean="0"/>
              <a:t>tertutup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Log Book (individual)</a:t>
            </a:r>
          </a:p>
          <a:p>
            <a:pPr lvl="1"/>
            <a:r>
              <a:rPr lang="en-US" sz="2400" dirty="0" err="1" smtClean="0"/>
              <a:t>Buku</a:t>
            </a:r>
            <a:r>
              <a:rPr lang="en-US" sz="2400" dirty="0" smtClean="0"/>
              <a:t> </a:t>
            </a:r>
            <a:r>
              <a:rPr lang="en-US" sz="2400" dirty="0" err="1" smtClean="0"/>
              <a:t>Konsultasi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Non </a:t>
            </a:r>
            <a:r>
              <a:rPr lang="en-US" sz="2400" dirty="0" err="1" smtClean="0"/>
              <a:t>Kelas</a:t>
            </a:r>
            <a:r>
              <a:rPr lang="en-US" sz="2400" dirty="0" smtClean="0"/>
              <a:t> (individual)</a:t>
            </a:r>
          </a:p>
          <a:p>
            <a:pPr lvl="1"/>
            <a:r>
              <a:rPr lang="en-US" sz="2400" dirty="0" err="1" smtClean="0"/>
              <a:t>Laporan</a:t>
            </a:r>
            <a:r>
              <a:rPr lang="en-US" sz="2400" dirty="0" smtClean="0"/>
              <a:t> Internship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ＭＳ Ｐゴシック" charset="0"/>
              </a:rPr>
              <a:t>Soft Cover </a:t>
            </a:r>
            <a:r>
              <a:rPr lang="en-US" dirty="0" err="1" smtClean="0">
                <a:cs typeface="ＭＳ Ｐゴシック" charset="0"/>
              </a:rPr>
              <a:t>Laporan</a:t>
            </a:r>
            <a:r>
              <a:rPr lang="en-US" dirty="0" smtClean="0">
                <a:cs typeface="ＭＳ Ｐゴシック" charset="0"/>
              </a:rPr>
              <a:t> Internship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800" dirty="0" err="1" smtClean="0">
                <a:hlinkClick r:id="rId2" action="ppaction://hlinksldjump"/>
              </a:rPr>
              <a:t>Skripsi</a:t>
            </a:r>
            <a:r>
              <a:rPr lang="en-US" sz="2800" dirty="0" smtClean="0">
                <a:hlinkClick r:id="rId2" action="ppaction://hlinksldjump"/>
              </a:rPr>
              <a:t> </a:t>
            </a:r>
            <a:r>
              <a:rPr lang="en-US" sz="2800" dirty="0" err="1" smtClean="0">
                <a:hlinkClick r:id="rId2" action="ppaction://hlinksldjump"/>
              </a:rPr>
              <a:t>dan</a:t>
            </a:r>
            <a:r>
              <a:rPr lang="en-US" sz="2800" dirty="0" smtClean="0">
                <a:hlinkClick r:id="rId2" action="ppaction://hlinksldjump"/>
              </a:rPr>
              <a:t> </a:t>
            </a:r>
            <a:r>
              <a:rPr lang="en-US" sz="2800" dirty="0" err="1" smtClean="0">
                <a:hlinkClick r:id="rId2" action="ppaction://hlinksldjump"/>
              </a:rPr>
              <a:t>Syarat</a:t>
            </a:r>
            <a:r>
              <a:rPr lang="en-US" sz="2800" dirty="0" smtClean="0">
                <a:hlinkClick r:id="rId2" action="ppaction://hlinksldjump"/>
              </a:rPr>
              <a:t> </a:t>
            </a:r>
            <a:r>
              <a:rPr lang="en-US" sz="2800" dirty="0" err="1" smtClean="0">
                <a:hlinkClick r:id="rId2" action="ppaction://hlinksldjump"/>
              </a:rPr>
              <a:t>Skripsi</a:t>
            </a:r>
            <a:endParaRPr lang="en-US" sz="2800" dirty="0" smtClean="0"/>
          </a:p>
          <a:p>
            <a:pPr algn="just"/>
            <a:r>
              <a:rPr lang="en-US" sz="2800" dirty="0" err="1" smtClean="0">
                <a:hlinkClick r:id="rId3" action="ppaction://hlinksldjump"/>
              </a:rPr>
              <a:t>Tipe</a:t>
            </a:r>
            <a:r>
              <a:rPr lang="en-US" sz="2800" dirty="0" smtClean="0">
                <a:hlinkClick r:id="rId3" action="ppaction://hlinksldjump"/>
              </a:rPr>
              <a:t> </a:t>
            </a:r>
            <a:r>
              <a:rPr lang="en-US" sz="2800" dirty="0" err="1" smtClean="0">
                <a:hlinkClick r:id="rId3" action="ppaction://hlinksldjump"/>
              </a:rPr>
              <a:t>Skripsi</a:t>
            </a:r>
            <a:endParaRPr lang="en-US" sz="2800" dirty="0" smtClean="0"/>
          </a:p>
          <a:p>
            <a:pPr lvl="1" algn="just"/>
            <a:r>
              <a:rPr lang="en-US" sz="2400" dirty="0" err="1" smtClean="0"/>
              <a:t>Skripsi</a:t>
            </a:r>
            <a:r>
              <a:rPr lang="en-US" sz="2400" dirty="0" smtClean="0"/>
              <a:t> </a:t>
            </a:r>
            <a:r>
              <a:rPr lang="en-US" sz="2400" dirty="0" err="1" smtClean="0"/>
              <a:t>Kelas</a:t>
            </a:r>
            <a:r>
              <a:rPr lang="en-US" sz="2400" dirty="0" smtClean="0"/>
              <a:t>,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Non-</a:t>
            </a:r>
            <a:r>
              <a:rPr lang="en-US" sz="2400" dirty="0" err="1" smtClean="0"/>
              <a:t>Kelas</a:t>
            </a:r>
            <a:r>
              <a:rPr lang="en-US" sz="2400" dirty="0" smtClean="0"/>
              <a:t>,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Internship</a:t>
            </a:r>
          </a:p>
          <a:p>
            <a:pPr algn="just"/>
            <a:r>
              <a:rPr lang="en-US" sz="2800" dirty="0" err="1" smtClean="0">
                <a:hlinkClick r:id="rId4" action="ppaction://hlinksldjump"/>
              </a:rPr>
              <a:t>Skripsi</a:t>
            </a:r>
            <a:r>
              <a:rPr lang="en-US" sz="2800" dirty="0" smtClean="0">
                <a:hlinkClick r:id="rId4" action="ppaction://hlinksldjump"/>
              </a:rPr>
              <a:t> Multimedia and Game</a:t>
            </a:r>
            <a:endParaRPr lang="en-US" sz="2800" dirty="0" smtClean="0"/>
          </a:p>
          <a:p>
            <a:pPr lvl="1" algn="just"/>
            <a:r>
              <a:rPr lang="en-US" sz="2400" dirty="0" err="1" smtClean="0"/>
              <a:t>Topik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Interactive Multimedia</a:t>
            </a:r>
          </a:p>
          <a:p>
            <a:pPr lvl="1" algn="just"/>
            <a:r>
              <a:rPr lang="en-US" sz="2400" dirty="0" smtClean="0"/>
              <a:t>Outline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Multimedia and Game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Internship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319" y="2590801"/>
            <a:ext cx="8741362" cy="2773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cs typeface="ＭＳ Ｐゴシック" charset="0"/>
              </a:rPr>
              <a:t>Paling </a:t>
            </a:r>
            <a:r>
              <a:rPr lang="en-US" dirty="0" err="1" smtClean="0">
                <a:cs typeface="ＭＳ Ｐゴシック" charset="0"/>
              </a:rPr>
              <a:t>cepat</a:t>
            </a:r>
            <a:r>
              <a:rPr lang="en-US" dirty="0" smtClean="0">
                <a:cs typeface="ＭＳ Ｐゴシック" charset="0"/>
              </a:rPr>
              <a:t> 4 </a:t>
            </a:r>
            <a:r>
              <a:rPr lang="en-US" dirty="0" err="1" smtClean="0">
                <a:cs typeface="ＭＳ Ｐゴシック" charset="0"/>
              </a:rPr>
              <a:t>minggu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setelah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pengumpulan</a:t>
            </a:r>
            <a:r>
              <a:rPr lang="en-US" dirty="0" smtClean="0">
                <a:cs typeface="ＭＳ Ｐゴシック" charset="0"/>
              </a:rPr>
              <a:t> Soft Cover </a:t>
            </a:r>
            <a:r>
              <a:rPr lang="en-US" dirty="0" err="1" smtClean="0">
                <a:cs typeface="ＭＳ Ｐゴシック" charset="0"/>
              </a:rPr>
              <a:t>Laporan</a:t>
            </a:r>
            <a:r>
              <a:rPr lang="en-US" dirty="0" smtClean="0">
                <a:cs typeface="ＭＳ Ｐゴシック" charset="0"/>
              </a:rPr>
              <a:t> Internship</a:t>
            </a:r>
          </a:p>
          <a:p>
            <a:pPr algn="just"/>
            <a:r>
              <a:rPr lang="en-US" dirty="0" err="1" smtClean="0">
                <a:cs typeface="ＭＳ Ｐゴシック" charset="0"/>
              </a:rPr>
              <a:t>Ketentuan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Sidang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Pendadaran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mengikuti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ketentuan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Sidang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Pendadaran</a:t>
            </a:r>
            <a:r>
              <a:rPr lang="en-US" dirty="0" smtClean="0">
                <a:cs typeface="ＭＳ Ｐゴシック" charset="0"/>
              </a:rPr>
              <a:t> </a:t>
            </a:r>
            <a:r>
              <a:rPr lang="en-US" dirty="0" err="1" smtClean="0">
                <a:cs typeface="ＭＳ Ｐゴシック" charset="0"/>
              </a:rPr>
              <a:t>Skripsi</a:t>
            </a:r>
            <a:endParaRPr lang="id-ID" dirty="0" smtClean="0">
              <a:cs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Sidang</a:t>
            </a:r>
            <a:r>
              <a:rPr lang="en-US" dirty="0" smtClean="0"/>
              <a:t> </a:t>
            </a:r>
            <a:r>
              <a:rPr lang="en-US" dirty="0" err="1" smtClean="0"/>
              <a:t>Pendadaran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Multimedia </a:t>
            </a:r>
            <a:r>
              <a:rPr lang="en-US" dirty="0" err="1" smtClean="0"/>
              <a:t>dan</a:t>
            </a:r>
            <a:r>
              <a:rPr lang="en-US" dirty="0" smtClean="0"/>
              <a:t> Game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Interactive Multimedia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b="1" dirty="0" err="1" smtClean="0"/>
              <a:t>Skripsi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Kelas</a:t>
            </a:r>
            <a:endParaRPr lang="en-US" sz="1800" b="1" dirty="0" smtClean="0"/>
          </a:p>
          <a:p>
            <a:pPr lvl="1"/>
            <a:r>
              <a:rPr lang="en-US" sz="1800" dirty="0" smtClean="0"/>
              <a:t>Game</a:t>
            </a:r>
          </a:p>
          <a:p>
            <a:pPr lvl="1"/>
            <a:r>
              <a:rPr lang="en-US" sz="1800" dirty="0" smtClean="0"/>
              <a:t>Interactive Kiosk</a:t>
            </a:r>
          </a:p>
          <a:p>
            <a:pPr lvl="1"/>
            <a:r>
              <a:rPr lang="en-US" sz="1800" dirty="0" smtClean="0"/>
              <a:t>Computer Assisted Instruction (CAI)</a:t>
            </a:r>
          </a:p>
          <a:p>
            <a:pPr lvl="1"/>
            <a:r>
              <a:rPr lang="en-US" sz="1800" dirty="0" smtClean="0"/>
              <a:t>Interactive CD</a:t>
            </a:r>
          </a:p>
          <a:p>
            <a:pPr lvl="1"/>
            <a:endParaRPr lang="en-US" sz="1800" dirty="0" smtClean="0"/>
          </a:p>
          <a:p>
            <a:r>
              <a:rPr lang="en-US" sz="1800" b="1" dirty="0" err="1" smtClean="0"/>
              <a:t>Skripsi</a:t>
            </a:r>
            <a:r>
              <a:rPr lang="en-US" sz="1800" b="1" dirty="0" smtClean="0"/>
              <a:t> Non-</a:t>
            </a:r>
            <a:r>
              <a:rPr lang="en-US" sz="1800" b="1" dirty="0" err="1" smtClean="0"/>
              <a:t>Kelas</a:t>
            </a:r>
            <a:endParaRPr lang="en-US" sz="1800" b="1" dirty="0" smtClean="0"/>
          </a:p>
          <a:p>
            <a:pPr lvl="1"/>
            <a:r>
              <a:rPr lang="en-US" sz="1800" dirty="0" smtClean="0"/>
              <a:t>Advanced Game</a:t>
            </a:r>
          </a:p>
          <a:p>
            <a:pPr lvl="1"/>
            <a:r>
              <a:rPr lang="en-US" sz="1800" dirty="0" smtClean="0"/>
              <a:t>Interactive Kiosk Generator</a:t>
            </a:r>
          </a:p>
          <a:p>
            <a:pPr lvl="1"/>
            <a:r>
              <a:rPr lang="en-US" sz="1800" dirty="0" smtClean="0"/>
              <a:t>Computer Assisted Instruction Generator </a:t>
            </a:r>
          </a:p>
          <a:p>
            <a:pPr lvl="1"/>
            <a:r>
              <a:rPr lang="en-US" sz="1800" dirty="0" smtClean="0"/>
              <a:t>Multimedia Authoring Tools</a:t>
            </a:r>
          </a:p>
          <a:p>
            <a:pPr lvl="1"/>
            <a:r>
              <a:rPr lang="en-US" sz="1800" dirty="0" smtClean="0"/>
              <a:t>Augmented Reality</a:t>
            </a:r>
          </a:p>
          <a:p>
            <a:pPr lvl="1"/>
            <a:r>
              <a:rPr lang="en-US" sz="1800" dirty="0" smtClean="0"/>
              <a:t>Virtual Reality</a:t>
            </a:r>
          </a:p>
          <a:p>
            <a:pPr lvl="1"/>
            <a:r>
              <a:rPr lang="en-US" sz="1800" dirty="0" smtClean="0"/>
              <a:t>Other Advanced Topics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Topik</a:t>
            </a:r>
            <a:r>
              <a:rPr lang="en-US" sz="4800" dirty="0" smtClean="0"/>
              <a:t> </a:t>
            </a:r>
            <a:r>
              <a:rPr lang="en-US" sz="4800" dirty="0" err="1" smtClean="0">
                <a:latin typeface="Calibri" charset="0"/>
                <a:cs typeface="ＭＳ Ｐゴシック" charset="0"/>
              </a:rPr>
              <a:t>Skripsi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Syarat</a:t>
            </a:r>
            <a:r>
              <a:rPr lang="en-US" dirty="0" smtClean="0"/>
              <a:t> Minimal:</a:t>
            </a:r>
          </a:p>
          <a:p>
            <a:pPr lvl="1" algn="just"/>
            <a:r>
              <a:rPr lang="en-US" dirty="0" err="1" smtClean="0"/>
              <a:t>Topik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multimedia</a:t>
            </a:r>
          </a:p>
          <a:p>
            <a:pPr lvl="1" algn="just"/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minimal 4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multimedia (</a:t>
            </a:r>
            <a:r>
              <a:rPr lang="en-US" dirty="0" err="1" smtClean="0"/>
              <a:t>cth</a:t>
            </a:r>
            <a:r>
              <a:rPr lang="en-US" dirty="0" smtClean="0"/>
              <a:t>: </a:t>
            </a:r>
            <a:r>
              <a:rPr lang="en-US" dirty="0" err="1" smtClean="0"/>
              <a:t>teks</a:t>
            </a:r>
            <a:r>
              <a:rPr lang="en-US" dirty="0" smtClean="0"/>
              <a:t>, </a:t>
            </a:r>
            <a:r>
              <a:rPr lang="en-US" dirty="0" err="1" smtClean="0"/>
              <a:t>grafik</a:t>
            </a:r>
            <a:r>
              <a:rPr lang="en-US" dirty="0" smtClean="0"/>
              <a:t>, </a:t>
            </a:r>
            <a:r>
              <a:rPr lang="en-US" dirty="0" err="1" smtClean="0"/>
              <a:t>suara</a:t>
            </a:r>
            <a:r>
              <a:rPr lang="en-US" dirty="0" smtClean="0"/>
              <a:t>, video,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animasi</a:t>
            </a:r>
            <a:r>
              <a:rPr lang="en-US" dirty="0" smtClean="0"/>
              <a:t>)</a:t>
            </a:r>
          </a:p>
          <a:p>
            <a:pPr lvl="1" algn="just"/>
            <a:r>
              <a:rPr lang="en-US" dirty="0" err="1" smtClean="0"/>
              <a:t>Mempelajari</a:t>
            </a:r>
            <a:r>
              <a:rPr lang="en-US" dirty="0" smtClean="0"/>
              <a:t> “</a:t>
            </a:r>
            <a:r>
              <a:rPr lang="en-US" i="1" dirty="0" smtClean="0"/>
              <a:t>State of the Art</a:t>
            </a:r>
            <a:r>
              <a:rPr lang="en-US" dirty="0" smtClean="0"/>
              <a:t>”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(minimal 3 </a:t>
            </a:r>
            <a:r>
              <a:rPr lang="en-US" dirty="0" err="1" smtClean="0"/>
              <a:t>jurnal</a:t>
            </a:r>
            <a:r>
              <a:rPr lang="en-US" dirty="0" smtClean="0"/>
              <a:t> / paper national / international)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dirty="0" err="1" smtClean="0"/>
              <a:t>Ze-Nian</a:t>
            </a:r>
            <a:r>
              <a:rPr lang="en-US" sz="2000" dirty="0" smtClean="0"/>
              <a:t> Li, Mark S. Drew. (2003). </a:t>
            </a:r>
            <a:r>
              <a:rPr lang="en-US" sz="2000" b="1" dirty="0" smtClean="0"/>
              <a:t>Fundamentals of Multimedia. </a:t>
            </a:r>
          </a:p>
          <a:p>
            <a:pPr algn="just"/>
            <a:r>
              <a:rPr lang="en-US" sz="2000" dirty="0" smtClean="0"/>
              <a:t>Ernest Adams, Andrew </a:t>
            </a:r>
            <a:r>
              <a:rPr lang="en-US" sz="2000" dirty="0" err="1" smtClean="0"/>
              <a:t>Rollings</a:t>
            </a:r>
            <a:r>
              <a:rPr lang="en-US" sz="2000" dirty="0" smtClean="0"/>
              <a:t>. (2010). </a:t>
            </a:r>
            <a:r>
              <a:rPr lang="en-US" sz="2000" b="1" dirty="0" smtClean="0"/>
              <a:t>Fundamentals of game design.</a:t>
            </a:r>
          </a:p>
          <a:p>
            <a:pPr algn="just"/>
            <a:r>
              <a:rPr lang="en-US" sz="2000" dirty="0" smtClean="0"/>
              <a:t>Schell, Jesse. (2008). </a:t>
            </a:r>
            <a:r>
              <a:rPr lang="en-US" sz="2000" b="1" dirty="0" smtClean="0"/>
              <a:t>The art of game design: A book of lenses.</a:t>
            </a:r>
          </a:p>
          <a:p>
            <a:pPr algn="just"/>
            <a:r>
              <a:rPr lang="en-US" sz="2000" dirty="0" smtClean="0"/>
              <a:t>Ernest Adams, Andrew </a:t>
            </a:r>
            <a:r>
              <a:rPr lang="en-US" sz="2000" dirty="0" err="1" smtClean="0"/>
              <a:t>Rollings</a:t>
            </a:r>
            <a:r>
              <a:rPr lang="en-US" sz="2000" dirty="0" smtClean="0"/>
              <a:t>. (2003). </a:t>
            </a:r>
            <a:r>
              <a:rPr lang="en-US" sz="2000" b="1" dirty="0" smtClean="0"/>
              <a:t>Andrew </a:t>
            </a:r>
            <a:r>
              <a:rPr lang="en-US" sz="2000" b="1" dirty="0" err="1" smtClean="0"/>
              <a:t>Rollings</a:t>
            </a:r>
            <a:r>
              <a:rPr lang="en-US" sz="2000" b="1" dirty="0" smtClean="0"/>
              <a:t> and Ernest Adams on Game Design.</a:t>
            </a:r>
          </a:p>
          <a:p>
            <a:pPr algn="just"/>
            <a:r>
              <a:rPr lang="en-US" sz="2000" dirty="0" smtClean="0"/>
              <a:t>Ami </a:t>
            </a:r>
            <a:r>
              <a:rPr lang="en-US" sz="2000" dirty="0" err="1" smtClean="0"/>
              <a:t>Chopine</a:t>
            </a:r>
            <a:r>
              <a:rPr lang="en-US" sz="2000" dirty="0" smtClean="0"/>
              <a:t>. (2011). </a:t>
            </a:r>
            <a:r>
              <a:rPr lang="en-US" sz="2000" b="1" dirty="0" smtClean="0"/>
              <a:t>3D Art Essentials: The Fundamentals of 3D Modeling, Texturing, and Animation.</a:t>
            </a:r>
          </a:p>
          <a:p>
            <a:pPr algn="just"/>
            <a:r>
              <a:rPr lang="en-US" sz="2000" dirty="0" smtClean="0"/>
              <a:t>Lipton, R. (2007). </a:t>
            </a:r>
            <a:r>
              <a:rPr lang="en-US" sz="2000" b="1" dirty="0" smtClean="0"/>
              <a:t>The Practical Guide to Information Design.</a:t>
            </a:r>
          </a:p>
          <a:p>
            <a:pPr algn="just"/>
            <a:r>
              <a:rPr lang="en-US" sz="2000" dirty="0" smtClean="0"/>
              <a:t>Brown, A. H., &amp; Green, D. (2006). </a:t>
            </a:r>
            <a:r>
              <a:rPr lang="en-US" sz="2000" b="1" dirty="0" smtClean="0"/>
              <a:t>The Essentials of Instructional Design: Connecting Fundamental Principles with Process and Practice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err="1" smtClean="0"/>
              <a:t>Tay</a:t>
            </a:r>
            <a:r>
              <a:rPr lang="en-US" sz="2000" dirty="0" smtClean="0"/>
              <a:t> Vaughan. (2010). </a:t>
            </a:r>
            <a:r>
              <a:rPr lang="en-US" sz="2000" b="1" dirty="0" smtClean="0"/>
              <a:t>Multimedia Making It Work 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Edition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buku-buku</a:t>
            </a:r>
            <a:r>
              <a:rPr lang="en-US" sz="2000" dirty="0" smtClean="0"/>
              <a:t> lain yang </a:t>
            </a:r>
            <a:r>
              <a:rPr lang="en-US" sz="2000" dirty="0" err="1" smtClean="0"/>
              <a:t>terkait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multimedia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sedang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.</a:t>
            </a:r>
          </a:p>
          <a:p>
            <a:pPr algn="just"/>
            <a:endParaRPr lang="en-US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5562600"/>
            <a:ext cx="80010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  <a:cs typeface="ＭＳ Ｐゴシック" charset="0"/>
              </a:rPr>
              <a:t>PENTING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Buku</a:t>
            </a:r>
            <a:r>
              <a:rPr lang="en-US" dirty="0" smtClean="0">
                <a:solidFill>
                  <a:srgbClr val="FF0000"/>
                </a:solidFill>
              </a:rPr>
              <a:t> yang </a:t>
            </a:r>
            <a:r>
              <a:rPr lang="en-US" dirty="0" err="1" smtClean="0">
                <a:solidFill>
                  <a:srgbClr val="FF0000"/>
                </a:solidFill>
              </a:rPr>
              <a:t>dipakai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harus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merupakan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buku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dalam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kurun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waktu</a:t>
            </a:r>
            <a:r>
              <a:rPr lang="en-US" dirty="0" smtClean="0">
                <a:solidFill>
                  <a:srgbClr val="FF0000"/>
                </a:solidFill>
              </a:rPr>
              <a:t> 10 </a:t>
            </a:r>
            <a:r>
              <a:rPr lang="en-US" dirty="0" err="1" smtClean="0">
                <a:solidFill>
                  <a:srgbClr val="FF0000"/>
                </a:solidFill>
              </a:rPr>
              <a:t>tahun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terakhir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BAB I – </a:t>
            </a:r>
            <a:r>
              <a:rPr lang="en-US" dirty="0" err="1" smtClean="0"/>
              <a:t>Pendahuluan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1.1 </a:t>
            </a:r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1.2 </a:t>
            </a:r>
            <a:r>
              <a:rPr lang="en-US" dirty="0" err="1" smtClean="0"/>
              <a:t>Rumusan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1.3 </a:t>
            </a:r>
            <a:r>
              <a:rPr lang="en-US" dirty="0" err="1" smtClean="0"/>
              <a:t>Hipotesis</a:t>
            </a:r>
            <a:r>
              <a:rPr lang="en-US" dirty="0" smtClean="0"/>
              <a:t> (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/>
              <a:t>1.4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Lingkup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1.5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Manfaat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1.6 </a:t>
            </a:r>
            <a:r>
              <a:rPr lang="en-US" dirty="0" err="1" smtClean="0"/>
              <a:t>Metodologi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 smtClean="0"/>
          </a:p>
          <a:p>
            <a:pPr lvl="2"/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(</a:t>
            </a:r>
            <a:r>
              <a:rPr lang="en-US" dirty="0" err="1" smtClean="0"/>
              <a:t>cth</a:t>
            </a:r>
            <a:r>
              <a:rPr lang="en-US" dirty="0" smtClean="0"/>
              <a:t>: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Literatur</a:t>
            </a:r>
            <a:r>
              <a:rPr lang="en-US" dirty="0" smtClean="0"/>
              <a:t>, </a:t>
            </a:r>
            <a:r>
              <a:rPr lang="en-US" dirty="0" err="1" smtClean="0"/>
              <a:t>Pengambilan</a:t>
            </a:r>
            <a:r>
              <a:rPr lang="en-US" dirty="0" smtClean="0"/>
              <a:t> Data, </a:t>
            </a:r>
            <a:r>
              <a:rPr lang="en-US" dirty="0" err="1" smtClean="0"/>
              <a:t>dll</a:t>
            </a:r>
            <a:r>
              <a:rPr lang="en-US" dirty="0" smtClean="0"/>
              <a:t>.)</a:t>
            </a:r>
          </a:p>
          <a:p>
            <a:pPr lvl="2"/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Perancangan</a:t>
            </a:r>
            <a:r>
              <a:rPr lang="en-US" dirty="0" smtClean="0"/>
              <a:t> (</a:t>
            </a:r>
            <a:r>
              <a:rPr lang="en-US" dirty="0" err="1" smtClean="0"/>
              <a:t>cth</a:t>
            </a:r>
            <a:r>
              <a:rPr lang="en-US" dirty="0" smtClean="0"/>
              <a:t>: Waterfall, Scrum, IMSDD, </a:t>
            </a:r>
            <a:r>
              <a:rPr lang="en-US" dirty="0" err="1" smtClean="0"/>
              <a:t>dll</a:t>
            </a:r>
            <a:r>
              <a:rPr lang="en-US" dirty="0" smtClean="0"/>
              <a:t>.)</a:t>
            </a:r>
          </a:p>
          <a:p>
            <a:pPr lvl="1">
              <a:buNone/>
            </a:pPr>
            <a:r>
              <a:rPr lang="en-US" dirty="0" smtClean="0"/>
              <a:t>1.7 </a:t>
            </a:r>
            <a:r>
              <a:rPr lang="en-US" dirty="0" err="1" smtClean="0"/>
              <a:t>Sistematika</a:t>
            </a:r>
            <a:r>
              <a:rPr lang="en-US" dirty="0" smtClean="0"/>
              <a:t> </a:t>
            </a:r>
            <a:r>
              <a:rPr lang="en-US" dirty="0" err="1" smtClean="0"/>
              <a:t>Penulisan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n-US" dirty="0" err="1" smtClean="0"/>
              <a:t>Bab</a:t>
            </a:r>
            <a:r>
              <a:rPr lang="en-US" dirty="0" smtClean="0"/>
              <a:t> 2 – </a:t>
            </a:r>
            <a:r>
              <a:rPr lang="en-US" dirty="0" err="1" smtClean="0"/>
              <a:t>Tinjauan</a:t>
            </a:r>
            <a:r>
              <a:rPr lang="en-US" dirty="0" smtClean="0"/>
              <a:t> </a:t>
            </a:r>
            <a:r>
              <a:rPr lang="en-US" dirty="0" err="1" smtClean="0"/>
              <a:t>Pustaka</a:t>
            </a:r>
            <a:endParaRPr lang="en-US" dirty="0" smtClean="0"/>
          </a:p>
          <a:p>
            <a:pPr lvl="1" algn="just">
              <a:buNone/>
            </a:pPr>
            <a:r>
              <a:rPr lang="en-US" dirty="0" smtClean="0"/>
              <a:t>2.1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pPr lvl="2" algn="just"/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teori-teori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yang </a:t>
            </a:r>
            <a:r>
              <a:rPr lang="en-US" dirty="0" err="1" smtClean="0"/>
              <a:t>dipakai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endParaRPr lang="en-US" dirty="0" smtClean="0"/>
          </a:p>
          <a:p>
            <a:pPr lvl="1" algn="just">
              <a:buNone/>
            </a:pPr>
            <a:r>
              <a:rPr lang="en-US" dirty="0" smtClean="0"/>
              <a:t>2.2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endParaRPr lang="en-US" dirty="0" smtClean="0"/>
          </a:p>
          <a:p>
            <a:pPr lvl="2" algn="just"/>
            <a:r>
              <a:rPr lang="en-US" dirty="0" err="1" smtClean="0">
                <a:solidFill>
                  <a:srgbClr val="000000"/>
                </a:solidFill>
              </a:rPr>
              <a:t>Berisi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teori-teori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khusus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  <a:r>
              <a:rPr lang="en-US" dirty="0" err="1" smtClean="0">
                <a:solidFill>
                  <a:srgbClr val="000000"/>
                </a:solidFill>
              </a:rPr>
              <a:t>terkait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erat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penelitian</a:t>
            </a:r>
            <a:endParaRPr lang="en-US" dirty="0" smtClean="0"/>
          </a:p>
          <a:p>
            <a:pPr lvl="1" algn="just">
              <a:buNone/>
            </a:pPr>
            <a:r>
              <a:rPr lang="en-US" dirty="0" smtClean="0"/>
              <a:t>2.3 </a:t>
            </a:r>
            <a:r>
              <a:rPr lang="en-US" dirty="0" err="1" smtClean="0"/>
              <a:t>Penelitan</a:t>
            </a:r>
            <a:r>
              <a:rPr lang="en-US" dirty="0" smtClean="0"/>
              <a:t> yang </a:t>
            </a:r>
            <a:r>
              <a:rPr lang="en-US" dirty="0" err="1" smtClean="0"/>
              <a:t>Terkait</a:t>
            </a:r>
            <a:endParaRPr lang="en-US" dirty="0" smtClean="0"/>
          </a:p>
          <a:p>
            <a:pPr lvl="2" algn="just"/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penelitian-penelitian</a:t>
            </a:r>
            <a:r>
              <a:rPr lang="en-US" dirty="0" smtClean="0"/>
              <a:t> yang </a:t>
            </a:r>
            <a:r>
              <a:rPr lang="en-US" dirty="0" err="1" smtClean="0"/>
              <a:t>dikutip</a:t>
            </a:r>
            <a:r>
              <a:rPr lang="en-US" dirty="0" smtClean="0"/>
              <a:t> (</a:t>
            </a:r>
            <a:r>
              <a:rPr lang="en-US" dirty="0" err="1" smtClean="0"/>
              <a:t>cth</a:t>
            </a:r>
            <a:r>
              <a:rPr lang="en-US" dirty="0" smtClean="0"/>
              <a:t>. </a:t>
            </a:r>
            <a:r>
              <a:rPr lang="en-US" dirty="0" err="1" smtClean="0"/>
              <a:t>jurnal</a:t>
            </a:r>
            <a:r>
              <a:rPr lang="en-US" dirty="0" smtClean="0"/>
              <a:t> / paper)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err="1" smtClean="0"/>
              <a:t>Bab</a:t>
            </a:r>
            <a:r>
              <a:rPr lang="en-US" sz="2800" dirty="0" smtClean="0"/>
              <a:t> 3 – </a:t>
            </a:r>
            <a:r>
              <a:rPr lang="en-US" sz="2800" dirty="0" err="1" smtClean="0"/>
              <a:t>Metodologi</a:t>
            </a:r>
            <a:endParaRPr lang="en-US" sz="2800" dirty="0" smtClean="0"/>
          </a:p>
          <a:p>
            <a:pPr lvl="1" algn="just">
              <a:buNone/>
            </a:pPr>
            <a:r>
              <a:rPr lang="en-US" sz="2400" dirty="0" smtClean="0"/>
              <a:t>3.1 </a:t>
            </a:r>
            <a:r>
              <a:rPr lang="en-US" sz="2400" dirty="0" err="1" smtClean="0"/>
              <a:t>Metodologi</a:t>
            </a:r>
            <a:endParaRPr lang="en-US" sz="2400" dirty="0" smtClean="0"/>
          </a:p>
          <a:p>
            <a:pPr lvl="2" algn="just"/>
            <a:r>
              <a:rPr lang="en-US" sz="2000" dirty="0" smtClean="0"/>
              <a:t>Diagram </a:t>
            </a:r>
            <a:r>
              <a:rPr lang="en-US" sz="2000" dirty="0" err="1" smtClean="0"/>
              <a:t>Alir</a:t>
            </a:r>
            <a:r>
              <a:rPr lang="en-US" sz="2000" dirty="0" smtClean="0"/>
              <a:t> </a:t>
            </a:r>
            <a:r>
              <a:rPr lang="en-US" sz="2000" dirty="0" err="1" smtClean="0"/>
              <a:t>Kerangka</a:t>
            </a:r>
            <a:r>
              <a:rPr lang="en-US" sz="2000" dirty="0" smtClean="0"/>
              <a:t> </a:t>
            </a:r>
            <a:r>
              <a:rPr lang="en-US" sz="2000" dirty="0" err="1" smtClean="0"/>
              <a:t>Berpikir</a:t>
            </a:r>
            <a:endParaRPr lang="en-US" sz="2000" dirty="0" smtClean="0"/>
          </a:p>
          <a:p>
            <a:pPr lvl="2" algn="just"/>
            <a:r>
              <a:rPr lang="en-US" sz="2000" dirty="0" err="1" smtClean="0"/>
              <a:t>Menjelaskan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metode</a:t>
            </a:r>
            <a:r>
              <a:rPr lang="en-US" sz="2000" dirty="0" smtClean="0"/>
              <a:t> </a:t>
            </a:r>
            <a:r>
              <a:rPr lang="en-US" sz="2000" dirty="0" err="1" smtClean="0"/>
              <a:t>perancangan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dipakai</a:t>
            </a:r>
            <a:endParaRPr lang="en-US" sz="2000" dirty="0" smtClean="0"/>
          </a:p>
          <a:p>
            <a:pPr lvl="1" algn="just">
              <a:buNone/>
            </a:pPr>
            <a:r>
              <a:rPr lang="en-US" sz="2400" dirty="0" smtClean="0"/>
              <a:t>3.2 </a:t>
            </a:r>
            <a:r>
              <a:rPr lang="en-US" sz="2400" dirty="0" err="1" smtClean="0"/>
              <a:t>Latar</a:t>
            </a:r>
            <a:r>
              <a:rPr lang="en-US" sz="2400" dirty="0" smtClean="0"/>
              <a:t> </a:t>
            </a:r>
            <a:r>
              <a:rPr lang="en-US" sz="2400" dirty="0" err="1" smtClean="0"/>
              <a:t>Belakang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Institusi</a:t>
            </a:r>
            <a:r>
              <a:rPr lang="en-US" sz="2400" dirty="0" smtClean="0"/>
              <a:t> (optional)</a:t>
            </a:r>
          </a:p>
          <a:p>
            <a:pPr lvl="2" algn="just"/>
            <a:r>
              <a:rPr lang="en-US" sz="2000" dirty="0" err="1" smtClean="0"/>
              <a:t>Dituliskan</a:t>
            </a:r>
            <a:r>
              <a:rPr lang="en-US" sz="2000" dirty="0" smtClean="0"/>
              <a:t>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ditujukan</a:t>
            </a:r>
            <a:r>
              <a:rPr lang="en-US" sz="2000" dirty="0" smtClean="0"/>
              <a:t>/</a:t>
            </a:r>
            <a:r>
              <a:rPr lang="en-US" sz="2000" dirty="0" err="1" smtClean="0"/>
              <a:t>dikhususkan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institusi</a:t>
            </a:r>
            <a:r>
              <a:rPr lang="en-US" sz="2000" dirty="0" smtClean="0"/>
              <a:t> </a:t>
            </a:r>
            <a:r>
              <a:rPr lang="en-US" sz="2000" dirty="0" err="1" smtClean="0"/>
              <a:t>tertentu</a:t>
            </a:r>
            <a:endParaRPr lang="en-US" sz="2000" dirty="0" smtClean="0"/>
          </a:p>
          <a:p>
            <a:pPr lvl="1" algn="just">
              <a:buNone/>
            </a:pPr>
            <a:r>
              <a:rPr lang="en-US" sz="2400" dirty="0" smtClean="0"/>
              <a:t>3.3 </a:t>
            </a:r>
            <a:r>
              <a:rPr lang="en-US" sz="2400" dirty="0" err="1" smtClean="0"/>
              <a:t>Analisis</a:t>
            </a:r>
            <a:r>
              <a:rPr lang="en-US" sz="2400" dirty="0" smtClean="0"/>
              <a:t> </a:t>
            </a:r>
            <a:r>
              <a:rPr lang="en-US" sz="2400" dirty="0" err="1" smtClean="0"/>
              <a:t>Permasalahan</a:t>
            </a:r>
            <a:endParaRPr lang="en-US" sz="2400" dirty="0" smtClean="0"/>
          </a:p>
          <a:p>
            <a:pPr lvl="2" algn="just">
              <a:buNone/>
            </a:pPr>
            <a:r>
              <a:rPr lang="en-US" sz="2000" dirty="0" smtClean="0"/>
              <a:t>3.3.1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User</a:t>
            </a:r>
          </a:p>
          <a:p>
            <a:pPr lvl="3" algn="just"/>
            <a:r>
              <a:rPr lang="en-US" sz="1800" dirty="0" smtClean="0"/>
              <a:t>Minimal 100 </a:t>
            </a:r>
            <a:r>
              <a:rPr lang="en-US" sz="1800" dirty="0" err="1" smtClean="0"/>
              <a:t>responden</a:t>
            </a:r>
            <a:r>
              <a:rPr lang="en-US" sz="1800" dirty="0" smtClean="0"/>
              <a:t> (</a:t>
            </a:r>
            <a:r>
              <a:rPr lang="en-US" sz="1800" dirty="0" err="1" smtClean="0"/>
              <a:t>kuesioner</a:t>
            </a:r>
            <a:r>
              <a:rPr lang="en-US" sz="1800" dirty="0" smtClean="0"/>
              <a:t>) </a:t>
            </a:r>
            <a:r>
              <a:rPr lang="en-US" sz="1800" dirty="0" err="1" smtClean="0"/>
              <a:t>atau</a:t>
            </a:r>
            <a:r>
              <a:rPr lang="en-US" sz="1800" dirty="0" smtClean="0"/>
              <a:t> 5 </a:t>
            </a:r>
            <a:r>
              <a:rPr lang="en-US" sz="1800" dirty="0" err="1" smtClean="0"/>
              <a:t>orang</a:t>
            </a:r>
            <a:r>
              <a:rPr lang="en-US" sz="1800" dirty="0" smtClean="0"/>
              <a:t> (</a:t>
            </a:r>
            <a:r>
              <a:rPr lang="en-US" sz="1800" dirty="0" err="1" smtClean="0"/>
              <a:t>wawancara</a:t>
            </a:r>
            <a:r>
              <a:rPr lang="en-US" sz="1800" dirty="0" smtClean="0"/>
              <a:t>)</a:t>
            </a:r>
          </a:p>
          <a:p>
            <a:pPr lvl="2" algn="just">
              <a:buNone/>
            </a:pPr>
            <a:r>
              <a:rPr lang="en-US" sz="2000" dirty="0" smtClean="0"/>
              <a:t>3.3.2 </a:t>
            </a:r>
            <a:r>
              <a:rPr lang="en-US" sz="2000" dirty="0" err="1" smtClean="0"/>
              <a:t>Analisis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r>
              <a:rPr lang="en-US" sz="2000" dirty="0" err="1" smtClean="0"/>
              <a:t>Sejenis</a:t>
            </a:r>
            <a:endParaRPr lang="en-US" sz="2000" dirty="0" smtClean="0"/>
          </a:p>
          <a:p>
            <a:pPr lvl="3" algn="just"/>
            <a:r>
              <a:rPr lang="en-US" sz="1800" dirty="0" smtClean="0"/>
              <a:t>Minimal 2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terkait</a:t>
            </a:r>
            <a:endParaRPr lang="en-US" sz="1800" dirty="0" smtClean="0"/>
          </a:p>
          <a:p>
            <a:pPr lvl="2" algn="just">
              <a:buNone/>
            </a:pPr>
            <a:r>
              <a:rPr lang="en-US" sz="2000" dirty="0" smtClean="0"/>
              <a:t>3.3.3 </a:t>
            </a:r>
            <a:r>
              <a:rPr lang="en-US" sz="2000" dirty="0" err="1" smtClean="0"/>
              <a:t>Rumusan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Solusi</a:t>
            </a:r>
            <a:r>
              <a:rPr lang="en-US" sz="2000" dirty="0" smtClean="0"/>
              <a:t> </a:t>
            </a:r>
            <a:r>
              <a:rPr lang="en-US" sz="2000" dirty="0" err="1" smtClean="0"/>
              <a:t>Permasalahan</a:t>
            </a:r>
            <a:endParaRPr lang="en-US" sz="2000" dirty="0" smtClean="0"/>
          </a:p>
          <a:p>
            <a:pPr lvl="1" algn="just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229600" cy="5211763"/>
          </a:xfrm>
        </p:spPr>
        <p:txBody>
          <a:bodyPr>
            <a:noAutofit/>
          </a:bodyPr>
          <a:lstStyle/>
          <a:p>
            <a:pPr lvl="1" algn="just">
              <a:buNone/>
            </a:pPr>
            <a:r>
              <a:rPr lang="en-US" sz="2400" dirty="0" smtClean="0"/>
              <a:t>3.4 </a:t>
            </a:r>
            <a:r>
              <a:rPr lang="en-US" sz="2400" dirty="0" err="1" smtClean="0"/>
              <a:t>Perancangan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endParaRPr lang="en-US" sz="2400" dirty="0" smtClean="0"/>
          </a:p>
          <a:p>
            <a:pPr lvl="2" algn="just">
              <a:buNone/>
            </a:pPr>
            <a:r>
              <a:rPr lang="en-US" sz="2000" dirty="0" smtClean="0"/>
              <a:t>3.4.1 </a:t>
            </a:r>
            <a:r>
              <a:rPr lang="en-US" sz="2000" dirty="0" err="1" smtClean="0"/>
              <a:t>Spesifikasi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endParaRPr lang="en-US" sz="2000" dirty="0" smtClean="0"/>
          </a:p>
          <a:p>
            <a:pPr lvl="3" algn="just"/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game, </a:t>
            </a:r>
            <a:r>
              <a:rPr lang="en-US" sz="1800" dirty="0" err="1" smtClean="0"/>
              <a:t>maka</a:t>
            </a:r>
            <a:r>
              <a:rPr lang="en-US" sz="1800" dirty="0" smtClean="0"/>
              <a:t> </a:t>
            </a:r>
            <a:r>
              <a:rPr lang="en-US" sz="1800" dirty="0" err="1" smtClean="0"/>
              <a:t>buatlah</a:t>
            </a:r>
            <a:r>
              <a:rPr lang="en-US" sz="1800" dirty="0" smtClean="0"/>
              <a:t> Game Design Documentation (GDD) </a:t>
            </a:r>
            <a:r>
              <a:rPr lang="en-US" sz="1800" dirty="0" err="1" smtClean="0"/>
              <a:t>sesuai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teori</a:t>
            </a:r>
            <a:r>
              <a:rPr lang="en-US" sz="1800" dirty="0" smtClean="0"/>
              <a:t> “Ernest Adams, Andrew </a:t>
            </a:r>
            <a:r>
              <a:rPr lang="en-US" sz="1800" dirty="0" err="1" smtClean="0"/>
              <a:t>Rollings</a:t>
            </a:r>
            <a:r>
              <a:rPr lang="en-US" sz="1800" dirty="0" smtClean="0"/>
              <a:t>. (2010). Fundamentals of game design.”</a:t>
            </a:r>
          </a:p>
          <a:p>
            <a:pPr lvl="3" algn="just"/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CAI/KIOS/CD-Interactive, </a:t>
            </a:r>
            <a:r>
              <a:rPr lang="en-US" sz="1800" dirty="0" err="1" smtClean="0"/>
              <a:t>maka</a:t>
            </a:r>
            <a:r>
              <a:rPr lang="en-US" sz="1800" dirty="0" smtClean="0"/>
              <a:t> </a:t>
            </a:r>
            <a:r>
              <a:rPr lang="en-US" sz="1800" dirty="0" err="1" smtClean="0"/>
              <a:t>berikan</a:t>
            </a:r>
            <a:r>
              <a:rPr lang="en-US" sz="1800" dirty="0" smtClean="0"/>
              <a:t> </a:t>
            </a:r>
            <a:r>
              <a:rPr lang="en-US" sz="1800" dirty="0" err="1" smtClean="0"/>
              <a:t>penjelasan</a:t>
            </a:r>
            <a:r>
              <a:rPr lang="en-US" sz="1800" dirty="0" smtClean="0"/>
              <a:t> </a:t>
            </a:r>
            <a:r>
              <a:rPr lang="en-US" sz="1800" dirty="0" err="1" smtClean="0"/>
              <a:t>mengenai</a:t>
            </a:r>
            <a:r>
              <a:rPr lang="en-US" sz="1800" dirty="0" smtClean="0"/>
              <a:t>: </a:t>
            </a:r>
            <a:r>
              <a:rPr lang="en-US" sz="1800" dirty="0" err="1" smtClean="0"/>
              <a:t>Informasi</a:t>
            </a:r>
            <a:r>
              <a:rPr lang="en-US" sz="1800" dirty="0" smtClean="0"/>
              <a:t> </a:t>
            </a:r>
            <a:r>
              <a:rPr lang="en-US" sz="1800" dirty="0" err="1" smtClean="0"/>
              <a:t>Umum</a:t>
            </a:r>
            <a:r>
              <a:rPr lang="en-US" sz="1800" dirty="0" smtClean="0"/>
              <a:t>, </a:t>
            </a:r>
            <a:r>
              <a:rPr lang="en-US" sz="1800" dirty="0" err="1" smtClean="0"/>
              <a:t>Tujuan</a:t>
            </a:r>
            <a:r>
              <a:rPr lang="en-US" sz="1800" dirty="0" smtClean="0"/>
              <a:t>, </a:t>
            </a:r>
            <a:r>
              <a:rPr lang="en-US" sz="1800" dirty="0" err="1" smtClean="0"/>
              <a:t>Konsep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, </a:t>
            </a:r>
            <a:r>
              <a:rPr lang="en-US" sz="1800" dirty="0" err="1" smtClean="0"/>
              <a:t>Strategi</a:t>
            </a:r>
            <a:r>
              <a:rPr lang="en-US" sz="1800" dirty="0" smtClean="0"/>
              <a:t> </a:t>
            </a:r>
            <a:r>
              <a:rPr lang="en-US" sz="1800" dirty="0" err="1" smtClean="0"/>
              <a:t>Mengajar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ditawarkan</a:t>
            </a:r>
            <a:r>
              <a:rPr lang="en-US" sz="1800" dirty="0" smtClean="0"/>
              <a:t> </a:t>
            </a:r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membuat</a:t>
            </a:r>
            <a:r>
              <a:rPr lang="en-US" sz="1800" dirty="0" smtClean="0"/>
              <a:t> CAI, </a:t>
            </a:r>
            <a:r>
              <a:rPr lang="en-US" sz="1800" dirty="0" err="1" smtClean="0"/>
              <a:t>strategi</a:t>
            </a:r>
            <a:r>
              <a:rPr lang="en-US" sz="1800" dirty="0" smtClean="0"/>
              <a:t> </a:t>
            </a:r>
            <a:r>
              <a:rPr lang="en-US" sz="1800" dirty="0" err="1" smtClean="0"/>
              <a:t>navigasi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ditawarkan</a:t>
            </a:r>
            <a:r>
              <a:rPr lang="en-US" sz="1800" dirty="0" smtClean="0"/>
              <a:t> </a:t>
            </a:r>
            <a:r>
              <a:rPr lang="en-US" sz="1800" dirty="0" err="1" smtClean="0"/>
              <a:t>jika</a:t>
            </a:r>
            <a:r>
              <a:rPr lang="en-US" sz="1800" dirty="0" smtClean="0"/>
              <a:t> </a:t>
            </a:r>
            <a:r>
              <a:rPr lang="en-US" sz="1800" dirty="0" err="1" smtClean="0"/>
              <a:t>membuat</a:t>
            </a:r>
            <a:r>
              <a:rPr lang="en-US" sz="1800" dirty="0" smtClean="0"/>
              <a:t> interactive kiosk </a:t>
            </a:r>
            <a:r>
              <a:rPr lang="en-US" sz="1800" dirty="0" err="1" smtClean="0"/>
              <a:t>atau</a:t>
            </a:r>
            <a:r>
              <a:rPr lang="en-US" sz="1800" dirty="0" smtClean="0"/>
              <a:t> interactive CD, </a:t>
            </a:r>
            <a:r>
              <a:rPr lang="en-US" sz="1800" dirty="0" err="1" smtClean="0"/>
              <a:t>dll</a:t>
            </a:r>
            <a:r>
              <a:rPr lang="en-US" sz="1800" dirty="0" smtClean="0"/>
              <a:t>.</a:t>
            </a:r>
          </a:p>
          <a:p>
            <a:pPr lvl="2" algn="just">
              <a:buNone/>
            </a:pPr>
            <a:r>
              <a:rPr lang="en-US" sz="2000" dirty="0" smtClean="0"/>
              <a:t>3.4.2 Dialog Model (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Game)</a:t>
            </a:r>
          </a:p>
          <a:p>
            <a:pPr lvl="3" algn="just"/>
            <a:r>
              <a:rPr lang="en-US" sz="1600" dirty="0" err="1" smtClean="0"/>
              <a:t>skenario</a:t>
            </a:r>
            <a:r>
              <a:rPr lang="en-US" sz="1600" dirty="0" smtClean="0"/>
              <a:t> yang </a:t>
            </a:r>
            <a:r>
              <a:rPr lang="en-US" sz="1600" dirty="0" err="1" smtClean="0"/>
              <a:t>ada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game yang </a:t>
            </a:r>
            <a:r>
              <a:rPr lang="en-US" sz="1600" dirty="0" err="1" smtClean="0"/>
              <a:t>dibuat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</a:t>
            </a:r>
            <a:r>
              <a:rPr lang="en-US" sz="1600" dirty="0" err="1" smtClean="0"/>
              <a:t>bentuk</a:t>
            </a:r>
            <a:r>
              <a:rPr lang="en-US" sz="1600" dirty="0" smtClean="0"/>
              <a:t> dialog model</a:t>
            </a:r>
          </a:p>
          <a:p>
            <a:pPr lvl="2" algn="just">
              <a:buNone/>
            </a:pPr>
            <a:r>
              <a:rPr lang="en-US" sz="2000" dirty="0" smtClean="0"/>
              <a:t>3.4.3 Game Balancing (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Game)</a:t>
            </a:r>
          </a:p>
          <a:p>
            <a:pPr lvl="2" algn="just">
              <a:buNone/>
            </a:pPr>
            <a:r>
              <a:rPr lang="en-US" sz="2000" dirty="0" smtClean="0"/>
              <a:t>3.4.4 </a:t>
            </a:r>
            <a:r>
              <a:rPr lang="en-US" sz="2000" dirty="0" err="1" smtClean="0"/>
              <a:t>Algoritma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endParaRPr lang="en-US" sz="2000" dirty="0" smtClean="0"/>
          </a:p>
          <a:p>
            <a:pPr lvl="3" algn="just"/>
            <a:r>
              <a:rPr lang="en-US" sz="1600" dirty="0" smtClean="0"/>
              <a:t>Artificial Intelligence, Shortest Paths, Computer Vision, </a:t>
            </a:r>
            <a:r>
              <a:rPr lang="en-US" sz="1600" dirty="0" err="1" smtClean="0"/>
              <a:t>Neuro</a:t>
            </a:r>
            <a:r>
              <a:rPr lang="en-US" sz="1600" dirty="0" smtClean="0"/>
              <a:t> Computing, </a:t>
            </a:r>
            <a:r>
              <a:rPr lang="en-US" sz="1600" dirty="0" err="1" smtClean="0"/>
              <a:t>dll</a:t>
            </a:r>
            <a:r>
              <a:rPr lang="en-US" sz="1600" dirty="0" smtClean="0"/>
              <a:t>.</a:t>
            </a:r>
          </a:p>
          <a:p>
            <a:pPr lvl="2" algn="just">
              <a:buNone/>
            </a:pPr>
            <a:r>
              <a:rPr lang="en-US" sz="2000" dirty="0" smtClean="0"/>
              <a:t>3.4.5 Storyboard</a:t>
            </a:r>
          </a:p>
          <a:p>
            <a:pPr lvl="2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</p:spPr>
        <p:txBody>
          <a:bodyPr/>
          <a:lstStyle/>
          <a:p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 algn="just"/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Skripsi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adalah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Karya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Tulis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Ilmiah</a:t>
            </a:r>
            <a:endParaRPr lang="en-US" sz="2200" dirty="0" smtClean="0">
              <a:solidFill>
                <a:srgbClr val="000000"/>
              </a:solidFill>
              <a:cs typeface="ＭＳ Ｐゴシック" charset="0"/>
            </a:endParaRPr>
          </a:p>
          <a:p>
            <a:pPr marL="457200" indent="-457200" algn="just"/>
            <a:r>
              <a:rPr lang="en-US" sz="2200" dirty="0" smtClean="0">
                <a:cs typeface="ＭＳ Ｐゴシック" charset="0"/>
              </a:rPr>
              <a:t>Usaha </a:t>
            </a:r>
            <a:r>
              <a:rPr lang="en-US" sz="2200" dirty="0" err="1" smtClean="0">
                <a:cs typeface="ＭＳ Ｐゴシック" charset="0"/>
              </a:rPr>
              <a:t>untuk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memperoleh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fakta-fakta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atau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mengembangkan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prinsip-prinsip</a:t>
            </a:r>
            <a:r>
              <a:rPr lang="en-US" sz="2200" dirty="0" smtClean="0">
                <a:cs typeface="ＭＳ Ｐゴシック" charset="0"/>
              </a:rPr>
              <a:t> (</a:t>
            </a:r>
            <a:r>
              <a:rPr lang="en-US" sz="2200" dirty="0" err="1" smtClean="0">
                <a:cs typeface="ＭＳ Ｐゴシック" charset="0"/>
              </a:rPr>
              <a:t>menemukan</a:t>
            </a:r>
            <a:r>
              <a:rPr lang="en-US" sz="2200" dirty="0" smtClean="0">
                <a:cs typeface="ＭＳ Ｐゴシック" charset="0"/>
              </a:rPr>
              <a:t>/</a:t>
            </a:r>
            <a:r>
              <a:rPr lang="en-US" sz="2200" dirty="0" err="1" smtClean="0">
                <a:cs typeface="ＭＳ Ｐゴシック" charset="0"/>
              </a:rPr>
              <a:t>mengembangkan</a:t>
            </a:r>
            <a:r>
              <a:rPr lang="en-US" sz="2200" dirty="0" smtClean="0">
                <a:cs typeface="ＭＳ Ｐゴシック" charset="0"/>
              </a:rPr>
              <a:t>/ </a:t>
            </a:r>
            <a:r>
              <a:rPr lang="en-US" sz="2200" dirty="0" err="1" smtClean="0">
                <a:cs typeface="ＭＳ Ｐゴシック" charset="0"/>
              </a:rPr>
              <a:t>menguji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kebenaran</a:t>
            </a:r>
            <a:r>
              <a:rPr lang="en-US" sz="2200" dirty="0" smtClean="0">
                <a:cs typeface="ＭＳ Ｐゴシック" charset="0"/>
              </a:rPr>
              <a:t>)</a:t>
            </a:r>
          </a:p>
          <a:p>
            <a:pPr marL="457200" indent="-457200" algn="just"/>
            <a:r>
              <a:rPr lang="en-US" sz="2200" dirty="0" err="1" smtClean="0">
                <a:cs typeface="ＭＳ Ｐゴシック" charset="0"/>
              </a:rPr>
              <a:t>Dengan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cara</a:t>
            </a:r>
            <a:r>
              <a:rPr lang="en-US" sz="2200" dirty="0" smtClean="0">
                <a:cs typeface="ＭＳ Ｐゴシック" charset="0"/>
              </a:rPr>
              <a:t>/</a:t>
            </a:r>
            <a:r>
              <a:rPr lang="en-US" sz="2200" dirty="0" err="1" smtClean="0">
                <a:cs typeface="ＭＳ Ｐゴシック" charset="0"/>
              </a:rPr>
              <a:t>kegiatan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mengumpulkan</a:t>
            </a:r>
            <a:r>
              <a:rPr lang="en-US" sz="2200" dirty="0" smtClean="0">
                <a:cs typeface="ＭＳ Ｐゴシック" charset="0"/>
              </a:rPr>
              <a:t>, </a:t>
            </a:r>
            <a:r>
              <a:rPr lang="en-US" sz="2200" dirty="0" err="1" smtClean="0">
                <a:cs typeface="ＭＳ Ｐゴシック" charset="0"/>
              </a:rPr>
              <a:t>mencatat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menganalisa</a:t>
            </a:r>
            <a:r>
              <a:rPr lang="en-US" sz="2200" dirty="0" smtClean="0">
                <a:cs typeface="ＭＳ Ｐゴシック" charset="0"/>
              </a:rPr>
              <a:t> data (</a:t>
            </a:r>
            <a:r>
              <a:rPr lang="en-US" sz="2200" dirty="0" err="1" smtClean="0">
                <a:cs typeface="ＭＳ Ｐゴシック" charset="0"/>
              </a:rPr>
              <a:t>informasi</a:t>
            </a:r>
            <a:r>
              <a:rPr lang="en-US" sz="2200" dirty="0" smtClean="0">
                <a:cs typeface="ＭＳ Ｐゴシック" charset="0"/>
              </a:rPr>
              <a:t>/</a:t>
            </a:r>
            <a:r>
              <a:rPr lang="en-US" sz="2200" dirty="0" err="1" smtClean="0">
                <a:cs typeface="ＭＳ Ｐゴシック" charset="0"/>
              </a:rPr>
              <a:t>keterangan</a:t>
            </a:r>
            <a:r>
              <a:rPr lang="en-US" sz="2200" dirty="0" smtClean="0">
                <a:cs typeface="ＭＳ Ｐゴシック" charset="0"/>
              </a:rPr>
              <a:t>)</a:t>
            </a:r>
          </a:p>
          <a:p>
            <a:pPr marL="457200" indent="-457200" algn="just"/>
            <a:r>
              <a:rPr lang="en-US" sz="2200" dirty="0" err="1" smtClean="0">
                <a:cs typeface="ＭＳ Ｐゴシック" charset="0"/>
              </a:rPr>
              <a:t>Dikerjakan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dengan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sistematis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berdasarkan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ilmu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pengetahuan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dengan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metode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ilmiah</a:t>
            </a:r>
            <a:endParaRPr lang="en-US" sz="2200" dirty="0" smtClean="0">
              <a:cs typeface="ＭＳ Ｐゴシック" charset="0"/>
            </a:endParaRPr>
          </a:p>
          <a:p>
            <a:pPr marL="457200" indent="-457200" algn="just"/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Skripsi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dikerjakan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oleh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mahasiswa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S1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di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Perguruan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Tinggi</a:t>
            </a:r>
            <a:endParaRPr lang="en-US" sz="2200" dirty="0" smtClean="0">
              <a:solidFill>
                <a:srgbClr val="000000"/>
              </a:solidFill>
              <a:cs typeface="ＭＳ Ｐゴシック" charset="0"/>
            </a:endParaRPr>
          </a:p>
          <a:p>
            <a:pPr marL="457200" indent="-457200" algn="just"/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Pengerjaan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bisa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berkelompok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(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maksimal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 3 </a:t>
            </a:r>
            <a:r>
              <a:rPr lang="en-US" sz="2200" dirty="0" err="1" smtClean="0">
                <a:solidFill>
                  <a:srgbClr val="000000"/>
                </a:solidFill>
                <a:cs typeface="ＭＳ Ｐゴシック" charset="0"/>
              </a:rPr>
              <a:t>orang</a:t>
            </a:r>
            <a:r>
              <a:rPr lang="en-US" sz="2200" dirty="0" smtClean="0">
                <a:solidFill>
                  <a:srgbClr val="000000"/>
                </a:solidFill>
                <a:cs typeface="ＭＳ Ｐゴシック" charset="0"/>
              </a:rPr>
              <a:t>)</a:t>
            </a:r>
          </a:p>
          <a:p>
            <a:pPr marL="457200" indent="-457200" algn="just"/>
            <a:r>
              <a:rPr lang="en-US" sz="2200" dirty="0" err="1" smtClean="0">
                <a:cs typeface="ＭＳ Ｐゴシック" charset="0"/>
              </a:rPr>
              <a:t>Dipublikasikan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di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akhir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periode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skripsi</a:t>
            </a:r>
            <a:r>
              <a:rPr lang="en-US" sz="2200" dirty="0" smtClean="0">
                <a:cs typeface="ＭＳ Ｐゴシック" charset="0"/>
              </a:rPr>
              <a:t>, </a:t>
            </a:r>
            <a:r>
              <a:rPr lang="en-US" sz="2200" dirty="0" err="1" smtClean="0">
                <a:cs typeface="ＭＳ Ｐゴシック" charset="0"/>
              </a:rPr>
              <a:t>sebagai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syarat</a:t>
            </a:r>
            <a:r>
              <a:rPr lang="en-US" sz="2200" dirty="0" smtClean="0">
                <a:cs typeface="ＭＳ Ｐゴシック" charset="0"/>
              </a:rPr>
              <a:t> </a:t>
            </a:r>
            <a:r>
              <a:rPr lang="en-US" sz="2200" dirty="0" err="1" smtClean="0">
                <a:cs typeface="ＭＳ Ｐゴシック" charset="0"/>
              </a:rPr>
              <a:t>wisuda</a:t>
            </a:r>
            <a:endParaRPr lang="en-US" sz="2200" dirty="0" smtClean="0">
              <a:cs typeface="ＭＳ Ｐゴシック" charset="0"/>
            </a:endParaRPr>
          </a:p>
          <a:p>
            <a:pPr algn="just"/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>
              <a:buNone/>
            </a:pPr>
            <a:r>
              <a:rPr lang="en-US" dirty="0" smtClean="0"/>
              <a:t>3.5 </a:t>
            </a:r>
            <a:r>
              <a:rPr lang="en-US" dirty="0" err="1" smtClean="0"/>
              <a:t>Perancangan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endParaRPr lang="en-US" dirty="0" smtClean="0"/>
          </a:p>
          <a:p>
            <a:pPr lvl="2" algn="just">
              <a:buNone/>
            </a:pPr>
            <a:r>
              <a:rPr lang="en-US" dirty="0" smtClean="0"/>
              <a:t>3.5.1 Use Case Diagram</a:t>
            </a:r>
          </a:p>
          <a:p>
            <a:pPr lvl="2" algn="just">
              <a:buNone/>
            </a:pPr>
            <a:r>
              <a:rPr lang="en-US" dirty="0" smtClean="0"/>
              <a:t>3.5.2 Use Case Narrative / Description</a:t>
            </a:r>
          </a:p>
          <a:p>
            <a:pPr lvl="2" algn="just">
              <a:buNone/>
            </a:pPr>
            <a:r>
              <a:rPr lang="en-US" dirty="0" smtClean="0"/>
              <a:t>3.5.3 Class Diagram</a:t>
            </a:r>
          </a:p>
          <a:p>
            <a:pPr lvl="2" algn="just">
              <a:buNone/>
            </a:pPr>
            <a:r>
              <a:rPr lang="en-US" dirty="0" smtClean="0"/>
              <a:t>3.5.4 Sequence / Activity Diagram (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)</a:t>
            </a:r>
          </a:p>
          <a:p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None/>
            </a:pPr>
            <a:r>
              <a:rPr lang="en-US" dirty="0" smtClean="0"/>
              <a:t>3.6 </a:t>
            </a:r>
            <a:r>
              <a:rPr lang="en-US" dirty="0" err="1" smtClean="0"/>
              <a:t>Perancangan</a:t>
            </a:r>
            <a:r>
              <a:rPr lang="en-US" dirty="0" smtClean="0"/>
              <a:t> Database</a:t>
            </a:r>
          </a:p>
          <a:p>
            <a:pPr lvl="2" algn="just"/>
            <a:r>
              <a:rPr lang="en-US" dirty="0" smtClean="0"/>
              <a:t>Database yang </a:t>
            </a:r>
            <a:r>
              <a:rPr lang="en-US" dirty="0" err="1" smtClean="0"/>
              <a:t>dimaksud</a:t>
            </a:r>
            <a:r>
              <a:rPr lang="en-US" dirty="0" smtClean="0"/>
              <a:t> </a:t>
            </a:r>
            <a:r>
              <a:rPr lang="en-US" dirty="0" err="1" smtClean="0"/>
              <a:t>disini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b="1" dirty="0" smtClean="0"/>
              <a:t>Relational Databases</a:t>
            </a:r>
            <a:r>
              <a:rPr lang="en-US" dirty="0" smtClean="0"/>
              <a:t> (</a:t>
            </a:r>
            <a:r>
              <a:rPr lang="en-US" dirty="0" err="1" smtClean="0"/>
              <a:t>cth</a:t>
            </a:r>
            <a:r>
              <a:rPr lang="en-US" dirty="0" smtClean="0"/>
              <a:t>.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ERD)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berbentuk</a:t>
            </a:r>
            <a:r>
              <a:rPr lang="en-US" dirty="0" smtClean="0"/>
              <a:t> </a:t>
            </a:r>
            <a:r>
              <a:rPr lang="en-US" b="1" dirty="0" smtClean="0"/>
              <a:t>File-Based </a:t>
            </a:r>
            <a:r>
              <a:rPr lang="en-US" dirty="0" smtClean="0"/>
              <a:t>(</a:t>
            </a:r>
            <a:r>
              <a:rPr lang="en-US" dirty="0" err="1" smtClean="0"/>
              <a:t>cth</a:t>
            </a:r>
            <a:r>
              <a:rPr lang="en-US" dirty="0" smtClean="0"/>
              <a:t>.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XML)</a:t>
            </a:r>
          </a:p>
          <a:p>
            <a:pPr lvl="2" algn="just"/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database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dilengkapi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b="1" dirty="0" err="1" smtClean="0"/>
              <a:t>Kamus</a:t>
            </a:r>
            <a:r>
              <a:rPr lang="en-US" b="1" dirty="0" smtClean="0"/>
              <a:t> Data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i="1" dirty="0" smtClean="0"/>
              <a:t>attribute</a:t>
            </a:r>
            <a:r>
              <a:rPr lang="en-US" dirty="0" smtClean="0"/>
              <a:t> yang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perancangan</a:t>
            </a:r>
            <a:r>
              <a:rPr lang="en-US" dirty="0" smtClean="0"/>
              <a:t> database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3600" dirty="0" err="1" smtClean="0"/>
              <a:t>Bab</a:t>
            </a:r>
            <a:r>
              <a:rPr lang="en-US" sz="3600" dirty="0" smtClean="0"/>
              <a:t> 4 </a:t>
            </a:r>
            <a:r>
              <a:rPr lang="en-US" sz="3600" dirty="0" err="1" smtClean="0"/>
              <a:t>Hasil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Pembahasan</a:t>
            </a:r>
            <a:endParaRPr lang="en-US" sz="3600" dirty="0" smtClean="0"/>
          </a:p>
          <a:p>
            <a:pPr lvl="1" algn="just">
              <a:buNone/>
            </a:pPr>
            <a:r>
              <a:rPr lang="en-US" sz="3200" dirty="0" smtClean="0"/>
              <a:t>4.1 </a:t>
            </a:r>
            <a:r>
              <a:rPr lang="en-US" sz="3200" dirty="0" err="1" smtClean="0"/>
              <a:t>Implementasi</a:t>
            </a:r>
            <a:r>
              <a:rPr lang="en-US" sz="3200" dirty="0" smtClean="0"/>
              <a:t> </a:t>
            </a:r>
            <a:r>
              <a:rPr lang="en-US" sz="3200" dirty="0" err="1" smtClean="0"/>
              <a:t>Aplikasi</a:t>
            </a:r>
            <a:endParaRPr lang="en-US" sz="3200" dirty="0" smtClean="0"/>
          </a:p>
          <a:p>
            <a:pPr lvl="2" algn="just">
              <a:buNone/>
            </a:pPr>
            <a:r>
              <a:rPr lang="en-US" sz="2800" dirty="0" smtClean="0"/>
              <a:t>4.1.1 </a:t>
            </a:r>
            <a:r>
              <a:rPr lang="en-US" sz="2800" dirty="0" err="1" smtClean="0"/>
              <a:t>Spesifikasi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endParaRPr lang="en-US" sz="2800" dirty="0" smtClean="0"/>
          </a:p>
          <a:p>
            <a:pPr lvl="3" algn="just"/>
            <a:r>
              <a:rPr lang="en-US" sz="2400" dirty="0" smtClean="0"/>
              <a:t>Hardware </a:t>
            </a:r>
            <a:r>
              <a:rPr lang="en-US" sz="2400" dirty="0" err="1" smtClean="0"/>
              <a:t>dan</a:t>
            </a:r>
            <a:r>
              <a:rPr lang="en-US" sz="2400" dirty="0" smtClean="0"/>
              <a:t> Software</a:t>
            </a:r>
          </a:p>
          <a:p>
            <a:pPr lvl="2" algn="just">
              <a:buNone/>
            </a:pPr>
            <a:r>
              <a:rPr lang="en-US" sz="2800" dirty="0" smtClean="0"/>
              <a:t>4.1.2 </a:t>
            </a:r>
            <a:r>
              <a:rPr lang="en-US" sz="2800" dirty="0" err="1" smtClean="0"/>
              <a:t>Prosedur</a:t>
            </a:r>
            <a:r>
              <a:rPr lang="en-US" sz="2800" dirty="0" smtClean="0"/>
              <a:t> </a:t>
            </a:r>
            <a:r>
              <a:rPr lang="en-US" sz="2800" dirty="0" err="1" smtClean="0"/>
              <a:t>Instalasi</a:t>
            </a:r>
            <a:r>
              <a:rPr lang="en-US" sz="2800" dirty="0" smtClean="0"/>
              <a:t> </a:t>
            </a:r>
            <a:r>
              <a:rPr lang="en-US" sz="2800" dirty="0" err="1" smtClean="0"/>
              <a:t>Aplikasi</a:t>
            </a:r>
            <a:endParaRPr lang="en-US" sz="2800" dirty="0" smtClean="0"/>
          </a:p>
          <a:p>
            <a:pPr lvl="3" algn="just"/>
            <a:r>
              <a:rPr lang="en-US" sz="2400" dirty="0" smtClean="0"/>
              <a:t>Sub-</a:t>
            </a:r>
            <a:r>
              <a:rPr lang="en-US" sz="2400" dirty="0" err="1" smtClean="0"/>
              <a:t>bab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dibuat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memang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dibutuhkan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membutuhkan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khusus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menginstall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ada</a:t>
            </a:r>
            <a:endParaRPr lang="en-US" sz="2400" dirty="0" smtClean="0"/>
          </a:p>
          <a:p>
            <a:pPr lvl="2" algn="just">
              <a:buNone/>
            </a:pPr>
            <a:r>
              <a:rPr lang="en-US" sz="2800" dirty="0" smtClean="0"/>
              <a:t>4.1.3 Cara </a:t>
            </a:r>
            <a:r>
              <a:rPr lang="en-US" sz="2800" dirty="0" err="1" smtClean="0"/>
              <a:t>Pengoperasian</a:t>
            </a:r>
            <a:r>
              <a:rPr lang="en-US" sz="2800" dirty="0" smtClean="0"/>
              <a:t> </a:t>
            </a:r>
            <a:r>
              <a:rPr lang="en-US" sz="2800" dirty="0" err="1" smtClean="0"/>
              <a:t>Aplikasi</a:t>
            </a:r>
            <a:endParaRPr lang="en-US" sz="2800" dirty="0" smtClean="0"/>
          </a:p>
          <a:p>
            <a:pPr lvl="3" algn="just"/>
            <a:r>
              <a:rPr lang="en-US" sz="2400" dirty="0" err="1" smtClean="0"/>
              <a:t>Menjelaskan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memakai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 client </a:t>
            </a:r>
            <a:r>
              <a:rPr lang="en-US" sz="2400" dirty="0" err="1" smtClean="0"/>
              <a:t>dan</a:t>
            </a:r>
            <a:r>
              <a:rPr lang="en-US" sz="2400" dirty="0" smtClean="0"/>
              <a:t> admin. Admin </a:t>
            </a:r>
            <a:r>
              <a:rPr lang="en-US" sz="2400" dirty="0" err="1" smtClean="0"/>
              <a:t>dijelaskan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memang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dibuat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admin-site.</a:t>
            </a:r>
          </a:p>
          <a:p>
            <a:pPr lvl="3" algn="just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14400"/>
            <a:ext cx="8229600" cy="5211763"/>
          </a:xfrm>
        </p:spPr>
        <p:txBody>
          <a:bodyPr>
            <a:noAutofit/>
          </a:bodyPr>
          <a:lstStyle/>
          <a:p>
            <a:pPr lvl="1" algn="just">
              <a:buNone/>
            </a:pPr>
            <a:r>
              <a:rPr lang="en-US" sz="2400" dirty="0" smtClean="0"/>
              <a:t>4.2 </a:t>
            </a:r>
            <a:r>
              <a:rPr lang="en-US" sz="2400" dirty="0" err="1" smtClean="0"/>
              <a:t>Evaluasi</a:t>
            </a:r>
            <a:endParaRPr lang="en-US" sz="2400" dirty="0" smtClean="0"/>
          </a:p>
          <a:p>
            <a:pPr lvl="2" algn="just">
              <a:buNone/>
            </a:pPr>
            <a:r>
              <a:rPr lang="en-US" sz="2000" dirty="0" smtClean="0"/>
              <a:t>4.2.1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User</a:t>
            </a:r>
          </a:p>
          <a:p>
            <a:pPr lvl="3" algn="just"/>
            <a:r>
              <a:rPr lang="en-US" sz="1800" dirty="0" err="1" smtClean="0"/>
              <a:t>Contoh</a:t>
            </a:r>
            <a:r>
              <a:rPr lang="en-US" sz="1800" dirty="0" smtClean="0"/>
              <a:t>: Lima </a:t>
            </a:r>
            <a:r>
              <a:rPr lang="en-US" sz="1800" dirty="0" err="1" smtClean="0"/>
              <a:t>faktor</a:t>
            </a:r>
            <a:r>
              <a:rPr lang="en-US" sz="1800" dirty="0" smtClean="0"/>
              <a:t> </a:t>
            </a:r>
            <a:r>
              <a:rPr lang="en-US" sz="1800" dirty="0" err="1" smtClean="0"/>
              <a:t>manusia</a:t>
            </a:r>
            <a:r>
              <a:rPr lang="en-US" sz="1800" dirty="0" smtClean="0"/>
              <a:t> </a:t>
            </a:r>
            <a:r>
              <a:rPr lang="en-US" sz="1800" dirty="0" err="1" smtClean="0"/>
              <a:t>terukur</a:t>
            </a:r>
            <a:r>
              <a:rPr lang="en-US" sz="1800" dirty="0" smtClean="0"/>
              <a:t> (minimal 30 </a:t>
            </a:r>
            <a:r>
              <a:rPr lang="en-US" sz="1800" dirty="0" err="1" smtClean="0"/>
              <a:t>responden</a:t>
            </a:r>
            <a:r>
              <a:rPr lang="en-US" sz="1800" dirty="0" smtClean="0"/>
              <a:t>)</a:t>
            </a:r>
          </a:p>
          <a:p>
            <a:pPr lvl="3" algn="just"/>
            <a:r>
              <a:rPr lang="en-US" sz="1800" dirty="0" err="1" smtClean="0"/>
              <a:t>Responden</a:t>
            </a:r>
            <a:r>
              <a:rPr lang="en-US" sz="1800" dirty="0" smtClean="0"/>
              <a:t> </a:t>
            </a:r>
            <a:r>
              <a:rPr lang="en-US" sz="1800" dirty="0" err="1" smtClean="0"/>
              <a:t>merupakan</a:t>
            </a:r>
            <a:r>
              <a:rPr lang="en-US" sz="1800" dirty="0" smtClean="0"/>
              <a:t> </a:t>
            </a:r>
            <a:r>
              <a:rPr lang="en-US" sz="1800" dirty="0" err="1" smtClean="0"/>
              <a:t>responden</a:t>
            </a:r>
            <a:r>
              <a:rPr lang="en-US" sz="1800" dirty="0" smtClean="0"/>
              <a:t> yang </a:t>
            </a:r>
            <a:r>
              <a:rPr lang="en-US" sz="1800" dirty="0" err="1" smtClean="0"/>
              <a:t>sama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en-US" sz="1800" dirty="0" err="1" smtClean="0"/>
              <a:t>analisis</a:t>
            </a:r>
            <a:r>
              <a:rPr lang="en-US" sz="1800" dirty="0" smtClean="0"/>
              <a:t> </a:t>
            </a:r>
            <a:r>
              <a:rPr lang="en-US" sz="1800" dirty="0" err="1" smtClean="0"/>
              <a:t>permasalahan</a:t>
            </a:r>
            <a:endParaRPr lang="en-US" sz="1800" dirty="0" smtClean="0"/>
          </a:p>
          <a:p>
            <a:pPr lvl="2" algn="just">
              <a:buNone/>
            </a:pPr>
            <a:r>
              <a:rPr lang="en-US" sz="2000" dirty="0" smtClean="0"/>
              <a:t>4.2.2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Aplikasi</a:t>
            </a:r>
            <a:r>
              <a:rPr lang="en-US" sz="2000" dirty="0" smtClean="0"/>
              <a:t> </a:t>
            </a:r>
            <a:r>
              <a:rPr lang="en-US" sz="2000" dirty="0" err="1" smtClean="0"/>
              <a:t>Sejenis</a:t>
            </a:r>
            <a:endParaRPr lang="en-US" sz="2000" dirty="0" smtClean="0"/>
          </a:p>
          <a:p>
            <a:pPr lvl="3" algn="just"/>
            <a:r>
              <a:rPr lang="en-US" sz="1800" dirty="0" err="1" smtClean="0"/>
              <a:t>Membandingkan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telah</a:t>
            </a:r>
            <a:r>
              <a:rPr lang="en-US" sz="1800" dirty="0" smtClean="0"/>
              <a:t> </a:t>
            </a:r>
            <a:r>
              <a:rPr lang="en-US" sz="1800" dirty="0" err="1" smtClean="0"/>
              <a:t>dibuat</a:t>
            </a:r>
            <a:r>
              <a:rPr lang="en-US" sz="1800" dirty="0" smtClean="0"/>
              <a:t> </a:t>
            </a:r>
            <a:r>
              <a:rPr lang="en-US" sz="1800" dirty="0" err="1" smtClean="0"/>
              <a:t>dengan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yang lain</a:t>
            </a:r>
          </a:p>
          <a:p>
            <a:pPr lvl="2" algn="just">
              <a:buNone/>
            </a:pPr>
            <a:r>
              <a:rPr lang="en-US" sz="2000" dirty="0" smtClean="0"/>
              <a:t>4.2.3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User Interface</a:t>
            </a:r>
          </a:p>
          <a:p>
            <a:pPr lvl="3" algn="just"/>
            <a:r>
              <a:rPr lang="en-US" sz="1800" dirty="0" err="1" smtClean="0"/>
              <a:t>Memakai</a:t>
            </a:r>
            <a:r>
              <a:rPr lang="en-US" sz="1800" dirty="0" smtClean="0"/>
              <a:t> </a:t>
            </a:r>
            <a:r>
              <a:rPr lang="en-US" sz="1800" dirty="0" err="1" smtClean="0"/>
              <a:t>teori</a:t>
            </a:r>
            <a:r>
              <a:rPr lang="en-US" sz="1800" dirty="0" smtClean="0"/>
              <a:t> 8 golden rules </a:t>
            </a:r>
            <a:r>
              <a:rPr lang="en-US" sz="1800" dirty="0" err="1" smtClean="0"/>
              <a:t>atau</a:t>
            </a:r>
            <a:r>
              <a:rPr lang="en-US" sz="1800" dirty="0" smtClean="0"/>
              <a:t> </a:t>
            </a:r>
            <a:r>
              <a:rPr lang="en-US" sz="1800" dirty="0" err="1" smtClean="0"/>
              <a:t>teori</a:t>
            </a:r>
            <a:r>
              <a:rPr lang="en-US" sz="1800" dirty="0" smtClean="0"/>
              <a:t> </a:t>
            </a:r>
            <a:r>
              <a:rPr lang="en-US" sz="1800" dirty="0" err="1" smtClean="0"/>
              <a:t>evaluasi</a:t>
            </a:r>
            <a:r>
              <a:rPr lang="en-US" sz="1800" dirty="0" smtClean="0"/>
              <a:t> </a:t>
            </a:r>
            <a:r>
              <a:rPr lang="en-US" sz="1800" dirty="0" err="1" smtClean="0"/>
              <a:t>lainnya</a:t>
            </a:r>
            <a:r>
              <a:rPr lang="en-US" sz="1800" dirty="0" smtClean="0"/>
              <a:t> </a:t>
            </a:r>
            <a:r>
              <a:rPr lang="en-US" sz="1800" dirty="0" err="1" smtClean="0"/>
              <a:t>tergantung</a:t>
            </a:r>
            <a:r>
              <a:rPr lang="en-US" sz="1800" dirty="0" smtClean="0"/>
              <a:t> </a:t>
            </a:r>
            <a:r>
              <a:rPr lang="en-US" sz="1800" dirty="0" err="1" smtClean="0"/>
              <a:t>plaform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dipakai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aplikasi</a:t>
            </a:r>
            <a:r>
              <a:rPr lang="en-US" sz="1800" dirty="0" smtClean="0"/>
              <a:t> yang </a:t>
            </a:r>
            <a:r>
              <a:rPr lang="en-US" sz="1800" dirty="0" err="1" smtClean="0"/>
              <a:t>dibuat</a:t>
            </a:r>
            <a:endParaRPr lang="en-US" sz="1800" dirty="0" smtClean="0"/>
          </a:p>
          <a:p>
            <a:pPr lvl="2" algn="just">
              <a:buNone/>
            </a:pPr>
            <a:r>
              <a:rPr lang="en-US" sz="2000" dirty="0" smtClean="0"/>
              <a:t>4.2.4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Multimedia</a:t>
            </a:r>
          </a:p>
          <a:p>
            <a:pPr lvl="3" algn="just"/>
            <a:r>
              <a:rPr lang="en-US" sz="1800" dirty="0" err="1" smtClean="0"/>
              <a:t>Mengecek</a:t>
            </a:r>
            <a:r>
              <a:rPr lang="en-US" sz="1800" dirty="0" smtClean="0"/>
              <a:t> </a:t>
            </a:r>
            <a:r>
              <a:rPr lang="en-US" sz="1800" dirty="0" err="1" smtClean="0"/>
              <a:t>setiap</a:t>
            </a:r>
            <a:r>
              <a:rPr lang="en-US" sz="1800" dirty="0" smtClean="0"/>
              <a:t> </a:t>
            </a:r>
            <a:r>
              <a:rPr lang="en-US" sz="1800" dirty="0" err="1" smtClean="0"/>
              <a:t>elemen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multimedia yang </a:t>
            </a:r>
            <a:r>
              <a:rPr lang="en-US" sz="1800" dirty="0" err="1" smtClean="0"/>
              <a:t>sudah</a:t>
            </a:r>
            <a:r>
              <a:rPr lang="en-US" sz="1800" dirty="0" smtClean="0"/>
              <a:t> </a:t>
            </a:r>
            <a:r>
              <a:rPr lang="en-US" sz="1800" dirty="0" err="1" smtClean="0"/>
              <a:t>dipakai</a:t>
            </a:r>
            <a:endParaRPr lang="en-US" sz="1800" dirty="0" smtClean="0"/>
          </a:p>
          <a:p>
            <a:pPr lvl="2" algn="just">
              <a:buNone/>
            </a:pPr>
            <a:r>
              <a:rPr lang="en-US" sz="2000" dirty="0" smtClean="0"/>
              <a:t>4.2.5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Instruksional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Evaluasi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Informasi</a:t>
            </a:r>
            <a:endParaRPr lang="en-US" sz="2000" dirty="0" smtClean="0"/>
          </a:p>
          <a:p>
            <a:pPr lvl="3" algn="just"/>
            <a:r>
              <a:rPr lang="en-US" sz="1800" dirty="0" err="1" smtClean="0"/>
              <a:t>Melakukan</a:t>
            </a:r>
            <a:r>
              <a:rPr lang="en-US" sz="1800" dirty="0" smtClean="0"/>
              <a:t> </a:t>
            </a:r>
            <a:r>
              <a:rPr lang="en-US" sz="1800" dirty="0" err="1" smtClean="0"/>
              <a:t>evaluasi</a:t>
            </a:r>
            <a:r>
              <a:rPr lang="en-US" sz="1800" dirty="0" smtClean="0"/>
              <a:t> </a:t>
            </a:r>
            <a:r>
              <a:rPr lang="en-US" sz="1800" dirty="0" err="1" smtClean="0"/>
              <a:t>instruktional</a:t>
            </a:r>
            <a:r>
              <a:rPr lang="en-US" sz="1800" dirty="0" smtClean="0"/>
              <a:t> </a:t>
            </a:r>
            <a:r>
              <a:rPr lang="en-US" sz="1800" dirty="0" err="1" smtClean="0"/>
              <a:t>dan</a:t>
            </a:r>
            <a:r>
              <a:rPr lang="en-US" sz="1800" dirty="0" smtClean="0"/>
              <a:t> </a:t>
            </a:r>
            <a:r>
              <a:rPr lang="en-US" sz="1800" dirty="0" err="1" smtClean="0"/>
              <a:t>evaluasi</a:t>
            </a:r>
            <a:r>
              <a:rPr lang="en-US" sz="1800" dirty="0" smtClean="0"/>
              <a:t> </a:t>
            </a:r>
            <a:r>
              <a:rPr lang="en-US" sz="1800" dirty="0" err="1" smtClean="0"/>
              <a:t>informasi</a:t>
            </a:r>
            <a:r>
              <a:rPr lang="en-US" sz="1800" dirty="0" smtClean="0"/>
              <a:t> </a:t>
            </a:r>
            <a:r>
              <a:rPr lang="en-US" sz="1800" dirty="0" err="1" smtClean="0"/>
              <a:t>berdasarkan</a:t>
            </a:r>
            <a:r>
              <a:rPr lang="en-US" sz="1800" dirty="0" smtClean="0"/>
              <a:t> </a:t>
            </a:r>
            <a:r>
              <a:rPr lang="en-US" sz="1800" dirty="0" err="1" smtClean="0"/>
              <a:t>teori</a:t>
            </a:r>
            <a:r>
              <a:rPr lang="en-US" sz="1800" dirty="0" smtClean="0"/>
              <a:t> yang </a:t>
            </a:r>
            <a:r>
              <a:rPr lang="en-US" sz="1800" dirty="0" err="1" smtClean="0"/>
              <a:t>ada</a:t>
            </a:r>
            <a:r>
              <a:rPr lang="en-US" sz="1800" dirty="0" smtClean="0"/>
              <a:t> </a:t>
            </a:r>
            <a:r>
              <a:rPr lang="en-US" sz="1800" dirty="0" err="1" smtClean="0"/>
              <a:t>di</a:t>
            </a:r>
            <a:r>
              <a:rPr lang="en-US" sz="1800" dirty="0" smtClean="0"/>
              <a:t> Brown, A. H., &amp; Green, D. (2006). The Essentials of Instructional Design: Connecting Fundamental Principles with Process and Practice.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Skripsi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Bab</a:t>
            </a:r>
            <a:r>
              <a:rPr lang="en-US" dirty="0" smtClean="0"/>
              <a:t> 5 – </a:t>
            </a:r>
            <a:r>
              <a:rPr lang="en-US" dirty="0" err="1" smtClean="0"/>
              <a:t>Simpulan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Saran</a:t>
            </a:r>
          </a:p>
          <a:p>
            <a:pPr lvl="1">
              <a:buNone/>
            </a:pPr>
            <a:r>
              <a:rPr lang="en-US" dirty="0" smtClean="0"/>
              <a:t>5.1 </a:t>
            </a:r>
            <a:r>
              <a:rPr lang="en-US" dirty="0" err="1" smtClean="0"/>
              <a:t>Simpulan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5.2 Saran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Admin Site</a:t>
            </a:r>
          </a:p>
          <a:p>
            <a:pPr lvl="1" algn="just"/>
            <a:r>
              <a:rPr lang="en-US" sz="2400" dirty="0" smtClean="0"/>
              <a:t>Admin site </a:t>
            </a:r>
            <a:r>
              <a:rPr lang="en-US" sz="2400" dirty="0" err="1" smtClean="0"/>
              <a:t>dibuat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memang</a:t>
            </a:r>
            <a:r>
              <a:rPr lang="en-US" sz="2400" dirty="0" smtClean="0"/>
              <a:t> </a:t>
            </a:r>
            <a:r>
              <a:rPr lang="en-US" sz="2400" dirty="0" err="1" smtClean="0"/>
              <a:t>dibutuhkan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narasumber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aplikasi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kompleks</a:t>
            </a:r>
            <a:endParaRPr lang="en-US" sz="2400" dirty="0" smtClean="0"/>
          </a:p>
          <a:p>
            <a:pPr algn="just"/>
            <a:r>
              <a:rPr lang="en-US" sz="2800" dirty="0" smtClean="0"/>
              <a:t>Outline </a:t>
            </a:r>
            <a:r>
              <a:rPr lang="en-US" sz="2800" dirty="0" err="1" smtClean="0"/>
              <a:t>Skripsi</a:t>
            </a:r>
            <a:r>
              <a:rPr lang="en-US" sz="2800" dirty="0" smtClean="0"/>
              <a:t> Multimedia and Game</a:t>
            </a:r>
          </a:p>
          <a:p>
            <a:pPr lvl="1" algn="just"/>
            <a:r>
              <a:rPr lang="en-US" sz="2400" dirty="0" smtClean="0"/>
              <a:t>Outline yang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dokumen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dirubah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peneliti</a:t>
            </a:r>
            <a:endParaRPr lang="en-US" sz="2400" dirty="0" smtClean="0"/>
          </a:p>
          <a:p>
            <a:pPr algn="just"/>
            <a:r>
              <a:rPr lang="en-US" sz="2800" dirty="0" err="1" smtClean="0"/>
              <a:t>Perancangan</a:t>
            </a:r>
            <a:r>
              <a:rPr lang="en-US" sz="2800" dirty="0" smtClean="0"/>
              <a:t> Database</a:t>
            </a:r>
          </a:p>
          <a:p>
            <a:pPr lvl="1" algn="just"/>
            <a:r>
              <a:rPr lang="en-US" sz="2400" dirty="0" smtClean="0"/>
              <a:t>Database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Relational Database,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berupa</a:t>
            </a:r>
            <a:r>
              <a:rPr lang="en-US" sz="2400" dirty="0" smtClean="0"/>
              <a:t> File-Based.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jenis</a:t>
            </a:r>
            <a:r>
              <a:rPr lang="en-US" sz="2400" dirty="0" smtClean="0"/>
              <a:t> database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tetap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Kamus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8382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Terima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Kasih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cs typeface="ＭＳ Ｐゴシック" charset="0"/>
              </a:rPr>
              <a:t>Syarat</a:t>
            </a:r>
            <a:r>
              <a:rPr lang="en-US" sz="2400" b="1" dirty="0" smtClean="0">
                <a:cs typeface="ＭＳ Ｐゴシック" charset="0"/>
              </a:rPr>
              <a:t> </a:t>
            </a:r>
            <a:r>
              <a:rPr lang="en-US" sz="2400" b="1" dirty="0" err="1" smtClean="0">
                <a:cs typeface="ＭＳ Ｐゴシック" charset="0"/>
              </a:rPr>
              <a:t>Akademis</a:t>
            </a:r>
            <a:r>
              <a:rPr lang="en-US" sz="2400" b="1" dirty="0" smtClean="0">
                <a:cs typeface="ＭＳ Ｐゴシック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mengambil</a:t>
            </a:r>
            <a:r>
              <a:rPr lang="en-US" sz="2400" dirty="0" smtClean="0"/>
              <a:t> 146 </a:t>
            </a:r>
            <a:r>
              <a:rPr lang="en-US" sz="2400" dirty="0" err="1" smtClean="0"/>
              <a:t>sks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endParaRPr lang="en-US" sz="2400" dirty="0" smtClean="0"/>
          </a:p>
          <a:p>
            <a:pPr lvl="1">
              <a:buFontTx/>
              <a:buNone/>
            </a:pPr>
            <a:r>
              <a:rPr lang="en-US" sz="2400" b="1" dirty="0" smtClean="0"/>
              <a:t>	</a:t>
            </a:r>
            <a:r>
              <a:rPr lang="id-ID" sz="2400" b="1" dirty="0" smtClean="0"/>
              <a:t>X + Y + Z </a:t>
            </a:r>
            <a:r>
              <a:rPr lang="id-ID" sz="2400" b="1" u="sng" dirty="0" smtClean="0"/>
              <a:t>&gt;</a:t>
            </a:r>
            <a:r>
              <a:rPr lang="id-ID" sz="2400" b="1" dirty="0" smtClean="0"/>
              <a:t> 146 SKS</a:t>
            </a:r>
            <a:br>
              <a:rPr lang="id-ID" sz="2400" b="1" dirty="0" smtClean="0"/>
            </a:br>
            <a:r>
              <a:rPr lang="id-ID" sz="2400" dirty="0" smtClean="0"/>
              <a:t>X : SKS telah ditempuh</a:t>
            </a:r>
            <a:br>
              <a:rPr lang="id-ID" sz="2400" dirty="0" smtClean="0"/>
            </a:br>
            <a:r>
              <a:rPr lang="id-ID" sz="2400" dirty="0" smtClean="0"/>
              <a:t>Y : SKS Sedang ditempuh</a:t>
            </a:r>
            <a:br>
              <a:rPr lang="id-ID" sz="2400" dirty="0" smtClean="0"/>
            </a:br>
            <a:r>
              <a:rPr lang="id-ID" sz="2400" dirty="0" smtClean="0"/>
              <a:t>Z : SKS akan ditempuh bersama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</a:t>
            </a:r>
            <a:r>
              <a:rPr lang="id-ID" sz="2400" dirty="0" smtClean="0"/>
              <a:t>(Z </a:t>
            </a:r>
            <a:r>
              <a:rPr lang="id-ID" sz="2400" u="sng" dirty="0" smtClean="0"/>
              <a:t>&lt;</a:t>
            </a:r>
            <a:r>
              <a:rPr lang="id-ID" sz="2400" dirty="0" smtClean="0"/>
              <a:t> 19 sks)</a:t>
            </a:r>
            <a:endParaRPr lang="en-US" sz="2400" dirty="0" smtClean="0"/>
          </a:p>
          <a:p>
            <a:pPr lvl="1">
              <a:buFontTx/>
              <a:buChar char="-"/>
            </a:pPr>
            <a:r>
              <a:rPr lang="en-US" sz="2400" dirty="0" smtClean="0"/>
              <a:t>IPK &gt;= 2.00, </a:t>
            </a:r>
            <a:r>
              <a:rPr lang="en-US" sz="2400" dirty="0" err="1" smtClean="0"/>
              <a:t>khusus</a:t>
            </a:r>
            <a:r>
              <a:rPr lang="en-US" sz="2400" dirty="0" smtClean="0"/>
              <a:t> Internship IPK &gt;= 3.00</a:t>
            </a:r>
          </a:p>
          <a:p>
            <a:pPr lvl="1">
              <a:buNone/>
            </a:pPr>
            <a:r>
              <a:rPr lang="en-US" sz="1900" i="1" dirty="0" smtClean="0">
                <a:solidFill>
                  <a:srgbClr val="FF0000"/>
                </a:solidFill>
              </a:rPr>
              <a:t>*) </a:t>
            </a:r>
            <a:r>
              <a:rPr lang="en-US" sz="1900" i="1" dirty="0" err="1" smtClean="0">
                <a:solidFill>
                  <a:srgbClr val="FF0000"/>
                </a:solidFill>
              </a:rPr>
              <a:t>jika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ada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pertanyaan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mengenai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ini</a:t>
            </a:r>
            <a:r>
              <a:rPr lang="en-US" sz="1900" i="1" dirty="0" smtClean="0">
                <a:solidFill>
                  <a:srgbClr val="FF0000"/>
                </a:solidFill>
              </a:rPr>
              <a:t>, </a:t>
            </a:r>
            <a:r>
              <a:rPr lang="en-US" sz="1900" i="1" dirty="0" err="1" smtClean="0">
                <a:solidFill>
                  <a:srgbClr val="FF0000"/>
                </a:solidFill>
              </a:rPr>
              <a:t>mohon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untuk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menghubungi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layanan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mahasiswa</a:t>
            </a:r>
            <a:endParaRPr lang="en-US" sz="1900" i="1" dirty="0" smtClean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b="1" dirty="0" err="1" smtClean="0">
                <a:cs typeface="ＭＳ Ｐゴシック" charset="0"/>
              </a:rPr>
              <a:t>Syarat</a:t>
            </a:r>
            <a:r>
              <a:rPr lang="en-US" sz="2400" b="1" dirty="0" smtClean="0">
                <a:cs typeface="ＭＳ Ｐゴシック" charset="0"/>
              </a:rPr>
              <a:t> </a:t>
            </a:r>
            <a:r>
              <a:rPr lang="en-US" sz="2400" b="1" dirty="0" err="1" smtClean="0">
                <a:cs typeface="ＭＳ Ｐゴシック" charset="0"/>
              </a:rPr>
              <a:t>Jurusan</a:t>
            </a:r>
            <a:endParaRPr lang="en-US" sz="2400" b="1" dirty="0" smtClean="0">
              <a:cs typeface="ＭＳ Ｐゴシック" charset="0"/>
            </a:endParaRPr>
          </a:p>
          <a:p>
            <a:pPr marL="857250" lvl="1" indent="-457200">
              <a:buFontTx/>
              <a:buChar char="-"/>
            </a:pPr>
            <a:r>
              <a:rPr lang="en-US" sz="2400" dirty="0" err="1" smtClean="0">
                <a:cs typeface="ＭＳ Ｐゴシック" charset="0"/>
              </a:rPr>
              <a:t>Pengajuan</a:t>
            </a:r>
            <a:r>
              <a:rPr lang="en-US" sz="2400" dirty="0" smtClean="0">
                <a:cs typeface="ＭＳ Ｐゴシック" charset="0"/>
              </a:rPr>
              <a:t> Proposal </a:t>
            </a:r>
            <a:r>
              <a:rPr lang="en-US" sz="2400" dirty="0" err="1" smtClean="0">
                <a:cs typeface="ＭＳ Ｐゴシック" charset="0"/>
              </a:rPr>
              <a:t>Skripsi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kepada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Jurusan</a:t>
            </a:r>
            <a:endParaRPr lang="en-US" sz="2400" dirty="0" smtClean="0">
              <a:cs typeface="ＭＳ Ｐゴシック" charset="0"/>
            </a:endParaRPr>
          </a:p>
          <a:p>
            <a:pPr marL="857250" lvl="1" indent="-457200">
              <a:buFontTx/>
              <a:buChar char="-"/>
            </a:pPr>
            <a:r>
              <a:rPr lang="en-US" sz="2400" dirty="0" smtClean="0"/>
              <a:t>Proposal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Format </a:t>
            </a:r>
            <a:r>
              <a:rPr lang="en-US" sz="2400" dirty="0" err="1" smtClean="0"/>
              <a:t>Penulisan</a:t>
            </a:r>
            <a:r>
              <a:rPr lang="en-US" sz="2400" dirty="0" smtClean="0"/>
              <a:t> Proposal </a:t>
            </a:r>
            <a:r>
              <a:rPr lang="en-US" sz="2400" dirty="0" err="1" smtClean="0"/>
              <a:t>Skripsi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Syarat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Skripsi</a:t>
            </a:r>
            <a:r>
              <a:rPr lang="en-US" dirty="0" smtClean="0"/>
              <a:t> Non-</a:t>
            </a:r>
            <a:r>
              <a:rPr lang="en-US" dirty="0" err="1" smtClean="0"/>
              <a:t>Kelas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Skripsi</a:t>
            </a:r>
            <a:r>
              <a:rPr lang="en-US" dirty="0" smtClean="0"/>
              <a:t> Internship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Tipe</a:t>
            </a:r>
            <a:r>
              <a:rPr lang="en-US" dirty="0" smtClean="0"/>
              <a:t> </a:t>
            </a:r>
            <a:r>
              <a:rPr lang="en-US" dirty="0" err="1" smtClean="0"/>
              <a:t>Skripsi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Skripsi Kelas vs Non-Kelas vs Internship</a:t>
            </a:r>
            <a:endParaRPr lang="en-US" dirty="0"/>
          </a:p>
        </p:txBody>
      </p:sp>
      <p:graphicFrame>
        <p:nvGraphicFramePr>
          <p:cNvPr id="7" name="Group 5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92677777"/>
              </p:ext>
            </p:extLst>
          </p:nvPr>
        </p:nvGraphicFramePr>
        <p:xfrm>
          <a:off x="457200" y="1828800"/>
          <a:ext cx="8274050" cy="3929765"/>
        </p:xfrm>
        <a:graphic>
          <a:graphicData uri="http://schemas.openxmlformats.org/drawingml/2006/table">
            <a:tbl>
              <a:tblPr/>
              <a:tblGrid>
                <a:gridCol w="498475"/>
                <a:gridCol w="2622550"/>
                <a:gridCol w="2674938"/>
                <a:gridCol w="2478087"/>
              </a:tblGrid>
              <a:tr h="4318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No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Skripsi Kelas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Skripsi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Non-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Kelas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ea typeface="ＭＳ Ｐゴシック" pitchFamily="-109" charset="-128"/>
                      </a:endParaRP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Skripsi Internship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1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Harus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peminatan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yang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sama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ea typeface="ＭＳ Ｐゴシック" pitchFamily="-109" charset="-128"/>
                      </a:endParaRP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Boleh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berbeda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perminatan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ea typeface="ＭＳ Ｐゴシック" pitchFamily="-109" charset="-128"/>
                      </a:endParaRP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2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Topik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sesuai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peminatan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ea typeface="ＭＳ Ｐゴシック" pitchFamily="-109" charset="-128"/>
                      </a:endParaRP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Topik tidak harus sesuai peminatan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94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3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Narasumber tidak harus perusahaan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Harus ada Perusahaan sebagai Mitra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4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Jam kerja bebas sesuai negosiasi dengan perusahaan, tidak perlu logbook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Harus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192 jam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bekerja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di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mitra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dan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ada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pembimbing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dari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mitra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ada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logbook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5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Jadwal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bimbingan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terjadwal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di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Binus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Maya</a:t>
                      </a: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Jadwal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bimbingan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ditentukan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bersama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ea typeface="ＭＳ Ｐゴシック" pitchFamily="-109" charset="-128"/>
                        </a:rPr>
                        <a:t>pembimbing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ea typeface="ＭＳ Ｐゴシック" pitchFamily="-109" charset="-128"/>
                      </a:endParaRPr>
                    </a:p>
                  </a:txBody>
                  <a:tcPr marL="91436" marR="914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58"/>
          <p:cNvSpPr>
            <a:spLocks noChangeArrowheads="1"/>
          </p:cNvSpPr>
          <p:nvPr/>
        </p:nvSpPr>
        <p:spPr bwMode="auto">
          <a:xfrm>
            <a:off x="457200" y="5791200"/>
            <a:ext cx="82184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*)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Ditambah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dengan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syarat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akademis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lainnya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(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contoh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: IPK, SKS,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matakuliah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Tw Cen MT" pitchFamily="34" charset="0"/>
              </a:rPr>
              <a:t>prasyarat</a:t>
            </a:r>
            <a:r>
              <a:rPr lang="en-US" b="1" i="1" dirty="0">
                <a:solidFill>
                  <a:srgbClr val="FF0000"/>
                </a:solidFill>
                <a:latin typeface="Tw Cen MT" pitchFamily="34" charset="0"/>
              </a:rPr>
              <a:t>, </a:t>
            </a:r>
            <a:r>
              <a:rPr lang="en-US" b="1" i="1" dirty="0" err="1" smtClean="0">
                <a:solidFill>
                  <a:srgbClr val="FF0000"/>
                </a:solidFill>
                <a:latin typeface="Tw Cen MT" pitchFamily="34" charset="0"/>
              </a:rPr>
              <a:t>dll</a:t>
            </a:r>
            <a:r>
              <a:rPr lang="en-US" b="1" i="1" dirty="0" smtClean="0">
                <a:solidFill>
                  <a:srgbClr val="FF0000"/>
                </a:solidFill>
                <a:latin typeface="Tw Cen MT" pitchFamily="34" charset="0"/>
              </a:rPr>
              <a:t>.)</a:t>
            </a:r>
            <a:endParaRPr lang="en-US" b="1" i="1" dirty="0">
              <a:solidFill>
                <a:srgbClr val="FF0000"/>
              </a:solidFill>
              <a:latin typeface="Tw Cen MT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95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err="1" smtClean="0">
                <a:cs typeface="ＭＳ Ｐゴシック" charset="0"/>
              </a:rPr>
              <a:t>Narasumber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dari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skripsi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bisa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terdiri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dari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satu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atau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lebih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komponen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sebagai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berikut</a:t>
            </a:r>
            <a:r>
              <a:rPr lang="en-US" sz="2400" dirty="0" smtClean="0">
                <a:cs typeface="ＭＳ Ｐゴシック" charset="0"/>
              </a:rPr>
              <a:t>:</a:t>
            </a:r>
          </a:p>
          <a:p>
            <a:pPr algn="just"/>
            <a:r>
              <a:rPr lang="en-US" sz="2400" dirty="0" smtClean="0">
                <a:cs typeface="ＭＳ Ｐゴシック" charset="0"/>
              </a:rPr>
              <a:t>Perusahaan (</a:t>
            </a:r>
            <a:r>
              <a:rPr lang="en-US" sz="2400" dirty="0" err="1" smtClean="0">
                <a:cs typeface="ＭＳ Ｐゴシック" charset="0"/>
              </a:rPr>
              <a:t>cth</a:t>
            </a:r>
            <a:r>
              <a:rPr lang="en-US" sz="2400" dirty="0" smtClean="0">
                <a:cs typeface="ＭＳ Ｐゴシック" charset="0"/>
              </a:rPr>
              <a:t>: PT, CV, </a:t>
            </a:r>
            <a:r>
              <a:rPr lang="en-US" sz="2400" dirty="0" err="1" smtClean="0">
                <a:cs typeface="ＭＳ Ｐゴシック" charset="0"/>
              </a:rPr>
              <a:t>Organisasi</a:t>
            </a:r>
            <a:r>
              <a:rPr lang="en-US" sz="2400" dirty="0" smtClean="0">
                <a:cs typeface="ＭＳ Ｐゴシック" charset="0"/>
              </a:rPr>
              <a:t>, Supermarket, </a:t>
            </a:r>
            <a:r>
              <a:rPr lang="en-US" sz="2400" dirty="0" err="1" smtClean="0">
                <a:cs typeface="ＭＳ Ｐゴシック" charset="0"/>
              </a:rPr>
              <a:t>dan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lainnya</a:t>
            </a:r>
            <a:r>
              <a:rPr lang="en-US" sz="2400" dirty="0" smtClean="0">
                <a:cs typeface="ＭＳ Ｐゴシック" charset="0"/>
              </a:rPr>
              <a:t>)</a:t>
            </a:r>
          </a:p>
          <a:p>
            <a:pPr algn="just"/>
            <a:r>
              <a:rPr lang="en-US" sz="2400" dirty="0" err="1" smtClean="0">
                <a:cs typeface="ＭＳ Ｐゴシック" charset="0"/>
              </a:rPr>
              <a:t>Pakar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atau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i="1" dirty="0" smtClean="0">
                <a:cs typeface="ＭＳ Ｐゴシック" charset="0"/>
              </a:rPr>
              <a:t>Subject Matter Expert</a:t>
            </a:r>
          </a:p>
          <a:p>
            <a:pPr algn="just"/>
            <a:r>
              <a:rPr lang="en-US" sz="2400" dirty="0" err="1" smtClean="0">
                <a:cs typeface="ＭＳ Ｐゴシック" charset="0"/>
              </a:rPr>
              <a:t>Komunitas</a:t>
            </a:r>
            <a:endParaRPr lang="en-US" sz="2400" dirty="0" smtClean="0">
              <a:cs typeface="ＭＳ Ｐゴシック" charset="0"/>
            </a:endParaRPr>
          </a:p>
          <a:p>
            <a:pPr algn="just"/>
            <a:r>
              <a:rPr lang="en-US" sz="2400" dirty="0" err="1" smtClean="0">
                <a:cs typeface="ＭＳ Ｐゴシック" charset="0"/>
              </a:rPr>
              <a:t>Untuk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Skripsi</a:t>
            </a:r>
            <a:r>
              <a:rPr lang="en-US" sz="2400" dirty="0" smtClean="0">
                <a:cs typeface="ＭＳ Ｐゴシック" charset="0"/>
              </a:rPr>
              <a:t> Internship, </a:t>
            </a:r>
            <a:r>
              <a:rPr lang="en-US" sz="2400" b="1" dirty="0" smtClean="0">
                <a:solidFill>
                  <a:srgbClr val="FF0000"/>
                </a:solidFill>
                <a:cs typeface="ＭＳ Ｐゴシック" charset="0"/>
              </a:rPr>
              <a:t>HARUS </a:t>
            </a:r>
            <a:r>
              <a:rPr lang="en-US" sz="2400" dirty="0" err="1" smtClean="0">
                <a:cs typeface="ＭＳ Ｐゴシック" charset="0"/>
              </a:rPr>
              <a:t>memiliki</a:t>
            </a:r>
            <a:r>
              <a:rPr lang="en-US" sz="2400" dirty="0" smtClean="0">
                <a:cs typeface="ＭＳ Ｐゴシック" charset="0"/>
              </a:rPr>
              <a:t> </a:t>
            </a:r>
            <a:r>
              <a:rPr lang="en-US" sz="2400" dirty="0" err="1" smtClean="0">
                <a:cs typeface="ＭＳ Ｐゴシック" charset="0"/>
              </a:rPr>
              <a:t>narasumber</a:t>
            </a:r>
            <a:r>
              <a:rPr lang="en-US" sz="2400" dirty="0" smtClean="0">
                <a:cs typeface="ＭＳ Ｐゴシック" charset="0"/>
              </a:rPr>
              <a:t> Perusahaan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/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Narasumber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5105400"/>
            <a:ext cx="80010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u="sng" dirty="0" smtClean="0">
                <a:solidFill>
                  <a:srgbClr val="FF0000"/>
                </a:solidFill>
                <a:cs typeface="ＭＳ Ｐゴシック" charset="0"/>
              </a:rPr>
              <a:t>PENTING</a:t>
            </a:r>
          </a:p>
          <a:p>
            <a:pPr algn="ctr"/>
            <a:r>
              <a:rPr lang="en-US" sz="2200" dirty="0" smtClean="0">
                <a:solidFill>
                  <a:srgbClr val="FF0000"/>
                </a:solidFill>
                <a:cs typeface="ＭＳ Ｐゴシック" charset="0"/>
              </a:rPr>
              <a:t>APLIKASI yang </a:t>
            </a:r>
            <a:r>
              <a:rPr lang="en-US" sz="2200" dirty="0" err="1" smtClean="0">
                <a:solidFill>
                  <a:srgbClr val="FF0000"/>
                </a:solidFill>
                <a:cs typeface="ＭＳ Ｐゴシック" charset="0"/>
              </a:rPr>
              <a:t>di-buat</a:t>
            </a:r>
            <a:r>
              <a:rPr lang="en-US" sz="2200" dirty="0" smtClean="0">
                <a:solidFill>
                  <a:srgbClr val="FF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cs typeface="ＭＳ Ｐゴシック" charset="0"/>
              </a:rPr>
              <a:t>merupakan</a:t>
            </a:r>
            <a:r>
              <a:rPr lang="en-US" sz="2200" dirty="0" smtClean="0">
                <a:solidFill>
                  <a:srgbClr val="FF0000"/>
                </a:solidFill>
                <a:cs typeface="ＭＳ Ｐゴシック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cs typeface="ＭＳ Ｐゴシック" charset="0"/>
              </a:rPr>
              <a:t>aplikasi</a:t>
            </a:r>
            <a:r>
              <a:rPr lang="en-US" sz="2200" dirty="0" smtClean="0">
                <a:solidFill>
                  <a:srgbClr val="FF0000"/>
                </a:solidFill>
                <a:cs typeface="ＭＳ Ｐゴシック" charset="0"/>
              </a:rPr>
              <a:t> yang DIBUTUHKAN </a:t>
            </a:r>
            <a:r>
              <a:rPr lang="en-US" sz="2200" dirty="0" err="1" smtClean="0">
                <a:solidFill>
                  <a:srgbClr val="FF0000"/>
                </a:solidFill>
                <a:cs typeface="ＭＳ Ｐゴシック" charset="0"/>
              </a:rPr>
              <a:t>oleh</a:t>
            </a:r>
            <a:r>
              <a:rPr lang="en-US" sz="2200" dirty="0" smtClean="0">
                <a:solidFill>
                  <a:srgbClr val="FF0000"/>
                </a:solidFill>
                <a:cs typeface="ＭＳ Ｐゴシック" charset="0"/>
              </a:rPr>
              <a:t> NARASUMBER!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defRPr/>
            </a:pPr>
            <a:r>
              <a:rPr lang="en-US" sz="2400" dirty="0" err="1" smtClean="0"/>
              <a:t>Topik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tersedia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skripsi</a:t>
            </a:r>
            <a:r>
              <a:rPr lang="en-US" sz="2400" dirty="0" smtClean="0"/>
              <a:t> </a:t>
            </a:r>
            <a:r>
              <a:rPr lang="en-US" sz="2400" dirty="0" err="1" smtClean="0"/>
              <a:t>kelas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topik</a:t>
            </a:r>
            <a:r>
              <a:rPr lang="en-US" sz="2400" dirty="0" smtClean="0"/>
              <a:t> yang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Jurusan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peminatan</a:t>
            </a:r>
            <a:r>
              <a:rPr lang="en-US" sz="2400" dirty="0" smtClean="0"/>
              <a:t>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.</a:t>
            </a:r>
          </a:p>
          <a:p>
            <a:pPr algn="just">
              <a:defRPr/>
            </a:pPr>
            <a:endParaRPr lang="en-US" sz="2400" dirty="0" smtClean="0"/>
          </a:p>
          <a:p>
            <a:pPr algn="just"/>
            <a:r>
              <a:rPr lang="en-US" sz="2400" dirty="0" err="1" smtClean="0"/>
              <a:t>Skripsi</a:t>
            </a:r>
            <a:r>
              <a:rPr lang="en-US" sz="2400" dirty="0" smtClean="0"/>
              <a:t> </a:t>
            </a:r>
            <a:r>
              <a:rPr lang="en-US" sz="2400" dirty="0" err="1" smtClean="0"/>
              <a:t>Kelas</a:t>
            </a:r>
            <a:endParaRPr lang="en-US" sz="2400" dirty="0" smtClean="0"/>
          </a:p>
          <a:p>
            <a:pPr lvl="1" algn="just"/>
            <a:r>
              <a:rPr lang="en-US" sz="2400" dirty="0" smtClean="0"/>
              <a:t>Proposal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diajukan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b="1" dirty="0" err="1" smtClean="0"/>
              <a:t>pertemuan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pertama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perkuliahan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dosen</a:t>
            </a:r>
            <a:r>
              <a:rPr lang="en-US" sz="2400" dirty="0" smtClean="0"/>
              <a:t> </a:t>
            </a:r>
            <a:r>
              <a:rPr lang="en-US" sz="2400" dirty="0" err="1" smtClean="0"/>
              <a:t>pembimbing</a:t>
            </a:r>
            <a:r>
              <a:rPr lang="en-US" sz="2400" dirty="0" smtClean="0"/>
              <a:t> </a:t>
            </a:r>
            <a:r>
              <a:rPr lang="en-US" sz="2400" dirty="0" err="1" smtClean="0"/>
              <a:t>kelas</a:t>
            </a:r>
            <a:endParaRPr lang="en-US" sz="2400" dirty="0" smtClean="0"/>
          </a:p>
          <a:p>
            <a:pPr lvl="1" algn="just"/>
            <a:r>
              <a:rPr lang="en-US" sz="2400" dirty="0" err="1" smtClean="0"/>
              <a:t>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perbaikan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disepakati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dosen</a:t>
            </a:r>
            <a:r>
              <a:rPr lang="en-US" sz="2400" dirty="0" smtClean="0"/>
              <a:t> </a:t>
            </a:r>
            <a:r>
              <a:rPr lang="en-US" sz="2400" dirty="0" err="1" smtClean="0"/>
              <a:t>pembimbing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mahasiswa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bersangkutan</a:t>
            </a:r>
            <a:endParaRPr lang="en-US" sz="2400" dirty="0" smtClean="0"/>
          </a:p>
          <a:p>
            <a:pPr algn="just">
              <a:defRPr/>
            </a:pP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Skripsi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v2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v2.0</Template>
  <TotalTime>2012</TotalTime>
  <Words>1714</Words>
  <Application>Microsoft Office PowerPoint</Application>
  <PresentationFormat>On-screen Show (4:3)</PresentationFormat>
  <Paragraphs>288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template v2.0</vt:lpstr>
      <vt:lpstr>Briefing Skripsi Semester Ganjil 2013/2014 Computer Science Department</vt:lpstr>
      <vt:lpstr>Agenda</vt:lpstr>
      <vt:lpstr>Skripsi</vt:lpstr>
      <vt:lpstr>Syarat Skripsi</vt:lpstr>
      <vt:lpstr>Tipe Skripsi</vt:lpstr>
      <vt:lpstr>Skripsi Kelas vs Non-Kelas vs Internship</vt:lpstr>
      <vt:lpstr>Narasumber</vt:lpstr>
      <vt:lpstr>Skripsi Kelas</vt:lpstr>
      <vt:lpstr>Skripsi Kelas</vt:lpstr>
      <vt:lpstr>Proposal Skripsi Kelas</vt:lpstr>
      <vt:lpstr>Skripsi Non-Kelas</vt:lpstr>
      <vt:lpstr>Skripsi Non-Kelas</vt:lpstr>
      <vt:lpstr>Skripsi Non-Kelas (cont.)</vt:lpstr>
      <vt:lpstr>Proposal Skripsi Non-Kelas</vt:lpstr>
      <vt:lpstr>Skripsi Internship</vt:lpstr>
      <vt:lpstr>Skripsi Internship</vt:lpstr>
      <vt:lpstr>Sistem Pelaksanaan Skripsi Internship</vt:lpstr>
      <vt:lpstr>Soft Cover Laporan Internship</vt:lpstr>
      <vt:lpstr>Soft Cover Laporan Internship</vt:lpstr>
      <vt:lpstr>Susunan Laporan Internship</vt:lpstr>
      <vt:lpstr>Sidang Pendadaran</vt:lpstr>
      <vt:lpstr>Multimedia dan Game</vt:lpstr>
      <vt:lpstr>Topik Skripsi</vt:lpstr>
      <vt:lpstr>Syarat Skripsi</vt:lpstr>
      <vt:lpstr>Teori Utama</vt:lpstr>
      <vt:lpstr>Outline Skripsi</vt:lpstr>
      <vt:lpstr>Outline Skripsi</vt:lpstr>
      <vt:lpstr>Outline Skripsi</vt:lpstr>
      <vt:lpstr>Outline Skripsi (cont.)</vt:lpstr>
      <vt:lpstr>Outline Skripsi (cont.)</vt:lpstr>
      <vt:lpstr>Outline Skripsi</vt:lpstr>
      <vt:lpstr>Outline Skripsi</vt:lpstr>
      <vt:lpstr>Outline Skripsi</vt:lpstr>
      <vt:lpstr>Outline Skripsi</vt:lpstr>
      <vt:lpstr>Issues</vt:lpstr>
      <vt:lpstr>Terima Kasih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Briefing Skripsi Semester Ganjil 2013/2014 Computer Science Department</dc:title>
  <dc:creator>Rhio Sutoyo</dc:creator>
  <cp:lastModifiedBy>Rhio Sutoyo</cp:lastModifiedBy>
  <cp:revision>249</cp:revision>
  <dcterms:created xsi:type="dcterms:W3CDTF">2013-10-12T09:34:50Z</dcterms:created>
  <dcterms:modified xsi:type="dcterms:W3CDTF">2013-12-05T05:21:33Z</dcterms:modified>
</cp:coreProperties>
</file>