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78" r:id="rId4"/>
    <p:sldId id="300" r:id="rId5"/>
    <p:sldId id="308" r:id="rId6"/>
    <p:sldId id="306" r:id="rId7"/>
    <p:sldId id="307" r:id="rId8"/>
    <p:sldId id="284" r:id="rId9"/>
    <p:sldId id="298" r:id="rId10"/>
    <p:sldId id="296" r:id="rId11"/>
    <p:sldId id="299" r:id="rId12"/>
    <p:sldId id="297" r:id="rId13"/>
    <p:sldId id="301" r:id="rId14"/>
    <p:sldId id="302" r:id="rId15"/>
    <p:sldId id="305" r:id="rId16"/>
    <p:sldId id="313" r:id="rId17"/>
    <p:sldId id="303" r:id="rId18"/>
    <p:sldId id="304" r:id="rId19"/>
    <p:sldId id="280" r:id="rId20"/>
    <p:sldId id="314" r:id="rId21"/>
    <p:sldId id="293" r:id="rId22"/>
    <p:sldId id="315" r:id="rId23"/>
    <p:sldId id="292" r:id="rId24"/>
    <p:sldId id="279" r:id="rId25"/>
    <p:sldId id="281" r:id="rId26"/>
    <p:sldId id="294" r:id="rId27"/>
    <p:sldId id="282" r:id="rId28"/>
    <p:sldId id="283" r:id="rId29"/>
    <p:sldId id="285" r:id="rId30"/>
    <p:sldId id="286" r:id="rId31"/>
    <p:sldId id="287" r:id="rId32"/>
    <p:sldId id="288" r:id="rId33"/>
    <p:sldId id="289" r:id="rId34"/>
    <p:sldId id="309" r:id="rId35"/>
    <p:sldId id="291" r:id="rId36"/>
    <p:sldId id="290" r:id="rId37"/>
    <p:sldId id="310" r:id="rId38"/>
    <p:sldId id="311" r:id="rId39"/>
    <p:sldId id="31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667" autoAdjust="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420E-35F0-433B-9316-3B7CA79EBD8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A8BCF-4ADA-4915-98C8-76CA55C4A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hrefs.com/site-explorer/overview/subdomains/siamnow.net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mailto:info@siamnow.net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ชื่อเรื่อง 1"/>
          <p:cNvSpPr txBox="1">
            <a:spLocks/>
          </p:cNvSpPr>
          <p:nvPr/>
        </p:nvSpPr>
        <p:spPr>
          <a:xfrm>
            <a:off x="0" y="285728"/>
            <a:ext cx="9144000" cy="200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กลยุทธ์การตลาดออนไลน์</a:t>
            </a:r>
            <a:r>
              <a:rPr kumimoji="0" lang="th-TH" sz="4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ให้ประสบความสำเร็จ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0" y="-1429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8000" b="1" dirty="0" smtClean="0"/>
              <a:t>Internet Marketing</a:t>
            </a:r>
            <a:endParaRPr lang="en-US" sz="8000" b="1" dirty="0"/>
          </a:p>
        </p:txBody>
      </p:sp>
      <p:pic>
        <p:nvPicPr>
          <p:cNvPr id="21" name="รูปภาพ 20" descr="solom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12"/>
            <a:ext cx="9144000" cy="4714908"/>
          </a:xfrm>
          <a:prstGeom prst="rect">
            <a:avLst/>
          </a:prstGeom>
        </p:spPr>
      </p:pic>
      <p:pic>
        <p:nvPicPr>
          <p:cNvPr id="8" name="รูปภาพ 7" descr="solomo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9" name="รูปภาพ 8" descr="ss (2014-02-13 at 03.07.3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42908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Search Engine List</a:t>
            </a:r>
            <a:endParaRPr lang="en-US" sz="5400" b="1" u="sng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9" name="รูปภาพ 8" descr="search-engine-log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285860"/>
            <a:ext cx="7620000" cy="4876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4310" y="142852"/>
            <a:ext cx="9201160" cy="1470025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Thai Search Engine Market Share</a:t>
            </a:r>
            <a:endParaRPr lang="en-US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ss (2014-02-21 at 09.56.30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357298"/>
            <a:ext cx="7977583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42938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b="1" u="sng" dirty="0" smtClean="0"/>
              <a:t>Search Engine Market Share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search-engine-market-sha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71" y="1357298"/>
            <a:ext cx="7748619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28690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Search Engine Workflow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seo-work-flow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569" y="1395976"/>
            <a:ext cx="6829455" cy="467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28690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Search Engine Workflow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7429552" cy="4143404"/>
          </a:xfrm>
        </p:spPr>
        <p:txBody>
          <a:bodyPr>
            <a:noAutofit/>
          </a:bodyPr>
          <a:lstStyle/>
          <a:p>
            <a:pPr algn="l"/>
            <a:r>
              <a:rPr lang="en-US" sz="2400" b="1" u="sng" dirty="0" smtClean="0"/>
              <a:t>Keyword Research &amp; Analysis</a:t>
            </a:r>
            <a:r>
              <a:rPr lang="en-US" sz="2400" b="1" dirty="0" smtClean="0"/>
              <a:t> : </a:t>
            </a:r>
            <a:r>
              <a:rPr lang="th-TH" sz="2400" b="1" dirty="0" smtClean="0"/>
              <a:t>การวิเคราะห์คำค้นหา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Competitive Analysis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: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การวิเคราะห์คู่แข่ง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/>
              <a:t>Webpage/Design Optimization</a:t>
            </a:r>
            <a:r>
              <a:rPr lang="en-US" sz="2400" b="1" dirty="0" smtClean="0"/>
              <a:t> : </a:t>
            </a:r>
            <a:r>
              <a:rPr lang="th-TH" sz="2400" b="1" dirty="0" smtClean="0"/>
              <a:t>การปรับแต่งเว็บไซต์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Site Quality Check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: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การตรวจสอบคุณภาพของเว็บไซต์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/>
              <a:t>W3C Validation </a:t>
            </a:r>
            <a:r>
              <a:rPr lang="en-US" sz="2400" b="1" dirty="0" smtClean="0"/>
              <a:t>: </a:t>
            </a:r>
            <a:r>
              <a:rPr lang="th-TH" sz="2400" b="1" dirty="0" smtClean="0"/>
              <a:t>มาตรฐานการสร้างเว็บไซต์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 Rewrite URLs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กำหนด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Keywords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ใน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URLs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/>
              <a:t>Robots File Creation </a:t>
            </a:r>
            <a:r>
              <a:rPr lang="en-US" sz="2400" b="1" dirty="0" smtClean="0"/>
              <a:t>: </a:t>
            </a:r>
            <a:r>
              <a:rPr lang="th-TH" sz="2400" b="1" dirty="0" smtClean="0"/>
              <a:t>กำหนดการเข้าถึงเว็บไซต์ของ </a:t>
            </a:r>
            <a:r>
              <a:rPr lang="en-US" sz="2400" b="1" dirty="0" smtClean="0"/>
              <a:t>Spiders 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en-US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Sitemap Creation &amp; Submission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สร้างแผนผังของเว็บไซต์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u="sng" dirty="0" smtClean="0"/>
              <a:t>Link Building </a:t>
            </a:r>
            <a:r>
              <a:rPr lang="en-US" sz="2400" b="1" dirty="0" smtClean="0"/>
              <a:t>: </a:t>
            </a:r>
            <a:r>
              <a:rPr lang="th-TH" sz="2400" b="1" dirty="0" smtClean="0"/>
              <a:t>สร้างลิงค์เข้าสู่เว็บไซต์</a:t>
            </a:r>
            <a:br>
              <a:rPr lang="th-TH" sz="2400" b="1" dirty="0" smtClean="0"/>
            </a:br>
            <a:r>
              <a:rPr lang="en-US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Content Optimization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: </a:t>
            </a:r>
            <a:r>
              <a:rPr lang="th-TH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การปรับแต่งเนื้อหาหรือข้อมูลบนเว็บไซต์</a:t>
            </a:r>
            <a:r>
              <a:rPr lang="th-TH" sz="2400" b="1" dirty="0" smtClean="0"/>
              <a:t/>
            </a:r>
            <a:br>
              <a:rPr lang="th-TH" sz="2400" b="1" dirty="0" smtClean="0"/>
            </a:br>
            <a:r>
              <a:rPr lang="en-US" sz="2400" b="1" u="sng" dirty="0" smtClean="0"/>
              <a:t>Website Analysis</a:t>
            </a:r>
            <a:r>
              <a:rPr lang="en-US" sz="2400" b="1" dirty="0" smtClean="0"/>
              <a:t> : </a:t>
            </a:r>
            <a:r>
              <a:rPr lang="th-TH" sz="2400" b="1" dirty="0" smtClean="0"/>
              <a:t>การวิเคราะห์ผู้ใช้งานเว็บไซต์</a:t>
            </a:r>
            <a:br>
              <a:rPr lang="th-TH" sz="2400" b="1" dirty="0" smtClean="0"/>
            </a:br>
            <a:endParaRPr lang="th-TH" sz="2400" b="1" dirty="0" smtClean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42876" y="-142900"/>
            <a:ext cx="9429784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Keywords Research &amp; Analysis</a:t>
            </a:r>
            <a:endParaRPr lang="en-US" sz="5400" b="1" u="sng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10" name="รูปภาพ 9" descr="ss (2014-02-23 at 11.27.28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2" y="1071546"/>
            <a:ext cx="8501090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42876" y="-142900"/>
            <a:ext cx="9429784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Keywords Research &amp; Analysis</a:t>
            </a:r>
            <a:endParaRPr lang="en-US" sz="5400" b="1" u="sng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รอง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9" name="รูปภาพ 8" descr="ss (2014-02-23 at 12.44.07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041194"/>
            <a:ext cx="8072494" cy="5173888"/>
          </a:xfrm>
          <a:prstGeom prst="rect">
            <a:avLst/>
          </a:prstGeom>
        </p:spPr>
      </p:pic>
      <p:sp>
        <p:nvSpPr>
          <p:cNvPr id="10" name="สี่เหลี่ยมผืนผ้า 9"/>
          <p:cNvSpPr/>
          <p:nvPr/>
        </p:nvSpPr>
        <p:spPr>
          <a:xfrm>
            <a:off x="1500166" y="2000240"/>
            <a:ext cx="2071702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1500166" y="2428868"/>
            <a:ext cx="4714908" cy="257176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00166" y="5072074"/>
            <a:ext cx="4714908" cy="121444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6286512" y="2428868"/>
            <a:ext cx="2347930" cy="38576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4057809" y="1928802"/>
            <a:ext cx="20858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/>
              <a:t>จำนวนผลการค้นหา (คู่แข่ง)</a:t>
            </a:r>
            <a:endParaRPr lang="th-TH" b="1" dirty="0"/>
          </a:p>
        </p:txBody>
      </p:sp>
      <p:cxnSp>
        <p:nvCxnSpPr>
          <p:cNvPr id="16" name="ลูกศรเชื่อมต่อแบบตรง 15"/>
          <p:cNvCxnSpPr/>
          <p:nvPr/>
        </p:nvCxnSpPr>
        <p:spPr>
          <a:xfrm>
            <a:off x="3143240" y="214311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27891" y="2928934"/>
            <a:ext cx="201574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/>
              <a:t>โฆษณาแบบจ่ายตามคลิก</a:t>
            </a:r>
            <a:br>
              <a:rPr lang="th-TH" b="1" dirty="0" smtClean="0"/>
            </a:br>
            <a:r>
              <a:rPr lang="en-US" b="1" dirty="0" smtClean="0"/>
              <a:t>(Pay Per Click: PPC)</a:t>
            </a:r>
            <a:endParaRPr lang="th-TH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129782" y="5282999"/>
            <a:ext cx="201385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th-TH" b="1" dirty="0" smtClean="0"/>
              <a:t>ผลการค้นหาแบบปกติ</a:t>
            </a:r>
            <a:br>
              <a:rPr lang="th-TH" b="1" dirty="0" smtClean="0"/>
            </a:br>
            <a:r>
              <a:rPr lang="en-US" b="1" dirty="0" smtClean="0"/>
              <a:t>(Search Result)</a:t>
            </a:r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285784" y="-1429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Google.com </a:t>
            </a:r>
            <a:r>
              <a:rPr lang="en-US" sz="5400" b="1" u="sng" dirty="0" err="1" smtClean="0"/>
              <a:t>Heatmap</a:t>
            </a:r>
            <a:endParaRPr lang="en-US" sz="5400" b="1" u="sng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รอง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0" name="รูปภาพ 9" descr="google_eye_tracking_m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24" y="1000109"/>
            <a:ext cx="8040804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28566" y="-1429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Amazon.com </a:t>
            </a:r>
            <a:r>
              <a:rPr lang="en-US" sz="5400" b="1" u="sng" dirty="0" err="1" smtClean="0"/>
              <a:t>Heatmap</a:t>
            </a:r>
            <a:endParaRPr lang="en-US" sz="5400" b="1" u="sng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รอง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9" name="รูปภาพ 8" descr="amazon_heatma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000108"/>
            <a:ext cx="8143932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รอง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9" name="รูปภาพ 8" descr="ss (2014-02-23 at 11.56.12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857232"/>
            <a:ext cx="8249299" cy="5000660"/>
          </a:xfrm>
          <a:prstGeom prst="rect">
            <a:avLst/>
          </a:prstGeom>
        </p:spPr>
      </p:pic>
      <p:sp>
        <p:nvSpPr>
          <p:cNvPr id="12" name="ชื่อเรื่อง 1"/>
          <p:cNvSpPr txBox="1">
            <a:spLocks/>
          </p:cNvSpPr>
          <p:nvPr/>
        </p:nvSpPr>
        <p:spPr>
          <a:xfrm>
            <a:off x="-1214478" y="-28577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5400" b="1" u="sng" dirty="0" smtClean="0">
                <a:latin typeface="+mj-lt"/>
                <a:ea typeface="+mj-ea"/>
                <a:cs typeface="+mj-cs"/>
              </a:rPr>
              <a:t>เครื่องมือวิเคราะห์เว็บไซต์</a:t>
            </a: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5929330"/>
            <a:ext cx="81061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Source </a:t>
            </a:r>
            <a:r>
              <a:rPr lang="en-US" dirty="0" smtClean="0"/>
              <a:t>: </a:t>
            </a:r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ahrefs.com/site-explorer/overview/subdomains/siamnow.net</a:t>
            </a:r>
            <a:r>
              <a:rPr lang="en-US" dirty="0" smtClean="0"/>
              <a:t>    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500034" y="2214554"/>
            <a:ext cx="6786610" cy="3857652"/>
          </a:xfrm>
        </p:spPr>
        <p:txBody>
          <a:bodyPr>
            <a:noAutofit/>
          </a:bodyPr>
          <a:lstStyle/>
          <a:p>
            <a:pPr algn="l"/>
            <a:r>
              <a:rPr lang="th-TH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สมาคม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กรรมการสมาคมผู้ดูแลเว็บไทย</a:t>
            </a:r>
            <a:b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กรรมการสมาคมผู้ประกอบการพาณิชย์อิเล็กทรอนิกส์ไทย</a:t>
            </a:r>
            <a:b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ที่ปรึกษาสมาคมนายหน้าอสังหาริมทรัพย์ </a:t>
            </a:r>
          </a:p>
          <a:p>
            <a:pPr algn="l"/>
            <a:r>
              <a:rPr lang="th-TH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ชมรม</a:t>
            </a:r>
            <a:r>
              <a:rPr lang="th-TH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ประธานชมรม</a:t>
            </a:r>
            <a:r>
              <a:rPr lang="th-TH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เสิร์ช</a:t>
            </a: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เอ็น</a:t>
            </a:r>
            <a:r>
              <a:rPr lang="th-TH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จิ้นมาร์เก็ตติ้ง</a:t>
            </a: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ไทย</a:t>
            </a:r>
          </a:p>
          <a:p>
            <a:pPr algn="l"/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รองประธานชมรมผู้ให้บริการเครื่องแม่ข่าย	</a:t>
            </a:r>
            <a:r>
              <a:rPr lang="th-TH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th-TH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ผู้ดูแลเว็บ	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SiamNow.net 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212cafe.com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BKKeasy.com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th-TH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รถเกี่ยวข้าว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.com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2357422" y="285752"/>
            <a:ext cx="9144000" cy="200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7100" b="1" dirty="0" smtClean="0">
                <a:latin typeface="+mj-lt"/>
                <a:ea typeface="+mj-ea"/>
                <a:cs typeface="+mj-cs"/>
              </a:rPr>
              <a:t>ศิริพร สุวรรณพิทักษ์ (</a:t>
            </a:r>
            <a:r>
              <a:rPr lang="th-TH" sz="7100" b="1" dirty="0" err="1" smtClean="0">
                <a:latin typeface="+mj-lt"/>
                <a:ea typeface="+mj-ea"/>
                <a:cs typeface="+mj-cs"/>
              </a:rPr>
              <a:t>ปุ๊ก</a:t>
            </a:r>
            <a:r>
              <a:rPr lang="th-TH" sz="7100" b="1" dirty="0" smtClean="0">
                <a:latin typeface="+mj-lt"/>
                <a:ea typeface="+mj-ea"/>
                <a:cs typeface="+mj-cs"/>
              </a:rPr>
              <a:t>)</a:t>
            </a:r>
            <a:r>
              <a:rPr lang="th-TH" sz="4800" b="1" dirty="0" smtClean="0">
                <a:latin typeface="+mj-lt"/>
                <a:ea typeface="+mj-ea"/>
                <a:cs typeface="+mj-cs"/>
              </a:rPr>
              <a:t/>
            </a:r>
            <a:br>
              <a:rPr lang="th-TH" sz="4800" b="1" dirty="0" smtClean="0">
                <a:latin typeface="+mj-lt"/>
                <a:ea typeface="+mj-ea"/>
                <a:cs typeface="+mj-cs"/>
              </a:rPr>
            </a:br>
            <a:r>
              <a:rPr lang="th-TH" sz="3900" b="1" dirty="0" smtClean="0">
                <a:latin typeface="+mj-lt"/>
                <a:ea typeface="+mj-ea"/>
                <a:cs typeface="+mj-cs"/>
              </a:rPr>
              <a:t>กรรมการผู้จัดการ	บริษัท อีคอมมี</a:t>
            </a:r>
            <a:r>
              <a:rPr lang="th-TH" sz="3900" b="1" dirty="0" err="1" smtClean="0">
                <a:latin typeface="+mj-lt"/>
                <a:ea typeface="+mj-ea"/>
                <a:cs typeface="+mj-cs"/>
              </a:rPr>
              <a:t>เดีย</a:t>
            </a:r>
            <a:r>
              <a:rPr lang="th-TH" sz="3900" b="1" dirty="0" smtClean="0">
                <a:latin typeface="+mj-lt"/>
                <a:ea typeface="+mj-ea"/>
                <a:cs typeface="+mj-cs"/>
              </a:rPr>
              <a:t> จำกัด</a:t>
            </a:r>
            <a:br>
              <a:rPr lang="th-TH" sz="3900" b="1" dirty="0" smtClean="0">
                <a:latin typeface="+mj-lt"/>
                <a:ea typeface="+mj-ea"/>
                <a:cs typeface="+mj-cs"/>
              </a:rPr>
            </a:br>
            <a:r>
              <a:rPr lang="th-TH" sz="3900" b="1" dirty="0" smtClean="0">
                <a:latin typeface="+mj-lt"/>
                <a:ea typeface="+mj-ea"/>
                <a:cs typeface="+mj-cs"/>
              </a:rPr>
              <a:t>กรรมการ		บริษัท </a:t>
            </a:r>
            <a:r>
              <a:rPr lang="en-US" sz="3900" b="1" dirty="0" err="1" smtClean="0">
                <a:latin typeface="+mj-lt"/>
                <a:ea typeface="+mj-ea"/>
                <a:cs typeface="+mj-cs"/>
              </a:rPr>
              <a:t>RedRank</a:t>
            </a:r>
            <a:r>
              <a:rPr lang="en-US" sz="3900" b="1" dirty="0" smtClean="0">
                <a:latin typeface="+mj-lt"/>
                <a:ea typeface="+mj-ea"/>
                <a:cs typeface="+mj-cs"/>
              </a:rPr>
              <a:t> </a:t>
            </a:r>
            <a:r>
              <a:rPr lang="th-TH" sz="3900" b="1" dirty="0" smtClean="0">
                <a:latin typeface="+mj-lt"/>
                <a:ea typeface="+mj-ea"/>
                <a:cs typeface="+mj-cs"/>
              </a:rPr>
              <a:t>จำกัด</a:t>
            </a:r>
            <a:r>
              <a:rPr lang="th-TH" sz="2600" b="1" dirty="0" smtClean="0">
                <a:latin typeface="+mj-lt"/>
                <a:ea typeface="+mj-ea"/>
                <a:cs typeface="+mj-cs"/>
              </a:rPr>
              <a:t/>
            </a:r>
            <a:br>
              <a:rPr lang="th-TH" sz="2600" b="1" dirty="0" smtClean="0">
                <a:latin typeface="+mj-lt"/>
                <a:ea typeface="+mj-ea"/>
                <a:cs typeface="+mj-cs"/>
              </a:rPr>
            </a:br>
            <a:r>
              <a:rPr lang="en-US" sz="2600" b="1" dirty="0" err="1" smtClean="0">
                <a:latin typeface="+mj-lt"/>
                <a:ea typeface="+mj-ea"/>
                <a:cs typeface="+mj-cs"/>
              </a:rPr>
              <a:t>Facebook</a:t>
            </a:r>
            <a:r>
              <a:rPr lang="en-US" sz="2600" b="1" dirty="0" smtClean="0">
                <a:latin typeface="+mj-lt"/>
                <a:ea typeface="+mj-ea"/>
                <a:cs typeface="+mj-cs"/>
              </a:rPr>
              <a:t>		facebook.com/</a:t>
            </a:r>
            <a:r>
              <a:rPr lang="en-US" sz="2600" b="1" dirty="0" err="1" smtClean="0">
                <a:latin typeface="+mj-lt"/>
                <a:ea typeface="+mj-ea"/>
                <a:cs typeface="+mj-cs"/>
              </a:rPr>
              <a:t>suwanpitak</a:t>
            </a:r>
            <a:r>
              <a:rPr lang="en-US" sz="2600" b="1" dirty="0" smtClean="0">
                <a:latin typeface="+mj-lt"/>
                <a:ea typeface="+mj-ea"/>
                <a:cs typeface="+mj-cs"/>
              </a:rPr>
              <a:t/>
            </a:r>
            <a:br>
              <a:rPr lang="en-US" sz="2600" b="1" dirty="0" smtClean="0">
                <a:latin typeface="+mj-lt"/>
                <a:ea typeface="+mj-ea"/>
                <a:cs typeface="+mj-cs"/>
              </a:rPr>
            </a:br>
            <a:r>
              <a:rPr lang="en-US" sz="2600" b="1" dirty="0" smtClean="0">
                <a:latin typeface="+mj-lt"/>
                <a:ea typeface="+mj-ea"/>
                <a:cs typeface="+mj-cs"/>
              </a:rPr>
              <a:t>email 		</a:t>
            </a:r>
            <a:r>
              <a:rPr lang="en-US" sz="2600" b="1" dirty="0" smtClean="0">
                <a:latin typeface="+mj-lt"/>
                <a:ea typeface="+mj-ea"/>
                <a:cs typeface="+mj-cs"/>
                <a:hlinkClick r:id="rId4"/>
              </a:rPr>
              <a:t>info@siamnow.net</a:t>
            </a:r>
            <a:endParaRPr lang="en-US" sz="2600" b="1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Line ID		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pooknt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รูปภาพ 8" descr="291947_417803754934570_1211120236_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28604"/>
            <a:ext cx="1571636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500230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7</a:t>
            </a:r>
            <a:r>
              <a:rPr lang="en-US" sz="4000" b="1" u="sng" dirty="0" smtClean="0"/>
              <a:t> </a:t>
            </a:r>
            <a:r>
              <a:rPr lang="th-TH" sz="4000" b="1" u="sng" dirty="0" smtClean="0"/>
              <a:t>ข้อห้าม การทำ </a:t>
            </a:r>
            <a:r>
              <a:rPr lang="en-US" sz="4000" b="1" u="sng" dirty="0" smtClean="0"/>
              <a:t>SEO</a:t>
            </a:r>
            <a:endParaRPr lang="en-US" sz="40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7643866" cy="428628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1. </a:t>
            </a:r>
            <a:r>
              <a:rPr lang="th-TH" sz="2800" b="1" dirty="0" smtClean="0"/>
              <a:t>ลิงค์เว็บที่ไม่เกี่ยวข้อง</a:t>
            </a:r>
            <a:r>
              <a:rPr lang="th-TH" sz="2800" dirty="0" smtClean="0"/>
              <a:t>		</a:t>
            </a:r>
            <a:r>
              <a:rPr lang="en-US" sz="2800" dirty="0" smtClean="0"/>
              <a:t>(Outbound Link)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en-US" sz="2800" b="1" dirty="0" smtClean="0"/>
              <a:t>2. </a:t>
            </a:r>
            <a:r>
              <a:rPr lang="th-TH" sz="2800" b="1" dirty="0" smtClean="0"/>
              <a:t>มี</a:t>
            </a:r>
            <a:r>
              <a:rPr lang="th-TH" sz="2800" b="1" dirty="0" smtClean="0"/>
              <a:t>ลิงค์เข้ามาแบบ</a:t>
            </a:r>
            <a:r>
              <a:rPr lang="th-TH" sz="2800" b="1" dirty="0" smtClean="0"/>
              <a:t>ผิดปกติ </a:t>
            </a:r>
            <a:r>
              <a:rPr lang="en-US" sz="2800" dirty="0" smtClean="0"/>
              <a:t>	(Spam Link/Post)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en-US" sz="2800" b="1" dirty="0" smtClean="0"/>
              <a:t>3. </a:t>
            </a:r>
            <a:r>
              <a:rPr lang="th-TH" sz="2800" b="1" dirty="0" smtClean="0"/>
              <a:t>ใช้</a:t>
            </a:r>
            <a:r>
              <a:rPr lang="th-TH" sz="2800" b="1" dirty="0" smtClean="0"/>
              <a:t>คีย์เวิร์ดเยอะ</a:t>
            </a:r>
            <a:r>
              <a:rPr lang="th-TH" sz="2800" b="1" dirty="0" smtClean="0"/>
              <a:t>เกินไป </a:t>
            </a:r>
            <a:r>
              <a:rPr lang="en-US" sz="2800" dirty="0" smtClean="0"/>
              <a:t>	(Spam Keywords)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en-US" sz="2800" b="1" dirty="0" smtClean="0"/>
              <a:t>4. </a:t>
            </a:r>
            <a:r>
              <a:rPr lang="th-TH" sz="2800" b="1" dirty="0" smtClean="0"/>
              <a:t>เนื้อหา</a:t>
            </a:r>
            <a:r>
              <a:rPr lang="th-TH" sz="2800" b="1" dirty="0" smtClean="0"/>
              <a:t>ซ้ำกับคนอื่น </a:t>
            </a:r>
            <a:r>
              <a:rPr lang="th-TH" sz="2800" dirty="0" smtClean="0"/>
              <a:t>		(</a:t>
            </a:r>
            <a:r>
              <a:rPr lang="en-US" sz="2800" dirty="0" smtClean="0"/>
              <a:t>Duplicate Content)</a:t>
            </a:r>
            <a:br>
              <a:rPr lang="en-US" sz="2800" dirty="0" smtClean="0"/>
            </a:br>
            <a:r>
              <a:rPr lang="en-US" sz="2800" dirty="0" smtClean="0"/>
              <a:t>5. </a:t>
            </a:r>
            <a:r>
              <a:rPr lang="th-TH" sz="2800" b="1" dirty="0" smtClean="0"/>
              <a:t>คนเข้าเว็บน้อย </a:t>
            </a:r>
            <a:r>
              <a:rPr lang="en-US" sz="2800" dirty="0" smtClean="0"/>
              <a:t>		(Traffic)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en-US" sz="2800" b="1" dirty="0" smtClean="0"/>
              <a:t>6. Hosting </a:t>
            </a:r>
            <a:r>
              <a:rPr lang="th-TH" sz="2800" b="1" dirty="0" smtClean="0"/>
              <a:t>ความเร็วต่ำ </a:t>
            </a:r>
            <a:r>
              <a:rPr lang="en-US" sz="2800" dirty="0" smtClean="0"/>
              <a:t>	(Speed/Page Load)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en-US" sz="2800" b="1" dirty="0" smtClean="0"/>
              <a:t>7. </a:t>
            </a:r>
            <a:r>
              <a:rPr lang="th-TH" sz="2800" b="1" dirty="0" smtClean="0"/>
              <a:t>เว็บ</a:t>
            </a:r>
            <a:r>
              <a:rPr lang="th-TH" sz="2800" b="1" dirty="0" smtClean="0"/>
              <a:t>เสียเป็น</a:t>
            </a:r>
            <a:r>
              <a:rPr lang="th-TH" sz="2800" b="1" dirty="0" smtClean="0"/>
              <a:t>ประจำ </a:t>
            </a:r>
            <a:r>
              <a:rPr lang="en-US" sz="2800" dirty="0" smtClean="0"/>
              <a:t>		(Downtime)</a:t>
            </a:r>
            <a:endParaRPr lang="th-TH" sz="2800" dirty="0" smtClean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5" name="รูปภาพ 4" descr="large_128581244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500042"/>
            <a:ext cx="797722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b="1" u="sng" dirty="0" smtClean="0"/>
              <a:t>Search Engine Optimization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7072362" cy="4286280"/>
          </a:xfrm>
        </p:spPr>
        <p:txBody>
          <a:bodyPr>
            <a:noAutofit/>
          </a:bodyPr>
          <a:lstStyle/>
          <a:p>
            <a:pPr algn="l"/>
            <a:r>
              <a:rPr lang="th-TH" sz="2400" dirty="0" smtClean="0"/>
              <a:t>- </a:t>
            </a:r>
            <a:r>
              <a:rPr lang="th-TH" sz="2400" dirty="0" smtClean="0"/>
              <a:t>การวัดคุณภาพของเว็บไซต์</a:t>
            </a:r>
          </a:p>
          <a:p>
            <a:pPr algn="l"/>
            <a:r>
              <a:rPr lang="th-TH" sz="2400" dirty="0" smtClean="0"/>
              <a:t>- การปรับแต่งเว็บไซต์ (โครงสร้างเว็บไซต์ เนื้อหา ลิงค์) ให้สอดคล้องกับ </a:t>
            </a:r>
            <a:r>
              <a:rPr lang="en-US" sz="2400" dirty="0" smtClean="0"/>
              <a:t>SEO</a:t>
            </a:r>
            <a:br>
              <a:rPr lang="en-US" sz="2400" dirty="0" smtClean="0"/>
            </a:br>
            <a:r>
              <a:rPr lang="th-TH" sz="2400" dirty="0" smtClean="0"/>
              <a:t>- การตรวจสอบ </a:t>
            </a:r>
            <a:r>
              <a:rPr lang="en-US" sz="2400" dirty="0" smtClean="0"/>
              <a:t>Link </a:t>
            </a:r>
            <a:r>
              <a:rPr lang="th-TH" sz="2400" dirty="0" smtClean="0"/>
              <a:t>ของเว็บไซต์ทั้ง </a:t>
            </a:r>
            <a:r>
              <a:rPr lang="en-US" sz="2400" dirty="0" smtClean="0"/>
              <a:t>Internal Link </a:t>
            </a:r>
            <a:r>
              <a:rPr lang="th-TH" sz="2400" dirty="0" smtClean="0"/>
              <a:t>และ </a:t>
            </a:r>
            <a:r>
              <a:rPr lang="en-US" sz="2400" dirty="0" smtClean="0"/>
              <a:t>External</a:t>
            </a:r>
          </a:p>
          <a:p>
            <a:pPr algn="l"/>
            <a:r>
              <a:rPr lang="th-TH" sz="2400" dirty="0" smtClean="0"/>
              <a:t>- การใช้เครื่องมือในการช่วยวิเคราะห์</a:t>
            </a:r>
          </a:p>
          <a:p>
            <a:pPr algn="l"/>
            <a:r>
              <a:rPr lang="th-TH" sz="2400" dirty="0" smtClean="0"/>
              <a:t>- วิธีการหาลิงค์เพื่อช่วยดันอันดับให้ขึ้นไปอยู่สูงสุดบน </a:t>
            </a:r>
            <a:r>
              <a:rPr lang="en-US" sz="2400" dirty="0" smtClean="0"/>
              <a:t>Google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- กฎข้อห้ามในการทำ </a:t>
            </a:r>
            <a:r>
              <a:rPr lang="en-US" sz="2400" dirty="0" smtClean="0"/>
              <a:t>SEO</a:t>
            </a: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5" name="รูปภาพ 4" descr="compared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85728"/>
            <a:ext cx="8286808" cy="5798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bond_mobile_infographi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63716"/>
            <a:ext cx="8001056" cy="5608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00128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err="1" smtClean="0"/>
              <a:t>AdWords</a:t>
            </a:r>
            <a:r>
              <a:rPr lang="en-US" sz="5400" b="1" u="sng" dirty="0" smtClean="0"/>
              <a:t> 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r>
              <a:rPr lang="th-TH" sz="1800" dirty="0" smtClean="0"/>
              <a:t>ทำความรู้จักกับ </a:t>
            </a:r>
            <a:r>
              <a:rPr lang="en-US" sz="1800" dirty="0" err="1" smtClean="0"/>
              <a:t>Adwords</a:t>
            </a:r>
            <a:r>
              <a:rPr lang="en-US" sz="1800" dirty="0" smtClean="0"/>
              <a:t> </a:t>
            </a:r>
            <a:r>
              <a:rPr lang="th-TH" sz="1800" dirty="0" smtClean="0"/>
              <a:t>และหลักการการทำงาน เมื่อไรควรใช้ </a:t>
            </a:r>
            <a:r>
              <a:rPr lang="en-US" sz="1800" dirty="0" err="1" smtClean="0"/>
              <a:t>Adwords</a:t>
            </a:r>
            <a:endParaRPr lang="en-US" sz="1800" dirty="0" smtClean="0"/>
          </a:p>
          <a:p>
            <a:pPr algn="l"/>
            <a:r>
              <a:rPr lang="th-TH" sz="1800" dirty="0" smtClean="0"/>
              <a:t>เริ่มต้นการเปิด </a:t>
            </a:r>
            <a:r>
              <a:rPr lang="en-US" sz="1800" dirty="0" smtClean="0"/>
              <a:t>Account </a:t>
            </a:r>
            <a:r>
              <a:rPr lang="th-TH" sz="1800" dirty="0" smtClean="0"/>
              <a:t>เพื่อใช้บริการ </a:t>
            </a:r>
            <a:r>
              <a:rPr lang="en-US" sz="1800" dirty="0" err="1" smtClean="0"/>
              <a:t>Adwords</a:t>
            </a:r>
            <a:r>
              <a:rPr lang="en-US" sz="1800" dirty="0" smtClean="0"/>
              <a:t> , </a:t>
            </a:r>
            <a:r>
              <a:rPr lang="th-TH" sz="1800" dirty="0" smtClean="0"/>
              <a:t>การตั้งค่า, รูปแบบการชำระค่าโฆษณา</a:t>
            </a:r>
          </a:p>
          <a:p>
            <a:pPr algn="l"/>
            <a:r>
              <a:rPr lang="th-TH" sz="1800" dirty="0" smtClean="0"/>
              <a:t>แนวคิดการสร้างและบริหารแคมเปญ, กลุ่มโฆษณา และ </a:t>
            </a:r>
            <a:r>
              <a:rPr lang="en-US" sz="1800" dirty="0" smtClean="0"/>
              <a:t>Keywords</a:t>
            </a:r>
          </a:p>
          <a:p>
            <a:pPr algn="l"/>
            <a:r>
              <a:rPr lang="th-TH" sz="1800" dirty="0" smtClean="0"/>
              <a:t>การวิเคราะห์หา </a:t>
            </a:r>
            <a:r>
              <a:rPr lang="en-US" sz="1800" dirty="0" smtClean="0"/>
              <a:t>Keywords </a:t>
            </a:r>
            <a:r>
              <a:rPr lang="th-TH" sz="1800" dirty="0" smtClean="0"/>
              <a:t>ที่น่าสนใจด้วย </a:t>
            </a:r>
            <a:r>
              <a:rPr lang="en-US" sz="1800" dirty="0" smtClean="0"/>
              <a:t>Insight Search </a:t>
            </a:r>
            <a:r>
              <a:rPr lang="th-TH" sz="1800" dirty="0" smtClean="0"/>
              <a:t>และเครื่องมือคำหลักใน </a:t>
            </a:r>
            <a:r>
              <a:rPr lang="en-US" sz="1800" dirty="0" err="1" smtClean="0"/>
              <a:t>Adwords</a:t>
            </a:r>
            <a:endParaRPr lang="en-US" sz="1800" dirty="0" smtClean="0"/>
          </a:p>
          <a:p>
            <a:pPr algn="l"/>
            <a:r>
              <a:rPr lang="th-TH" sz="1800" dirty="0" smtClean="0"/>
              <a:t>ฝึกปฏิบัติการสร้าง แคมเปญ, กลุ่มโฆษณา และ </a:t>
            </a:r>
            <a:r>
              <a:rPr lang="en-US" sz="1800" dirty="0" smtClean="0"/>
              <a:t>Keywords</a:t>
            </a:r>
          </a:p>
          <a:p>
            <a:pPr algn="l"/>
            <a:r>
              <a:rPr lang="th-TH" sz="1800" dirty="0" smtClean="0"/>
              <a:t>การสร้าง </a:t>
            </a:r>
            <a:r>
              <a:rPr lang="en-US" sz="1800" dirty="0" smtClean="0"/>
              <a:t>Landing Page </a:t>
            </a:r>
            <a:r>
              <a:rPr lang="th-TH" sz="1800" dirty="0" smtClean="0"/>
              <a:t>ที่ดี ที่จะช่วยให้ยิ่งนานวันค่าโฆษณายิ่งถูกลง</a:t>
            </a:r>
          </a:p>
          <a:p>
            <a:pPr algn="l"/>
            <a:r>
              <a:rPr lang="th-TH" sz="1800" dirty="0" smtClean="0"/>
              <a:t>การใช้เครื่องมือวิเคราะห์ความหนาแน่นของ </a:t>
            </a:r>
            <a:r>
              <a:rPr lang="en-US" sz="1800" dirty="0" smtClean="0"/>
              <a:t>Keyword </a:t>
            </a:r>
            <a:r>
              <a:rPr lang="th-TH" sz="1800" dirty="0" smtClean="0"/>
              <a:t>ในหน้า </a:t>
            </a:r>
            <a:r>
              <a:rPr lang="en-US" sz="1800" dirty="0" smtClean="0"/>
              <a:t>Landing Page</a:t>
            </a:r>
          </a:p>
          <a:p>
            <a:pPr algn="l"/>
            <a:r>
              <a:rPr lang="th-TH" sz="1800" dirty="0" smtClean="0"/>
              <a:t>การดู และการวิเคราะห์สถิติต่างๆ</a:t>
            </a:r>
          </a:p>
          <a:p>
            <a:pPr algn="l"/>
            <a:endParaRPr lang="en-US" sz="1800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00128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err="1" smtClean="0"/>
              <a:t>AdWords</a:t>
            </a:r>
            <a:r>
              <a:rPr lang="en-US" sz="5400" b="1" u="sng" dirty="0" smtClean="0"/>
              <a:t> 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r>
              <a:rPr lang="th-TH" sz="1600" dirty="0" smtClean="0"/>
              <a:t>ทำความรู้จักกับ </a:t>
            </a:r>
            <a:r>
              <a:rPr lang="en-US" sz="1600" dirty="0" smtClean="0"/>
              <a:t>CTR </a:t>
            </a:r>
            <a:r>
              <a:rPr lang="th-TH" sz="1600" dirty="0" smtClean="0"/>
              <a:t>และ </a:t>
            </a:r>
            <a:r>
              <a:rPr lang="en-US" sz="1600" dirty="0" smtClean="0"/>
              <a:t>Quality Score </a:t>
            </a:r>
            <a:r>
              <a:rPr lang="th-TH" sz="1600" dirty="0" smtClean="0"/>
              <a:t>ตัวชี้วัดที่จะบอกได้ว่า </a:t>
            </a:r>
            <a:r>
              <a:rPr lang="en-US" sz="1600" dirty="0" smtClean="0"/>
              <a:t>Keyword </a:t>
            </a:r>
            <a:r>
              <a:rPr lang="th-TH" sz="1600" dirty="0" smtClean="0"/>
              <a:t>ที่คุณเลือกจะต้องจ่ายถูกหรือแพง</a:t>
            </a:r>
          </a:p>
          <a:p>
            <a:pPr algn="l"/>
            <a:r>
              <a:rPr lang="th-TH" sz="1600" dirty="0" smtClean="0"/>
              <a:t>โฆษณา, </a:t>
            </a:r>
            <a:r>
              <a:rPr lang="en-US" sz="1600" dirty="0" smtClean="0"/>
              <a:t>Keywords </a:t>
            </a:r>
            <a:r>
              <a:rPr lang="th-TH" sz="1600" dirty="0" smtClean="0"/>
              <a:t>และ </a:t>
            </a:r>
            <a:r>
              <a:rPr lang="en-US" sz="1600" dirty="0" smtClean="0"/>
              <a:t>Landing Page </a:t>
            </a:r>
            <a:r>
              <a:rPr lang="th-TH" sz="1600" dirty="0" smtClean="0"/>
              <a:t>ตัวแปรสำคัญในการที่จะทำให้ค่าโฆษณาถูก หรือแพง</a:t>
            </a:r>
          </a:p>
          <a:p>
            <a:pPr algn="l"/>
            <a:r>
              <a:rPr lang="th-TH" sz="1600" dirty="0" smtClean="0"/>
              <a:t>วิธีการสร้างโฆษณาที่ทำกำไรอย่างแท้จริง และยิ่งนานวันค่าโฆษณายิ่งถูกลง</a:t>
            </a:r>
          </a:p>
          <a:p>
            <a:pPr algn="l"/>
            <a:r>
              <a:rPr lang="th-TH" sz="1600" dirty="0" smtClean="0"/>
              <a:t>วิธีการพัฒนา </a:t>
            </a:r>
            <a:r>
              <a:rPr lang="en-US" sz="1600" dirty="0" smtClean="0"/>
              <a:t>Keyword </a:t>
            </a:r>
            <a:r>
              <a:rPr lang="th-TH" sz="1600" dirty="0" smtClean="0"/>
              <a:t>และโฆษณาให้มี </a:t>
            </a:r>
            <a:r>
              <a:rPr lang="en-US" sz="1600" dirty="0" smtClean="0"/>
              <a:t>CTR </a:t>
            </a:r>
            <a:r>
              <a:rPr lang="th-TH" sz="1600" dirty="0" smtClean="0"/>
              <a:t>เพิ่มขึ้นเรื่อยๆ</a:t>
            </a:r>
          </a:p>
          <a:p>
            <a:pPr algn="l"/>
            <a:r>
              <a:rPr lang="th-TH" sz="1600" dirty="0" smtClean="0"/>
              <a:t>เทคนิค และกรณีศึกษาในการตั้งราคาต่อคลิก (</a:t>
            </a:r>
            <a:r>
              <a:rPr lang="en-US" sz="1600" dirty="0" smtClean="0"/>
              <a:t>CPC)</a:t>
            </a:r>
          </a:p>
          <a:p>
            <a:pPr algn="l"/>
            <a:r>
              <a:rPr lang="th-TH" sz="1600" dirty="0" smtClean="0"/>
              <a:t>วิธีการและเครื่องมือในการวิเคราะห์ </a:t>
            </a:r>
            <a:r>
              <a:rPr lang="en-US" sz="1600" dirty="0" smtClean="0"/>
              <a:t>Landing Page </a:t>
            </a:r>
            <a:r>
              <a:rPr lang="th-TH" sz="1600" dirty="0" smtClean="0"/>
              <a:t>ว่ามีคุณภาพดีพอหรือไม่</a:t>
            </a:r>
          </a:p>
          <a:p>
            <a:pPr algn="l"/>
            <a:r>
              <a:rPr lang="th-TH" sz="1600" dirty="0" smtClean="0"/>
              <a:t>การตรวจสอบ </a:t>
            </a:r>
            <a:r>
              <a:rPr lang="en-US" sz="1600" dirty="0" smtClean="0"/>
              <a:t>Keyword </a:t>
            </a:r>
            <a:r>
              <a:rPr lang="th-TH" sz="1600" dirty="0" smtClean="0"/>
              <a:t>ไหนทำเงิน, </a:t>
            </a:r>
            <a:r>
              <a:rPr lang="en-US" sz="1600" dirty="0" smtClean="0"/>
              <a:t>Keyword </a:t>
            </a:r>
            <a:r>
              <a:rPr lang="th-TH" sz="1600" dirty="0" smtClean="0"/>
              <a:t>ไหนผลาญเงิน ด้วย </a:t>
            </a:r>
            <a:r>
              <a:rPr lang="en-US" sz="1600" dirty="0" smtClean="0"/>
              <a:t>Conversion Tools</a:t>
            </a:r>
          </a:p>
          <a:p>
            <a:pPr algn="l"/>
            <a:r>
              <a:rPr lang="en-US" sz="1600" dirty="0" smtClean="0"/>
              <a:t>Keyword Blue Ocean </a:t>
            </a:r>
            <a:r>
              <a:rPr lang="th-TH" sz="1600" dirty="0" smtClean="0"/>
              <a:t>ใครเจอก่อน กำไรก่อน</a:t>
            </a:r>
          </a:p>
          <a:p>
            <a:pPr algn="l"/>
            <a:r>
              <a:rPr lang="th-TH" sz="1600" dirty="0" smtClean="0"/>
              <a:t>การโป</a:t>
            </a:r>
            <a:r>
              <a:rPr lang="th-TH" sz="1600" dirty="0" err="1" smtClean="0"/>
              <a:t>รโมท</a:t>
            </a:r>
            <a:r>
              <a:rPr lang="th-TH" sz="1600" dirty="0" smtClean="0"/>
              <a:t>อื่นๆ ที่ควรจะทำควบคู่กันไป</a:t>
            </a:r>
          </a:p>
          <a:p>
            <a:pPr algn="l"/>
            <a:r>
              <a:rPr lang="th-TH" sz="1600" dirty="0" smtClean="0"/>
              <a:t>สิ่งที่ผู้เรียนจะได้รับจากหลักสูตรนี้</a:t>
            </a:r>
          </a:p>
          <a:p>
            <a:pPr algn="l"/>
            <a:r>
              <a:rPr lang="th-TH" sz="1600" dirty="0" smtClean="0"/>
              <a:t>เทคนิคการทำโฆษณาใน </a:t>
            </a:r>
            <a:r>
              <a:rPr lang="en-US" sz="1600" dirty="0" smtClean="0"/>
              <a:t>Google </a:t>
            </a:r>
            <a:r>
              <a:rPr lang="en-US" sz="1600" dirty="0" err="1" smtClean="0"/>
              <a:t>Adwords</a:t>
            </a:r>
            <a:r>
              <a:rPr lang="en-US" sz="1600" dirty="0" smtClean="0"/>
              <a:t> </a:t>
            </a:r>
            <a:r>
              <a:rPr lang="th-TH" sz="1600" dirty="0" smtClean="0"/>
              <a:t>ที่จะช่วยลดต้นทุนค่าโฆษณา และเพิ่มอัตราความสำเร็จให้สูงขึ้น</a:t>
            </a:r>
          </a:p>
          <a:p>
            <a:pPr algn="l"/>
            <a:r>
              <a:rPr lang="th-TH" sz="1600" dirty="0" smtClean="0"/>
              <a:t>เทคนิคการวิเคราะห์ การค้นหา </a:t>
            </a:r>
            <a:r>
              <a:rPr lang="en-US" sz="1600" dirty="0" smtClean="0"/>
              <a:t>Keyword </a:t>
            </a:r>
            <a:r>
              <a:rPr lang="th-TH" sz="1600" dirty="0" smtClean="0"/>
              <a:t>ที่มีประสิทธิภาพในการทำเงินได้สูง</a:t>
            </a:r>
          </a:p>
          <a:p>
            <a:pPr algn="l"/>
            <a:r>
              <a:rPr lang="th-TH" sz="1600" dirty="0" smtClean="0"/>
              <a:t>การติดตั้งระบบ </a:t>
            </a:r>
            <a:r>
              <a:rPr lang="en-US" sz="1600" dirty="0" smtClean="0"/>
              <a:t>Conversion Tools </a:t>
            </a:r>
            <a:r>
              <a:rPr lang="th-TH" sz="1600" dirty="0" smtClean="0"/>
              <a:t>เพื่อช่วยตรวจวัดคุณภาพความสำเร็จของ </a:t>
            </a:r>
            <a:r>
              <a:rPr lang="en-US" sz="1600" dirty="0" smtClean="0"/>
              <a:t>Keyword </a:t>
            </a:r>
            <a:r>
              <a:rPr lang="th-TH" sz="1600" dirty="0" smtClean="0"/>
              <a:t>แต่ละคำ</a:t>
            </a:r>
          </a:p>
          <a:p>
            <a:pPr algn="l"/>
            <a:endParaRPr lang="en-US" sz="1600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err="1" smtClean="0"/>
              <a:t>Facebook</a:t>
            </a:r>
            <a:r>
              <a:rPr lang="en-US" sz="5400" b="1" u="sng" dirty="0" smtClean="0"/>
              <a:t> 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Mobile 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1625690_10153912403745556_2108605199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92" y="1357298"/>
            <a:ext cx="8142674" cy="485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/>
              <a:t>Overview &amp; Trend 2014</a:t>
            </a:r>
            <a:br>
              <a:rPr lang="en-US" b="1" dirty="0" smtClean="0"/>
            </a:br>
            <a:r>
              <a:rPr lang="en-US" b="1" dirty="0" smtClean="0"/>
              <a:t>Search Engine Marketing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 Search Engine Optimization (SEO)</a:t>
            </a:r>
          </a:p>
          <a:p>
            <a:pPr algn="l"/>
            <a:r>
              <a:rPr lang="en-US" dirty="0" smtClean="0"/>
              <a:t>+ </a:t>
            </a:r>
          </a:p>
          <a:p>
            <a:pPr algn="l"/>
            <a:r>
              <a:rPr lang="en-US" b="1" dirty="0" smtClean="0"/>
              <a:t>Social Media Marketing</a:t>
            </a:r>
            <a:br>
              <a:rPr lang="en-US" b="1" dirty="0" smtClean="0"/>
            </a:br>
            <a:r>
              <a:rPr lang="en-US" dirty="0" smtClean="0"/>
              <a:t>+                     Advertising</a:t>
            </a:r>
            <a:endParaRPr lang="en-US" b="1" dirty="0" smtClean="0"/>
          </a:p>
          <a:p>
            <a:pPr algn="l"/>
            <a:r>
              <a:rPr lang="en-US" b="1" dirty="0" smtClean="0"/>
              <a:t>Mobile Marketing</a:t>
            </a:r>
          </a:p>
          <a:p>
            <a:pPr algn="l"/>
            <a:r>
              <a:rPr lang="en-US" b="1" dirty="0" smtClean="0"/>
              <a:t>Q&amp;A</a:t>
            </a:r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9" name="รูปภาพ 8" descr="facebook-i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4145672"/>
            <a:ext cx="1785950" cy="477104"/>
          </a:xfrm>
          <a:prstGeom prst="rect">
            <a:avLst/>
          </a:prstGeom>
        </p:spPr>
      </p:pic>
      <p:pic>
        <p:nvPicPr>
          <p:cNvPr id="13" name="รูปภาพ 12" descr="adwords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3071810"/>
            <a:ext cx="2896276" cy="493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Mini </a:t>
            </a:r>
            <a:r>
              <a:rPr lang="en-US" b="1" u="sng" dirty="0" err="1" smtClean="0"/>
              <a:t>WorkShop</a:t>
            </a:r>
            <a:r>
              <a:rPr lang="en-US" b="1" u="sng" dirty="0" smtClean="0"/>
              <a:t> </a:t>
            </a:r>
            <a:r>
              <a:rPr lang="th-TH" b="1" u="sng" dirty="0" smtClean="0"/>
              <a:t>เริ่มต้น</a:t>
            </a:r>
            <a:r>
              <a:rPr lang="th-TH" b="1" u="sng" dirty="0" smtClean="0"/>
              <a:t>การตลาดออนไลน์</a:t>
            </a:r>
            <a:endParaRPr lang="en-US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8358214" cy="4500594"/>
          </a:xfrm>
        </p:spPr>
        <p:txBody>
          <a:bodyPr>
            <a:noAutofit/>
          </a:bodyPr>
          <a:lstStyle/>
          <a:p>
            <a:pPr algn="l"/>
            <a:r>
              <a:rPr lang="th-TH" sz="3000" b="1" dirty="0" smtClean="0"/>
              <a:t>1. กำหนดวัตถุประสงค์ </a:t>
            </a:r>
            <a:r>
              <a:rPr lang="en-US" sz="3000" i="1" dirty="0" smtClean="0"/>
              <a:t>“</a:t>
            </a:r>
            <a:r>
              <a:rPr lang="th-TH" sz="3000" i="1" dirty="0" smtClean="0"/>
              <a:t>จะขาย</a:t>
            </a:r>
            <a:r>
              <a:rPr lang="en-US" sz="3000" i="1" dirty="0" smtClean="0"/>
              <a:t>”</a:t>
            </a:r>
            <a:r>
              <a:rPr lang="th-TH" sz="3000" i="1" dirty="0" smtClean="0"/>
              <a:t> หรือ </a:t>
            </a:r>
            <a:r>
              <a:rPr lang="en-US" sz="3000" i="1" dirty="0" smtClean="0"/>
              <a:t>“</a:t>
            </a:r>
            <a:r>
              <a:rPr lang="th-TH" sz="3000" i="1" dirty="0" smtClean="0"/>
              <a:t>สร้าง </a:t>
            </a:r>
            <a:r>
              <a:rPr lang="en-US" sz="3000" i="1" dirty="0" smtClean="0"/>
              <a:t>image” </a:t>
            </a:r>
          </a:p>
          <a:p>
            <a:pPr algn="l"/>
            <a:r>
              <a:rPr lang="th-TH" sz="3000" b="1" dirty="0" smtClean="0"/>
              <a:t>2. กำหนดกลุ่มเป้าหมาย </a:t>
            </a:r>
            <a:r>
              <a:rPr lang="th-TH" sz="3000" i="1" dirty="0" smtClean="0"/>
              <a:t>5</a:t>
            </a:r>
            <a:r>
              <a:rPr lang="en-US" sz="3000" i="1" dirty="0" smtClean="0"/>
              <a:t>W 1H </a:t>
            </a:r>
          </a:p>
          <a:p>
            <a:pPr algn="l"/>
            <a:r>
              <a:rPr lang="th-TH" sz="3000" b="1" dirty="0" smtClean="0"/>
              <a:t>3. วางแผนงบประมาณ </a:t>
            </a:r>
            <a:r>
              <a:rPr lang="th-TH" sz="3000" i="1" dirty="0" smtClean="0"/>
              <a:t>มีเงินเท่าไร จะใช้เท่าไร? </a:t>
            </a:r>
          </a:p>
          <a:p>
            <a:pPr algn="l"/>
            <a:r>
              <a:rPr lang="th-TH" sz="3000" b="1" dirty="0" smtClean="0"/>
              <a:t>4. กำหนดแนวความคิดและรูปแบบ </a:t>
            </a:r>
            <a:r>
              <a:rPr lang="th-TH" sz="3000" i="1" dirty="0" smtClean="0"/>
              <a:t>หาจุดขาย ลูกเล่น ไอ</a:t>
            </a:r>
            <a:r>
              <a:rPr lang="th-TH" sz="3000" i="1" dirty="0" err="1" smtClean="0"/>
              <a:t>เดีย</a:t>
            </a:r>
            <a:endParaRPr lang="th-TH" sz="3000" i="1" dirty="0" smtClean="0"/>
          </a:p>
          <a:p>
            <a:pPr algn="l"/>
            <a:r>
              <a:rPr lang="th-TH" sz="3000" b="1" dirty="0" smtClean="0"/>
              <a:t>5. วางแผนกลยุทธ์ และสื่อ ช่วงเวลา</a:t>
            </a:r>
            <a:r>
              <a:rPr lang="th-TH" sz="3000" dirty="0" smtClean="0"/>
              <a:t> </a:t>
            </a:r>
            <a:r>
              <a:rPr lang="th-TH" sz="3000" i="1" dirty="0" smtClean="0"/>
              <a:t>จะใช้กลยุทธ์อะไร สื่ออะไร? เมื่อใด? </a:t>
            </a:r>
          </a:p>
          <a:p>
            <a:pPr algn="l"/>
            <a:r>
              <a:rPr lang="th-TH" sz="3000" b="1" dirty="0" smtClean="0"/>
              <a:t>6. ดำเนินแผนการ </a:t>
            </a:r>
            <a:r>
              <a:rPr lang="th-TH" sz="3000" i="1" dirty="0" smtClean="0"/>
              <a:t>ทำตามแผนที่ได้วางเอาไว้</a:t>
            </a:r>
            <a:r>
              <a:rPr lang="th-TH" sz="3000" dirty="0" smtClean="0"/>
              <a:t> </a:t>
            </a:r>
            <a:br>
              <a:rPr lang="th-TH" sz="3000" dirty="0" smtClean="0"/>
            </a:br>
            <a:r>
              <a:rPr lang="th-TH" sz="3000" b="1" dirty="0" smtClean="0"/>
              <a:t>7. วัดผล และประเมินผลลัพธ์ </a:t>
            </a:r>
            <a:r>
              <a:rPr lang="th-TH" sz="3000" i="1" dirty="0" smtClean="0"/>
              <a:t>ดูผลลัพธ์ที่ออกมาเป็น อย่างไรบ้าง</a:t>
            </a:r>
            <a:r>
              <a:rPr lang="th-TH" sz="3000" i="1" dirty="0" smtClean="0"/>
              <a:t>?</a:t>
            </a:r>
            <a:endParaRPr lang="th-TH" sz="2000" b="1" i="1" dirty="0" smtClean="0"/>
          </a:p>
          <a:p>
            <a:pPr algn="l"/>
            <a:endParaRPr lang="en-US" sz="3000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1428792" y="142852"/>
            <a:ext cx="7772400" cy="1470025"/>
          </a:xfrm>
        </p:spPr>
        <p:txBody>
          <a:bodyPr>
            <a:normAutofit/>
          </a:bodyPr>
          <a:lstStyle/>
          <a:p>
            <a:r>
              <a:rPr lang="th-TH" sz="5400" b="1" u="sng" dirty="0" smtClean="0"/>
              <a:t>กำหนด</a:t>
            </a:r>
            <a:r>
              <a:rPr lang="th-TH" sz="5400" b="1" u="sng" dirty="0" smtClean="0"/>
              <a:t>วัตถุประสงค์ 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715436" cy="4286280"/>
          </a:xfrm>
        </p:spPr>
        <p:txBody>
          <a:bodyPr>
            <a:noAutofit/>
          </a:bodyPr>
          <a:lstStyle/>
          <a:p>
            <a:pPr algn="l"/>
            <a:r>
              <a:rPr lang="th-TH" sz="2800" dirty="0" smtClean="0"/>
              <a:t>1</a:t>
            </a:r>
            <a:r>
              <a:rPr lang="th-TH" sz="2800" dirty="0" smtClean="0"/>
              <a:t>. เพิ่มการรับรู้ของแบ</a:t>
            </a:r>
            <a:r>
              <a:rPr lang="th-TH" sz="2800" dirty="0" err="1" smtClean="0"/>
              <a:t>รนด์</a:t>
            </a:r>
            <a:r>
              <a:rPr lang="th-TH" sz="2800" dirty="0" smtClean="0"/>
              <a:t> (</a:t>
            </a:r>
            <a:r>
              <a:rPr lang="en-US" sz="2800" dirty="0" smtClean="0"/>
              <a:t>Brand Awareness) </a:t>
            </a:r>
          </a:p>
          <a:p>
            <a:pPr algn="l"/>
            <a:r>
              <a:rPr lang="th-TH" sz="2800" dirty="0" smtClean="0"/>
              <a:t>2. ประสบการณ์ร่วมกับแบ</a:t>
            </a:r>
            <a:r>
              <a:rPr lang="th-TH" sz="2800" dirty="0" err="1" smtClean="0"/>
              <a:t>รนด์</a:t>
            </a:r>
            <a:r>
              <a:rPr lang="th-TH" sz="2800" dirty="0" smtClean="0"/>
              <a:t> </a:t>
            </a:r>
            <a:r>
              <a:rPr lang="en-US" sz="2800" dirty="0" smtClean="0"/>
              <a:t>(</a:t>
            </a:r>
            <a:r>
              <a:rPr lang="en-US" sz="2800" dirty="0" smtClean="0"/>
              <a:t>Brand Engagement &amp; Participation) </a:t>
            </a:r>
          </a:p>
          <a:p>
            <a:pPr algn="l"/>
            <a:r>
              <a:rPr lang="th-TH" sz="2800" dirty="0" smtClean="0"/>
              <a:t>3. เพิ่มยอดขาย (</a:t>
            </a:r>
            <a:r>
              <a:rPr lang="en-US" sz="2800" dirty="0" smtClean="0"/>
              <a:t>Sale &amp; Acquisition) </a:t>
            </a: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772400" cy="1470025"/>
          </a:xfrm>
        </p:spPr>
        <p:txBody>
          <a:bodyPr>
            <a:normAutofit/>
          </a:bodyPr>
          <a:lstStyle/>
          <a:p>
            <a:r>
              <a:rPr lang="th-TH" sz="5400" b="1" u="sng" dirty="0" smtClean="0"/>
              <a:t>วัตถุประสงค์ / เป้าหมายต้อง </a:t>
            </a:r>
            <a:r>
              <a:rPr lang="en-US" sz="5400" b="1" u="sng" dirty="0" smtClean="0"/>
              <a:t>SMART 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71538" y="1428736"/>
            <a:ext cx="6543676" cy="4286280"/>
          </a:xfrm>
        </p:spPr>
        <p:txBody>
          <a:bodyPr>
            <a:noAutofit/>
          </a:bodyPr>
          <a:lstStyle/>
          <a:p>
            <a:pPr algn="l"/>
            <a:r>
              <a:rPr lang="en-US" sz="3600" b="1" u="sng" dirty="0" smtClean="0"/>
              <a:t>S</a:t>
            </a:r>
            <a:r>
              <a:rPr lang="en-US" sz="3600" b="1" dirty="0" smtClean="0"/>
              <a:t>pecific 		(</a:t>
            </a:r>
            <a:r>
              <a:rPr lang="th-TH" sz="3600" b="1" dirty="0" smtClean="0"/>
              <a:t>เจาะจง</a:t>
            </a:r>
            <a:r>
              <a:rPr lang="en-US" sz="3600" b="1" dirty="0" smtClean="0"/>
              <a:t>)</a:t>
            </a:r>
            <a:endParaRPr lang="th-TH" sz="3600" b="1" dirty="0" smtClean="0"/>
          </a:p>
          <a:p>
            <a:pPr algn="l"/>
            <a:r>
              <a:rPr lang="en-US" sz="3600" b="1" u="sng" dirty="0" smtClean="0"/>
              <a:t>M</a:t>
            </a:r>
            <a:r>
              <a:rPr lang="en-US" sz="3600" b="1" dirty="0" smtClean="0"/>
              <a:t>easurable 	(</a:t>
            </a:r>
            <a:r>
              <a:rPr lang="th-TH" sz="3600" b="1" dirty="0" smtClean="0"/>
              <a:t>วัดผล</a:t>
            </a:r>
            <a:r>
              <a:rPr lang="th-TH" sz="3600" b="1" dirty="0" smtClean="0"/>
              <a:t>ได้</a:t>
            </a:r>
            <a:r>
              <a:rPr lang="en-US" sz="3600" b="1" dirty="0" smtClean="0"/>
              <a:t>)</a:t>
            </a:r>
            <a:endParaRPr lang="th-TH" sz="3600" b="1" dirty="0" smtClean="0"/>
          </a:p>
          <a:p>
            <a:pPr algn="l"/>
            <a:r>
              <a:rPr lang="en-US" sz="3600" b="1" u="sng" dirty="0" smtClean="0"/>
              <a:t>A</a:t>
            </a:r>
            <a:r>
              <a:rPr lang="en-US" sz="3600" b="1" dirty="0" smtClean="0"/>
              <a:t>ggressive 	(</a:t>
            </a:r>
            <a:r>
              <a:rPr lang="th-TH" sz="3600" b="1" dirty="0" smtClean="0"/>
              <a:t>ทะเยอทะยาน</a:t>
            </a:r>
            <a:r>
              <a:rPr lang="en-US" sz="3600" b="1" dirty="0" smtClean="0"/>
              <a:t>)</a:t>
            </a:r>
            <a:endParaRPr lang="th-TH" sz="3600" b="1" dirty="0" smtClean="0"/>
          </a:p>
          <a:p>
            <a:pPr algn="l"/>
            <a:r>
              <a:rPr lang="en-US" sz="3600" b="1" u="sng" dirty="0" smtClean="0"/>
              <a:t>R</a:t>
            </a:r>
            <a:r>
              <a:rPr lang="en-US" sz="3600" b="1" dirty="0" smtClean="0"/>
              <a:t>eality 		(</a:t>
            </a:r>
            <a:r>
              <a:rPr lang="th-TH" sz="3600" b="1" dirty="0" smtClean="0"/>
              <a:t>เป็นไป</a:t>
            </a:r>
            <a:r>
              <a:rPr lang="th-TH" sz="3600" b="1" dirty="0" smtClean="0"/>
              <a:t>ได้</a:t>
            </a:r>
            <a:r>
              <a:rPr lang="en-US" sz="3600" b="1" dirty="0" smtClean="0"/>
              <a:t>)</a:t>
            </a:r>
            <a:endParaRPr lang="th-TH" sz="3600" b="1" dirty="0" smtClean="0"/>
          </a:p>
          <a:p>
            <a:pPr algn="l"/>
            <a:r>
              <a:rPr lang="en-US" sz="3600" b="1" u="sng" dirty="0" smtClean="0"/>
              <a:t>T</a:t>
            </a:r>
            <a:r>
              <a:rPr lang="en-US" sz="3600" b="1" dirty="0" smtClean="0"/>
              <a:t>iming 		(</a:t>
            </a:r>
            <a:r>
              <a:rPr lang="th-TH" sz="3600" b="1" dirty="0" smtClean="0"/>
              <a:t>ระยะเวลา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Course Outline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485756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Offline </a:t>
            </a:r>
            <a:r>
              <a:rPr lang="en-US" sz="5400" b="1" u="sng" dirty="0" err="1" smtClean="0"/>
              <a:t>vs</a:t>
            </a:r>
            <a:r>
              <a:rPr lang="en-US" sz="5400" b="1" u="sng" dirty="0" smtClean="0"/>
              <a:t> Online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928662" y="1428736"/>
            <a:ext cx="3143272" cy="428628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b="1" dirty="0" smtClean="0">
                <a:latin typeface="Angsana New" pitchFamily="18" charset="-34"/>
              </a:rPr>
              <a:t>Offline Marketing</a:t>
            </a:r>
          </a:p>
          <a:p>
            <a:pPr algn="l">
              <a:defRPr/>
            </a:pPr>
            <a:r>
              <a:rPr lang="en-US" sz="2800" dirty="0" smtClean="0">
                <a:latin typeface="Angsana New" pitchFamily="18" charset="-34"/>
              </a:rPr>
              <a:t>	- TV</a:t>
            </a:r>
            <a:br>
              <a:rPr lang="en-US" sz="2800" dirty="0" smtClean="0">
                <a:latin typeface="Angsana New" pitchFamily="18" charset="-34"/>
              </a:rPr>
            </a:br>
            <a:r>
              <a:rPr lang="en-US" sz="2800" dirty="0" smtClean="0">
                <a:latin typeface="Angsana New" pitchFamily="18" charset="-34"/>
              </a:rPr>
              <a:t>	- Radio</a:t>
            </a:r>
            <a:br>
              <a:rPr lang="en-US" sz="2800" dirty="0" smtClean="0">
                <a:latin typeface="Angsana New" pitchFamily="18" charset="-34"/>
              </a:rPr>
            </a:br>
            <a:r>
              <a:rPr lang="en-US" sz="2800" dirty="0" smtClean="0">
                <a:latin typeface="Angsana New" pitchFamily="18" charset="-34"/>
              </a:rPr>
              <a:t>	- Billboard</a:t>
            </a:r>
            <a:br>
              <a:rPr lang="en-US" sz="2800" dirty="0" smtClean="0">
                <a:latin typeface="Angsana New" pitchFamily="18" charset="-34"/>
              </a:rPr>
            </a:br>
            <a:r>
              <a:rPr lang="en-US" sz="2800" dirty="0" smtClean="0">
                <a:latin typeface="Angsana New" pitchFamily="18" charset="-34"/>
              </a:rPr>
              <a:t>	- Newspaper</a:t>
            </a:r>
            <a:br>
              <a:rPr lang="en-US" sz="2800" dirty="0" smtClean="0">
                <a:latin typeface="Angsana New" pitchFamily="18" charset="-34"/>
              </a:rPr>
            </a:br>
            <a:r>
              <a:rPr lang="en-US" sz="2800" dirty="0" smtClean="0">
                <a:latin typeface="Angsana New" pitchFamily="18" charset="-34"/>
              </a:rPr>
              <a:t>	- Network</a:t>
            </a:r>
            <a:br>
              <a:rPr lang="en-US" sz="2800" dirty="0" smtClean="0">
                <a:latin typeface="Angsana New" pitchFamily="18" charset="-34"/>
              </a:rPr>
            </a:br>
            <a:r>
              <a:rPr lang="en-US" sz="2800" dirty="0" smtClean="0">
                <a:latin typeface="Angsana New" pitchFamily="18" charset="-34"/>
              </a:rPr>
              <a:t>	- Stamp It</a:t>
            </a:r>
            <a:endParaRPr lang="th-TH" sz="2800" dirty="0" smtClean="0">
              <a:latin typeface="Angsana New" pitchFamily="18" charset="-34"/>
            </a:endParaRP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sp>
        <p:nvSpPr>
          <p:cNvPr id="6" name="ชื่อเรื่องรอง 2"/>
          <p:cNvSpPr txBox="1">
            <a:spLocks/>
          </p:cNvSpPr>
          <p:nvPr/>
        </p:nvSpPr>
        <p:spPr>
          <a:xfrm>
            <a:off x="3929058" y="1428736"/>
            <a:ext cx="4000528" cy="4286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gsana New" pitchFamily="18" charset="-34"/>
              </a:rPr>
              <a:t>Offline Marketing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 Banner Ads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 Classified Ads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</a:t>
            </a:r>
            <a:r>
              <a:rPr kumimoji="0" lang="th-TH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-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Email</a:t>
            </a:r>
            <a:r>
              <a:rPr lang="th-TH" sz="2800" dirty="0" smtClean="0">
                <a:solidFill>
                  <a:schemeClr val="tx1">
                    <a:tint val="75000"/>
                  </a:schemeClr>
                </a:solidFill>
                <a:latin typeface="Angsana New" pitchFamily="18" charset="-34"/>
              </a:rPr>
              <a:t/>
            </a:r>
            <a:br>
              <a:rPr lang="th-TH" sz="2800" dirty="0" smtClean="0">
                <a:solidFill>
                  <a:schemeClr val="tx1">
                    <a:tint val="75000"/>
                  </a:schemeClr>
                </a:solidFill>
                <a:latin typeface="Angsana New" pitchFamily="18" charset="-34"/>
              </a:rPr>
            </a:br>
            <a:r>
              <a:rPr kumimoji="0" lang="th-TH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Social Network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 Viral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 Search Engine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	-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uLnTx/>
                <a:uFillTx/>
                <a:latin typeface="Angsana New" pitchFamily="18" charset="-34"/>
                <a:ea typeface="+mn-ea"/>
                <a:cs typeface="+mn-cs"/>
              </a:rPr>
              <a:t> Mobile</a:t>
            </a:r>
            <a:endParaRPr kumimoji="0" lang="th-TH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uLnTx/>
              <a:uFillTx/>
              <a:latin typeface="Angsana New" pitchFamily="18" charset="-3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10" name="รูปภาพ 9" descr="ss (2014-02-23 at 10.14.5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342583"/>
            <a:ext cx="7929618" cy="3086417"/>
          </a:xfrm>
          <a:prstGeom prst="rect">
            <a:avLst/>
          </a:prstGeom>
        </p:spPr>
      </p:pic>
      <p:pic>
        <p:nvPicPr>
          <p:cNvPr id="12" name="รูปภาพ 11" descr="ss (2014-02-23 at 10.17.24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3665591"/>
            <a:ext cx="7858180" cy="2263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What’s Internet Marketing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928662" y="1428736"/>
            <a:ext cx="7500990" cy="428628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th-TH" sz="2800" b="1" dirty="0" smtClean="0">
                <a:latin typeface="Angsana New" pitchFamily="18" charset="-34"/>
              </a:rPr>
              <a:t>	</a:t>
            </a:r>
            <a:r>
              <a:rPr lang="th-TH" b="1" dirty="0" smtClean="0">
                <a:latin typeface="Angsana New" pitchFamily="18" charset="-34"/>
              </a:rPr>
              <a:t>หมายถึง </a:t>
            </a:r>
            <a:r>
              <a:rPr lang="th-TH" dirty="0" smtClean="0"/>
              <a:t>การดำเนินกิจกรรมทางการตลาดโดยใช้อินเทอร์เน็ตและอิเล็กทรอนิกส์เป็นสื่อกลาง มาผสมผสานกับวิธีการทางการตลาด การดำเนินกิจกรรมทางการตลาด อย่างลงตัวกับลูกค้าหรือกลุ่มเป้าหมาย เพื่อบรรลุจุดมุ่งหมายขององค์กรอย่างแท้จริง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1800" dirty="0" smtClean="0"/>
              <a:t>หมายเหตุ.</a:t>
            </a:r>
            <a:br>
              <a:rPr lang="th-TH" sz="1800" dirty="0" smtClean="0"/>
            </a:br>
            <a:r>
              <a:rPr lang="th-TH" sz="1800" dirty="0" smtClean="0"/>
              <a:t>อาจใช้ว่า </a:t>
            </a:r>
            <a:r>
              <a:rPr lang="en-US" sz="1800" dirty="0" err="1" smtClean="0"/>
              <a:t>i</a:t>
            </a:r>
            <a:r>
              <a:rPr lang="en-US" sz="1800" dirty="0" smtClean="0"/>
              <a:t>-Marketing, web-Marketing, Digital Marketing, </a:t>
            </a:r>
            <a:r>
              <a:rPr lang="th-TH" sz="1800" i="1" dirty="0" smtClean="0"/>
              <a:t>การตลาดออนไลน์</a:t>
            </a:r>
            <a:r>
              <a:rPr lang="th-TH" sz="1800" dirty="0" smtClean="0"/>
              <a:t> (</a:t>
            </a:r>
            <a:r>
              <a:rPr lang="en-US" sz="1800" dirty="0" smtClean="0"/>
              <a:t>Online-Marketing) </a:t>
            </a:r>
            <a:r>
              <a:rPr lang="th-TH" sz="1800" dirty="0" smtClean="0"/>
              <a:t>หรือ </a:t>
            </a:r>
            <a:r>
              <a:rPr lang="th-TH" sz="1800" i="1" dirty="0" smtClean="0"/>
              <a:t>การตลาดอิเล็กทรอนิกส์</a:t>
            </a:r>
            <a:r>
              <a:rPr lang="th-TH" sz="1800" dirty="0" smtClean="0"/>
              <a:t> (</a:t>
            </a:r>
            <a:r>
              <a:rPr lang="en-US" sz="1800" dirty="0" smtClean="0"/>
              <a:t>e-Marketing)</a:t>
            </a:r>
            <a:endParaRPr lang="th-TH" sz="1800" dirty="0" smtClean="0"/>
          </a:p>
          <a:p>
            <a:pPr algn="l">
              <a:defRPr/>
            </a:pPr>
            <a:r>
              <a:rPr lang="th-TH" sz="2800" b="1" dirty="0" smtClean="0">
                <a:latin typeface="Angsana New" pitchFamily="18" charset="-34"/>
              </a:rPr>
              <a:t/>
            </a:r>
            <a:br>
              <a:rPr lang="th-TH" sz="2800" b="1" dirty="0" smtClean="0">
                <a:latin typeface="Angsana New" pitchFamily="18" charset="-34"/>
              </a:rPr>
            </a:br>
            <a:endParaRPr lang="th-TH" sz="2800" dirty="0" smtClean="0">
              <a:latin typeface="Angsana New" pitchFamily="18" charset="-34"/>
            </a:endParaRP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4310" y="142852"/>
            <a:ext cx="7772400" cy="1470025"/>
          </a:xfrm>
        </p:spPr>
        <p:txBody>
          <a:bodyPr>
            <a:normAutofit/>
          </a:bodyPr>
          <a:lstStyle/>
          <a:p>
            <a:r>
              <a:rPr lang="th-TH" sz="5400" b="1" u="sng" dirty="0" smtClean="0"/>
              <a:t>ข้อดีของการตลาดบนอินเตอร์เน็ต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714348" y="1428736"/>
            <a:ext cx="8286808" cy="4286280"/>
          </a:xfrm>
        </p:spPr>
        <p:txBody>
          <a:bodyPr>
            <a:noAutofit/>
          </a:bodyPr>
          <a:lstStyle/>
          <a:p>
            <a:pPr algn="l"/>
            <a:r>
              <a:rPr lang="th-TH" sz="2300" dirty="0" smtClean="0"/>
              <a:t>-  กลุ่มเป้าหมายในลักษณะเฉพาะเจาะจง (</a:t>
            </a:r>
            <a:r>
              <a:rPr lang="en-US" sz="2300" dirty="0" smtClean="0"/>
              <a:t>Niche Market)</a:t>
            </a:r>
          </a:p>
          <a:p>
            <a:pPr algn="l"/>
            <a:r>
              <a:rPr lang="th-TH" sz="2300" dirty="0" smtClean="0"/>
              <a:t>-  เป็นการสื่อสารแบบ 2 ทาง (2 </a:t>
            </a:r>
            <a:r>
              <a:rPr lang="en-US" sz="2300" dirty="0" smtClean="0"/>
              <a:t>Way Communication)</a:t>
            </a:r>
          </a:p>
          <a:p>
            <a:pPr algn="l"/>
            <a:r>
              <a:rPr lang="th-TH" sz="2300" dirty="0" smtClean="0"/>
              <a:t>-  เป็นการตลาดแบบตัวต่อตัว (</a:t>
            </a:r>
            <a:r>
              <a:rPr lang="en-US" sz="2300" dirty="0" smtClean="0"/>
              <a:t>One to One Marketing/Personalize Marketing)</a:t>
            </a:r>
            <a:endParaRPr lang="th-TH" sz="2300" dirty="0" smtClean="0"/>
          </a:p>
          <a:p>
            <a:pPr algn="l"/>
            <a:r>
              <a:rPr lang="th-TH" sz="2300" dirty="0" smtClean="0"/>
              <a:t>-  มีการกระจายไปยังกลุ่มผู้บริโภค (</a:t>
            </a:r>
            <a:r>
              <a:rPr lang="en-US" sz="2300" dirty="0" smtClean="0"/>
              <a:t>Dispersion of Consumer)</a:t>
            </a:r>
          </a:p>
          <a:p>
            <a:pPr algn="l"/>
            <a:r>
              <a:rPr lang="th-TH" sz="2300" dirty="0" smtClean="0"/>
              <a:t>-  เป็นกิจกรรมที่สามารถสื่อสารไปยังทั่วทุกมุมโลก ตลอด 24 ชั่วโมง </a:t>
            </a:r>
            <a:r>
              <a:rPr lang="en-US" sz="2300" dirty="0" smtClean="0"/>
              <a:t>(24 Hrs.)</a:t>
            </a:r>
          </a:p>
          <a:p>
            <a:pPr algn="l"/>
            <a:r>
              <a:rPr lang="th-TH" sz="2300" dirty="0" smtClean="0"/>
              <a:t>-  สามารถติดต่อสื่อสาร โต้ตอบ ปฏิสัมพันธ์ได้อย่างรวดเร็ว (</a:t>
            </a:r>
            <a:r>
              <a:rPr lang="en-US" sz="2300" dirty="0" smtClean="0"/>
              <a:t>Quick Response)</a:t>
            </a:r>
          </a:p>
          <a:p>
            <a:pPr algn="l"/>
            <a:r>
              <a:rPr lang="th-TH" sz="2300" dirty="0" smtClean="0"/>
              <a:t>-  มีต้นทุนต่ำแต่ได้ประสิทธิผล สามารถวัดผลได้ทันที (</a:t>
            </a:r>
            <a:r>
              <a:rPr lang="en-US" sz="2300" dirty="0" smtClean="0"/>
              <a:t>Low Cost and Efficiency)</a:t>
            </a:r>
          </a:p>
          <a:p>
            <a:pPr algn="l"/>
            <a:r>
              <a:rPr lang="th-TH" sz="2300" dirty="0" smtClean="0"/>
              <a:t>-  มีความสัมพันธ์กับกิจกรรมการตลาดแบบดั้งเดิม (</a:t>
            </a:r>
            <a:r>
              <a:rPr lang="en-US" sz="2300" dirty="0" smtClean="0"/>
              <a:t>Relate to Traditional Marketing)</a:t>
            </a:r>
          </a:p>
          <a:p>
            <a:pPr algn="l"/>
            <a:r>
              <a:rPr lang="th-TH" sz="2300" dirty="0" smtClean="0"/>
              <a:t>-  มีการตัดสินใจในการซื้อจากข้อมูลข่าวสารที่ได้รับ (</a:t>
            </a:r>
            <a:r>
              <a:rPr lang="en-US" sz="2300" dirty="0" smtClean="0"/>
              <a:t>Purchase by Information)</a:t>
            </a:r>
            <a:endParaRPr lang="th-TH" sz="2300" dirty="0" smtClean="0">
              <a:latin typeface="Angsana New" pitchFamily="18" charset="-34"/>
            </a:endParaRPr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-342880" y="142852"/>
            <a:ext cx="7772400" cy="1470025"/>
          </a:xfrm>
        </p:spPr>
        <p:txBody>
          <a:bodyPr>
            <a:normAutofit/>
          </a:bodyPr>
          <a:lstStyle/>
          <a:p>
            <a:r>
              <a:rPr lang="th-TH" sz="5400" b="1" u="sng" dirty="0" smtClean="0"/>
              <a:t>การเริ่มต้นการตลาดออนไลน์</a:t>
            </a:r>
            <a:endParaRPr lang="en-US" sz="5400" b="1" u="sng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8358214" cy="4500594"/>
          </a:xfrm>
        </p:spPr>
        <p:txBody>
          <a:bodyPr>
            <a:noAutofit/>
          </a:bodyPr>
          <a:lstStyle/>
          <a:p>
            <a:pPr algn="l"/>
            <a:r>
              <a:rPr lang="th-TH" sz="3000" b="1" dirty="0" smtClean="0"/>
              <a:t>1. กำหนดวัตถุประสงค์ </a:t>
            </a:r>
            <a:r>
              <a:rPr lang="en-US" sz="3000" i="1" dirty="0" smtClean="0"/>
              <a:t>“</a:t>
            </a:r>
            <a:r>
              <a:rPr lang="th-TH" sz="3000" i="1" dirty="0" smtClean="0"/>
              <a:t>จะขาย</a:t>
            </a:r>
            <a:r>
              <a:rPr lang="en-US" sz="3000" i="1" dirty="0" smtClean="0"/>
              <a:t>”</a:t>
            </a:r>
            <a:r>
              <a:rPr lang="th-TH" sz="3000" i="1" dirty="0" smtClean="0"/>
              <a:t> หรือ </a:t>
            </a:r>
            <a:r>
              <a:rPr lang="en-US" sz="3000" i="1" dirty="0" smtClean="0"/>
              <a:t>“</a:t>
            </a:r>
            <a:r>
              <a:rPr lang="th-TH" sz="3000" i="1" dirty="0" smtClean="0"/>
              <a:t>สร้าง </a:t>
            </a:r>
            <a:r>
              <a:rPr lang="en-US" sz="3000" i="1" dirty="0" smtClean="0"/>
              <a:t>image” </a:t>
            </a:r>
          </a:p>
          <a:p>
            <a:pPr algn="l"/>
            <a:r>
              <a:rPr lang="th-TH" sz="3000" b="1" dirty="0" smtClean="0"/>
              <a:t>2. กำหนดกลุ่มเป้าหมาย </a:t>
            </a:r>
            <a:r>
              <a:rPr lang="th-TH" sz="3000" i="1" dirty="0" smtClean="0"/>
              <a:t>5</a:t>
            </a:r>
            <a:r>
              <a:rPr lang="en-US" sz="3000" i="1" dirty="0" smtClean="0"/>
              <a:t>W 1H </a:t>
            </a:r>
          </a:p>
          <a:p>
            <a:pPr algn="l"/>
            <a:r>
              <a:rPr lang="th-TH" sz="3000" b="1" dirty="0" smtClean="0"/>
              <a:t>3. วางแผนงบประมาณ </a:t>
            </a:r>
            <a:r>
              <a:rPr lang="th-TH" sz="3000" i="1" dirty="0" smtClean="0"/>
              <a:t>มีเงินเท่าไร จะใช้เท่าไร? </a:t>
            </a:r>
          </a:p>
          <a:p>
            <a:pPr algn="l"/>
            <a:r>
              <a:rPr lang="th-TH" sz="3000" b="1" dirty="0" smtClean="0"/>
              <a:t>4. กำหนดแนวความคิดและรูปแบบ </a:t>
            </a:r>
            <a:r>
              <a:rPr lang="th-TH" sz="3000" i="1" dirty="0" smtClean="0"/>
              <a:t>หาจุดขาย ลูกเล่น ไอ</a:t>
            </a:r>
            <a:r>
              <a:rPr lang="th-TH" sz="3000" i="1" dirty="0" err="1" smtClean="0"/>
              <a:t>เดีย</a:t>
            </a:r>
            <a:endParaRPr lang="th-TH" sz="3000" i="1" dirty="0" smtClean="0"/>
          </a:p>
          <a:p>
            <a:pPr algn="l"/>
            <a:r>
              <a:rPr lang="th-TH" sz="3000" b="1" dirty="0" smtClean="0"/>
              <a:t>5. วางแผนกลยุทธ์ และสื่อ ช่วงเวลา</a:t>
            </a:r>
            <a:r>
              <a:rPr lang="th-TH" sz="3000" dirty="0" smtClean="0"/>
              <a:t> </a:t>
            </a:r>
            <a:r>
              <a:rPr lang="th-TH" sz="3000" i="1" dirty="0" smtClean="0"/>
              <a:t>จะใช้กลยุทธ์อะไร สื่ออะไร? เมื่อใด? </a:t>
            </a:r>
          </a:p>
          <a:p>
            <a:pPr algn="l"/>
            <a:r>
              <a:rPr lang="th-TH" sz="3000" b="1" dirty="0" smtClean="0"/>
              <a:t>6. ดำเนินแผนการ </a:t>
            </a:r>
            <a:r>
              <a:rPr lang="th-TH" sz="3000" i="1" dirty="0" smtClean="0"/>
              <a:t>ทำตามแผนที่ได้วางเอาไว้</a:t>
            </a:r>
            <a:r>
              <a:rPr lang="th-TH" sz="3000" dirty="0" smtClean="0"/>
              <a:t> </a:t>
            </a:r>
            <a:br>
              <a:rPr lang="th-TH" sz="3000" dirty="0" smtClean="0"/>
            </a:br>
            <a:r>
              <a:rPr lang="th-TH" sz="3000" b="1" dirty="0" smtClean="0"/>
              <a:t>7. วัดผล และประเมินผลลัพธ์ </a:t>
            </a:r>
            <a:r>
              <a:rPr lang="th-TH" sz="3000" i="1" dirty="0" smtClean="0"/>
              <a:t>ดูผลลัพธ์ที่ออกมาเป็น อย่างไรบ้าง</a:t>
            </a:r>
            <a:r>
              <a:rPr lang="th-TH" sz="3000" i="1" dirty="0" smtClean="0"/>
              <a:t>?</a:t>
            </a:r>
            <a:br>
              <a:rPr lang="th-TH" sz="3000" i="1" dirty="0" smtClean="0"/>
            </a:br>
            <a:r>
              <a:rPr lang="th-TH" sz="3000" i="1" dirty="0" smtClean="0"/>
              <a:t/>
            </a:r>
            <a:br>
              <a:rPr lang="th-TH" sz="3000" i="1" dirty="0" smtClean="0"/>
            </a:br>
            <a:r>
              <a:rPr lang="th-TH" sz="2000" i="1" dirty="0" err="1" smtClean="0"/>
              <a:t>ปล.</a:t>
            </a:r>
            <a:r>
              <a:rPr lang="th-TH" sz="2000" i="1" dirty="0" smtClean="0"/>
              <a:t> ตอนท้ายมี </a:t>
            </a:r>
            <a:r>
              <a:rPr lang="en-US" sz="2000" i="1" dirty="0" err="1" smtClean="0"/>
              <a:t>WorkShop</a:t>
            </a:r>
            <a:endParaRPr lang="th-TH" sz="2000" b="1" i="1" dirty="0" smtClean="0"/>
          </a:p>
          <a:p>
            <a:pPr algn="l"/>
            <a:endParaRPr lang="en-US" sz="3000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214414" y="1428736"/>
            <a:ext cx="6400800" cy="4286280"/>
          </a:xfrm>
        </p:spPr>
        <p:txBody>
          <a:bodyPr>
            <a:noAutofit/>
          </a:bodyPr>
          <a:lstStyle/>
          <a:p>
            <a:pPr algn="l"/>
            <a:endParaRPr lang="en-US" b="1" dirty="0"/>
          </a:p>
        </p:txBody>
      </p:sp>
      <p:pic>
        <p:nvPicPr>
          <p:cNvPr id="7" name="รูปภาพ 6" descr="solomo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1"/>
            <a:ext cx="1437647" cy="571479"/>
          </a:xfrm>
          <a:prstGeom prst="rect">
            <a:avLst/>
          </a:prstGeom>
        </p:spPr>
      </p:pic>
      <p:pic>
        <p:nvPicPr>
          <p:cNvPr id="8" name="รูปภาพ 7" descr="ss (2014-02-13 at 03.07.3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286520"/>
            <a:ext cx="1714480" cy="515280"/>
          </a:xfrm>
          <a:prstGeom prst="rect">
            <a:avLst/>
          </a:prstGeom>
        </p:spPr>
      </p:pic>
      <p:pic>
        <p:nvPicPr>
          <p:cNvPr id="6" name="รูปภาพ 5" descr="MarketingTrends20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71480"/>
            <a:ext cx="7850214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6828</TotalTime>
  <Words>776</Words>
  <Application>Microsoft Office PowerPoint</Application>
  <PresentationFormat>นำเสนอทางหน้าจอ (4:3)</PresentationFormat>
  <Paragraphs>110</Paragraphs>
  <Slides>39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39</vt:i4>
      </vt:variant>
    </vt:vector>
  </HeadingPairs>
  <TitlesOfParts>
    <vt:vector size="40" baseType="lpstr">
      <vt:lpstr>ชุดรูปแบบของ Office</vt:lpstr>
      <vt:lpstr>ภาพนิ่ง 1</vt:lpstr>
      <vt:lpstr>ภาพนิ่ง 2</vt:lpstr>
      <vt:lpstr>Course Outline</vt:lpstr>
      <vt:lpstr>Offline vs Online</vt:lpstr>
      <vt:lpstr>ภาพนิ่ง 5</vt:lpstr>
      <vt:lpstr>What’s Internet Marketing</vt:lpstr>
      <vt:lpstr>ข้อดีของการตลาดบนอินเตอร์เน็ต</vt:lpstr>
      <vt:lpstr>การเริ่มต้นการตลาดออนไลน์</vt:lpstr>
      <vt:lpstr>ภาพนิ่ง 9</vt:lpstr>
      <vt:lpstr>Search Engine List</vt:lpstr>
      <vt:lpstr>Thai Search Engine Market Share</vt:lpstr>
      <vt:lpstr>Search Engine Market Share</vt:lpstr>
      <vt:lpstr>Search Engine Workflow</vt:lpstr>
      <vt:lpstr>Search Engine Workflow</vt:lpstr>
      <vt:lpstr>Keywords Research &amp; Analysis</vt:lpstr>
      <vt:lpstr>Keywords Research &amp; Analysis</vt:lpstr>
      <vt:lpstr>Google.com Heatmap</vt:lpstr>
      <vt:lpstr>Amazon.com Heatmap</vt:lpstr>
      <vt:lpstr>ภาพนิ่ง 19</vt:lpstr>
      <vt:lpstr>7 ข้อห้าม การทำ SEO</vt:lpstr>
      <vt:lpstr>ภาพนิ่ง 21</vt:lpstr>
      <vt:lpstr>Search Engine Optimization</vt:lpstr>
      <vt:lpstr>ภาพนิ่ง 23</vt:lpstr>
      <vt:lpstr>ภาพนิ่ง 24</vt:lpstr>
      <vt:lpstr>AdWords Course Outline</vt:lpstr>
      <vt:lpstr>AdWords Course Outline</vt:lpstr>
      <vt:lpstr>Facebook Course Outline</vt:lpstr>
      <vt:lpstr>Mobile Course Outline</vt:lpstr>
      <vt:lpstr>Course Outline</vt:lpstr>
      <vt:lpstr>Course Outline</vt:lpstr>
      <vt:lpstr>Course Outline</vt:lpstr>
      <vt:lpstr>Course Outline</vt:lpstr>
      <vt:lpstr>Course Outline</vt:lpstr>
      <vt:lpstr>Mini WorkShop เริ่มต้นการตลาดออนไลน์</vt:lpstr>
      <vt:lpstr>กำหนดวัตถุประสงค์ </vt:lpstr>
      <vt:lpstr>วัตถุประสงค์ / เป้าหมายต้อง SMART </vt:lpstr>
      <vt:lpstr>Course Outline</vt:lpstr>
      <vt:lpstr>Course Outline</vt:lpstr>
      <vt:lpstr>Course Outline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Associate-O-Matic</dc:title>
  <dc:creator>USER</dc:creator>
  <cp:lastModifiedBy>user</cp:lastModifiedBy>
  <cp:revision>192</cp:revision>
  <dcterms:created xsi:type="dcterms:W3CDTF">2010-02-16T12:23:13Z</dcterms:created>
  <dcterms:modified xsi:type="dcterms:W3CDTF">2014-02-23T08:04:24Z</dcterms:modified>
</cp:coreProperties>
</file>