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7" r:id="rId2"/>
    <p:sldId id="259" r:id="rId3"/>
    <p:sldId id="261"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74" d="100"/>
          <a:sy n="74" d="100"/>
        </p:scale>
        <p:origin x="-192" y="-8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96452" y="1122363"/>
            <a:ext cx="6751097" cy="2387600"/>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196452" y="3602038"/>
            <a:ext cx="6751097"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29D5AE9-3484-824E-BD77-39A5D902691E}" type="datetimeFigureOut">
              <a:rPr lang="en-US" smtClean="0"/>
              <a:t>3/20/2014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DDEAE1-7DB1-854D-AE39-101CF1A5691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355" y="4289373"/>
            <a:ext cx="7775673" cy="819355"/>
          </a:xfrm>
        </p:spPr>
        <p:txBody>
          <a:bodyPr anchor="b">
            <a:normAutofit/>
          </a:bodyPr>
          <a:lstStyle>
            <a:lvl1pP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5355" y="621322"/>
            <a:ext cx="7775673"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6" y="5108728"/>
            <a:ext cx="7774499"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9D5AE9-3484-824E-BD77-39A5D902691E}" type="datetimeFigureOut">
              <a:rPr lang="en-US" smtClean="0"/>
              <a:t>3/20/2014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DDEAE1-7DB1-854D-AE39-101CF1A5691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346" y="609601"/>
            <a:ext cx="7765322" cy="3424859"/>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47" y="4204820"/>
            <a:ext cx="776532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9D5AE9-3484-824E-BD77-39A5D902691E}" type="datetimeFigureOut">
              <a:rPr lang="en-US" smtClean="0"/>
              <a:t>3/20/2014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DDEAE1-7DB1-854D-AE39-101CF1A56916}"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610032"/>
            <a:ext cx="6564224"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5345" y="4204821"/>
            <a:ext cx="776532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9D5AE9-3484-824E-BD77-39A5D902691E}" type="datetimeFigureOut">
              <a:rPr lang="en-US" smtClean="0"/>
              <a:t>3/20/2014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DDEAE1-7DB1-854D-AE39-101CF1A56916}" type="slidenum">
              <a:rPr lang="en-US" smtClean="0"/>
              <a:t>‹#›</a:t>
            </a:fld>
            <a:endParaRPr lang="en-US"/>
          </a:p>
        </p:txBody>
      </p:sp>
      <p:sp>
        <p:nvSpPr>
          <p:cNvPr id="11" name="TextBox 10"/>
          <p:cNvSpPr txBox="1"/>
          <p:nvPr/>
        </p:nvSpPr>
        <p:spPr>
          <a:xfrm>
            <a:off x="627459" y="735241"/>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7993467" y="2972093"/>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355" y="2126943"/>
            <a:ext cx="7766495"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46" y="4650556"/>
            <a:ext cx="776532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9D5AE9-3484-824E-BD77-39A5D902691E}" type="datetimeFigureOut">
              <a:rPr lang="en-US" smtClean="0"/>
              <a:t>3/20/2014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DDEAE1-7DB1-854D-AE39-101CF1A56916}"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345" y="609601"/>
            <a:ext cx="7765322"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346" y="2088320"/>
            <a:ext cx="2474217"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346" y="2911624"/>
            <a:ext cx="2474217"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333658" y="2088320"/>
            <a:ext cx="2473919"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333659" y="2911624"/>
            <a:ext cx="247486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979974" y="2088320"/>
            <a:ext cx="246840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982260" y="2911624"/>
            <a:ext cx="2468408"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229D5AE9-3484-824E-BD77-39A5D902691E}" type="datetimeFigureOut">
              <a:rPr lang="en-US" smtClean="0"/>
              <a:t>3/20/2014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DDEAE1-7DB1-854D-AE39-101CF1A56916}"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346" y="609601"/>
            <a:ext cx="7765322"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5347" y="4195899"/>
            <a:ext cx="2474216"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819015" y="2298987"/>
            <a:ext cx="2205038"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5347" y="4772161"/>
            <a:ext cx="247421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332026" y="4195899"/>
            <a:ext cx="2474237"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426747" y="2298987"/>
            <a:ext cx="2197894"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331011" y="4772160"/>
            <a:ext cx="2475252"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980067" y="4195899"/>
            <a:ext cx="246742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6114603" y="2298987"/>
            <a:ext cx="219908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79973" y="4772162"/>
            <a:ext cx="2470694"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229D5AE9-3484-824E-BD77-39A5D902691E}" type="datetimeFigureOut">
              <a:rPr lang="en-US" smtClean="0"/>
              <a:t>3/20/2014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DDEAE1-7DB1-854D-AE39-101CF1A56916}"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9D5AE9-3484-824E-BD77-39A5D902691E}" type="datetimeFigureOut">
              <a:rPr lang="en-US" smtClean="0"/>
              <a:t>3/20/2014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DDEAE1-7DB1-854D-AE39-101CF1A56916}"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609600"/>
            <a:ext cx="1906993"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346" y="609600"/>
            <a:ext cx="5744029"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9D5AE9-3484-824E-BD77-39A5D902691E}" type="datetimeFigureOut">
              <a:rPr lang="en-US" smtClean="0"/>
              <a:t>3/20/2014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DDEAE1-7DB1-854D-AE39-101CF1A5691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9D5AE9-3484-824E-BD77-39A5D902691E}" type="datetimeFigureOut">
              <a:rPr lang="en-US" smtClean="0"/>
              <a:t>3/20/2014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DDEAE1-7DB1-854D-AE39-101CF1A5691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21933" y="657227"/>
            <a:ext cx="7300134" cy="2852737"/>
          </a:xfrm>
        </p:spPr>
        <p:txBody>
          <a:bodyPr anchor="b">
            <a:normAutofit/>
          </a:bodyPr>
          <a:lstStyle>
            <a:lvl1pPr>
              <a:defRPr sz="3400"/>
            </a:lvl1pPr>
          </a:lstStyle>
          <a:p>
            <a:r>
              <a:rPr lang="en-US" smtClean="0"/>
              <a:t>Click to edit Master title style</a:t>
            </a:r>
            <a:endParaRPr lang="en-US" dirty="0"/>
          </a:p>
        </p:txBody>
      </p:sp>
      <p:sp>
        <p:nvSpPr>
          <p:cNvPr id="3" name="Text Placeholder 2"/>
          <p:cNvSpPr>
            <a:spLocks noGrp="1"/>
          </p:cNvSpPr>
          <p:nvPr>
            <p:ph type="body" idx="1"/>
          </p:nvPr>
        </p:nvSpPr>
        <p:spPr>
          <a:xfrm>
            <a:off x="921933" y="3602039"/>
            <a:ext cx="7300134"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9D5AE9-3484-824E-BD77-39A5D902691E}" type="datetimeFigureOut">
              <a:rPr lang="en-US" smtClean="0"/>
              <a:t>3/20/2014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DDEAE1-7DB1-854D-AE39-101CF1A5691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347" y="609601"/>
            <a:ext cx="7765321" cy="1326321"/>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346" y="2088320"/>
            <a:ext cx="3829503"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0052" y="2088320"/>
            <a:ext cx="3820616"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29D5AE9-3484-824E-BD77-39A5D902691E}" type="datetimeFigureOut">
              <a:rPr lang="en-US" smtClean="0"/>
              <a:t>3/20/2014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DDEAE1-7DB1-854D-AE39-101CF1A5691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5347" y="609601"/>
            <a:ext cx="7765321"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56354" y="2088320"/>
            <a:ext cx="36593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346" y="2912232"/>
            <a:ext cx="3830406"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01502" y="2088320"/>
            <a:ext cx="3649166"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912232"/>
            <a:ext cx="3821518"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29D5AE9-3484-824E-BD77-39A5D902691E}" type="datetimeFigureOut">
              <a:rPr lang="en-US" smtClean="0"/>
              <a:t>3/20/2014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DDEAE1-7DB1-854D-AE39-101CF1A5691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29D5AE9-3484-824E-BD77-39A5D902691E}" type="datetimeFigureOut">
              <a:rPr lang="en-US" smtClean="0"/>
              <a:t>3/20/2014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DDEAE1-7DB1-854D-AE39-101CF1A5691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9D5AE9-3484-824E-BD77-39A5D902691E}" type="datetimeFigureOut">
              <a:rPr lang="en-US" smtClean="0"/>
              <a:t>3/20/2014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DDEAE1-7DB1-854D-AE39-101CF1A5691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7921" y="609600"/>
            <a:ext cx="2949178" cy="2362200"/>
          </a:xfrm>
        </p:spPr>
        <p:txBody>
          <a:bodyPr anchor="b">
            <a:normAutofit/>
          </a:bodyPr>
          <a:lstStyle>
            <a:lvl1pPr>
              <a:defRPr sz="2800"/>
            </a:lvl1pPr>
          </a:lstStyle>
          <a:p>
            <a:r>
              <a:rPr lang="en-US" smtClean="0"/>
              <a:t>Click to edit Master title style</a:t>
            </a:r>
            <a:endParaRPr lang="en-US" dirty="0"/>
          </a:p>
        </p:txBody>
      </p:sp>
      <p:sp>
        <p:nvSpPr>
          <p:cNvPr id="3" name="Content Placeholder 2"/>
          <p:cNvSpPr>
            <a:spLocks noGrp="1"/>
          </p:cNvSpPr>
          <p:nvPr>
            <p:ph idx="1"/>
          </p:nvPr>
        </p:nvSpPr>
        <p:spPr>
          <a:xfrm>
            <a:off x="3808548" y="609600"/>
            <a:ext cx="4642119" cy="518160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7921" y="2971801"/>
            <a:ext cx="2949178"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9D5AE9-3484-824E-BD77-39A5D902691E}" type="datetimeFigureOut">
              <a:rPr lang="en-US" smtClean="0"/>
              <a:t>3/20/2014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DDEAE1-7DB1-854D-AE39-101CF1A5691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7921" y="609600"/>
            <a:ext cx="4447330" cy="2362200"/>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68603" y="758881"/>
            <a:ext cx="2441517"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5" y="2971800"/>
            <a:ext cx="4451213"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9D5AE9-3484-824E-BD77-39A5D902691E}" type="datetimeFigureOut">
              <a:rPr lang="en-US" smtClean="0"/>
              <a:t>3/20/2014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DDEAE1-7DB1-854D-AE39-101CF1A5691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347" y="609601"/>
            <a:ext cx="7765321" cy="1326321"/>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346" y="2096064"/>
            <a:ext cx="7765322" cy="36951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59052" y="5883276"/>
            <a:ext cx="20574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29D5AE9-3484-824E-BD77-39A5D902691E}" type="datetimeFigureOut">
              <a:rPr lang="en-US" smtClean="0"/>
              <a:t>3/20/2014</a:t>
            </a:fld>
            <a:endParaRPr lang="en-US"/>
          </a:p>
        </p:txBody>
      </p:sp>
      <p:sp>
        <p:nvSpPr>
          <p:cNvPr id="5" name="Footer Placeholder 4"/>
          <p:cNvSpPr>
            <a:spLocks noGrp="1"/>
          </p:cNvSpPr>
          <p:nvPr>
            <p:ph type="ftr" sz="quarter" idx="3"/>
          </p:nvPr>
        </p:nvSpPr>
        <p:spPr>
          <a:xfrm>
            <a:off x="685346" y="5883276"/>
            <a:ext cx="5004649"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885509" y="5883276"/>
            <a:ext cx="565159"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47DDEAE1-7DB1-854D-AE39-101CF1A56916}"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85800" y="1295400"/>
            <a:ext cx="7772400" cy="2305050"/>
          </a:xfrm>
        </p:spPr>
        <p:txBody>
          <a:bodyPr>
            <a:normAutofit fontScale="90000"/>
          </a:bodyPr>
          <a:lstStyle/>
          <a:p>
            <a:pPr eaLnBrk="1" hangingPunct="1"/>
            <a:r>
              <a:rPr lang="en-US" sz="4800" dirty="0">
                <a:solidFill>
                  <a:srgbClr val="00B050"/>
                </a:solidFill>
                <a:latin typeface="Brush Script MT" charset="0"/>
              </a:rPr>
              <a:t>William Shakespeare</a:t>
            </a:r>
            <a:r>
              <a:rPr lang="ja-JP" altLang="en-US" sz="4800" dirty="0">
                <a:solidFill>
                  <a:srgbClr val="00B050"/>
                </a:solidFill>
                <a:latin typeface="Brush Script MT" charset="0"/>
              </a:rPr>
              <a:t>’</a:t>
            </a:r>
            <a:r>
              <a:rPr lang="en-US" sz="4800" dirty="0">
                <a:solidFill>
                  <a:srgbClr val="00B050"/>
                </a:solidFill>
                <a:latin typeface="Brush Script MT" charset="0"/>
              </a:rPr>
              <a:t>s </a:t>
            </a:r>
            <a:br>
              <a:rPr lang="en-US" sz="4800" dirty="0">
                <a:solidFill>
                  <a:srgbClr val="00B050"/>
                </a:solidFill>
                <a:latin typeface="Brush Script MT" charset="0"/>
              </a:rPr>
            </a:br>
            <a:r>
              <a:rPr lang="en-US" sz="10400" dirty="0">
                <a:solidFill>
                  <a:srgbClr val="00B050"/>
                </a:solidFill>
                <a:latin typeface="Brush Script MT" charset="0"/>
              </a:rPr>
              <a:t>Macbeth</a:t>
            </a:r>
          </a:p>
        </p:txBody>
      </p:sp>
      <p:sp>
        <p:nvSpPr>
          <p:cNvPr id="15363" name="Rectangle 3"/>
          <p:cNvSpPr>
            <a:spLocks noGrp="1" noChangeArrowheads="1"/>
          </p:cNvSpPr>
          <p:nvPr>
            <p:ph type="subTitle" idx="1"/>
          </p:nvPr>
        </p:nvSpPr>
        <p:spPr>
          <a:xfrm>
            <a:off x="1196452" y="3602037"/>
            <a:ext cx="6751097" cy="2785883"/>
          </a:xfrm>
        </p:spPr>
        <p:txBody>
          <a:bodyPr>
            <a:normAutofit fontScale="85000" lnSpcReduction="20000"/>
          </a:bodyPr>
          <a:lstStyle/>
          <a:p>
            <a:pPr eaLnBrk="1" hangingPunct="1">
              <a:buFont typeface="Wingdings" charset="0"/>
              <a:buNone/>
            </a:pPr>
            <a:r>
              <a:rPr lang="en-US" sz="3000" dirty="0">
                <a:solidFill>
                  <a:srgbClr val="00B050"/>
                </a:solidFill>
                <a:latin typeface="Pristina" panose="03060402040406080204" pitchFamily="66" charset="0"/>
              </a:rPr>
              <a:t>Notes</a:t>
            </a:r>
          </a:p>
          <a:p>
            <a:pPr eaLnBrk="1" hangingPunct="1">
              <a:buFont typeface="Wingdings" charset="0"/>
              <a:buNone/>
            </a:pPr>
            <a:r>
              <a:rPr lang="en-US" sz="3000" dirty="0">
                <a:solidFill>
                  <a:srgbClr val="00B050"/>
                </a:solidFill>
                <a:latin typeface="Pristina" panose="03060402040406080204" pitchFamily="66" charset="0"/>
              </a:rPr>
              <a:t>Act </a:t>
            </a:r>
            <a:r>
              <a:rPr lang="en-US" sz="3000" dirty="0" smtClean="0">
                <a:solidFill>
                  <a:srgbClr val="00B050"/>
                </a:solidFill>
                <a:latin typeface="Pristina" panose="03060402040406080204" pitchFamily="66" charset="0"/>
              </a:rPr>
              <a:t>3</a:t>
            </a:r>
            <a:endParaRPr lang="en-US" sz="3000" dirty="0" smtClean="0">
              <a:solidFill>
                <a:srgbClr val="00B050"/>
              </a:solidFill>
              <a:latin typeface="Pristina" panose="03060402040406080204" pitchFamily="66" charset="0"/>
            </a:endParaRPr>
          </a:p>
          <a:p>
            <a:pPr eaLnBrk="1" hangingPunct="1">
              <a:buFont typeface="Wingdings" charset="0"/>
              <a:buNone/>
            </a:pPr>
            <a:endParaRPr lang="en-US" dirty="0">
              <a:solidFill>
                <a:srgbClr val="00B050"/>
              </a:solidFill>
              <a:latin typeface="Pristina" panose="03060402040406080204" pitchFamily="66" charset="0"/>
            </a:endParaRPr>
          </a:p>
          <a:p>
            <a:pPr eaLnBrk="1" hangingPunct="1">
              <a:buFont typeface="Wingdings" charset="0"/>
              <a:buNone/>
            </a:pPr>
            <a:endParaRPr lang="en-US" dirty="0" smtClean="0">
              <a:solidFill>
                <a:srgbClr val="00B050"/>
              </a:solidFill>
              <a:latin typeface="Pristina" panose="03060402040406080204" pitchFamily="66" charset="0"/>
            </a:endParaRPr>
          </a:p>
          <a:p>
            <a:r>
              <a:rPr lang="en-US" dirty="0" smtClean="0">
                <a:solidFill>
                  <a:srgbClr val="00B050"/>
                </a:solidFill>
                <a:latin typeface="Pristina" panose="03060402040406080204" pitchFamily="66" charset="0"/>
              </a:rPr>
              <a:t>Breakout room </a:t>
            </a:r>
            <a:r>
              <a:rPr lang="en-US" dirty="0" smtClean="0">
                <a:solidFill>
                  <a:srgbClr val="00B050"/>
                </a:solidFill>
                <a:latin typeface="Pristina" panose="03060402040406080204" pitchFamily="66" charset="0"/>
              </a:rPr>
              <a:t>3 included: Esther Roberts, Hendrik </a:t>
            </a:r>
            <a:r>
              <a:rPr lang="en-US" dirty="0" err="1" smtClean="0">
                <a:solidFill>
                  <a:srgbClr val="00B050"/>
                </a:solidFill>
                <a:latin typeface="Pristina" panose="03060402040406080204" pitchFamily="66" charset="0"/>
              </a:rPr>
              <a:t>v.d</a:t>
            </a:r>
            <a:r>
              <a:rPr lang="en-US" dirty="0" smtClean="0">
                <a:solidFill>
                  <a:srgbClr val="00B050"/>
                </a:solidFill>
                <a:latin typeface="Pristina" panose="03060402040406080204" pitchFamily="66" charset="0"/>
              </a:rPr>
              <a:t>. </a:t>
            </a:r>
            <a:r>
              <a:rPr lang="en-US" dirty="0" err="1" smtClean="0">
                <a:solidFill>
                  <a:srgbClr val="00B050"/>
                </a:solidFill>
                <a:latin typeface="Pristina" panose="03060402040406080204" pitchFamily="66" charset="0"/>
              </a:rPr>
              <a:t>Meijden</a:t>
            </a:r>
            <a:r>
              <a:rPr lang="en-US" dirty="0" smtClean="0">
                <a:solidFill>
                  <a:srgbClr val="00B050"/>
                </a:solidFill>
                <a:latin typeface="Pristina" panose="03060402040406080204" pitchFamily="66" charset="0"/>
              </a:rPr>
              <a:t>, Nicholas </a:t>
            </a:r>
            <a:r>
              <a:rPr lang="en-US" dirty="0" err="1" smtClean="0">
                <a:solidFill>
                  <a:srgbClr val="00B050"/>
                </a:solidFill>
                <a:latin typeface="Pristina" panose="03060402040406080204" pitchFamily="66" charset="0"/>
              </a:rPr>
              <a:t>Reuper</a:t>
            </a:r>
            <a:r>
              <a:rPr lang="en-US" dirty="0" smtClean="0">
                <a:solidFill>
                  <a:srgbClr val="00B050"/>
                </a:solidFill>
                <a:latin typeface="Pristina" panose="03060402040406080204" pitchFamily="66" charset="0"/>
              </a:rPr>
              <a:t> and Skylar Norman.</a:t>
            </a:r>
            <a:endParaRPr lang="en-US" dirty="0">
              <a:solidFill>
                <a:srgbClr val="00B050"/>
              </a:solidFill>
              <a:latin typeface="Pristina" panose="03060402040406080204" pitchFamily="66" charset="0"/>
            </a:endParaRPr>
          </a:p>
        </p:txBody>
      </p:sp>
    </p:spTree>
    <p:extLst>
      <p:ext uri="{BB962C8B-B14F-4D97-AF65-F5344CB8AC3E}">
        <p14:creationId xmlns:p14="http://schemas.microsoft.com/office/powerpoint/2010/main" val="29354513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dissolve">
                                      <p:cBhvr>
                                        <p:cTn id="7" dur="5000"/>
                                        <p:tgtEl>
                                          <p:spTgt spid="1536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5363">
                                            <p:txEl>
                                              <p:pRg st="0" end="0"/>
                                            </p:txEl>
                                          </p:spTgt>
                                        </p:tgtEl>
                                        <p:attrNameLst>
                                          <p:attrName>style.visibility</p:attrName>
                                        </p:attrNameLst>
                                      </p:cBhvr>
                                      <p:to>
                                        <p:strVal val="visible"/>
                                      </p:to>
                                    </p:set>
                                    <p:animEffect transition="in" filter="blinds(horizontal)">
                                      <p:cBhvr>
                                        <p:cTn id="12" dur="500"/>
                                        <p:tgtEl>
                                          <p:spTgt spid="1536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5363">
                                            <p:txEl>
                                              <p:pRg st="1" end="1"/>
                                            </p:txEl>
                                          </p:spTgt>
                                        </p:tgtEl>
                                        <p:attrNameLst>
                                          <p:attrName>style.visibility</p:attrName>
                                        </p:attrNameLst>
                                      </p:cBhvr>
                                      <p:to>
                                        <p:strVal val="visible"/>
                                      </p:to>
                                    </p:set>
                                    <p:animEffect transition="in" filter="blinds(horizontal)">
                                      <p:cBhvr>
                                        <p:cTn id="17" dur="500"/>
                                        <p:tgtEl>
                                          <p:spTgt spid="1536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5363">
                                            <p:txEl>
                                              <p:pRg st="4" end="4"/>
                                            </p:txEl>
                                          </p:spTgt>
                                        </p:tgtEl>
                                        <p:attrNameLst>
                                          <p:attrName>style.visibility</p:attrName>
                                        </p:attrNameLst>
                                      </p:cBhvr>
                                      <p:to>
                                        <p:strVal val="visible"/>
                                      </p:to>
                                    </p:set>
                                    <p:animEffect transition="in" filter="blinds(horizontal)">
                                      <p:cBhvr>
                                        <p:cTn id="22" dur="500"/>
                                        <p:tgtEl>
                                          <p:spTgt spid="1536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1536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347" y="-30921"/>
            <a:ext cx="7765321" cy="1326321"/>
          </a:xfrm>
        </p:spPr>
        <p:txBody>
          <a:bodyPr>
            <a:normAutofit/>
          </a:bodyPr>
          <a:lstStyle/>
          <a:p>
            <a:pPr eaLnBrk="1" hangingPunct="1"/>
            <a:r>
              <a:rPr lang="en-US" sz="4400" dirty="0" smtClean="0">
                <a:solidFill>
                  <a:srgbClr val="00B050"/>
                </a:solidFill>
                <a:latin typeface="Snap ITC" panose="04040A07060A02020202" pitchFamily="82" charset="0"/>
              </a:rPr>
              <a:t>Act </a:t>
            </a:r>
            <a:r>
              <a:rPr lang="en-US" sz="4400" dirty="0" smtClean="0">
                <a:solidFill>
                  <a:srgbClr val="00B050"/>
                </a:solidFill>
                <a:latin typeface="Snap ITC" panose="04040A07060A02020202" pitchFamily="82" charset="0"/>
              </a:rPr>
              <a:t>3  </a:t>
            </a:r>
            <a:r>
              <a:rPr lang="en-US" sz="4400" dirty="0" smtClean="0">
                <a:solidFill>
                  <a:srgbClr val="00B050"/>
                </a:solidFill>
                <a:latin typeface="Snap ITC" panose="04040A07060A02020202" pitchFamily="82" charset="0"/>
              </a:rPr>
              <a:t>Scene </a:t>
            </a:r>
            <a:r>
              <a:rPr lang="en-US" sz="4400" dirty="0" smtClean="0">
                <a:solidFill>
                  <a:srgbClr val="00B050"/>
                </a:solidFill>
                <a:latin typeface="Snap ITC" panose="04040A07060A02020202" pitchFamily="82" charset="0"/>
              </a:rPr>
              <a:t>5 </a:t>
            </a:r>
            <a:endParaRPr lang="en-US" sz="4400" dirty="0">
              <a:solidFill>
                <a:srgbClr val="00B050"/>
              </a:solidFill>
              <a:latin typeface="Snap ITC" panose="04040A07060A02020202" pitchFamily="82" charset="0"/>
            </a:endParaRPr>
          </a:p>
        </p:txBody>
      </p:sp>
      <p:sp>
        <p:nvSpPr>
          <p:cNvPr id="16387" name="Rectangle 3"/>
          <p:cNvSpPr>
            <a:spLocks noGrp="1" noChangeArrowheads="1"/>
          </p:cNvSpPr>
          <p:nvPr>
            <p:ph sz="half" idx="1"/>
          </p:nvPr>
        </p:nvSpPr>
        <p:spPr>
          <a:xfrm>
            <a:off x="0" y="1295400"/>
            <a:ext cx="4495800" cy="5562600"/>
          </a:xfrm>
        </p:spPr>
        <p:txBody>
          <a:bodyPr>
            <a:normAutofit fontScale="62500" lnSpcReduction="20000"/>
          </a:bodyPr>
          <a:lstStyle/>
          <a:p>
            <a:pPr eaLnBrk="1" hangingPunct="1">
              <a:lnSpc>
                <a:spcPct val="80000"/>
              </a:lnSpc>
            </a:pPr>
            <a:r>
              <a:rPr lang="en-US" sz="2500" b="1" dirty="0" smtClean="0">
                <a:solidFill>
                  <a:srgbClr val="00B050"/>
                </a:solidFill>
                <a:latin typeface="Tahoma" charset="0"/>
              </a:rPr>
              <a:t>Summary</a:t>
            </a:r>
          </a:p>
          <a:p>
            <a:r>
              <a:rPr lang="en-CA" sz="2500" dirty="0"/>
              <a:t>The witches are scolded by Hecate (goddess of witchcraft) for interfering in the Macbeth story without consulting her first</a:t>
            </a:r>
            <a:r>
              <a:rPr lang="en-CA" sz="2500" dirty="0" smtClean="0"/>
              <a:t>. Hecate </a:t>
            </a:r>
            <a:r>
              <a:rPr lang="en-CA" sz="2500" dirty="0"/>
              <a:t>will take over the entire Macbeth affair now</a:t>
            </a:r>
            <a:r>
              <a:rPr lang="en-CA" sz="2500" dirty="0" smtClean="0"/>
              <a:t>. The </a:t>
            </a:r>
            <a:r>
              <a:rPr lang="en-CA" sz="2500" dirty="0"/>
              <a:t>witches are told they must summon spirits and visions when Macbeth comes the next day, so that he is fooled into a false sense of </a:t>
            </a:r>
            <a:r>
              <a:rPr lang="en-CA" sz="2500" dirty="0" smtClean="0"/>
              <a:t>security. The </a:t>
            </a:r>
            <a:r>
              <a:rPr lang="en-CA" sz="2500" dirty="0"/>
              <a:t>witches leave to prepare their mischief</a:t>
            </a:r>
            <a:r>
              <a:rPr lang="en-CA" sz="2500" dirty="0" smtClean="0"/>
              <a:t>.</a:t>
            </a:r>
          </a:p>
          <a:p>
            <a:r>
              <a:rPr lang="en-US" sz="2900" b="1" dirty="0" smtClean="0">
                <a:solidFill>
                  <a:srgbClr val="00B050"/>
                </a:solidFill>
                <a:latin typeface="Tahoma" charset="0"/>
              </a:rPr>
              <a:t>Notes </a:t>
            </a:r>
            <a:r>
              <a:rPr lang="en-US" sz="2900" b="1" dirty="0">
                <a:solidFill>
                  <a:srgbClr val="00B050"/>
                </a:solidFill>
                <a:latin typeface="Tahoma" charset="0"/>
              </a:rPr>
              <a:t>or Definitions </a:t>
            </a:r>
          </a:p>
          <a:p>
            <a:r>
              <a:rPr lang="en-CA" sz="2200" dirty="0"/>
              <a:t>Trade and traffic: actions and interchanges with Macbeth.</a:t>
            </a:r>
          </a:p>
          <a:p>
            <a:r>
              <a:rPr lang="en-CA" sz="2200" dirty="0"/>
              <a:t> Close contriver of all charms: description of Medusa and her powers; she is the chief schemer.</a:t>
            </a:r>
            <a:endParaRPr lang="en-US" sz="2200" dirty="0">
              <a:latin typeface="Tahoma" charset="0"/>
            </a:endParaRPr>
          </a:p>
          <a:p>
            <a:endParaRPr lang="en-US" sz="2000" dirty="0">
              <a:latin typeface="Tahoma" charset="0"/>
            </a:endParaRPr>
          </a:p>
          <a:p>
            <a:pPr lvl="1" eaLnBrk="1" hangingPunct="1">
              <a:lnSpc>
                <a:spcPct val="80000"/>
              </a:lnSpc>
              <a:buFontTx/>
              <a:buNone/>
            </a:pPr>
            <a:endParaRPr lang="en-US" sz="2000" dirty="0">
              <a:latin typeface="Tahoma" charset="0"/>
            </a:endParaRPr>
          </a:p>
        </p:txBody>
      </p:sp>
      <p:sp>
        <p:nvSpPr>
          <p:cNvPr id="16388" name="Rectangle 4"/>
          <p:cNvSpPr>
            <a:spLocks noGrp="1" noChangeArrowheads="1"/>
          </p:cNvSpPr>
          <p:nvPr>
            <p:ph sz="half" idx="2"/>
          </p:nvPr>
        </p:nvSpPr>
        <p:spPr>
          <a:xfrm>
            <a:off x="4495800" y="1295400"/>
            <a:ext cx="4419600" cy="5257800"/>
          </a:xfrm>
        </p:spPr>
        <p:txBody>
          <a:bodyPr>
            <a:normAutofit fontScale="62500" lnSpcReduction="20000"/>
          </a:bodyPr>
          <a:lstStyle/>
          <a:p>
            <a:pPr eaLnBrk="1" hangingPunct="1">
              <a:lnSpc>
                <a:spcPct val="80000"/>
              </a:lnSpc>
            </a:pPr>
            <a:r>
              <a:rPr lang="en-US" sz="2400" b="1" dirty="0" smtClean="0">
                <a:solidFill>
                  <a:srgbClr val="00B050"/>
                </a:solidFill>
                <a:latin typeface="Tahoma" charset="0"/>
              </a:rPr>
              <a:t>Character </a:t>
            </a:r>
            <a:r>
              <a:rPr lang="en-US" sz="2400" b="1" dirty="0" smtClean="0">
                <a:solidFill>
                  <a:srgbClr val="00B050"/>
                </a:solidFill>
                <a:latin typeface="Tahoma" charset="0"/>
              </a:rPr>
              <a:t>Descriptions</a:t>
            </a:r>
          </a:p>
          <a:p>
            <a:r>
              <a:rPr lang="en-CA" sz="2200" dirty="0"/>
              <a:t>Hecate is very proud and wants some of the glory for Macbeth's rise to power. She plans on creating more mischief in his life. Angry because she thinks that the witches were </a:t>
            </a:r>
            <a:r>
              <a:rPr lang="en-CA" sz="2200" dirty="0" smtClean="0"/>
              <a:t>disobedient </a:t>
            </a:r>
            <a:r>
              <a:rPr lang="en-CA" sz="2200" dirty="0"/>
              <a:t>and should not have given prophecies without telling her. </a:t>
            </a:r>
            <a:r>
              <a:rPr lang="en-CA" sz="2200" dirty="0" smtClean="0"/>
              <a:t>She </a:t>
            </a:r>
            <a:r>
              <a:rPr lang="en-CA" sz="2200" dirty="0"/>
              <a:t>is in charge of the 3 </a:t>
            </a:r>
            <a:r>
              <a:rPr lang="en-CA" sz="2200" dirty="0" smtClean="0"/>
              <a:t>witches.</a:t>
            </a:r>
          </a:p>
          <a:p>
            <a:r>
              <a:rPr lang="en-CA" sz="2200" dirty="0"/>
              <a:t>witches: they </a:t>
            </a:r>
            <a:r>
              <a:rPr lang="en-CA" sz="2200" dirty="0" smtClean="0"/>
              <a:t>medalled </a:t>
            </a:r>
            <a:r>
              <a:rPr lang="en-CA" sz="2200" dirty="0"/>
              <a:t>with </a:t>
            </a:r>
            <a:r>
              <a:rPr lang="en-CA" sz="2200" dirty="0" smtClean="0"/>
              <a:t>Shakespeare without </a:t>
            </a:r>
            <a:r>
              <a:rPr lang="en-CA" sz="2200" dirty="0"/>
              <a:t>telling </a:t>
            </a:r>
            <a:r>
              <a:rPr lang="en-CA" sz="2200" dirty="0" smtClean="0"/>
              <a:t>Hecate first</a:t>
            </a:r>
          </a:p>
          <a:p>
            <a:endParaRPr lang="en-CA" sz="2200" b="1" dirty="0">
              <a:solidFill>
                <a:srgbClr val="00B050"/>
              </a:solidFill>
              <a:latin typeface="Tahoma" charset="0"/>
            </a:endParaRPr>
          </a:p>
          <a:p>
            <a:r>
              <a:rPr lang="en-US" sz="2400" b="1" dirty="0" smtClean="0">
                <a:solidFill>
                  <a:srgbClr val="00B050"/>
                </a:solidFill>
                <a:latin typeface="Tahoma" charset="0"/>
              </a:rPr>
              <a:t>Important </a:t>
            </a:r>
            <a:r>
              <a:rPr lang="en-US" sz="2400" b="1" dirty="0" smtClean="0">
                <a:solidFill>
                  <a:srgbClr val="00B050"/>
                </a:solidFill>
                <a:latin typeface="Tahoma" charset="0"/>
              </a:rPr>
              <a:t>Lines</a:t>
            </a:r>
          </a:p>
          <a:p>
            <a:r>
              <a:rPr lang="en-CA" sz="2200" dirty="0" smtClean="0"/>
              <a:t>"</a:t>
            </a:r>
            <a:r>
              <a:rPr lang="en-CA" sz="2200" dirty="0"/>
              <a:t>trade and traffic with Macbeth, In riddles and affairs of death" (ACT 3, Scene 5, </a:t>
            </a:r>
            <a:r>
              <a:rPr lang="en-CA" sz="2200" dirty="0" smtClean="0"/>
              <a:t>4-5)-Meaning convincing Macbeth to do evil deeds by blinding him to the outcome.</a:t>
            </a:r>
          </a:p>
          <a:p>
            <a:r>
              <a:rPr lang="en-CA" sz="2200" dirty="0"/>
              <a:t>"my little spirit, see, Sits in a foggy cloud, and stays for me." (ACT 3, Scene 5, 34-35</a:t>
            </a:r>
            <a:r>
              <a:rPr lang="en-CA" sz="2200" dirty="0" smtClean="0"/>
              <a:t>)-Meaning that the Hecate has spirits that call her.</a:t>
            </a:r>
            <a:endParaRPr lang="en-CA" sz="2200" dirty="0"/>
          </a:p>
          <a:p>
            <a:endParaRPr lang="en-CA" sz="2200" dirty="0"/>
          </a:p>
          <a:p>
            <a:pPr eaLnBrk="1" hangingPunct="1">
              <a:lnSpc>
                <a:spcPct val="80000"/>
              </a:lnSpc>
            </a:pPr>
            <a:endParaRPr lang="en-US" sz="2400" dirty="0">
              <a:latin typeface="Tahoma" charset="0"/>
            </a:endParaRPr>
          </a:p>
        </p:txBody>
      </p:sp>
    </p:spTree>
    <p:extLst>
      <p:ext uri="{BB962C8B-B14F-4D97-AF65-F5344CB8AC3E}">
        <p14:creationId xmlns:p14="http://schemas.microsoft.com/office/powerpoint/2010/main" val="40920043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dissolve">
                                      <p:cBhvr>
                                        <p:cTn id="7" dur="500"/>
                                        <p:tgtEl>
                                          <p:spTgt spid="1638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16387">
                                            <p:txEl>
                                              <p:pRg st="0" end="0"/>
                                            </p:txEl>
                                          </p:spTgt>
                                        </p:tgtEl>
                                        <p:attrNameLst>
                                          <p:attrName>style.visibility</p:attrName>
                                        </p:attrNameLst>
                                      </p:cBhvr>
                                      <p:to>
                                        <p:strVal val="visible"/>
                                      </p:to>
                                    </p:set>
                                    <p:anim calcmode="lin" valueType="num">
                                      <p:cBhvr>
                                        <p:cTn id="12" dur="500" fill="hold"/>
                                        <p:tgtEl>
                                          <p:spTgt spid="16387">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16387">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16387">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16388">
                                            <p:txEl>
                                              <p:pRg st="0" end="0"/>
                                            </p:txEl>
                                          </p:spTgt>
                                        </p:tgtEl>
                                        <p:attrNameLst>
                                          <p:attrName>style.visibility</p:attrName>
                                        </p:attrNameLst>
                                      </p:cBhvr>
                                      <p:to>
                                        <p:strVal val="visible"/>
                                      </p:to>
                                    </p:set>
                                    <p:anim calcmode="lin" valueType="num">
                                      <p:cBhvr>
                                        <p:cTn id="19" dur="500" fill="hold"/>
                                        <p:tgtEl>
                                          <p:spTgt spid="16388">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16388">
                                            <p:txEl>
                                              <p:pRg st="0" end="0"/>
                                            </p:txEl>
                                          </p:spTgt>
                                        </p:tgtEl>
                                        <p:attrNameLst>
                                          <p:attrName>ppt_h</p:attrName>
                                        </p:attrNameLst>
                                      </p:cBhvr>
                                      <p:tavLst>
                                        <p:tav tm="0">
                                          <p:val>
                                            <p:fltVal val="0"/>
                                          </p:val>
                                        </p:tav>
                                        <p:tav tm="100000">
                                          <p:val>
                                            <p:strVal val="#ppt_h"/>
                                          </p:val>
                                        </p:tav>
                                      </p:tavLst>
                                    </p:anim>
                                    <p:animEffect transition="in" filter="fade">
                                      <p:cBhvr>
                                        <p:cTn id="21" dur="500"/>
                                        <p:tgtEl>
                                          <p:spTgt spid="16388">
                                            <p:txEl>
                                              <p:pRg st="0" end="0"/>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3" presetClass="entr" presetSubtype="0" fill="hold" grpId="0" nodeType="clickEffect">
                                  <p:stCondLst>
                                    <p:cond delay="0"/>
                                  </p:stCondLst>
                                  <p:childTnLst>
                                    <p:set>
                                      <p:cBhvr>
                                        <p:cTn id="25" dur="1" fill="hold">
                                          <p:stCondLst>
                                            <p:cond delay="0"/>
                                          </p:stCondLst>
                                        </p:cTn>
                                        <p:tgtEl>
                                          <p:spTgt spid="16388">
                                            <p:txEl>
                                              <p:pRg st="1" end="1"/>
                                            </p:txEl>
                                          </p:spTgt>
                                        </p:tgtEl>
                                        <p:attrNameLst>
                                          <p:attrName>style.visibility</p:attrName>
                                        </p:attrNameLst>
                                      </p:cBhvr>
                                      <p:to>
                                        <p:strVal val="visible"/>
                                      </p:to>
                                    </p:set>
                                    <p:anim calcmode="lin" valueType="num">
                                      <p:cBhvr>
                                        <p:cTn id="26" dur="500" fill="hold"/>
                                        <p:tgtEl>
                                          <p:spTgt spid="16388">
                                            <p:txEl>
                                              <p:pRg st="1" end="1"/>
                                            </p:txEl>
                                          </p:spTgt>
                                        </p:tgtEl>
                                        <p:attrNameLst>
                                          <p:attrName>ppt_w</p:attrName>
                                        </p:attrNameLst>
                                      </p:cBhvr>
                                      <p:tavLst>
                                        <p:tav tm="0">
                                          <p:val>
                                            <p:fltVal val="0"/>
                                          </p:val>
                                        </p:tav>
                                        <p:tav tm="100000">
                                          <p:val>
                                            <p:strVal val="#ppt_w"/>
                                          </p:val>
                                        </p:tav>
                                      </p:tavLst>
                                    </p:anim>
                                    <p:anim calcmode="lin" valueType="num">
                                      <p:cBhvr>
                                        <p:cTn id="27" dur="500" fill="hold"/>
                                        <p:tgtEl>
                                          <p:spTgt spid="16388">
                                            <p:txEl>
                                              <p:pRg st="1" end="1"/>
                                            </p:txEl>
                                          </p:spTgt>
                                        </p:tgtEl>
                                        <p:attrNameLst>
                                          <p:attrName>ppt_h</p:attrName>
                                        </p:attrNameLst>
                                      </p:cBhvr>
                                      <p:tavLst>
                                        <p:tav tm="0">
                                          <p:val>
                                            <p:fltVal val="0"/>
                                          </p:val>
                                        </p:tav>
                                        <p:tav tm="100000">
                                          <p:val>
                                            <p:strVal val="#ppt_h"/>
                                          </p:val>
                                        </p:tav>
                                      </p:tavLst>
                                    </p:anim>
                                    <p:animEffect transition="in" filter="fade">
                                      <p:cBhvr>
                                        <p:cTn id="28" dur="500"/>
                                        <p:tgtEl>
                                          <p:spTgt spid="16388">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0" fill="hold" grpId="0" nodeType="clickEffect">
                                  <p:stCondLst>
                                    <p:cond delay="0"/>
                                  </p:stCondLst>
                                  <p:childTnLst>
                                    <p:set>
                                      <p:cBhvr>
                                        <p:cTn id="32" dur="1" fill="hold">
                                          <p:stCondLst>
                                            <p:cond delay="0"/>
                                          </p:stCondLst>
                                        </p:cTn>
                                        <p:tgtEl>
                                          <p:spTgt spid="16388">
                                            <p:txEl>
                                              <p:pRg st="2" end="2"/>
                                            </p:txEl>
                                          </p:spTgt>
                                        </p:tgtEl>
                                        <p:attrNameLst>
                                          <p:attrName>style.visibility</p:attrName>
                                        </p:attrNameLst>
                                      </p:cBhvr>
                                      <p:to>
                                        <p:strVal val="visible"/>
                                      </p:to>
                                    </p:set>
                                    <p:anim calcmode="lin" valueType="num">
                                      <p:cBhvr>
                                        <p:cTn id="33" dur="500" fill="hold"/>
                                        <p:tgtEl>
                                          <p:spTgt spid="16388">
                                            <p:txEl>
                                              <p:pRg st="2" end="2"/>
                                            </p:txEl>
                                          </p:spTgt>
                                        </p:tgtEl>
                                        <p:attrNameLst>
                                          <p:attrName>ppt_w</p:attrName>
                                        </p:attrNameLst>
                                      </p:cBhvr>
                                      <p:tavLst>
                                        <p:tav tm="0">
                                          <p:val>
                                            <p:fltVal val="0"/>
                                          </p:val>
                                        </p:tav>
                                        <p:tav tm="100000">
                                          <p:val>
                                            <p:strVal val="#ppt_w"/>
                                          </p:val>
                                        </p:tav>
                                      </p:tavLst>
                                    </p:anim>
                                    <p:anim calcmode="lin" valueType="num">
                                      <p:cBhvr>
                                        <p:cTn id="34" dur="500" fill="hold"/>
                                        <p:tgtEl>
                                          <p:spTgt spid="16388">
                                            <p:txEl>
                                              <p:pRg st="2" end="2"/>
                                            </p:txEl>
                                          </p:spTgt>
                                        </p:tgtEl>
                                        <p:attrNameLst>
                                          <p:attrName>ppt_h</p:attrName>
                                        </p:attrNameLst>
                                      </p:cBhvr>
                                      <p:tavLst>
                                        <p:tav tm="0">
                                          <p:val>
                                            <p:fltVal val="0"/>
                                          </p:val>
                                        </p:tav>
                                        <p:tav tm="100000">
                                          <p:val>
                                            <p:strVal val="#ppt_h"/>
                                          </p:val>
                                        </p:tav>
                                      </p:tavLst>
                                    </p:anim>
                                    <p:animEffect transition="in" filter="fade">
                                      <p:cBhvr>
                                        <p:cTn id="35" dur="500"/>
                                        <p:tgtEl>
                                          <p:spTgt spid="16388">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0" fill="hold" grpId="0" nodeType="clickEffect">
                                  <p:stCondLst>
                                    <p:cond delay="0"/>
                                  </p:stCondLst>
                                  <p:childTnLst>
                                    <p:set>
                                      <p:cBhvr>
                                        <p:cTn id="39" dur="1" fill="hold">
                                          <p:stCondLst>
                                            <p:cond delay="0"/>
                                          </p:stCondLst>
                                        </p:cTn>
                                        <p:tgtEl>
                                          <p:spTgt spid="16388">
                                            <p:txEl>
                                              <p:pRg st="4" end="4"/>
                                            </p:txEl>
                                          </p:spTgt>
                                        </p:tgtEl>
                                        <p:attrNameLst>
                                          <p:attrName>style.visibility</p:attrName>
                                        </p:attrNameLst>
                                      </p:cBhvr>
                                      <p:to>
                                        <p:strVal val="visible"/>
                                      </p:to>
                                    </p:set>
                                    <p:anim calcmode="lin" valueType="num">
                                      <p:cBhvr>
                                        <p:cTn id="40" dur="500" fill="hold"/>
                                        <p:tgtEl>
                                          <p:spTgt spid="16388">
                                            <p:txEl>
                                              <p:pRg st="4" end="4"/>
                                            </p:txEl>
                                          </p:spTgt>
                                        </p:tgtEl>
                                        <p:attrNameLst>
                                          <p:attrName>ppt_w</p:attrName>
                                        </p:attrNameLst>
                                      </p:cBhvr>
                                      <p:tavLst>
                                        <p:tav tm="0">
                                          <p:val>
                                            <p:fltVal val="0"/>
                                          </p:val>
                                        </p:tav>
                                        <p:tav tm="100000">
                                          <p:val>
                                            <p:strVal val="#ppt_w"/>
                                          </p:val>
                                        </p:tav>
                                      </p:tavLst>
                                    </p:anim>
                                    <p:anim calcmode="lin" valueType="num">
                                      <p:cBhvr>
                                        <p:cTn id="41" dur="500" fill="hold"/>
                                        <p:tgtEl>
                                          <p:spTgt spid="16388">
                                            <p:txEl>
                                              <p:pRg st="4" end="4"/>
                                            </p:txEl>
                                          </p:spTgt>
                                        </p:tgtEl>
                                        <p:attrNameLst>
                                          <p:attrName>ppt_h</p:attrName>
                                        </p:attrNameLst>
                                      </p:cBhvr>
                                      <p:tavLst>
                                        <p:tav tm="0">
                                          <p:val>
                                            <p:fltVal val="0"/>
                                          </p:val>
                                        </p:tav>
                                        <p:tav tm="100000">
                                          <p:val>
                                            <p:strVal val="#ppt_h"/>
                                          </p:val>
                                        </p:tav>
                                      </p:tavLst>
                                    </p:anim>
                                    <p:animEffect transition="in" filter="fade">
                                      <p:cBhvr>
                                        <p:cTn id="42" dur="500"/>
                                        <p:tgtEl>
                                          <p:spTgt spid="1638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P spid="16387" grpId="0" build="p"/>
      <p:bldP spid="16388"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347" y="-30921"/>
            <a:ext cx="7765321" cy="1326321"/>
          </a:xfrm>
        </p:spPr>
        <p:txBody>
          <a:bodyPr>
            <a:normAutofit/>
          </a:bodyPr>
          <a:lstStyle/>
          <a:p>
            <a:pPr eaLnBrk="1" hangingPunct="1"/>
            <a:r>
              <a:rPr lang="en-US" sz="4400" dirty="0" smtClean="0">
                <a:solidFill>
                  <a:srgbClr val="00B050"/>
                </a:solidFill>
                <a:latin typeface="Snap ITC" panose="04040A07060A02020202" pitchFamily="82" charset="0"/>
              </a:rPr>
              <a:t>Act </a:t>
            </a:r>
            <a:r>
              <a:rPr lang="en-US" sz="4400" dirty="0" smtClean="0">
                <a:solidFill>
                  <a:srgbClr val="00B050"/>
                </a:solidFill>
                <a:latin typeface="Snap ITC" panose="04040A07060A02020202" pitchFamily="82" charset="0"/>
              </a:rPr>
              <a:t>3  </a:t>
            </a:r>
            <a:r>
              <a:rPr lang="en-US" sz="4400" dirty="0" smtClean="0">
                <a:solidFill>
                  <a:srgbClr val="00B050"/>
                </a:solidFill>
                <a:latin typeface="Snap ITC" panose="04040A07060A02020202" pitchFamily="82" charset="0"/>
              </a:rPr>
              <a:t>Scene </a:t>
            </a:r>
            <a:r>
              <a:rPr lang="en-US" sz="4400" dirty="0" smtClean="0">
                <a:solidFill>
                  <a:srgbClr val="00B050"/>
                </a:solidFill>
                <a:latin typeface="Snap ITC" panose="04040A07060A02020202" pitchFamily="82" charset="0"/>
              </a:rPr>
              <a:t>6 </a:t>
            </a:r>
            <a:endParaRPr lang="en-US" sz="4400" dirty="0">
              <a:solidFill>
                <a:srgbClr val="00B050"/>
              </a:solidFill>
              <a:latin typeface="Snap ITC" panose="04040A07060A02020202" pitchFamily="82" charset="0"/>
            </a:endParaRPr>
          </a:p>
        </p:txBody>
      </p:sp>
      <p:sp>
        <p:nvSpPr>
          <p:cNvPr id="16387" name="Rectangle 3"/>
          <p:cNvSpPr>
            <a:spLocks noGrp="1" noChangeArrowheads="1"/>
          </p:cNvSpPr>
          <p:nvPr>
            <p:ph sz="half" idx="1"/>
          </p:nvPr>
        </p:nvSpPr>
        <p:spPr>
          <a:xfrm>
            <a:off x="0" y="1295400"/>
            <a:ext cx="4495800" cy="5562600"/>
          </a:xfrm>
        </p:spPr>
        <p:txBody>
          <a:bodyPr>
            <a:normAutofit fontScale="62500" lnSpcReduction="20000"/>
          </a:bodyPr>
          <a:lstStyle/>
          <a:p>
            <a:pPr eaLnBrk="1" hangingPunct="1">
              <a:lnSpc>
                <a:spcPct val="80000"/>
              </a:lnSpc>
            </a:pPr>
            <a:r>
              <a:rPr lang="en-US" sz="3300" b="1" dirty="0" smtClean="0">
                <a:solidFill>
                  <a:srgbClr val="00B050"/>
                </a:solidFill>
                <a:latin typeface="Tahoma" charset="0"/>
              </a:rPr>
              <a:t>Summary</a:t>
            </a:r>
          </a:p>
          <a:p>
            <a:r>
              <a:rPr lang="en-CA" sz="2500" dirty="0"/>
              <a:t>That night, Lennox discusses with another Scottish lord what has been happening in the land</a:t>
            </a:r>
            <a:r>
              <a:rPr lang="en-CA" sz="2500" dirty="0" smtClean="0"/>
              <a:t>. </a:t>
            </a:r>
            <a:r>
              <a:rPr lang="en-CA" sz="2500" dirty="0" err="1" smtClean="0"/>
              <a:t>Fleance</a:t>
            </a:r>
            <a:r>
              <a:rPr lang="en-CA" sz="2500" dirty="0"/>
              <a:t>, who has fled, has been officially charged with Banquo’s murder</a:t>
            </a:r>
            <a:r>
              <a:rPr lang="en-CA" sz="2500" dirty="0" smtClean="0"/>
              <a:t>. They </a:t>
            </a:r>
            <a:r>
              <a:rPr lang="en-CA" sz="2500" dirty="0"/>
              <a:t>suspect Macbeth of Duncan and Banquo’s murders</a:t>
            </a:r>
            <a:r>
              <a:rPr lang="en-CA" sz="2500" dirty="0" smtClean="0"/>
              <a:t>. The </a:t>
            </a:r>
            <a:r>
              <a:rPr lang="en-CA" sz="2500" dirty="0"/>
              <a:t>lord says that Macduff has gone to England, and with Malcolm, they will plead for help from King </a:t>
            </a:r>
            <a:r>
              <a:rPr lang="en-CA" sz="2500" dirty="0" smtClean="0"/>
              <a:t>Edward. Macbeth </a:t>
            </a:r>
            <a:r>
              <a:rPr lang="en-CA" sz="2500" dirty="0"/>
              <a:t>hears about this and prepares for battle</a:t>
            </a:r>
            <a:r>
              <a:rPr lang="en-CA" sz="2500" dirty="0" smtClean="0"/>
              <a:t>. Lennox </a:t>
            </a:r>
            <a:r>
              <a:rPr lang="en-CA" sz="2500" dirty="0"/>
              <a:t>and the lord hope that Macduff and Malcolm are successful in their endeavour, since Scotland must be saved from Macbeth’s murderous actions.</a:t>
            </a:r>
          </a:p>
          <a:p>
            <a:pPr lvl="1" eaLnBrk="1" hangingPunct="1">
              <a:lnSpc>
                <a:spcPct val="80000"/>
              </a:lnSpc>
              <a:buFontTx/>
              <a:buNone/>
            </a:pPr>
            <a:endParaRPr lang="en-US" sz="2000" dirty="0" smtClean="0">
              <a:latin typeface="Tahoma" charset="0"/>
            </a:endParaRPr>
          </a:p>
          <a:p>
            <a:pPr>
              <a:lnSpc>
                <a:spcPct val="80000"/>
              </a:lnSpc>
            </a:pPr>
            <a:r>
              <a:rPr lang="en-US" sz="3300" b="1" dirty="0">
                <a:solidFill>
                  <a:srgbClr val="00B050"/>
                </a:solidFill>
                <a:latin typeface="Tahoma" charset="0"/>
              </a:rPr>
              <a:t>Notes or Definitions </a:t>
            </a:r>
            <a:endParaRPr lang="en-US" sz="3300" b="1" dirty="0" smtClean="0">
              <a:solidFill>
                <a:srgbClr val="00B050"/>
              </a:solidFill>
              <a:latin typeface="Tahoma" charset="0"/>
            </a:endParaRPr>
          </a:p>
          <a:p>
            <a:pPr>
              <a:lnSpc>
                <a:spcPct val="80000"/>
              </a:lnSpc>
            </a:pPr>
            <a:r>
              <a:rPr lang="en-CA" sz="2900" dirty="0"/>
              <a:t> Rue: regret</a:t>
            </a:r>
          </a:p>
          <a:p>
            <a:pPr>
              <a:lnSpc>
                <a:spcPct val="80000"/>
              </a:lnSpc>
            </a:pPr>
            <a:r>
              <a:rPr lang="en-CA" sz="2900" dirty="0"/>
              <a:t>Clogs me with this answer: gave me the answer</a:t>
            </a:r>
            <a:endParaRPr lang="en-US" sz="2900" dirty="0"/>
          </a:p>
        </p:txBody>
      </p:sp>
      <p:sp>
        <p:nvSpPr>
          <p:cNvPr id="16388" name="Rectangle 4"/>
          <p:cNvSpPr>
            <a:spLocks noGrp="1" noChangeArrowheads="1"/>
          </p:cNvSpPr>
          <p:nvPr>
            <p:ph sz="half" idx="2"/>
          </p:nvPr>
        </p:nvSpPr>
        <p:spPr>
          <a:xfrm>
            <a:off x="4495800" y="1295400"/>
            <a:ext cx="4419600" cy="5257800"/>
          </a:xfrm>
        </p:spPr>
        <p:txBody>
          <a:bodyPr>
            <a:normAutofit fontScale="62500" lnSpcReduction="20000"/>
          </a:bodyPr>
          <a:lstStyle/>
          <a:p>
            <a:pPr eaLnBrk="1" hangingPunct="1">
              <a:lnSpc>
                <a:spcPct val="80000"/>
              </a:lnSpc>
            </a:pPr>
            <a:r>
              <a:rPr lang="en-US" sz="3800" b="1" dirty="0" smtClean="0">
                <a:solidFill>
                  <a:srgbClr val="00B050"/>
                </a:solidFill>
                <a:latin typeface="Tahoma" charset="0"/>
              </a:rPr>
              <a:t>Character Descriptions</a:t>
            </a:r>
          </a:p>
          <a:p>
            <a:r>
              <a:rPr lang="en-CA" sz="2400" dirty="0"/>
              <a:t>Lennox: knows strange things have been happening and goes over murders with lord.</a:t>
            </a:r>
          </a:p>
          <a:p>
            <a:r>
              <a:rPr lang="en-CA" sz="2400" dirty="0"/>
              <a:t>Lord: Speaks with Lennox about many things going on in the castle. A interesting comment was about how Malcolm’s birthright and throne now belong to Macbeth.</a:t>
            </a:r>
          </a:p>
          <a:p>
            <a:endParaRPr lang="en-CA" sz="2300" dirty="0" smtClean="0"/>
          </a:p>
          <a:p>
            <a:pPr eaLnBrk="1" hangingPunct="1">
              <a:lnSpc>
                <a:spcPct val="80000"/>
              </a:lnSpc>
            </a:pPr>
            <a:r>
              <a:rPr lang="en-US" sz="3800" b="1" dirty="0" smtClean="0">
                <a:solidFill>
                  <a:srgbClr val="00B050"/>
                </a:solidFill>
                <a:latin typeface="Tahoma" charset="0"/>
              </a:rPr>
              <a:t>Important </a:t>
            </a:r>
            <a:r>
              <a:rPr lang="en-US" sz="3800" b="1" dirty="0" smtClean="0">
                <a:solidFill>
                  <a:srgbClr val="00B050"/>
                </a:solidFill>
                <a:latin typeface="Tahoma" charset="0"/>
              </a:rPr>
              <a:t>Lines</a:t>
            </a:r>
          </a:p>
          <a:p>
            <a:r>
              <a:rPr lang="en-CA" sz="2200" dirty="0"/>
              <a:t>"From whom this tyrant holds the due of birth"(ACT 3, Scene 6, </a:t>
            </a:r>
            <a:r>
              <a:rPr lang="en-CA" sz="2200" dirty="0" smtClean="0"/>
              <a:t>28)-Referring to Duncan’s son and how he is the one that should be king, not Macbeth.</a:t>
            </a:r>
            <a:endParaRPr lang="en-CA" sz="1900" dirty="0"/>
          </a:p>
        </p:txBody>
      </p:sp>
    </p:spTree>
    <p:extLst>
      <p:ext uri="{BB962C8B-B14F-4D97-AF65-F5344CB8AC3E}">
        <p14:creationId xmlns:p14="http://schemas.microsoft.com/office/powerpoint/2010/main" val="30348092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dissolve">
                                      <p:cBhvr>
                                        <p:cTn id="7" dur="500"/>
                                        <p:tgtEl>
                                          <p:spTgt spid="1638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16387">
                                            <p:txEl>
                                              <p:pRg st="0" end="0"/>
                                            </p:txEl>
                                          </p:spTgt>
                                        </p:tgtEl>
                                        <p:attrNameLst>
                                          <p:attrName>style.visibility</p:attrName>
                                        </p:attrNameLst>
                                      </p:cBhvr>
                                      <p:to>
                                        <p:strVal val="visible"/>
                                      </p:to>
                                    </p:set>
                                    <p:anim calcmode="lin" valueType="num">
                                      <p:cBhvr>
                                        <p:cTn id="12" dur="500" fill="hold"/>
                                        <p:tgtEl>
                                          <p:spTgt spid="16387">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16387">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16387">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16388">
                                            <p:txEl>
                                              <p:pRg st="0" end="0"/>
                                            </p:txEl>
                                          </p:spTgt>
                                        </p:tgtEl>
                                        <p:attrNameLst>
                                          <p:attrName>style.visibility</p:attrName>
                                        </p:attrNameLst>
                                      </p:cBhvr>
                                      <p:to>
                                        <p:strVal val="visible"/>
                                      </p:to>
                                    </p:set>
                                    <p:anim calcmode="lin" valueType="num">
                                      <p:cBhvr>
                                        <p:cTn id="19" dur="500" fill="hold"/>
                                        <p:tgtEl>
                                          <p:spTgt spid="16388">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16388">
                                            <p:txEl>
                                              <p:pRg st="0" end="0"/>
                                            </p:txEl>
                                          </p:spTgt>
                                        </p:tgtEl>
                                        <p:attrNameLst>
                                          <p:attrName>ppt_h</p:attrName>
                                        </p:attrNameLst>
                                      </p:cBhvr>
                                      <p:tavLst>
                                        <p:tav tm="0">
                                          <p:val>
                                            <p:fltVal val="0"/>
                                          </p:val>
                                        </p:tav>
                                        <p:tav tm="100000">
                                          <p:val>
                                            <p:strVal val="#ppt_h"/>
                                          </p:val>
                                        </p:tav>
                                      </p:tavLst>
                                    </p:anim>
                                    <p:animEffect transition="in" filter="fade">
                                      <p:cBhvr>
                                        <p:cTn id="21" dur="500"/>
                                        <p:tgtEl>
                                          <p:spTgt spid="16388">
                                            <p:txEl>
                                              <p:pRg st="0" end="0"/>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3" presetClass="entr" presetSubtype="0" fill="hold" grpId="0" nodeType="clickEffect">
                                  <p:stCondLst>
                                    <p:cond delay="0"/>
                                  </p:stCondLst>
                                  <p:childTnLst>
                                    <p:set>
                                      <p:cBhvr>
                                        <p:cTn id="25" dur="1" fill="hold">
                                          <p:stCondLst>
                                            <p:cond delay="0"/>
                                          </p:stCondLst>
                                        </p:cTn>
                                        <p:tgtEl>
                                          <p:spTgt spid="16388">
                                            <p:txEl>
                                              <p:pRg st="4" end="4"/>
                                            </p:txEl>
                                          </p:spTgt>
                                        </p:tgtEl>
                                        <p:attrNameLst>
                                          <p:attrName>style.visibility</p:attrName>
                                        </p:attrNameLst>
                                      </p:cBhvr>
                                      <p:to>
                                        <p:strVal val="visible"/>
                                      </p:to>
                                    </p:set>
                                    <p:anim calcmode="lin" valueType="num">
                                      <p:cBhvr>
                                        <p:cTn id="26" dur="500" fill="hold"/>
                                        <p:tgtEl>
                                          <p:spTgt spid="16388">
                                            <p:txEl>
                                              <p:pRg st="4" end="4"/>
                                            </p:txEl>
                                          </p:spTgt>
                                        </p:tgtEl>
                                        <p:attrNameLst>
                                          <p:attrName>ppt_w</p:attrName>
                                        </p:attrNameLst>
                                      </p:cBhvr>
                                      <p:tavLst>
                                        <p:tav tm="0">
                                          <p:val>
                                            <p:fltVal val="0"/>
                                          </p:val>
                                        </p:tav>
                                        <p:tav tm="100000">
                                          <p:val>
                                            <p:strVal val="#ppt_w"/>
                                          </p:val>
                                        </p:tav>
                                      </p:tavLst>
                                    </p:anim>
                                    <p:anim calcmode="lin" valueType="num">
                                      <p:cBhvr>
                                        <p:cTn id="27" dur="500" fill="hold"/>
                                        <p:tgtEl>
                                          <p:spTgt spid="16388">
                                            <p:txEl>
                                              <p:pRg st="4" end="4"/>
                                            </p:txEl>
                                          </p:spTgt>
                                        </p:tgtEl>
                                        <p:attrNameLst>
                                          <p:attrName>ppt_h</p:attrName>
                                        </p:attrNameLst>
                                      </p:cBhvr>
                                      <p:tavLst>
                                        <p:tav tm="0">
                                          <p:val>
                                            <p:fltVal val="0"/>
                                          </p:val>
                                        </p:tav>
                                        <p:tav tm="100000">
                                          <p:val>
                                            <p:strVal val="#ppt_h"/>
                                          </p:val>
                                        </p:tav>
                                      </p:tavLst>
                                    </p:anim>
                                    <p:animEffect transition="in" filter="fade">
                                      <p:cBhvr>
                                        <p:cTn id="28" dur="500"/>
                                        <p:tgtEl>
                                          <p:spTgt spid="1638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P spid="16387" grpId="0" build="p"/>
      <p:bldP spid="16388"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ol Blue">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xmlns=""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Cool Blue</Template>
  <TotalTime>142</TotalTime>
  <Words>479</Words>
  <Application>Microsoft Office PowerPoint</Application>
  <PresentationFormat>On-screen Show (4:3)</PresentationFormat>
  <Paragraphs>32</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Cool Blue</vt:lpstr>
      <vt:lpstr>William Shakespeare’s  Macbeth</vt:lpstr>
      <vt:lpstr>Act 3  Scene 5 </vt:lpstr>
      <vt:lpstr>Act 3  Scene 6 </vt:lpstr>
    </vt:vector>
  </TitlesOfParts>
  <Company>VLC-TLDSB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William Shakespeare’s  Macbeth</dc:title>
  <dc:creator>Kim Hutchinson</dc:creator>
  <cp:lastModifiedBy>Hendrik</cp:lastModifiedBy>
  <cp:revision>9</cp:revision>
  <dcterms:created xsi:type="dcterms:W3CDTF">2014-03-18T12:31:13Z</dcterms:created>
  <dcterms:modified xsi:type="dcterms:W3CDTF">2014-03-20T14:47:06Z</dcterms:modified>
</cp:coreProperties>
</file>