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4"/>
  </p:notesMasterIdLst>
  <p:handoutMasterIdLst>
    <p:handoutMasterId r:id="rId35"/>
  </p:handoutMasterIdLst>
  <p:sldIdLst>
    <p:sldId id="256" r:id="rId2"/>
    <p:sldId id="475" r:id="rId3"/>
    <p:sldId id="476" r:id="rId4"/>
    <p:sldId id="477" r:id="rId5"/>
    <p:sldId id="478" r:id="rId6"/>
    <p:sldId id="479" r:id="rId7"/>
    <p:sldId id="480" r:id="rId8"/>
    <p:sldId id="481" r:id="rId9"/>
    <p:sldId id="482" r:id="rId10"/>
    <p:sldId id="483" r:id="rId11"/>
    <p:sldId id="484" r:id="rId12"/>
    <p:sldId id="485" r:id="rId13"/>
    <p:sldId id="486" r:id="rId14"/>
    <p:sldId id="487" r:id="rId15"/>
    <p:sldId id="488" r:id="rId16"/>
    <p:sldId id="489" r:id="rId17"/>
    <p:sldId id="490" r:id="rId18"/>
    <p:sldId id="491" r:id="rId19"/>
    <p:sldId id="492" r:id="rId20"/>
    <p:sldId id="493" r:id="rId21"/>
    <p:sldId id="494" r:id="rId22"/>
    <p:sldId id="496" r:id="rId23"/>
    <p:sldId id="497" r:id="rId24"/>
    <p:sldId id="498" r:id="rId25"/>
    <p:sldId id="468" r:id="rId26"/>
    <p:sldId id="499" r:id="rId27"/>
    <p:sldId id="500" r:id="rId28"/>
    <p:sldId id="501" r:id="rId29"/>
    <p:sldId id="502" r:id="rId30"/>
    <p:sldId id="503" r:id="rId31"/>
    <p:sldId id="504" r:id="rId32"/>
    <p:sldId id="505" r:id="rId33"/>
  </p:sldIdLst>
  <p:sldSz cx="9144000" cy="6858000" type="screen4x3"/>
  <p:notesSz cx="6781800" cy="9918700"/>
  <p:defaultTextStyle>
    <a:defPPr>
      <a:defRPr lang="en-US"/>
    </a:defPPr>
    <a:lvl1pPr algn="l" rtl="0" eaLnBrk="0" fontAlgn="base" hangingPunct="0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95C9"/>
    <a:srgbClr val="C0C0C0"/>
    <a:srgbClr val="777777"/>
    <a:srgbClr val="969696"/>
    <a:srgbClr val="FFFFFF"/>
    <a:srgbClr val="D6002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-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/>
            </a:lvl1pPr>
          </a:lstStyle>
          <a:p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/>
            </a:lvl1pPr>
          </a:lstStyle>
          <a:p>
            <a:fld id="{19742AE7-804E-4369-8B6D-40A546D4814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4538"/>
            <a:ext cx="4959350" cy="3719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711700"/>
            <a:ext cx="5426075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/>
            </a:lvl1pPr>
          </a:lstStyle>
          <a:p>
            <a:fld id="{471DD951-23E2-4663-8E84-9A07DEFF026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129134-0969-4AFF-A1DD-43BA8A1D3AEB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560CC3-4439-49F7-8BB6-0A805A9F1CF1}" type="slidenum">
              <a:rPr lang="en-US"/>
              <a:pPr/>
              <a:t>2</a:t>
            </a:fld>
            <a:endParaRPr lang="en-US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D3B88A-EE82-41DC-B626-9123ED632959}" type="slidenum">
              <a:rPr lang="en-US"/>
              <a:pPr/>
              <a:t>6</a:t>
            </a:fld>
            <a:endParaRPr lang="en-US"/>
          </a:p>
        </p:txBody>
      </p:sp>
      <p:sp>
        <p:nvSpPr>
          <p:cNvPr id="310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0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BC8C98-EC2F-49F5-A7C4-6A6BC7DC9E5F}" type="slidenum">
              <a:rPr lang="en-US"/>
              <a:pPr/>
              <a:t>7</a:t>
            </a:fld>
            <a:endParaRPr lang="en-US"/>
          </a:p>
        </p:txBody>
      </p:sp>
      <p:sp>
        <p:nvSpPr>
          <p:cNvPr id="312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379788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466725" y="2889250"/>
            <a:ext cx="8208963" cy="179388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50000">
                <a:schemeClr val="accent2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3075" y="188913"/>
            <a:ext cx="2120900" cy="6119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213475" cy="6119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413"/>
            <a:ext cx="4002088" cy="5040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1688" y="1268413"/>
            <a:ext cx="4002087" cy="5040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88913"/>
            <a:ext cx="84867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8413"/>
            <a:ext cx="8156575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250825" cy="685800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457200" y="981075"/>
            <a:ext cx="86868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4102" name="Picture 6" descr="TUELogo"/>
          <p:cNvPicPr>
            <a:picLocks noChangeAspect="1" noChangeArrowheads="1"/>
          </p:cNvPicPr>
          <p:nvPr/>
        </p:nvPicPr>
        <p:blipFill>
          <a:blip r:embed="rId13" cstate="print"/>
          <a:srcRect l="3642" t="14255" r="8720" b="16008"/>
          <a:stretch>
            <a:fillRect/>
          </a:stretch>
        </p:blipFill>
        <p:spPr bwMode="auto">
          <a:xfrm>
            <a:off x="6588125" y="6353175"/>
            <a:ext cx="2520950" cy="504825"/>
          </a:xfrm>
          <a:prstGeom prst="rect">
            <a:avLst/>
          </a:prstGeom>
          <a:noFill/>
        </p:spPr>
      </p:pic>
      <p:sp>
        <p:nvSpPr>
          <p:cNvPr id="4104" name="Text Box 8"/>
          <p:cNvSpPr txBox="1">
            <a:spLocks noChangeArrowheads="1"/>
          </p:cNvSpPr>
          <p:nvPr userDrawn="1"/>
        </p:nvSpPr>
        <p:spPr bwMode="auto">
          <a:xfrm>
            <a:off x="2233613" y="4030663"/>
            <a:ext cx="1171575" cy="3667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ct val="0"/>
              </a:spcBef>
            </a:pPr>
            <a:endParaRPr lang="en-US" sz="1800">
              <a:latin typeface="Verdana" pitchFamily="34" charset="0"/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 userDrawn="1"/>
        </p:nvSpPr>
        <p:spPr bwMode="auto">
          <a:xfrm>
            <a:off x="4130675" y="4130675"/>
            <a:ext cx="1420813" cy="3667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US" sz="1800"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UE Met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UE Met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UE Met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UE Met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UE Met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UE Met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UE Met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UE Met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2" charset="2"/>
        <a:buChar char="p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90000"/>
        <a:buFont typeface="Wingdings" pitchFamily="2" charset="2"/>
        <a:buChar char="p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Verdana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Verdan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Verdana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Verdana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Verdana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Verdana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806575"/>
          </a:xfrm>
        </p:spPr>
        <p:txBody>
          <a:bodyPr/>
          <a:lstStyle/>
          <a:p>
            <a:r>
              <a:rPr lang="en-US" dirty="0" smtClean="0"/>
              <a:t>2IL50 </a:t>
            </a:r>
            <a:r>
              <a:rPr lang="en-US" dirty="0"/>
              <a:t>Data Structures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Spring </a:t>
            </a:r>
            <a:r>
              <a:rPr lang="en-US" dirty="0" smtClean="0"/>
              <a:t>2014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Lecture 4: Sorting in linear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Upper and lower bounds</a:t>
            </a:r>
          </a:p>
        </p:txBody>
      </p:sp>
      <p:sp>
        <p:nvSpPr>
          <p:cNvPr id="315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>
                <a:solidFill>
                  <a:schemeClr val="accent1"/>
                </a:solidFill>
              </a:rPr>
              <a:t>Upper bound</a:t>
            </a: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endParaRPr lang="en-US" sz="1200" dirty="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dirty="0"/>
              <a:t>	How do you show that a problem (for example sorting) can be solved in Θ(f(n)) time?</a:t>
            </a:r>
          </a:p>
          <a:p>
            <a:pPr>
              <a:buFont typeface="Wingdings" pitchFamily="2" charset="2"/>
              <a:buNone/>
            </a:pPr>
            <a:endParaRPr lang="en-US" sz="800" dirty="0"/>
          </a:p>
          <a:p>
            <a:pPr>
              <a:buFont typeface="Wingdings" pitchFamily="2" charset="2"/>
              <a:buNone/>
            </a:pPr>
            <a:r>
              <a:rPr lang="en-US" dirty="0"/>
              <a:t>	</a:t>
            </a:r>
            <a:r>
              <a:rPr lang="en-US" dirty="0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➨</a:t>
            </a:r>
            <a:r>
              <a:rPr lang="en-US" dirty="0"/>
              <a:t> give an algorithm that solves the problem in Θ(f(n)) time.</a:t>
            </a:r>
          </a:p>
          <a:p>
            <a:pPr>
              <a:buFont typeface="Wingdings" pitchFamily="2" charset="2"/>
              <a:buNone/>
            </a:pPr>
            <a:endParaRPr lang="en-US" dirty="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</a:pPr>
            <a:endParaRPr lang="en-US" dirty="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dirty="0">
                <a:solidFill>
                  <a:schemeClr val="accent1"/>
                </a:solidFill>
              </a:rPr>
              <a:t>Lower bound</a:t>
            </a:r>
            <a:br>
              <a:rPr lang="en-US" dirty="0">
                <a:solidFill>
                  <a:schemeClr val="accent1"/>
                </a:solidFill>
              </a:rPr>
            </a:br>
            <a:endParaRPr lang="en-US" sz="1200" dirty="0">
              <a:solidFill>
                <a:schemeClr val="accent1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dirty="0"/>
              <a:t>	How do you show that a problem (for example sorting) </a:t>
            </a:r>
            <a:r>
              <a:rPr lang="en-US" dirty="0" smtClean="0"/>
              <a:t>cannot </a:t>
            </a:r>
            <a:r>
              <a:rPr lang="en-US" dirty="0"/>
              <a:t>be solved faster than in Θ(f(n)) time?</a:t>
            </a:r>
          </a:p>
          <a:p>
            <a:pPr>
              <a:buFont typeface="Wingdings" pitchFamily="2" charset="2"/>
              <a:buNone/>
            </a:pPr>
            <a:endParaRPr lang="en-US" sz="800" dirty="0"/>
          </a:p>
          <a:p>
            <a:pPr>
              <a:buFont typeface="Wingdings" pitchFamily="2" charset="2"/>
              <a:buNone/>
            </a:pPr>
            <a:r>
              <a:rPr lang="en-US" dirty="0"/>
              <a:t>	</a:t>
            </a:r>
            <a:r>
              <a:rPr lang="en-US" dirty="0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➨</a:t>
            </a:r>
            <a:r>
              <a:rPr lang="en-US" dirty="0"/>
              <a:t> prove that </a:t>
            </a:r>
            <a:r>
              <a:rPr lang="en-US" dirty="0">
                <a:solidFill>
                  <a:schemeClr val="accent1"/>
                </a:solidFill>
              </a:rPr>
              <a:t>every possible</a:t>
            </a:r>
            <a:r>
              <a:rPr lang="en-US" dirty="0"/>
              <a:t> </a:t>
            </a:r>
            <a:r>
              <a:rPr lang="en-US" dirty="0">
                <a:solidFill>
                  <a:schemeClr val="accent1"/>
                </a:solidFill>
              </a:rPr>
              <a:t>algorithm</a:t>
            </a:r>
            <a:r>
              <a:rPr lang="en-US" dirty="0"/>
              <a:t> that solves the problem</a:t>
            </a:r>
            <a:br>
              <a:rPr lang="en-US" dirty="0"/>
            </a:br>
            <a:r>
              <a:rPr lang="en-US" dirty="0"/>
              <a:t>    needs Ω(f(n)) time.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Lower bounds</a:t>
            </a:r>
          </a:p>
        </p:txBody>
      </p:sp>
      <p:sp>
        <p:nvSpPr>
          <p:cNvPr id="316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>
                <a:solidFill>
                  <a:schemeClr val="accent1"/>
                </a:solidFill>
              </a:rPr>
              <a:t>Lower bound</a:t>
            </a:r>
            <a:br>
              <a:rPr lang="en-US">
                <a:solidFill>
                  <a:schemeClr val="accent1"/>
                </a:solidFill>
              </a:rPr>
            </a:br>
            <a:endParaRPr lang="en-US" sz="1200">
              <a:solidFill>
                <a:schemeClr val="accent1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/>
              <a:t>	How do you show that a problem (for example sorting) can not be solved faster than in Θ(f(n)) time?</a:t>
            </a:r>
          </a:p>
          <a:p>
            <a:pPr>
              <a:buFont typeface="Wingdings" pitchFamily="2" charset="2"/>
              <a:buNone/>
            </a:pPr>
            <a:endParaRPr lang="en-US" sz="800"/>
          </a:p>
          <a:p>
            <a:pPr>
              <a:buFont typeface="Wingdings" pitchFamily="2" charset="2"/>
              <a:buNone/>
            </a:pPr>
            <a:r>
              <a:rPr lang="en-US"/>
              <a:t>	</a:t>
            </a:r>
            <a:r>
              <a:rPr lang="en-US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➨</a:t>
            </a:r>
            <a:r>
              <a:rPr lang="en-US"/>
              <a:t> prove that </a:t>
            </a:r>
            <a:r>
              <a:rPr lang="en-US">
                <a:solidFill>
                  <a:schemeClr val="accent1"/>
                </a:solidFill>
              </a:rPr>
              <a:t>every possible algorithm</a:t>
            </a:r>
            <a:r>
              <a:rPr lang="en-US"/>
              <a:t> that solves the problem</a:t>
            </a:r>
            <a:br>
              <a:rPr lang="en-US"/>
            </a:br>
            <a:r>
              <a:rPr lang="en-US"/>
              <a:t>    needs Ω(f(n)) time.</a:t>
            </a:r>
          </a:p>
        </p:txBody>
      </p:sp>
      <p:sp>
        <p:nvSpPr>
          <p:cNvPr id="316420" name="AutoShape 4"/>
          <p:cNvSpPr>
            <a:spLocks noChangeArrowheads="1"/>
          </p:cNvSpPr>
          <p:nvPr/>
        </p:nvSpPr>
        <p:spPr bwMode="auto">
          <a:xfrm>
            <a:off x="2347913" y="2676525"/>
            <a:ext cx="1698625" cy="341313"/>
          </a:xfrm>
          <a:prstGeom prst="flowChartAlternateProcess">
            <a:avLst/>
          </a:prstGeom>
          <a:noFill/>
          <a:ln w="28575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316421" name="Text Box 5"/>
          <p:cNvSpPr txBox="1">
            <a:spLocks noChangeArrowheads="1"/>
          </p:cNvSpPr>
          <p:nvPr/>
        </p:nvSpPr>
        <p:spPr bwMode="auto">
          <a:xfrm>
            <a:off x="1149350" y="3937000"/>
            <a:ext cx="6845300" cy="1614488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>
                <a:solidFill>
                  <a:schemeClr val="accent1"/>
                </a:solidFill>
              </a:rPr>
              <a:t>Model of computation</a:t>
            </a:r>
            <a:r>
              <a:rPr lang="en-US"/>
              <a:t>: which operations is the algorithm  </a:t>
            </a:r>
            <a:br>
              <a:rPr lang="en-US"/>
            </a:br>
            <a:r>
              <a:rPr lang="en-US"/>
              <a:t>		          allowed to use? </a:t>
            </a:r>
            <a:br>
              <a:rPr lang="en-US"/>
            </a:br>
            <a:endParaRPr lang="en-US" sz="800"/>
          </a:p>
          <a:p>
            <a:pPr algn="ctr" eaLnBrk="1" hangingPunct="1"/>
            <a:r>
              <a:rPr lang="en-US"/>
              <a:t>Bit-manipulations?</a:t>
            </a:r>
            <a:br>
              <a:rPr lang="en-US"/>
            </a:br>
            <a:r>
              <a:rPr lang="en-US"/>
              <a:t>Random-access (array indexing) vs. pointer-machines?</a:t>
            </a:r>
          </a:p>
        </p:txBody>
      </p:sp>
      <p:sp>
        <p:nvSpPr>
          <p:cNvPr id="316422" name="Line 6"/>
          <p:cNvSpPr>
            <a:spLocks noChangeShapeType="1"/>
          </p:cNvSpPr>
          <p:nvPr/>
        </p:nvSpPr>
        <p:spPr bwMode="auto">
          <a:xfrm>
            <a:off x="3629025" y="3005138"/>
            <a:ext cx="0" cy="9144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6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16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6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6420" grpId="0" animBg="1"/>
      <p:bldP spid="316421" grpId="0" animBg="1"/>
      <p:bldP spid="3164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Comparison-based sorting</a:t>
            </a:r>
          </a:p>
        </p:txBody>
      </p:sp>
      <p:sp>
        <p:nvSpPr>
          <p:cNvPr id="31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81000" indent="-381000">
              <a:buClrTx/>
              <a:buSzTx/>
              <a:buFontTx/>
              <a:buNone/>
            </a:pPr>
            <a:r>
              <a:rPr lang="en-US">
                <a:solidFill>
                  <a:schemeClr val="accent1"/>
                </a:solidFill>
              </a:rPr>
              <a:t>InsertionSort</a:t>
            </a:r>
            <a:r>
              <a:rPr lang="en-US"/>
              <a:t>(A)</a:t>
            </a:r>
          </a:p>
          <a:p>
            <a:pPr marL="381000" indent="-381000">
              <a:buClrTx/>
              <a:buSzTx/>
              <a:buFontTx/>
              <a:buAutoNum type="arabicPeriod"/>
            </a:pPr>
            <a:r>
              <a:rPr lang="en-US"/>
              <a:t> </a:t>
            </a:r>
            <a:r>
              <a:rPr lang="en-US" b="1"/>
              <a:t>for </a:t>
            </a:r>
            <a:r>
              <a:rPr lang="en-US"/>
              <a:t>j </a:t>
            </a:r>
            <a:r>
              <a:rPr lang="en-US">
                <a:cs typeface="Arial" pitchFamily="34" charset="0"/>
              </a:rPr>
              <a:t>= 2 </a:t>
            </a:r>
            <a:r>
              <a:rPr lang="en-US" b="1">
                <a:cs typeface="Arial" pitchFamily="34" charset="0"/>
              </a:rPr>
              <a:t>to </a:t>
            </a:r>
            <a:r>
              <a:rPr lang="en-US"/>
              <a:t>A.length</a:t>
            </a:r>
            <a:endParaRPr lang="en-US">
              <a:cs typeface="Arial" pitchFamily="34" charset="0"/>
            </a:endParaRPr>
          </a:p>
          <a:p>
            <a:pPr marL="381000" indent="-381000">
              <a:buClrTx/>
              <a:buSzTx/>
              <a:buFontTx/>
              <a:buAutoNum type="arabicPeriod"/>
            </a:pPr>
            <a:r>
              <a:rPr lang="en-US">
                <a:cs typeface="Arial" pitchFamily="34" charset="0"/>
              </a:rPr>
              <a:t>    </a:t>
            </a:r>
            <a:r>
              <a:rPr lang="en-US" b="1">
                <a:cs typeface="Arial" pitchFamily="34" charset="0"/>
              </a:rPr>
              <a:t>do begin</a:t>
            </a:r>
            <a:endParaRPr lang="en-US">
              <a:solidFill>
                <a:schemeClr val="tx2"/>
              </a:solidFill>
              <a:cs typeface="Arial" pitchFamily="34" charset="0"/>
            </a:endParaRPr>
          </a:p>
          <a:p>
            <a:pPr marL="381000" indent="-381000">
              <a:buClrTx/>
              <a:buSzTx/>
              <a:buFontTx/>
              <a:buAutoNum type="arabicPeriod"/>
            </a:pPr>
            <a:r>
              <a:rPr lang="en-US">
                <a:cs typeface="Arial" pitchFamily="34" charset="0"/>
              </a:rPr>
              <a:t> </a:t>
            </a:r>
          </a:p>
          <a:p>
            <a:pPr marL="381000" indent="-381000">
              <a:buClrTx/>
              <a:buSzTx/>
              <a:buFontTx/>
              <a:buAutoNum type="arabicPeriod"/>
            </a:pPr>
            <a:r>
              <a:rPr lang="en-US">
                <a:cs typeface="Arial" pitchFamily="34" charset="0"/>
              </a:rPr>
              <a:t> </a:t>
            </a:r>
          </a:p>
          <a:p>
            <a:pPr marL="381000" indent="-381000">
              <a:buClrTx/>
              <a:buSzTx/>
              <a:buFontTx/>
              <a:buAutoNum type="arabicPeriod"/>
            </a:pPr>
            <a:r>
              <a:rPr lang="en-US">
                <a:cs typeface="Arial" pitchFamily="34" charset="0"/>
              </a:rPr>
              <a:t> </a:t>
            </a:r>
          </a:p>
          <a:p>
            <a:pPr marL="381000" indent="-381000">
              <a:buClrTx/>
              <a:buSzTx/>
              <a:buFontTx/>
              <a:buNone/>
            </a:pPr>
            <a:r>
              <a:rPr lang="en-US"/>
              <a:t>6.</a:t>
            </a:r>
          </a:p>
          <a:p>
            <a:pPr marL="381000" indent="-381000">
              <a:buClrTx/>
              <a:buSzTx/>
              <a:buFontTx/>
              <a:buNone/>
            </a:pPr>
            <a:r>
              <a:rPr lang="en-US"/>
              <a:t>7.</a:t>
            </a:r>
            <a:r>
              <a:rPr lang="en-US" b="1"/>
              <a:t>            end</a:t>
            </a:r>
            <a:endParaRPr lang="en-US"/>
          </a:p>
          <a:p>
            <a:pPr marL="381000" indent="-381000">
              <a:buFont typeface="Wingdings" pitchFamily="2" charset="2"/>
              <a:buNone/>
            </a:pPr>
            <a:endParaRPr lang="en-US"/>
          </a:p>
          <a:p>
            <a:pPr marL="381000" indent="-381000">
              <a:buFont typeface="Wingdings" pitchFamily="2" charset="2"/>
              <a:buNone/>
            </a:pPr>
            <a:endParaRPr lang="en-US" sz="1200"/>
          </a:p>
          <a:p>
            <a:pPr marL="381000" indent="-381000">
              <a:buFont typeface="Wingdings" pitchFamily="2" charset="2"/>
              <a:buNone/>
            </a:pPr>
            <a:r>
              <a:rPr lang="en-US"/>
              <a:t>	Which steps precisely the algorithm executes — and hence, which element ends up where — only depends on the result of </a:t>
            </a:r>
            <a:r>
              <a:rPr lang="en-US">
                <a:solidFill>
                  <a:schemeClr val="accent1"/>
                </a:solidFill>
              </a:rPr>
              <a:t>comparisons between the input elements</a:t>
            </a:r>
            <a:r>
              <a:rPr lang="en-US"/>
              <a:t>.</a:t>
            </a:r>
          </a:p>
          <a:p>
            <a:pPr marL="381000" indent="-381000">
              <a:buFont typeface="Wingdings" pitchFamily="2" charset="2"/>
              <a:buNone/>
            </a:pPr>
            <a:endParaRPr lang="en-US"/>
          </a:p>
        </p:txBody>
      </p:sp>
      <p:sp>
        <p:nvSpPr>
          <p:cNvPr id="317444" name="Text Box 4"/>
          <p:cNvSpPr txBox="1">
            <a:spLocks noChangeArrowheads="1"/>
          </p:cNvSpPr>
          <p:nvPr/>
        </p:nvSpPr>
        <p:spPr bwMode="auto">
          <a:xfrm>
            <a:off x="1785938" y="2360613"/>
            <a:ext cx="5327650" cy="14922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/>
              <a:t>key </a:t>
            </a:r>
            <a:r>
              <a:rPr lang="en-US">
                <a:cs typeface="Arial" pitchFamily="34" charset="0"/>
              </a:rPr>
              <a:t>= A[ j ] ;     i = j -1</a:t>
            </a:r>
          </a:p>
          <a:p>
            <a:pPr eaLnBrk="1" hangingPunct="1">
              <a:spcBef>
                <a:spcPct val="20000"/>
              </a:spcBef>
            </a:pPr>
            <a:r>
              <a:rPr lang="en-US" b="1">
                <a:cs typeface="Arial" pitchFamily="34" charset="0"/>
              </a:rPr>
              <a:t>while </a:t>
            </a:r>
            <a:r>
              <a:rPr lang="en-US">
                <a:cs typeface="Arial" pitchFamily="34" charset="0"/>
              </a:rPr>
              <a:t>i &gt; 0  </a:t>
            </a:r>
            <a:r>
              <a:rPr lang="en-US" b="1">
                <a:cs typeface="Arial" pitchFamily="34" charset="0"/>
              </a:rPr>
              <a:t>and </a:t>
            </a:r>
            <a:r>
              <a:rPr lang="en-US">
                <a:cs typeface="Arial" pitchFamily="34" charset="0"/>
              </a:rPr>
              <a:t>A[ i ] &gt; key</a:t>
            </a:r>
          </a:p>
          <a:p>
            <a:pPr eaLnBrk="1" hangingPunct="1">
              <a:spcBef>
                <a:spcPct val="20000"/>
              </a:spcBef>
            </a:pPr>
            <a:r>
              <a:rPr lang="en-US">
                <a:cs typeface="Arial" pitchFamily="34" charset="0"/>
              </a:rPr>
              <a:t>     </a:t>
            </a:r>
            <a:r>
              <a:rPr lang="en-US" b="1">
                <a:cs typeface="Arial" pitchFamily="34" charset="0"/>
              </a:rPr>
              <a:t>do  begin  </a:t>
            </a:r>
            <a:r>
              <a:rPr lang="en-US">
                <a:cs typeface="Arial" pitchFamily="34" charset="0"/>
              </a:rPr>
              <a:t>A[ i+1] </a:t>
            </a:r>
            <a:r>
              <a:rPr lang="en-US"/>
              <a:t>= A[ i ];    i = i -1  </a:t>
            </a:r>
            <a:r>
              <a:rPr lang="en-US" b="1"/>
              <a:t>end</a:t>
            </a:r>
            <a:endParaRPr lang="en-US" b="1">
              <a:cs typeface="Arial" pitchFamily="34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en-US">
                <a:cs typeface="Arial" pitchFamily="34" charset="0"/>
              </a:rPr>
              <a:t>A[ i +1] = key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507" name="Line 43"/>
          <p:cNvSpPr>
            <a:spLocks noChangeShapeType="1"/>
          </p:cNvSpPr>
          <p:nvPr/>
        </p:nvSpPr>
        <p:spPr bwMode="auto">
          <a:xfrm>
            <a:off x="4130675" y="1776413"/>
            <a:ext cx="62230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8508" name="Line 44"/>
          <p:cNvSpPr>
            <a:spLocks noChangeShapeType="1"/>
          </p:cNvSpPr>
          <p:nvPr/>
        </p:nvSpPr>
        <p:spPr bwMode="auto">
          <a:xfrm>
            <a:off x="3292475" y="2081213"/>
            <a:ext cx="469900" cy="50800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8509" name="Line 45"/>
          <p:cNvSpPr>
            <a:spLocks noChangeShapeType="1"/>
          </p:cNvSpPr>
          <p:nvPr/>
        </p:nvSpPr>
        <p:spPr bwMode="auto">
          <a:xfrm>
            <a:off x="1984375" y="2081213"/>
            <a:ext cx="393700" cy="154940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8510" name="Line 46"/>
          <p:cNvSpPr>
            <a:spLocks noChangeShapeType="1"/>
          </p:cNvSpPr>
          <p:nvPr/>
        </p:nvSpPr>
        <p:spPr bwMode="auto">
          <a:xfrm>
            <a:off x="4283075" y="2563813"/>
            <a:ext cx="1536700" cy="101600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8511" name="Line 47"/>
          <p:cNvSpPr>
            <a:spLocks noChangeShapeType="1"/>
          </p:cNvSpPr>
          <p:nvPr/>
        </p:nvSpPr>
        <p:spPr bwMode="auto">
          <a:xfrm flipH="1" flipV="1">
            <a:off x="3622675" y="2068513"/>
            <a:ext cx="431800" cy="33020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8494" name="Freeform 30"/>
          <p:cNvSpPr>
            <a:spLocks/>
          </p:cNvSpPr>
          <p:nvPr/>
        </p:nvSpPr>
        <p:spPr bwMode="auto">
          <a:xfrm>
            <a:off x="1609725" y="5815013"/>
            <a:ext cx="215900" cy="330200"/>
          </a:xfrm>
          <a:custGeom>
            <a:avLst/>
            <a:gdLst/>
            <a:ahLst/>
            <a:cxnLst>
              <a:cxn ang="0">
                <a:pos x="100" y="0"/>
              </a:cxn>
              <a:cxn ang="0">
                <a:pos x="4" y="96"/>
              </a:cxn>
              <a:cxn ang="0">
                <a:pos x="124" y="128"/>
              </a:cxn>
              <a:cxn ang="0">
                <a:pos x="76" y="208"/>
              </a:cxn>
            </a:cxnLst>
            <a:rect l="0" t="0" r="r" b="b"/>
            <a:pathLst>
              <a:path w="136" h="208">
                <a:moveTo>
                  <a:pt x="100" y="0"/>
                </a:moveTo>
                <a:cubicBezTo>
                  <a:pt x="84" y="16"/>
                  <a:pt x="0" y="75"/>
                  <a:pt x="4" y="96"/>
                </a:cubicBezTo>
                <a:cubicBezTo>
                  <a:pt x="8" y="117"/>
                  <a:pt x="112" y="109"/>
                  <a:pt x="124" y="128"/>
                </a:cubicBezTo>
                <a:cubicBezTo>
                  <a:pt x="136" y="147"/>
                  <a:pt x="106" y="177"/>
                  <a:pt x="76" y="208"/>
                </a:cubicBezTo>
              </a:path>
            </a:pathLst>
          </a:custGeom>
          <a:noFill/>
          <a:ln w="28575" cmpd="sng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8497" name="Freeform 33"/>
          <p:cNvSpPr>
            <a:spLocks/>
          </p:cNvSpPr>
          <p:nvPr/>
        </p:nvSpPr>
        <p:spPr bwMode="auto">
          <a:xfrm>
            <a:off x="7794625" y="5827713"/>
            <a:ext cx="215900" cy="330200"/>
          </a:xfrm>
          <a:custGeom>
            <a:avLst/>
            <a:gdLst/>
            <a:ahLst/>
            <a:cxnLst>
              <a:cxn ang="0">
                <a:pos x="100" y="0"/>
              </a:cxn>
              <a:cxn ang="0">
                <a:pos x="4" y="96"/>
              </a:cxn>
              <a:cxn ang="0">
                <a:pos x="124" y="128"/>
              </a:cxn>
              <a:cxn ang="0">
                <a:pos x="76" y="208"/>
              </a:cxn>
            </a:cxnLst>
            <a:rect l="0" t="0" r="r" b="b"/>
            <a:pathLst>
              <a:path w="136" h="208">
                <a:moveTo>
                  <a:pt x="100" y="0"/>
                </a:moveTo>
                <a:cubicBezTo>
                  <a:pt x="84" y="16"/>
                  <a:pt x="0" y="75"/>
                  <a:pt x="4" y="96"/>
                </a:cubicBezTo>
                <a:cubicBezTo>
                  <a:pt x="8" y="117"/>
                  <a:pt x="112" y="109"/>
                  <a:pt x="124" y="128"/>
                </a:cubicBezTo>
                <a:cubicBezTo>
                  <a:pt x="136" y="147"/>
                  <a:pt x="106" y="177"/>
                  <a:pt x="76" y="208"/>
                </a:cubicBezTo>
              </a:path>
            </a:pathLst>
          </a:custGeom>
          <a:noFill/>
          <a:ln w="28575" cmpd="sng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8529" name="Rectangle 65"/>
          <p:cNvSpPr>
            <a:spLocks noChangeArrowheads="1"/>
          </p:cNvSpPr>
          <p:nvPr/>
        </p:nvSpPr>
        <p:spPr bwMode="auto">
          <a:xfrm>
            <a:off x="6604000" y="6357938"/>
            <a:ext cx="2540000" cy="500062"/>
          </a:xfrm>
          <a:prstGeom prst="rect">
            <a:avLst/>
          </a:prstGeom>
          <a:solidFill>
            <a:schemeClr val="bg1"/>
          </a:solidFill>
          <a:ln w="38100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318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686800" cy="647700"/>
          </a:xfrm>
        </p:spPr>
        <p:txBody>
          <a:bodyPr/>
          <a:lstStyle/>
          <a:p>
            <a:r>
              <a:rPr lang="en-US"/>
              <a:t>Decision tree for comparison-based sorting</a:t>
            </a:r>
          </a:p>
        </p:txBody>
      </p:sp>
      <p:sp>
        <p:nvSpPr>
          <p:cNvPr id="318475" name="Freeform 11"/>
          <p:cNvSpPr>
            <a:spLocks/>
          </p:cNvSpPr>
          <p:nvPr/>
        </p:nvSpPr>
        <p:spPr bwMode="auto">
          <a:xfrm>
            <a:off x="3444875" y="2449513"/>
            <a:ext cx="993775" cy="482600"/>
          </a:xfrm>
          <a:custGeom>
            <a:avLst/>
            <a:gdLst/>
            <a:ahLst/>
            <a:cxnLst>
              <a:cxn ang="0">
                <a:pos x="626" y="9"/>
              </a:cxn>
              <a:cxn ang="0">
                <a:pos x="440" y="24"/>
              </a:cxn>
              <a:cxn ang="0">
                <a:pos x="384" y="152"/>
              </a:cxn>
              <a:cxn ang="0">
                <a:pos x="248" y="120"/>
              </a:cxn>
              <a:cxn ang="0">
                <a:pos x="200" y="240"/>
              </a:cxn>
              <a:cxn ang="0">
                <a:pos x="88" y="192"/>
              </a:cxn>
              <a:cxn ang="0">
                <a:pos x="0" y="304"/>
              </a:cxn>
            </a:cxnLst>
            <a:rect l="0" t="0" r="r" b="b"/>
            <a:pathLst>
              <a:path w="626" h="304">
                <a:moveTo>
                  <a:pt x="626" y="9"/>
                </a:moveTo>
                <a:cubicBezTo>
                  <a:pt x="595" y="11"/>
                  <a:pt x="480" y="0"/>
                  <a:pt x="440" y="24"/>
                </a:cubicBezTo>
                <a:cubicBezTo>
                  <a:pt x="400" y="48"/>
                  <a:pt x="416" y="136"/>
                  <a:pt x="384" y="152"/>
                </a:cubicBezTo>
                <a:cubicBezTo>
                  <a:pt x="352" y="168"/>
                  <a:pt x="279" y="105"/>
                  <a:pt x="248" y="120"/>
                </a:cubicBezTo>
                <a:cubicBezTo>
                  <a:pt x="217" y="135"/>
                  <a:pt x="227" y="228"/>
                  <a:pt x="200" y="240"/>
                </a:cubicBezTo>
                <a:cubicBezTo>
                  <a:pt x="173" y="252"/>
                  <a:pt x="121" y="181"/>
                  <a:pt x="88" y="192"/>
                </a:cubicBezTo>
                <a:cubicBezTo>
                  <a:pt x="55" y="203"/>
                  <a:pt x="16" y="285"/>
                  <a:pt x="0" y="304"/>
                </a:cubicBezTo>
              </a:path>
            </a:pathLst>
          </a:custGeom>
          <a:noFill/>
          <a:ln w="28575" cmpd="sng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8476" name="Freeform 12"/>
          <p:cNvSpPr>
            <a:spLocks/>
          </p:cNvSpPr>
          <p:nvPr/>
        </p:nvSpPr>
        <p:spPr bwMode="auto">
          <a:xfrm>
            <a:off x="4848225" y="1535113"/>
            <a:ext cx="215900" cy="571500"/>
          </a:xfrm>
          <a:custGeom>
            <a:avLst/>
            <a:gdLst/>
            <a:ahLst/>
            <a:cxnLst>
              <a:cxn ang="0">
                <a:pos x="84" y="0"/>
              </a:cxn>
              <a:cxn ang="0">
                <a:pos x="4" y="88"/>
              </a:cxn>
              <a:cxn ang="0">
                <a:pos x="100" y="152"/>
              </a:cxn>
              <a:cxn ang="0">
                <a:pos x="4" y="248"/>
              </a:cxn>
              <a:cxn ang="0">
                <a:pos x="124" y="280"/>
              </a:cxn>
              <a:cxn ang="0">
                <a:pos x="76" y="360"/>
              </a:cxn>
            </a:cxnLst>
            <a:rect l="0" t="0" r="r" b="b"/>
            <a:pathLst>
              <a:path w="136" h="360">
                <a:moveTo>
                  <a:pt x="84" y="0"/>
                </a:moveTo>
                <a:cubicBezTo>
                  <a:pt x="71" y="15"/>
                  <a:pt x="1" y="63"/>
                  <a:pt x="4" y="88"/>
                </a:cubicBezTo>
                <a:cubicBezTo>
                  <a:pt x="7" y="113"/>
                  <a:pt x="100" y="125"/>
                  <a:pt x="100" y="152"/>
                </a:cubicBezTo>
                <a:cubicBezTo>
                  <a:pt x="100" y="179"/>
                  <a:pt x="0" y="227"/>
                  <a:pt x="4" y="248"/>
                </a:cubicBezTo>
                <a:cubicBezTo>
                  <a:pt x="8" y="269"/>
                  <a:pt x="112" y="261"/>
                  <a:pt x="124" y="280"/>
                </a:cubicBezTo>
                <a:cubicBezTo>
                  <a:pt x="136" y="299"/>
                  <a:pt x="106" y="329"/>
                  <a:pt x="76" y="360"/>
                </a:cubicBezTo>
              </a:path>
            </a:pathLst>
          </a:custGeom>
          <a:noFill/>
          <a:ln w="28575" cmpd="sng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8477" name="Freeform 13"/>
          <p:cNvSpPr>
            <a:spLocks/>
          </p:cNvSpPr>
          <p:nvPr/>
        </p:nvSpPr>
        <p:spPr bwMode="auto">
          <a:xfrm flipH="1">
            <a:off x="5540375" y="2441575"/>
            <a:ext cx="1066800" cy="477838"/>
          </a:xfrm>
          <a:custGeom>
            <a:avLst/>
            <a:gdLst/>
            <a:ahLst/>
            <a:cxnLst>
              <a:cxn ang="0">
                <a:pos x="672" y="21"/>
              </a:cxn>
              <a:cxn ang="0">
                <a:pos x="440" y="21"/>
              </a:cxn>
              <a:cxn ang="0">
                <a:pos x="384" y="149"/>
              </a:cxn>
              <a:cxn ang="0">
                <a:pos x="248" y="117"/>
              </a:cxn>
              <a:cxn ang="0">
                <a:pos x="200" y="237"/>
              </a:cxn>
              <a:cxn ang="0">
                <a:pos x="88" y="189"/>
              </a:cxn>
              <a:cxn ang="0">
                <a:pos x="0" y="301"/>
              </a:cxn>
            </a:cxnLst>
            <a:rect l="0" t="0" r="r" b="b"/>
            <a:pathLst>
              <a:path w="672" h="301">
                <a:moveTo>
                  <a:pt x="672" y="21"/>
                </a:moveTo>
                <a:cubicBezTo>
                  <a:pt x="580" y="10"/>
                  <a:pt x="488" y="0"/>
                  <a:pt x="440" y="21"/>
                </a:cubicBezTo>
                <a:cubicBezTo>
                  <a:pt x="392" y="42"/>
                  <a:pt x="416" y="133"/>
                  <a:pt x="384" y="149"/>
                </a:cubicBezTo>
                <a:cubicBezTo>
                  <a:pt x="352" y="165"/>
                  <a:pt x="279" y="102"/>
                  <a:pt x="248" y="117"/>
                </a:cubicBezTo>
                <a:cubicBezTo>
                  <a:pt x="217" y="132"/>
                  <a:pt x="227" y="225"/>
                  <a:pt x="200" y="237"/>
                </a:cubicBezTo>
                <a:cubicBezTo>
                  <a:pt x="173" y="249"/>
                  <a:pt x="121" y="178"/>
                  <a:pt x="88" y="189"/>
                </a:cubicBezTo>
                <a:cubicBezTo>
                  <a:pt x="55" y="200"/>
                  <a:pt x="16" y="282"/>
                  <a:pt x="0" y="301"/>
                </a:cubicBezTo>
              </a:path>
            </a:pathLst>
          </a:custGeom>
          <a:noFill/>
          <a:ln w="28575" cmpd="sng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8478" name="Freeform 14"/>
          <p:cNvSpPr>
            <a:spLocks/>
          </p:cNvSpPr>
          <p:nvPr/>
        </p:nvSpPr>
        <p:spPr bwMode="auto">
          <a:xfrm>
            <a:off x="2352675" y="3363913"/>
            <a:ext cx="533400" cy="635000"/>
          </a:xfrm>
          <a:custGeom>
            <a:avLst/>
            <a:gdLst/>
            <a:ahLst/>
            <a:cxnLst>
              <a:cxn ang="0">
                <a:pos x="336" y="0"/>
              </a:cxn>
              <a:cxn ang="0">
                <a:pos x="184" y="96"/>
              </a:cxn>
              <a:cxn ang="0">
                <a:pos x="264" y="168"/>
              </a:cxn>
              <a:cxn ang="0">
                <a:pos x="32" y="248"/>
              </a:cxn>
              <a:cxn ang="0">
                <a:pos x="120" y="312"/>
              </a:cxn>
              <a:cxn ang="0">
                <a:pos x="0" y="400"/>
              </a:cxn>
            </a:cxnLst>
            <a:rect l="0" t="0" r="r" b="b"/>
            <a:pathLst>
              <a:path w="336" h="400">
                <a:moveTo>
                  <a:pt x="336" y="0"/>
                </a:moveTo>
                <a:cubicBezTo>
                  <a:pt x="266" y="34"/>
                  <a:pt x="196" y="68"/>
                  <a:pt x="184" y="96"/>
                </a:cubicBezTo>
                <a:cubicBezTo>
                  <a:pt x="172" y="124"/>
                  <a:pt x="289" y="143"/>
                  <a:pt x="264" y="168"/>
                </a:cubicBezTo>
                <a:cubicBezTo>
                  <a:pt x="239" y="193"/>
                  <a:pt x="56" y="224"/>
                  <a:pt x="32" y="248"/>
                </a:cubicBezTo>
                <a:cubicBezTo>
                  <a:pt x="8" y="272"/>
                  <a:pt x="125" y="287"/>
                  <a:pt x="120" y="312"/>
                </a:cubicBezTo>
                <a:cubicBezTo>
                  <a:pt x="115" y="337"/>
                  <a:pt x="57" y="368"/>
                  <a:pt x="0" y="400"/>
                </a:cubicBezTo>
              </a:path>
            </a:pathLst>
          </a:custGeom>
          <a:noFill/>
          <a:ln w="28575" cmpd="sng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8479" name="Freeform 15"/>
          <p:cNvSpPr>
            <a:spLocks/>
          </p:cNvSpPr>
          <p:nvPr/>
        </p:nvSpPr>
        <p:spPr bwMode="auto">
          <a:xfrm>
            <a:off x="5921375" y="3313113"/>
            <a:ext cx="533400" cy="635000"/>
          </a:xfrm>
          <a:custGeom>
            <a:avLst/>
            <a:gdLst/>
            <a:ahLst/>
            <a:cxnLst>
              <a:cxn ang="0">
                <a:pos x="336" y="0"/>
              </a:cxn>
              <a:cxn ang="0">
                <a:pos x="184" y="96"/>
              </a:cxn>
              <a:cxn ang="0">
                <a:pos x="264" y="168"/>
              </a:cxn>
              <a:cxn ang="0">
                <a:pos x="32" y="248"/>
              </a:cxn>
              <a:cxn ang="0">
                <a:pos x="120" y="312"/>
              </a:cxn>
              <a:cxn ang="0">
                <a:pos x="0" y="400"/>
              </a:cxn>
            </a:cxnLst>
            <a:rect l="0" t="0" r="r" b="b"/>
            <a:pathLst>
              <a:path w="336" h="400">
                <a:moveTo>
                  <a:pt x="336" y="0"/>
                </a:moveTo>
                <a:cubicBezTo>
                  <a:pt x="266" y="34"/>
                  <a:pt x="196" y="68"/>
                  <a:pt x="184" y="96"/>
                </a:cubicBezTo>
                <a:cubicBezTo>
                  <a:pt x="172" y="124"/>
                  <a:pt x="289" y="143"/>
                  <a:pt x="264" y="168"/>
                </a:cubicBezTo>
                <a:cubicBezTo>
                  <a:pt x="239" y="193"/>
                  <a:pt x="56" y="224"/>
                  <a:pt x="32" y="248"/>
                </a:cubicBezTo>
                <a:cubicBezTo>
                  <a:pt x="8" y="272"/>
                  <a:pt x="125" y="287"/>
                  <a:pt x="120" y="312"/>
                </a:cubicBezTo>
                <a:cubicBezTo>
                  <a:pt x="115" y="337"/>
                  <a:pt x="57" y="368"/>
                  <a:pt x="0" y="400"/>
                </a:cubicBezTo>
              </a:path>
            </a:pathLst>
          </a:custGeom>
          <a:noFill/>
          <a:ln w="28575" cmpd="sng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8480" name="Freeform 16"/>
          <p:cNvSpPr>
            <a:spLocks/>
          </p:cNvSpPr>
          <p:nvPr/>
        </p:nvSpPr>
        <p:spPr bwMode="auto">
          <a:xfrm flipH="1">
            <a:off x="7026275" y="3313113"/>
            <a:ext cx="533400" cy="635000"/>
          </a:xfrm>
          <a:custGeom>
            <a:avLst/>
            <a:gdLst/>
            <a:ahLst/>
            <a:cxnLst>
              <a:cxn ang="0">
                <a:pos x="336" y="0"/>
              </a:cxn>
              <a:cxn ang="0">
                <a:pos x="184" y="96"/>
              </a:cxn>
              <a:cxn ang="0">
                <a:pos x="264" y="168"/>
              </a:cxn>
              <a:cxn ang="0">
                <a:pos x="32" y="248"/>
              </a:cxn>
              <a:cxn ang="0">
                <a:pos x="120" y="312"/>
              </a:cxn>
              <a:cxn ang="0">
                <a:pos x="0" y="400"/>
              </a:cxn>
            </a:cxnLst>
            <a:rect l="0" t="0" r="r" b="b"/>
            <a:pathLst>
              <a:path w="336" h="400">
                <a:moveTo>
                  <a:pt x="336" y="0"/>
                </a:moveTo>
                <a:cubicBezTo>
                  <a:pt x="266" y="34"/>
                  <a:pt x="196" y="68"/>
                  <a:pt x="184" y="96"/>
                </a:cubicBezTo>
                <a:cubicBezTo>
                  <a:pt x="172" y="124"/>
                  <a:pt x="289" y="143"/>
                  <a:pt x="264" y="168"/>
                </a:cubicBezTo>
                <a:cubicBezTo>
                  <a:pt x="239" y="193"/>
                  <a:pt x="56" y="224"/>
                  <a:pt x="32" y="248"/>
                </a:cubicBezTo>
                <a:cubicBezTo>
                  <a:pt x="8" y="272"/>
                  <a:pt x="125" y="287"/>
                  <a:pt x="120" y="312"/>
                </a:cubicBezTo>
                <a:cubicBezTo>
                  <a:pt x="115" y="337"/>
                  <a:pt x="57" y="368"/>
                  <a:pt x="0" y="400"/>
                </a:cubicBezTo>
              </a:path>
            </a:pathLst>
          </a:custGeom>
          <a:noFill/>
          <a:ln w="28575" cmpd="sng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8481" name="Freeform 17"/>
          <p:cNvSpPr>
            <a:spLocks/>
          </p:cNvSpPr>
          <p:nvPr/>
        </p:nvSpPr>
        <p:spPr bwMode="auto">
          <a:xfrm flipH="1">
            <a:off x="3597275" y="3351213"/>
            <a:ext cx="533400" cy="635000"/>
          </a:xfrm>
          <a:custGeom>
            <a:avLst/>
            <a:gdLst/>
            <a:ahLst/>
            <a:cxnLst>
              <a:cxn ang="0">
                <a:pos x="336" y="0"/>
              </a:cxn>
              <a:cxn ang="0">
                <a:pos x="184" y="96"/>
              </a:cxn>
              <a:cxn ang="0">
                <a:pos x="264" y="168"/>
              </a:cxn>
              <a:cxn ang="0">
                <a:pos x="32" y="248"/>
              </a:cxn>
              <a:cxn ang="0">
                <a:pos x="120" y="312"/>
              </a:cxn>
              <a:cxn ang="0">
                <a:pos x="0" y="400"/>
              </a:cxn>
            </a:cxnLst>
            <a:rect l="0" t="0" r="r" b="b"/>
            <a:pathLst>
              <a:path w="336" h="400">
                <a:moveTo>
                  <a:pt x="336" y="0"/>
                </a:moveTo>
                <a:cubicBezTo>
                  <a:pt x="266" y="34"/>
                  <a:pt x="196" y="68"/>
                  <a:pt x="184" y="96"/>
                </a:cubicBezTo>
                <a:cubicBezTo>
                  <a:pt x="172" y="124"/>
                  <a:pt x="289" y="143"/>
                  <a:pt x="264" y="168"/>
                </a:cubicBezTo>
                <a:cubicBezTo>
                  <a:pt x="239" y="193"/>
                  <a:pt x="56" y="224"/>
                  <a:pt x="32" y="248"/>
                </a:cubicBezTo>
                <a:cubicBezTo>
                  <a:pt x="8" y="272"/>
                  <a:pt x="125" y="287"/>
                  <a:pt x="120" y="312"/>
                </a:cubicBezTo>
                <a:cubicBezTo>
                  <a:pt x="115" y="337"/>
                  <a:pt x="57" y="368"/>
                  <a:pt x="0" y="400"/>
                </a:cubicBezTo>
              </a:path>
            </a:pathLst>
          </a:custGeom>
          <a:noFill/>
          <a:ln w="28575" cmpd="sng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8482" name="Freeform 18"/>
          <p:cNvSpPr>
            <a:spLocks/>
          </p:cNvSpPr>
          <p:nvPr/>
        </p:nvSpPr>
        <p:spPr bwMode="auto">
          <a:xfrm>
            <a:off x="1844675" y="4367213"/>
            <a:ext cx="533400" cy="635000"/>
          </a:xfrm>
          <a:custGeom>
            <a:avLst/>
            <a:gdLst/>
            <a:ahLst/>
            <a:cxnLst>
              <a:cxn ang="0">
                <a:pos x="336" y="0"/>
              </a:cxn>
              <a:cxn ang="0">
                <a:pos x="184" y="96"/>
              </a:cxn>
              <a:cxn ang="0">
                <a:pos x="264" y="168"/>
              </a:cxn>
              <a:cxn ang="0">
                <a:pos x="32" y="248"/>
              </a:cxn>
              <a:cxn ang="0">
                <a:pos x="120" y="312"/>
              </a:cxn>
              <a:cxn ang="0">
                <a:pos x="0" y="400"/>
              </a:cxn>
            </a:cxnLst>
            <a:rect l="0" t="0" r="r" b="b"/>
            <a:pathLst>
              <a:path w="336" h="400">
                <a:moveTo>
                  <a:pt x="336" y="0"/>
                </a:moveTo>
                <a:cubicBezTo>
                  <a:pt x="266" y="34"/>
                  <a:pt x="196" y="68"/>
                  <a:pt x="184" y="96"/>
                </a:cubicBezTo>
                <a:cubicBezTo>
                  <a:pt x="172" y="124"/>
                  <a:pt x="289" y="143"/>
                  <a:pt x="264" y="168"/>
                </a:cubicBezTo>
                <a:cubicBezTo>
                  <a:pt x="239" y="193"/>
                  <a:pt x="56" y="224"/>
                  <a:pt x="32" y="248"/>
                </a:cubicBezTo>
                <a:cubicBezTo>
                  <a:pt x="8" y="272"/>
                  <a:pt x="125" y="287"/>
                  <a:pt x="120" y="312"/>
                </a:cubicBezTo>
                <a:cubicBezTo>
                  <a:pt x="115" y="337"/>
                  <a:pt x="57" y="368"/>
                  <a:pt x="0" y="400"/>
                </a:cubicBezTo>
              </a:path>
            </a:pathLst>
          </a:custGeom>
          <a:noFill/>
          <a:ln w="28575" cmpd="sng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8483" name="Freeform 19"/>
          <p:cNvSpPr>
            <a:spLocks/>
          </p:cNvSpPr>
          <p:nvPr/>
        </p:nvSpPr>
        <p:spPr bwMode="auto">
          <a:xfrm flipH="1">
            <a:off x="2720975" y="4367213"/>
            <a:ext cx="533400" cy="635000"/>
          </a:xfrm>
          <a:custGeom>
            <a:avLst/>
            <a:gdLst/>
            <a:ahLst/>
            <a:cxnLst>
              <a:cxn ang="0">
                <a:pos x="336" y="0"/>
              </a:cxn>
              <a:cxn ang="0">
                <a:pos x="184" y="96"/>
              </a:cxn>
              <a:cxn ang="0">
                <a:pos x="264" y="168"/>
              </a:cxn>
              <a:cxn ang="0">
                <a:pos x="32" y="248"/>
              </a:cxn>
              <a:cxn ang="0">
                <a:pos x="120" y="312"/>
              </a:cxn>
              <a:cxn ang="0">
                <a:pos x="0" y="400"/>
              </a:cxn>
            </a:cxnLst>
            <a:rect l="0" t="0" r="r" b="b"/>
            <a:pathLst>
              <a:path w="336" h="400">
                <a:moveTo>
                  <a:pt x="336" y="0"/>
                </a:moveTo>
                <a:cubicBezTo>
                  <a:pt x="266" y="34"/>
                  <a:pt x="196" y="68"/>
                  <a:pt x="184" y="96"/>
                </a:cubicBezTo>
                <a:cubicBezTo>
                  <a:pt x="172" y="124"/>
                  <a:pt x="289" y="143"/>
                  <a:pt x="264" y="168"/>
                </a:cubicBezTo>
                <a:cubicBezTo>
                  <a:pt x="239" y="193"/>
                  <a:pt x="56" y="224"/>
                  <a:pt x="32" y="248"/>
                </a:cubicBezTo>
                <a:cubicBezTo>
                  <a:pt x="8" y="272"/>
                  <a:pt x="125" y="287"/>
                  <a:pt x="120" y="312"/>
                </a:cubicBezTo>
                <a:cubicBezTo>
                  <a:pt x="115" y="337"/>
                  <a:pt x="57" y="368"/>
                  <a:pt x="0" y="400"/>
                </a:cubicBezTo>
              </a:path>
            </a:pathLst>
          </a:custGeom>
          <a:noFill/>
          <a:ln w="28575" cmpd="sng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8484" name="Freeform 20"/>
          <p:cNvSpPr>
            <a:spLocks/>
          </p:cNvSpPr>
          <p:nvPr/>
        </p:nvSpPr>
        <p:spPr bwMode="auto">
          <a:xfrm>
            <a:off x="3698875" y="4367213"/>
            <a:ext cx="533400" cy="635000"/>
          </a:xfrm>
          <a:custGeom>
            <a:avLst/>
            <a:gdLst/>
            <a:ahLst/>
            <a:cxnLst>
              <a:cxn ang="0">
                <a:pos x="336" y="0"/>
              </a:cxn>
              <a:cxn ang="0">
                <a:pos x="184" y="96"/>
              </a:cxn>
              <a:cxn ang="0">
                <a:pos x="264" y="168"/>
              </a:cxn>
              <a:cxn ang="0">
                <a:pos x="32" y="248"/>
              </a:cxn>
              <a:cxn ang="0">
                <a:pos x="120" y="312"/>
              </a:cxn>
              <a:cxn ang="0">
                <a:pos x="0" y="400"/>
              </a:cxn>
            </a:cxnLst>
            <a:rect l="0" t="0" r="r" b="b"/>
            <a:pathLst>
              <a:path w="336" h="400">
                <a:moveTo>
                  <a:pt x="336" y="0"/>
                </a:moveTo>
                <a:cubicBezTo>
                  <a:pt x="266" y="34"/>
                  <a:pt x="196" y="68"/>
                  <a:pt x="184" y="96"/>
                </a:cubicBezTo>
                <a:cubicBezTo>
                  <a:pt x="172" y="124"/>
                  <a:pt x="289" y="143"/>
                  <a:pt x="264" y="168"/>
                </a:cubicBezTo>
                <a:cubicBezTo>
                  <a:pt x="239" y="193"/>
                  <a:pt x="56" y="224"/>
                  <a:pt x="32" y="248"/>
                </a:cubicBezTo>
                <a:cubicBezTo>
                  <a:pt x="8" y="272"/>
                  <a:pt x="125" y="287"/>
                  <a:pt x="120" y="312"/>
                </a:cubicBezTo>
                <a:cubicBezTo>
                  <a:pt x="115" y="337"/>
                  <a:pt x="57" y="368"/>
                  <a:pt x="0" y="400"/>
                </a:cubicBezTo>
              </a:path>
            </a:pathLst>
          </a:custGeom>
          <a:noFill/>
          <a:ln w="28575" cmpd="sng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8485" name="Freeform 21"/>
          <p:cNvSpPr>
            <a:spLocks/>
          </p:cNvSpPr>
          <p:nvPr/>
        </p:nvSpPr>
        <p:spPr bwMode="auto">
          <a:xfrm flipH="1">
            <a:off x="4575175" y="4367213"/>
            <a:ext cx="533400" cy="635000"/>
          </a:xfrm>
          <a:custGeom>
            <a:avLst/>
            <a:gdLst/>
            <a:ahLst/>
            <a:cxnLst>
              <a:cxn ang="0">
                <a:pos x="336" y="0"/>
              </a:cxn>
              <a:cxn ang="0">
                <a:pos x="184" y="96"/>
              </a:cxn>
              <a:cxn ang="0">
                <a:pos x="264" y="168"/>
              </a:cxn>
              <a:cxn ang="0">
                <a:pos x="32" y="248"/>
              </a:cxn>
              <a:cxn ang="0">
                <a:pos x="120" y="312"/>
              </a:cxn>
              <a:cxn ang="0">
                <a:pos x="0" y="400"/>
              </a:cxn>
            </a:cxnLst>
            <a:rect l="0" t="0" r="r" b="b"/>
            <a:pathLst>
              <a:path w="336" h="400">
                <a:moveTo>
                  <a:pt x="336" y="0"/>
                </a:moveTo>
                <a:cubicBezTo>
                  <a:pt x="266" y="34"/>
                  <a:pt x="196" y="68"/>
                  <a:pt x="184" y="96"/>
                </a:cubicBezTo>
                <a:cubicBezTo>
                  <a:pt x="172" y="124"/>
                  <a:pt x="289" y="143"/>
                  <a:pt x="264" y="168"/>
                </a:cubicBezTo>
                <a:cubicBezTo>
                  <a:pt x="239" y="193"/>
                  <a:pt x="56" y="224"/>
                  <a:pt x="32" y="248"/>
                </a:cubicBezTo>
                <a:cubicBezTo>
                  <a:pt x="8" y="272"/>
                  <a:pt x="125" y="287"/>
                  <a:pt x="120" y="312"/>
                </a:cubicBezTo>
                <a:cubicBezTo>
                  <a:pt x="115" y="337"/>
                  <a:pt x="57" y="368"/>
                  <a:pt x="0" y="400"/>
                </a:cubicBezTo>
              </a:path>
            </a:pathLst>
          </a:custGeom>
          <a:noFill/>
          <a:ln w="28575" cmpd="sng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8486" name="Freeform 22"/>
          <p:cNvSpPr>
            <a:spLocks/>
          </p:cNvSpPr>
          <p:nvPr/>
        </p:nvSpPr>
        <p:spPr bwMode="auto">
          <a:xfrm>
            <a:off x="5260975" y="4354513"/>
            <a:ext cx="533400" cy="635000"/>
          </a:xfrm>
          <a:custGeom>
            <a:avLst/>
            <a:gdLst/>
            <a:ahLst/>
            <a:cxnLst>
              <a:cxn ang="0">
                <a:pos x="336" y="0"/>
              </a:cxn>
              <a:cxn ang="0">
                <a:pos x="184" y="96"/>
              </a:cxn>
              <a:cxn ang="0">
                <a:pos x="264" y="168"/>
              </a:cxn>
              <a:cxn ang="0">
                <a:pos x="32" y="248"/>
              </a:cxn>
              <a:cxn ang="0">
                <a:pos x="120" y="312"/>
              </a:cxn>
              <a:cxn ang="0">
                <a:pos x="0" y="400"/>
              </a:cxn>
            </a:cxnLst>
            <a:rect l="0" t="0" r="r" b="b"/>
            <a:pathLst>
              <a:path w="336" h="400">
                <a:moveTo>
                  <a:pt x="336" y="0"/>
                </a:moveTo>
                <a:cubicBezTo>
                  <a:pt x="266" y="34"/>
                  <a:pt x="196" y="68"/>
                  <a:pt x="184" y="96"/>
                </a:cubicBezTo>
                <a:cubicBezTo>
                  <a:pt x="172" y="124"/>
                  <a:pt x="289" y="143"/>
                  <a:pt x="264" y="168"/>
                </a:cubicBezTo>
                <a:cubicBezTo>
                  <a:pt x="239" y="193"/>
                  <a:pt x="56" y="224"/>
                  <a:pt x="32" y="248"/>
                </a:cubicBezTo>
                <a:cubicBezTo>
                  <a:pt x="8" y="272"/>
                  <a:pt x="125" y="287"/>
                  <a:pt x="120" y="312"/>
                </a:cubicBezTo>
                <a:cubicBezTo>
                  <a:pt x="115" y="337"/>
                  <a:pt x="57" y="368"/>
                  <a:pt x="0" y="400"/>
                </a:cubicBezTo>
              </a:path>
            </a:pathLst>
          </a:custGeom>
          <a:noFill/>
          <a:ln w="28575" cmpd="sng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8487" name="Freeform 23"/>
          <p:cNvSpPr>
            <a:spLocks/>
          </p:cNvSpPr>
          <p:nvPr/>
        </p:nvSpPr>
        <p:spPr bwMode="auto">
          <a:xfrm flipH="1">
            <a:off x="6137275" y="4354513"/>
            <a:ext cx="533400" cy="635000"/>
          </a:xfrm>
          <a:custGeom>
            <a:avLst/>
            <a:gdLst/>
            <a:ahLst/>
            <a:cxnLst>
              <a:cxn ang="0">
                <a:pos x="336" y="0"/>
              </a:cxn>
              <a:cxn ang="0">
                <a:pos x="184" y="96"/>
              </a:cxn>
              <a:cxn ang="0">
                <a:pos x="264" y="168"/>
              </a:cxn>
              <a:cxn ang="0">
                <a:pos x="32" y="248"/>
              </a:cxn>
              <a:cxn ang="0">
                <a:pos x="120" y="312"/>
              </a:cxn>
              <a:cxn ang="0">
                <a:pos x="0" y="400"/>
              </a:cxn>
            </a:cxnLst>
            <a:rect l="0" t="0" r="r" b="b"/>
            <a:pathLst>
              <a:path w="336" h="400">
                <a:moveTo>
                  <a:pt x="336" y="0"/>
                </a:moveTo>
                <a:cubicBezTo>
                  <a:pt x="266" y="34"/>
                  <a:pt x="196" y="68"/>
                  <a:pt x="184" y="96"/>
                </a:cubicBezTo>
                <a:cubicBezTo>
                  <a:pt x="172" y="124"/>
                  <a:pt x="289" y="143"/>
                  <a:pt x="264" y="168"/>
                </a:cubicBezTo>
                <a:cubicBezTo>
                  <a:pt x="239" y="193"/>
                  <a:pt x="56" y="224"/>
                  <a:pt x="32" y="248"/>
                </a:cubicBezTo>
                <a:cubicBezTo>
                  <a:pt x="8" y="272"/>
                  <a:pt x="125" y="287"/>
                  <a:pt x="120" y="312"/>
                </a:cubicBezTo>
                <a:cubicBezTo>
                  <a:pt x="115" y="337"/>
                  <a:pt x="57" y="368"/>
                  <a:pt x="0" y="400"/>
                </a:cubicBezTo>
              </a:path>
            </a:pathLst>
          </a:custGeom>
          <a:noFill/>
          <a:ln w="28575" cmpd="sng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8488" name="Freeform 24"/>
          <p:cNvSpPr>
            <a:spLocks/>
          </p:cNvSpPr>
          <p:nvPr/>
        </p:nvSpPr>
        <p:spPr bwMode="auto">
          <a:xfrm>
            <a:off x="7000875" y="4367213"/>
            <a:ext cx="533400" cy="635000"/>
          </a:xfrm>
          <a:custGeom>
            <a:avLst/>
            <a:gdLst/>
            <a:ahLst/>
            <a:cxnLst>
              <a:cxn ang="0">
                <a:pos x="336" y="0"/>
              </a:cxn>
              <a:cxn ang="0">
                <a:pos x="184" y="96"/>
              </a:cxn>
              <a:cxn ang="0">
                <a:pos x="264" y="168"/>
              </a:cxn>
              <a:cxn ang="0">
                <a:pos x="32" y="248"/>
              </a:cxn>
              <a:cxn ang="0">
                <a:pos x="120" y="312"/>
              </a:cxn>
              <a:cxn ang="0">
                <a:pos x="0" y="400"/>
              </a:cxn>
            </a:cxnLst>
            <a:rect l="0" t="0" r="r" b="b"/>
            <a:pathLst>
              <a:path w="336" h="400">
                <a:moveTo>
                  <a:pt x="336" y="0"/>
                </a:moveTo>
                <a:cubicBezTo>
                  <a:pt x="266" y="34"/>
                  <a:pt x="196" y="68"/>
                  <a:pt x="184" y="96"/>
                </a:cubicBezTo>
                <a:cubicBezTo>
                  <a:pt x="172" y="124"/>
                  <a:pt x="289" y="143"/>
                  <a:pt x="264" y="168"/>
                </a:cubicBezTo>
                <a:cubicBezTo>
                  <a:pt x="239" y="193"/>
                  <a:pt x="56" y="224"/>
                  <a:pt x="32" y="248"/>
                </a:cubicBezTo>
                <a:cubicBezTo>
                  <a:pt x="8" y="272"/>
                  <a:pt x="125" y="287"/>
                  <a:pt x="120" y="312"/>
                </a:cubicBezTo>
                <a:cubicBezTo>
                  <a:pt x="115" y="337"/>
                  <a:pt x="57" y="368"/>
                  <a:pt x="0" y="400"/>
                </a:cubicBezTo>
              </a:path>
            </a:pathLst>
          </a:custGeom>
          <a:noFill/>
          <a:ln w="28575" cmpd="sng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8489" name="Freeform 25"/>
          <p:cNvSpPr>
            <a:spLocks/>
          </p:cNvSpPr>
          <p:nvPr/>
        </p:nvSpPr>
        <p:spPr bwMode="auto">
          <a:xfrm flipH="1">
            <a:off x="7762875" y="4367213"/>
            <a:ext cx="533400" cy="635000"/>
          </a:xfrm>
          <a:custGeom>
            <a:avLst/>
            <a:gdLst/>
            <a:ahLst/>
            <a:cxnLst>
              <a:cxn ang="0">
                <a:pos x="336" y="0"/>
              </a:cxn>
              <a:cxn ang="0">
                <a:pos x="184" y="96"/>
              </a:cxn>
              <a:cxn ang="0">
                <a:pos x="264" y="168"/>
              </a:cxn>
              <a:cxn ang="0">
                <a:pos x="32" y="248"/>
              </a:cxn>
              <a:cxn ang="0">
                <a:pos x="120" y="312"/>
              </a:cxn>
              <a:cxn ang="0">
                <a:pos x="0" y="400"/>
              </a:cxn>
            </a:cxnLst>
            <a:rect l="0" t="0" r="r" b="b"/>
            <a:pathLst>
              <a:path w="336" h="400">
                <a:moveTo>
                  <a:pt x="336" y="0"/>
                </a:moveTo>
                <a:cubicBezTo>
                  <a:pt x="266" y="34"/>
                  <a:pt x="196" y="68"/>
                  <a:pt x="184" y="96"/>
                </a:cubicBezTo>
                <a:cubicBezTo>
                  <a:pt x="172" y="124"/>
                  <a:pt x="289" y="143"/>
                  <a:pt x="264" y="168"/>
                </a:cubicBezTo>
                <a:cubicBezTo>
                  <a:pt x="239" y="193"/>
                  <a:pt x="56" y="224"/>
                  <a:pt x="32" y="248"/>
                </a:cubicBezTo>
                <a:cubicBezTo>
                  <a:pt x="8" y="272"/>
                  <a:pt x="125" y="287"/>
                  <a:pt x="120" y="312"/>
                </a:cubicBezTo>
                <a:cubicBezTo>
                  <a:pt x="115" y="337"/>
                  <a:pt x="57" y="368"/>
                  <a:pt x="0" y="400"/>
                </a:cubicBezTo>
              </a:path>
            </a:pathLst>
          </a:custGeom>
          <a:noFill/>
          <a:ln w="28575" cmpd="sng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8490" name="Rectangle 26"/>
          <p:cNvSpPr>
            <a:spLocks noChangeArrowheads="1"/>
          </p:cNvSpPr>
          <p:nvPr/>
        </p:nvSpPr>
        <p:spPr bwMode="auto">
          <a:xfrm>
            <a:off x="1476375" y="6145213"/>
            <a:ext cx="533400" cy="4318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8493" name="Rectangle 29"/>
          <p:cNvSpPr>
            <a:spLocks noChangeArrowheads="1"/>
          </p:cNvSpPr>
          <p:nvPr/>
        </p:nvSpPr>
        <p:spPr bwMode="auto">
          <a:xfrm>
            <a:off x="7623175" y="6157913"/>
            <a:ext cx="533400" cy="4318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8495" name="Freeform 31"/>
          <p:cNvSpPr>
            <a:spLocks/>
          </p:cNvSpPr>
          <p:nvPr/>
        </p:nvSpPr>
        <p:spPr bwMode="auto">
          <a:xfrm>
            <a:off x="2409825" y="5802313"/>
            <a:ext cx="215900" cy="330200"/>
          </a:xfrm>
          <a:custGeom>
            <a:avLst/>
            <a:gdLst/>
            <a:ahLst/>
            <a:cxnLst>
              <a:cxn ang="0">
                <a:pos x="100" y="0"/>
              </a:cxn>
              <a:cxn ang="0">
                <a:pos x="4" y="96"/>
              </a:cxn>
              <a:cxn ang="0">
                <a:pos x="124" y="128"/>
              </a:cxn>
              <a:cxn ang="0">
                <a:pos x="76" y="208"/>
              </a:cxn>
            </a:cxnLst>
            <a:rect l="0" t="0" r="r" b="b"/>
            <a:pathLst>
              <a:path w="136" h="208">
                <a:moveTo>
                  <a:pt x="100" y="0"/>
                </a:moveTo>
                <a:cubicBezTo>
                  <a:pt x="84" y="16"/>
                  <a:pt x="0" y="75"/>
                  <a:pt x="4" y="96"/>
                </a:cubicBezTo>
                <a:cubicBezTo>
                  <a:pt x="8" y="117"/>
                  <a:pt x="112" y="109"/>
                  <a:pt x="124" y="128"/>
                </a:cubicBezTo>
                <a:cubicBezTo>
                  <a:pt x="136" y="147"/>
                  <a:pt x="106" y="177"/>
                  <a:pt x="76" y="208"/>
                </a:cubicBezTo>
              </a:path>
            </a:pathLst>
          </a:custGeom>
          <a:noFill/>
          <a:ln w="28575" cmpd="sng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8496" name="Freeform 32"/>
          <p:cNvSpPr>
            <a:spLocks/>
          </p:cNvSpPr>
          <p:nvPr/>
        </p:nvSpPr>
        <p:spPr bwMode="auto">
          <a:xfrm>
            <a:off x="3159125" y="5802313"/>
            <a:ext cx="215900" cy="330200"/>
          </a:xfrm>
          <a:custGeom>
            <a:avLst/>
            <a:gdLst/>
            <a:ahLst/>
            <a:cxnLst>
              <a:cxn ang="0">
                <a:pos x="100" y="0"/>
              </a:cxn>
              <a:cxn ang="0">
                <a:pos x="4" y="96"/>
              </a:cxn>
              <a:cxn ang="0">
                <a:pos x="124" y="128"/>
              </a:cxn>
              <a:cxn ang="0">
                <a:pos x="76" y="208"/>
              </a:cxn>
            </a:cxnLst>
            <a:rect l="0" t="0" r="r" b="b"/>
            <a:pathLst>
              <a:path w="136" h="208">
                <a:moveTo>
                  <a:pt x="100" y="0"/>
                </a:moveTo>
                <a:cubicBezTo>
                  <a:pt x="84" y="16"/>
                  <a:pt x="0" y="75"/>
                  <a:pt x="4" y="96"/>
                </a:cubicBezTo>
                <a:cubicBezTo>
                  <a:pt x="8" y="117"/>
                  <a:pt x="112" y="109"/>
                  <a:pt x="124" y="128"/>
                </a:cubicBezTo>
                <a:cubicBezTo>
                  <a:pt x="136" y="147"/>
                  <a:pt x="106" y="177"/>
                  <a:pt x="76" y="208"/>
                </a:cubicBezTo>
              </a:path>
            </a:pathLst>
          </a:custGeom>
          <a:noFill/>
          <a:ln w="28575" cmpd="sng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8498" name="Oval 34"/>
          <p:cNvSpPr>
            <a:spLocks noChangeArrowheads="1"/>
          </p:cNvSpPr>
          <p:nvPr/>
        </p:nvSpPr>
        <p:spPr bwMode="auto">
          <a:xfrm>
            <a:off x="3892550" y="6297613"/>
            <a:ext cx="119063" cy="11906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8499" name="Oval 35"/>
          <p:cNvSpPr>
            <a:spLocks noChangeArrowheads="1"/>
          </p:cNvSpPr>
          <p:nvPr/>
        </p:nvSpPr>
        <p:spPr bwMode="auto">
          <a:xfrm>
            <a:off x="4359275" y="6299200"/>
            <a:ext cx="119063" cy="119063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8500" name="Oval 36"/>
          <p:cNvSpPr>
            <a:spLocks noChangeArrowheads="1"/>
          </p:cNvSpPr>
          <p:nvPr/>
        </p:nvSpPr>
        <p:spPr bwMode="auto">
          <a:xfrm>
            <a:off x="4827588" y="6299200"/>
            <a:ext cx="119062" cy="119063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8501" name="Oval 37"/>
          <p:cNvSpPr>
            <a:spLocks noChangeArrowheads="1"/>
          </p:cNvSpPr>
          <p:nvPr/>
        </p:nvSpPr>
        <p:spPr bwMode="auto">
          <a:xfrm>
            <a:off x="5294313" y="6299200"/>
            <a:ext cx="119062" cy="119063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8502" name="Oval 38"/>
          <p:cNvSpPr>
            <a:spLocks noChangeArrowheads="1"/>
          </p:cNvSpPr>
          <p:nvPr/>
        </p:nvSpPr>
        <p:spPr bwMode="auto">
          <a:xfrm>
            <a:off x="5762625" y="6299200"/>
            <a:ext cx="119063" cy="119063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8503" name="Oval 39"/>
          <p:cNvSpPr>
            <a:spLocks noChangeArrowheads="1"/>
          </p:cNvSpPr>
          <p:nvPr/>
        </p:nvSpPr>
        <p:spPr bwMode="auto">
          <a:xfrm>
            <a:off x="6229350" y="6299200"/>
            <a:ext cx="119063" cy="119063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8504" name="Oval 40"/>
          <p:cNvSpPr>
            <a:spLocks noChangeArrowheads="1"/>
          </p:cNvSpPr>
          <p:nvPr/>
        </p:nvSpPr>
        <p:spPr bwMode="auto">
          <a:xfrm>
            <a:off x="6697663" y="6299200"/>
            <a:ext cx="119062" cy="119063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8505" name="Oval 41"/>
          <p:cNvSpPr>
            <a:spLocks noChangeArrowheads="1"/>
          </p:cNvSpPr>
          <p:nvPr/>
        </p:nvSpPr>
        <p:spPr bwMode="auto">
          <a:xfrm>
            <a:off x="7165975" y="6299200"/>
            <a:ext cx="119063" cy="119063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8506" name="Text Box 42"/>
          <p:cNvSpPr txBox="1">
            <a:spLocks noChangeArrowheads="1"/>
          </p:cNvSpPr>
          <p:nvPr/>
        </p:nvSpPr>
        <p:spPr bwMode="auto">
          <a:xfrm>
            <a:off x="1290638" y="1370013"/>
            <a:ext cx="2840037" cy="730250"/>
          </a:xfrm>
          <a:prstGeom prst="rect">
            <a:avLst/>
          </a:prstGeom>
          <a:solidFill>
            <a:schemeClr val="bg1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/>
              <a:t>exchange of elements, assignments, etc. …</a:t>
            </a:r>
          </a:p>
        </p:txBody>
      </p:sp>
      <p:sp>
        <p:nvSpPr>
          <p:cNvPr id="318468" name="Text Box 4"/>
          <p:cNvSpPr txBox="1">
            <a:spLocks noChangeArrowheads="1"/>
          </p:cNvSpPr>
          <p:nvPr/>
        </p:nvSpPr>
        <p:spPr bwMode="auto">
          <a:xfrm>
            <a:off x="4435475" y="2106613"/>
            <a:ext cx="1092200" cy="3651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US" sz="1600"/>
              <a:t>A[.] &lt; A[.]</a:t>
            </a:r>
          </a:p>
        </p:txBody>
      </p:sp>
      <p:sp>
        <p:nvSpPr>
          <p:cNvPr id="318469" name="Text Box 5"/>
          <p:cNvSpPr txBox="1">
            <a:spLocks noChangeArrowheads="1"/>
          </p:cNvSpPr>
          <p:nvPr/>
        </p:nvSpPr>
        <p:spPr bwMode="auto">
          <a:xfrm>
            <a:off x="2632075" y="2932113"/>
            <a:ext cx="1155700" cy="3651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US" sz="1600"/>
              <a:t>A[.] &lt; A[.]</a:t>
            </a:r>
          </a:p>
        </p:txBody>
      </p:sp>
      <p:sp>
        <p:nvSpPr>
          <p:cNvPr id="318470" name="Text Box 6"/>
          <p:cNvSpPr txBox="1">
            <a:spLocks noChangeArrowheads="1"/>
          </p:cNvSpPr>
          <p:nvPr/>
        </p:nvSpPr>
        <p:spPr bwMode="auto">
          <a:xfrm>
            <a:off x="6188075" y="2919413"/>
            <a:ext cx="1066800" cy="3651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US" sz="1600"/>
              <a:t>A[.] &lt; A[.]</a:t>
            </a:r>
          </a:p>
        </p:txBody>
      </p:sp>
      <p:sp>
        <p:nvSpPr>
          <p:cNvPr id="318471" name="Text Box 7"/>
          <p:cNvSpPr txBox="1">
            <a:spLocks noChangeArrowheads="1"/>
          </p:cNvSpPr>
          <p:nvPr/>
        </p:nvSpPr>
        <p:spPr bwMode="auto">
          <a:xfrm>
            <a:off x="1920875" y="3998913"/>
            <a:ext cx="1155700" cy="3651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US" sz="1600"/>
              <a:t>A[.] &lt; A[.]</a:t>
            </a:r>
          </a:p>
        </p:txBody>
      </p:sp>
      <p:sp>
        <p:nvSpPr>
          <p:cNvPr id="318472" name="Text Box 8"/>
          <p:cNvSpPr txBox="1">
            <a:spLocks noChangeArrowheads="1"/>
          </p:cNvSpPr>
          <p:nvPr/>
        </p:nvSpPr>
        <p:spPr bwMode="auto">
          <a:xfrm>
            <a:off x="3762375" y="3998913"/>
            <a:ext cx="1104900" cy="3651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US" sz="1600"/>
              <a:t>A[.] &lt; A[.]</a:t>
            </a:r>
          </a:p>
        </p:txBody>
      </p:sp>
      <p:sp>
        <p:nvSpPr>
          <p:cNvPr id="318473" name="Text Box 9"/>
          <p:cNvSpPr txBox="1">
            <a:spLocks noChangeArrowheads="1"/>
          </p:cNvSpPr>
          <p:nvPr/>
        </p:nvSpPr>
        <p:spPr bwMode="auto">
          <a:xfrm>
            <a:off x="5451475" y="3986213"/>
            <a:ext cx="1066800" cy="3651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US" sz="1600"/>
              <a:t>A[.] &lt; A[.]</a:t>
            </a:r>
          </a:p>
        </p:txBody>
      </p:sp>
      <p:sp>
        <p:nvSpPr>
          <p:cNvPr id="318474" name="Text Box 10"/>
          <p:cNvSpPr txBox="1">
            <a:spLocks noChangeArrowheads="1"/>
          </p:cNvSpPr>
          <p:nvPr/>
        </p:nvSpPr>
        <p:spPr bwMode="auto">
          <a:xfrm>
            <a:off x="7077075" y="3986213"/>
            <a:ext cx="1079500" cy="3651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US" sz="1600"/>
              <a:t>A[.] &lt; A[.]</a:t>
            </a:r>
          </a:p>
        </p:txBody>
      </p:sp>
      <p:grpSp>
        <p:nvGrpSpPr>
          <p:cNvPr id="318530" name="Group 66"/>
          <p:cNvGrpSpPr>
            <a:grpSpLocks/>
          </p:cNvGrpSpPr>
          <p:nvPr/>
        </p:nvGrpSpPr>
        <p:grpSpPr bwMode="auto">
          <a:xfrm>
            <a:off x="5045075" y="1547813"/>
            <a:ext cx="2387600" cy="635000"/>
            <a:chOff x="3178" y="975"/>
            <a:chExt cx="1504" cy="400"/>
          </a:xfrm>
        </p:grpSpPr>
        <p:sp>
          <p:nvSpPr>
            <p:cNvPr id="318528" name="Line 64"/>
            <p:cNvSpPr>
              <a:spLocks noChangeShapeType="1"/>
            </p:cNvSpPr>
            <p:nvPr/>
          </p:nvSpPr>
          <p:spPr bwMode="auto">
            <a:xfrm flipV="1">
              <a:off x="3178" y="1103"/>
              <a:ext cx="528" cy="272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8527" name="Text Box 63"/>
            <p:cNvSpPr txBox="1">
              <a:spLocks noChangeArrowheads="1"/>
            </p:cNvSpPr>
            <p:nvPr/>
          </p:nvSpPr>
          <p:spPr bwMode="auto">
            <a:xfrm>
              <a:off x="3698" y="975"/>
              <a:ext cx="984" cy="26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r>
                <a:rPr lang="en-US"/>
                <a:t>or </a:t>
              </a:r>
              <a:r>
                <a:rPr lang="en-US">
                  <a:cs typeface="Arial" pitchFamily="34" charset="0"/>
                </a:rPr>
                <a:t>≤, =, &gt;, </a:t>
              </a:r>
              <a:r>
                <a:rPr lang="en-US">
                  <a:latin typeface=""/>
                  <a:cs typeface="Arial" pitchFamily="34" charset="0"/>
                </a:rPr>
                <a:t>≥</a:t>
              </a:r>
            </a:p>
          </p:txBody>
        </p:sp>
      </p:grpSp>
      <p:sp>
        <p:nvSpPr>
          <p:cNvPr id="318491" name="Rectangle 27"/>
          <p:cNvSpPr>
            <a:spLocks noChangeArrowheads="1"/>
          </p:cNvSpPr>
          <p:nvPr/>
        </p:nvSpPr>
        <p:spPr bwMode="auto">
          <a:xfrm>
            <a:off x="2276475" y="6145213"/>
            <a:ext cx="533400" cy="4318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8492" name="Rectangle 28"/>
          <p:cNvSpPr>
            <a:spLocks noChangeArrowheads="1"/>
          </p:cNvSpPr>
          <p:nvPr/>
        </p:nvSpPr>
        <p:spPr bwMode="auto">
          <a:xfrm>
            <a:off x="3025775" y="6145213"/>
            <a:ext cx="533400" cy="4318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8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543" name="Rectangle 55"/>
          <p:cNvSpPr>
            <a:spLocks noChangeArrowheads="1"/>
          </p:cNvSpPr>
          <p:nvPr/>
        </p:nvSpPr>
        <p:spPr bwMode="auto">
          <a:xfrm>
            <a:off x="6604000" y="6357938"/>
            <a:ext cx="2540000" cy="500062"/>
          </a:xfrm>
          <a:prstGeom prst="rect">
            <a:avLst/>
          </a:prstGeom>
          <a:solidFill>
            <a:schemeClr val="bg1"/>
          </a:solidFill>
          <a:ln w="38100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Comparison-based sorting</a:t>
            </a:r>
          </a:p>
        </p:txBody>
      </p:sp>
      <p:grpSp>
        <p:nvGrpSpPr>
          <p:cNvPr id="319539" name="Group 51"/>
          <p:cNvGrpSpPr>
            <a:grpSpLocks/>
          </p:cNvGrpSpPr>
          <p:nvPr/>
        </p:nvGrpSpPr>
        <p:grpSpPr bwMode="auto">
          <a:xfrm>
            <a:off x="5067300" y="3362325"/>
            <a:ext cx="3594100" cy="3086100"/>
            <a:chOff x="1748" y="568"/>
            <a:chExt cx="2264" cy="1944"/>
          </a:xfrm>
        </p:grpSpPr>
        <p:sp>
          <p:nvSpPr>
            <p:cNvPr id="319493" name="Freeform 5"/>
            <p:cNvSpPr>
              <a:spLocks/>
            </p:cNvSpPr>
            <p:nvPr/>
          </p:nvSpPr>
          <p:spPr bwMode="auto">
            <a:xfrm>
              <a:off x="2401" y="922"/>
              <a:ext cx="355" cy="183"/>
            </a:xfrm>
            <a:custGeom>
              <a:avLst/>
              <a:gdLst/>
              <a:ahLst/>
              <a:cxnLst>
                <a:cxn ang="0">
                  <a:pos x="672" y="21"/>
                </a:cxn>
                <a:cxn ang="0">
                  <a:pos x="440" y="21"/>
                </a:cxn>
                <a:cxn ang="0">
                  <a:pos x="384" y="149"/>
                </a:cxn>
                <a:cxn ang="0">
                  <a:pos x="248" y="117"/>
                </a:cxn>
                <a:cxn ang="0">
                  <a:pos x="200" y="237"/>
                </a:cxn>
                <a:cxn ang="0">
                  <a:pos x="88" y="189"/>
                </a:cxn>
                <a:cxn ang="0">
                  <a:pos x="0" y="301"/>
                </a:cxn>
              </a:cxnLst>
              <a:rect l="0" t="0" r="r" b="b"/>
              <a:pathLst>
                <a:path w="672" h="301">
                  <a:moveTo>
                    <a:pt x="672" y="21"/>
                  </a:moveTo>
                  <a:cubicBezTo>
                    <a:pt x="580" y="10"/>
                    <a:pt x="488" y="0"/>
                    <a:pt x="440" y="21"/>
                  </a:cubicBezTo>
                  <a:cubicBezTo>
                    <a:pt x="392" y="42"/>
                    <a:pt x="416" y="133"/>
                    <a:pt x="384" y="149"/>
                  </a:cubicBezTo>
                  <a:cubicBezTo>
                    <a:pt x="352" y="165"/>
                    <a:pt x="279" y="102"/>
                    <a:pt x="248" y="117"/>
                  </a:cubicBezTo>
                  <a:cubicBezTo>
                    <a:pt x="217" y="132"/>
                    <a:pt x="227" y="225"/>
                    <a:pt x="200" y="237"/>
                  </a:cubicBezTo>
                  <a:cubicBezTo>
                    <a:pt x="173" y="249"/>
                    <a:pt x="121" y="178"/>
                    <a:pt x="88" y="189"/>
                  </a:cubicBezTo>
                  <a:cubicBezTo>
                    <a:pt x="55" y="200"/>
                    <a:pt x="16" y="282"/>
                    <a:pt x="0" y="301"/>
                  </a:cubicBezTo>
                </a:path>
              </a:pathLst>
            </a:custGeom>
            <a:noFill/>
            <a:ln w="28575" cmpd="sng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9494" name="Freeform 6"/>
            <p:cNvSpPr>
              <a:spLocks/>
            </p:cNvSpPr>
            <p:nvPr/>
          </p:nvSpPr>
          <p:spPr bwMode="auto">
            <a:xfrm>
              <a:off x="2867" y="568"/>
              <a:ext cx="72" cy="220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4" y="88"/>
                </a:cxn>
                <a:cxn ang="0">
                  <a:pos x="100" y="152"/>
                </a:cxn>
                <a:cxn ang="0">
                  <a:pos x="4" y="248"/>
                </a:cxn>
                <a:cxn ang="0">
                  <a:pos x="124" y="280"/>
                </a:cxn>
                <a:cxn ang="0">
                  <a:pos x="76" y="360"/>
                </a:cxn>
              </a:cxnLst>
              <a:rect l="0" t="0" r="r" b="b"/>
              <a:pathLst>
                <a:path w="136" h="360">
                  <a:moveTo>
                    <a:pt x="84" y="0"/>
                  </a:moveTo>
                  <a:cubicBezTo>
                    <a:pt x="71" y="15"/>
                    <a:pt x="1" y="63"/>
                    <a:pt x="4" y="88"/>
                  </a:cubicBezTo>
                  <a:cubicBezTo>
                    <a:pt x="7" y="113"/>
                    <a:pt x="100" y="125"/>
                    <a:pt x="100" y="152"/>
                  </a:cubicBezTo>
                  <a:cubicBezTo>
                    <a:pt x="100" y="179"/>
                    <a:pt x="0" y="227"/>
                    <a:pt x="4" y="248"/>
                  </a:cubicBezTo>
                  <a:cubicBezTo>
                    <a:pt x="8" y="269"/>
                    <a:pt x="112" y="261"/>
                    <a:pt x="124" y="280"/>
                  </a:cubicBezTo>
                  <a:cubicBezTo>
                    <a:pt x="136" y="299"/>
                    <a:pt x="106" y="329"/>
                    <a:pt x="76" y="360"/>
                  </a:cubicBezTo>
                </a:path>
              </a:pathLst>
            </a:custGeom>
            <a:noFill/>
            <a:ln w="28575" cmpd="sng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9495" name="Freeform 7"/>
            <p:cNvSpPr>
              <a:spLocks/>
            </p:cNvSpPr>
            <p:nvPr/>
          </p:nvSpPr>
          <p:spPr bwMode="auto">
            <a:xfrm flipH="1">
              <a:off x="3097" y="917"/>
              <a:ext cx="354" cy="183"/>
            </a:xfrm>
            <a:custGeom>
              <a:avLst/>
              <a:gdLst/>
              <a:ahLst/>
              <a:cxnLst>
                <a:cxn ang="0">
                  <a:pos x="672" y="21"/>
                </a:cxn>
                <a:cxn ang="0">
                  <a:pos x="440" y="21"/>
                </a:cxn>
                <a:cxn ang="0">
                  <a:pos x="384" y="149"/>
                </a:cxn>
                <a:cxn ang="0">
                  <a:pos x="248" y="117"/>
                </a:cxn>
                <a:cxn ang="0">
                  <a:pos x="200" y="237"/>
                </a:cxn>
                <a:cxn ang="0">
                  <a:pos x="88" y="189"/>
                </a:cxn>
                <a:cxn ang="0">
                  <a:pos x="0" y="301"/>
                </a:cxn>
              </a:cxnLst>
              <a:rect l="0" t="0" r="r" b="b"/>
              <a:pathLst>
                <a:path w="672" h="301">
                  <a:moveTo>
                    <a:pt x="672" y="21"/>
                  </a:moveTo>
                  <a:cubicBezTo>
                    <a:pt x="580" y="10"/>
                    <a:pt x="488" y="0"/>
                    <a:pt x="440" y="21"/>
                  </a:cubicBezTo>
                  <a:cubicBezTo>
                    <a:pt x="392" y="42"/>
                    <a:pt x="416" y="133"/>
                    <a:pt x="384" y="149"/>
                  </a:cubicBezTo>
                  <a:cubicBezTo>
                    <a:pt x="352" y="165"/>
                    <a:pt x="279" y="102"/>
                    <a:pt x="248" y="117"/>
                  </a:cubicBezTo>
                  <a:cubicBezTo>
                    <a:pt x="217" y="132"/>
                    <a:pt x="227" y="225"/>
                    <a:pt x="200" y="237"/>
                  </a:cubicBezTo>
                  <a:cubicBezTo>
                    <a:pt x="173" y="249"/>
                    <a:pt x="121" y="178"/>
                    <a:pt x="88" y="189"/>
                  </a:cubicBezTo>
                  <a:cubicBezTo>
                    <a:pt x="55" y="200"/>
                    <a:pt x="16" y="282"/>
                    <a:pt x="0" y="301"/>
                  </a:cubicBezTo>
                </a:path>
              </a:pathLst>
            </a:custGeom>
            <a:noFill/>
            <a:ln w="28575" cmpd="sng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9496" name="Freeform 8"/>
            <p:cNvSpPr>
              <a:spLocks/>
            </p:cNvSpPr>
            <p:nvPr/>
          </p:nvSpPr>
          <p:spPr bwMode="auto">
            <a:xfrm>
              <a:off x="2039" y="1271"/>
              <a:ext cx="177" cy="245"/>
            </a:xfrm>
            <a:custGeom>
              <a:avLst/>
              <a:gdLst/>
              <a:ahLst/>
              <a:cxnLst>
                <a:cxn ang="0">
                  <a:pos x="336" y="0"/>
                </a:cxn>
                <a:cxn ang="0">
                  <a:pos x="184" y="96"/>
                </a:cxn>
                <a:cxn ang="0">
                  <a:pos x="264" y="168"/>
                </a:cxn>
                <a:cxn ang="0">
                  <a:pos x="32" y="248"/>
                </a:cxn>
                <a:cxn ang="0">
                  <a:pos x="120" y="312"/>
                </a:cxn>
                <a:cxn ang="0">
                  <a:pos x="0" y="400"/>
                </a:cxn>
              </a:cxnLst>
              <a:rect l="0" t="0" r="r" b="b"/>
              <a:pathLst>
                <a:path w="336" h="400">
                  <a:moveTo>
                    <a:pt x="336" y="0"/>
                  </a:moveTo>
                  <a:cubicBezTo>
                    <a:pt x="266" y="34"/>
                    <a:pt x="196" y="68"/>
                    <a:pt x="184" y="96"/>
                  </a:cubicBezTo>
                  <a:cubicBezTo>
                    <a:pt x="172" y="124"/>
                    <a:pt x="289" y="143"/>
                    <a:pt x="264" y="168"/>
                  </a:cubicBezTo>
                  <a:cubicBezTo>
                    <a:pt x="239" y="193"/>
                    <a:pt x="56" y="224"/>
                    <a:pt x="32" y="248"/>
                  </a:cubicBezTo>
                  <a:cubicBezTo>
                    <a:pt x="8" y="272"/>
                    <a:pt x="125" y="287"/>
                    <a:pt x="120" y="312"/>
                  </a:cubicBezTo>
                  <a:cubicBezTo>
                    <a:pt x="115" y="337"/>
                    <a:pt x="57" y="368"/>
                    <a:pt x="0" y="400"/>
                  </a:cubicBezTo>
                </a:path>
              </a:pathLst>
            </a:custGeom>
            <a:noFill/>
            <a:ln w="28575" cmpd="sng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9497" name="Freeform 9"/>
            <p:cNvSpPr>
              <a:spLocks/>
            </p:cNvSpPr>
            <p:nvPr/>
          </p:nvSpPr>
          <p:spPr bwMode="auto">
            <a:xfrm>
              <a:off x="3224" y="1252"/>
              <a:ext cx="177" cy="244"/>
            </a:xfrm>
            <a:custGeom>
              <a:avLst/>
              <a:gdLst/>
              <a:ahLst/>
              <a:cxnLst>
                <a:cxn ang="0">
                  <a:pos x="336" y="0"/>
                </a:cxn>
                <a:cxn ang="0">
                  <a:pos x="184" y="96"/>
                </a:cxn>
                <a:cxn ang="0">
                  <a:pos x="264" y="168"/>
                </a:cxn>
                <a:cxn ang="0">
                  <a:pos x="32" y="248"/>
                </a:cxn>
                <a:cxn ang="0">
                  <a:pos x="120" y="312"/>
                </a:cxn>
                <a:cxn ang="0">
                  <a:pos x="0" y="400"/>
                </a:cxn>
              </a:cxnLst>
              <a:rect l="0" t="0" r="r" b="b"/>
              <a:pathLst>
                <a:path w="336" h="400">
                  <a:moveTo>
                    <a:pt x="336" y="0"/>
                  </a:moveTo>
                  <a:cubicBezTo>
                    <a:pt x="266" y="34"/>
                    <a:pt x="196" y="68"/>
                    <a:pt x="184" y="96"/>
                  </a:cubicBezTo>
                  <a:cubicBezTo>
                    <a:pt x="172" y="124"/>
                    <a:pt x="289" y="143"/>
                    <a:pt x="264" y="168"/>
                  </a:cubicBezTo>
                  <a:cubicBezTo>
                    <a:pt x="239" y="193"/>
                    <a:pt x="56" y="224"/>
                    <a:pt x="32" y="248"/>
                  </a:cubicBezTo>
                  <a:cubicBezTo>
                    <a:pt x="8" y="272"/>
                    <a:pt x="125" y="287"/>
                    <a:pt x="120" y="312"/>
                  </a:cubicBezTo>
                  <a:cubicBezTo>
                    <a:pt x="115" y="337"/>
                    <a:pt x="57" y="368"/>
                    <a:pt x="0" y="400"/>
                  </a:cubicBezTo>
                </a:path>
              </a:pathLst>
            </a:custGeom>
            <a:noFill/>
            <a:ln w="28575" cmpd="sng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9498" name="Freeform 10"/>
            <p:cNvSpPr>
              <a:spLocks/>
            </p:cNvSpPr>
            <p:nvPr/>
          </p:nvSpPr>
          <p:spPr bwMode="auto">
            <a:xfrm flipH="1">
              <a:off x="3590" y="1252"/>
              <a:ext cx="177" cy="244"/>
            </a:xfrm>
            <a:custGeom>
              <a:avLst/>
              <a:gdLst/>
              <a:ahLst/>
              <a:cxnLst>
                <a:cxn ang="0">
                  <a:pos x="336" y="0"/>
                </a:cxn>
                <a:cxn ang="0">
                  <a:pos x="184" y="96"/>
                </a:cxn>
                <a:cxn ang="0">
                  <a:pos x="264" y="168"/>
                </a:cxn>
                <a:cxn ang="0">
                  <a:pos x="32" y="248"/>
                </a:cxn>
                <a:cxn ang="0">
                  <a:pos x="120" y="312"/>
                </a:cxn>
                <a:cxn ang="0">
                  <a:pos x="0" y="400"/>
                </a:cxn>
              </a:cxnLst>
              <a:rect l="0" t="0" r="r" b="b"/>
              <a:pathLst>
                <a:path w="336" h="400">
                  <a:moveTo>
                    <a:pt x="336" y="0"/>
                  </a:moveTo>
                  <a:cubicBezTo>
                    <a:pt x="266" y="34"/>
                    <a:pt x="196" y="68"/>
                    <a:pt x="184" y="96"/>
                  </a:cubicBezTo>
                  <a:cubicBezTo>
                    <a:pt x="172" y="124"/>
                    <a:pt x="289" y="143"/>
                    <a:pt x="264" y="168"/>
                  </a:cubicBezTo>
                  <a:cubicBezTo>
                    <a:pt x="239" y="193"/>
                    <a:pt x="56" y="224"/>
                    <a:pt x="32" y="248"/>
                  </a:cubicBezTo>
                  <a:cubicBezTo>
                    <a:pt x="8" y="272"/>
                    <a:pt x="125" y="287"/>
                    <a:pt x="120" y="312"/>
                  </a:cubicBezTo>
                  <a:cubicBezTo>
                    <a:pt x="115" y="337"/>
                    <a:pt x="57" y="368"/>
                    <a:pt x="0" y="400"/>
                  </a:cubicBezTo>
                </a:path>
              </a:pathLst>
            </a:custGeom>
            <a:noFill/>
            <a:ln w="28575" cmpd="sng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9499" name="Freeform 11"/>
            <p:cNvSpPr>
              <a:spLocks/>
            </p:cNvSpPr>
            <p:nvPr/>
          </p:nvSpPr>
          <p:spPr bwMode="auto">
            <a:xfrm flipH="1">
              <a:off x="2452" y="1266"/>
              <a:ext cx="177" cy="245"/>
            </a:xfrm>
            <a:custGeom>
              <a:avLst/>
              <a:gdLst/>
              <a:ahLst/>
              <a:cxnLst>
                <a:cxn ang="0">
                  <a:pos x="336" y="0"/>
                </a:cxn>
                <a:cxn ang="0">
                  <a:pos x="184" y="96"/>
                </a:cxn>
                <a:cxn ang="0">
                  <a:pos x="264" y="168"/>
                </a:cxn>
                <a:cxn ang="0">
                  <a:pos x="32" y="248"/>
                </a:cxn>
                <a:cxn ang="0">
                  <a:pos x="120" y="312"/>
                </a:cxn>
                <a:cxn ang="0">
                  <a:pos x="0" y="400"/>
                </a:cxn>
              </a:cxnLst>
              <a:rect l="0" t="0" r="r" b="b"/>
              <a:pathLst>
                <a:path w="336" h="400">
                  <a:moveTo>
                    <a:pt x="336" y="0"/>
                  </a:moveTo>
                  <a:cubicBezTo>
                    <a:pt x="266" y="34"/>
                    <a:pt x="196" y="68"/>
                    <a:pt x="184" y="96"/>
                  </a:cubicBezTo>
                  <a:cubicBezTo>
                    <a:pt x="172" y="124"/>
                    <a:pt x="289" y="143"/>
                    <a:pt x="264" y="168"/>
                  </a:cubicBezTo>
                  <a:cubicBezTo>
                    <a:pt x="239" y="193"/>
                    <a:pt x="56" y="224"/>
                    <a:pt x="32" y="248"/>
                  </a:cubicBezTo>
                  <a:cubicBezTo>
                    <a:pt x="8" y="272"/>
                    <a:pt x="125" y="287"/>
                    <a:pt x="120" y="312"/>
                  </a:cubicBezTo>
                  <a:cubicBezTo>
                    <a:pt x="115" y="337"/>
                    <a:pt x="57" y="368"/>
                    <a:pt x="0" y="400"/>
                  </a:cubicBezTo>
                </a:path>
              </a:pathLst>
            </a:custGeom>
            <a:noFill/>
            <a:ln w="28575" cmpd="sng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9500" name="Freeform 12"/>
            <p:cNvSpPr>
              <a:spLocks/>
            </p:cNvSpPr>
            <p:nvPr/>
          </p:nvSpPr>
          <p:spPr bwMode="auto">
            <a:xfrm>
              <a:off x="1870" y="1657"/>
              <a:ext cx="177" cy="244"/>
            </a:xfrm>
            <a:custGeom>
              <a:avLst/>
              <a:gdLst/>
              <a:ahLst/>
              <a:cxnLst>
                <a:cxn ang="0">
                  <a:pos x="336" y="0"/>
                </a:cxn>
                <a:cxn ang="0">
                  <a:pos x="184" y="96"/>
                </a:cxn>
                <a:cxn ang="0">
                  <a:pos x="264" y="168"/>
                </a:cxn>
                <a:cxn ang="0">
                  <a:pos x="32" y="248"/>
                </a:cxn>
                <a:cxn ang="0">
                  <a:pos x="120" y="312"/>
                </a:cxn>
                <a:cxn ang="0">
                  <a:pos x="0" y="400"/>
                </a:cxn>
              </a:cxnLst>
              <a:rect l="0" t="0" r="r" b="b"/>
              <a:pathLst>
                <a:path w="336" h="400">
                  <a:moveTo>
                    <a:pt x="336" y="0"/>
                  </a:moveTo>
                  <a:cubicBezTo>
                    <a:pt x="266" y="34"/>
                    <a:pt x="196" y="68"/>
                    <a:pt x="184" y="96"/>
                  </a:cubicBezTo>
                  <a:cubicBezTo>
                    <a:pt x="172" y="124"/>
                    <a:pt x="289" y="143"/>
                    <a:pt x="264" y="168"/>
                  </a:cubicBezTo>
                  <a:cubicBezTo>
                    <a:pt x="239" y="193"/>
                    <a:pt x="56" y="224"/>
                    <a:pt x="32" y="248"/>
                  </a:cubicBezTo>
                  <a:cubicBezTo>
                    <a:pt x="8" y="272"/>
                    <a:pt x="125" y="287"/>
                    <a:pt x="120" y="312"/>
                  </a:cubicBezTo>
                  <a:cubicBezTo>
                    <a:pt x="115" y="337"/>
                    <a:pt x="57" y="368"/>
                    <a:pt x="0" y="400"/>
                  </a:cubicBezTo>
                </a:path>
              </a:pathLst>
            </a:custGeom>
            <a:noFill/>
            <a:ln w="28575" cmpd="sng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9501" name="Freeform 13"/>
            <p:cNvSpPr>
              <a:spLocks/>
            </p:cNvSpPr>
            <p:nvPr/>
          </p:nvSpPr>
          <p:spPr bwMode="auto">
            <a:xfrm flipH="1">
              <a:off x="2161" y="1657"/>
              <a:ext cx="177" cy="244"/>
            </a:xfrm>
            <a:custGeom>
              <a:avLst/>
              <a:gdLst/>
              <a:ahLst/>
              <a:cxnLst>
                <a:cxn ang="0">
                  <a:pos x="336" y="0"/>
                </a:cxn>
                <a:cxn ang="0">
                  <a:pos x="184" y="96"/>
                </a:cxn>
                <a:cxn ang="0">
                  <a:pos x="264" y="168"/>
                </a:cxn>
                <a:cxn ang="0">
                  <a:pos x="32" y="248"/>
                </a:cxn>
                <a:cxn ang="0">
                  <a:pos x="120" y="312"/>
                </a:cxn>
                <a:cxn ang="0">
                  <a:pos x="0" y="400"/>
                </a:cxn>
              </a:cxnLst>
              <a:rect l="0" t="0" r="r" b="b"/>
              <a:pathLst>
                <a:path w="336" h="400">
                  <a:moveTo>
                    <a:pt x="336" y="0"/>
                  </a:moveTo>
                  <a:cubicBezTo>
                    <a:pt x="266" y="34"/>
                    <a:pt x="196" y="68"/>
                    <a:pt x="184" y="96"/>
                  </a:cubicBezTo>
                  <a:cubicBezTo>
                    <a:pt x="172" y="124"/>
                    <a:pt x="289" y="143"/>
                    <a:pt x="264" y="168"/>
                  </a:cubicBezTo>
                  <a:cubicBezTo>
                    <a:pt x="239" y="193"/>
                    <a:pt x="56" y="224"/>
                    <a:pt x="32" y="248"/>
                  </a:cubicBezTo>
                  <a:cubicBezTo>
                    <a:pt x="8" y="272"/>
                    <a:pt x="125" y="287"/>
                    <a:pt x="120" y="312"/>
                  </a:cubicBezTo>
                  <a:cubicBezTo>
                    <a:pt x="115" y="337"/>
                    <a:pt x="57" y="368"/>
                    <a:pt x="0" y="400"/>
                  </a:cubicBezTo>
                </a:path>
              </a:pathLst>
            </a:custGeom>
            <a:noFill/>
            <a:ln w="28575" cmpd="sng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9502" name="Freeform 14"/>
            <p:cNvSpPr>
              <a:spLocks/>
            </p:cNvSpPr>
            <p:nvPr/>
          </p:nvSpPr>
          <p:spPr bwMode="auto">
            <a:xfrm>
              <a:off x="2486" y="1657"/>
              <a:ext cx="177" cy="244"/>
            </a:xfrm>
            <a:custGeom>
              <a:avLst/>
              <a:gdLst/>
              <a:ahLst/>
              <a:cxnLst>
                <a:cxn ang="0">
                  <a:pos x="336" y="0"/>
                </a:cxn>
                <a:cxn ang="0">
                  <a:pos x="184" y="96"/>
                </a:cxn>
                <a:cxn ang="0">
                  <a:pos x="264" y="168"/>
                </a:cxn>
                <a:cxn ang="0">
                  <a:pos x="32" y="248"/>
                </a:cxn>
                <a:cxn ang="0">
                  <a:pos x="120" y="312"/>
                </a:cxn>
                <a:cxn ang="0">
                  <a:pos x="0" y="400"/>
                </a:cxn>
              </a:cxnLst>
              <a:rect l="0" t="0" r="r" b="b"/>
              <a:pathLst>
                <a:path w="336" h="400">
                  <a:moveTo>
                    <a:pt x="336" y="0"/>
                  </a:moveTo>
                  <a:cubicBezTo>
                    <a:pt x="266" y="34"/>
                    <a:pt x="196" y="68"/>
                    <a:pt x="184" y="96"/>
                  </a:cubicBezTo>
                  <a:cubicBezTo>
                    <a:pt x="172" y="124"/>
                    <a:pt x="289" y="143"/>
                    <a:pt x="264" y="168"/>
                  </a:cubicBezTo>
                  <a:cubicBezTo>
                    <a:pt x="239" y="193"/>
                    <a:pt x="56" y="224"/>
                    <a:pt x="32" y="248"/>
                  </a:cubicBezTo>
                  <a:cubicBezTo>
                    <a:pt x="8" y="272"/>
                    <a:pt x="125" y="287"/>
                    <a:pt x="120" y="312"/>
                  </a:cubicBezTo>
                  <a:cubicBezTo>
                    <a:pt x="115" y="337"/>
                    <a:pt x="57" y="368"/>
                    <a:pt x="0" y="400"/>
                  </a:cubicBezTo>
                </a:path>
              </a:pathLst>
            </a:custGeom>
            <a:noFill/>
            <a:ln w="28575" cmpd="sng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9503" name="Freeform 15"/>
            <p:cNvSpPr>
              <a:spLocks/>
            </p:cNvSpPr>
            <p:nvPr/>
          </p:nvSpPr>
          <p:spPr bwMode="auto">
            <a:xfrm flipH="1">
              <a:off x="2777" y="1657"/>
              <a:ext cx="177" cy="244"/>
            </a:xfrm>
            <a:custGeom>
              <a:avLst/>
              <a:gdLst/>
              <a:ahLst/>
              <a:cxnLst>
                <a:cxn ang="0">
                  <a:pos x="336" y="0"/>
                </a:cxn>
                <a:cxn ang="0">
                  <a:pos x="184" y="96"/>
                </a:cxn>
                <a:cxn ang="0">
                  <a:pos x="264" y="168"/>
                </a:cxn>
                <a:cxn ang="0">
                  <a:pos x="32" y="248"/>
                </a:cxn>
                <a:cxn ang="0">
                  <a:pos x="120" y="312"/>
                </a:cxn>
                <a:cxn ang="0">
                  <a:pos x="0" y="400"/>
                </a:cxn>
              </a:cxnLst>
              <a:rect l="0" t="0" r="r" b="b"/>
              <a:pathLst>
                <a:path w="336" h="400">
                  <a:moveTo>
                    <a:pt x="336" y="0"/>
                  </a:moveTo>
                  <a:cubicBezTo>
                    <a:pt x="266" y="34"/>
                    <a:pt x="196" y="68"/>
                    <a:pt x="184" y="96"/>
                  </a:cubicBezTo>
                  <a:cubicBezTo>
                    <a:pt x="172" y="124"/>
                    <a:pt x="289" y="143"/>
                    <a:pt x="264" y="168"/>
                  </a:cubicBezTo>
                  <a:cubicBezTo>
                    <a:pt x="239" y="193"/>
                    <a:pt x="56" y="224"/>
                    <a:pt x="32" y="248"/>
                  </a:cubicBezTo>
                  <a:cubicBezTo>
                    <a:pt x="8" y="272"/>
                    <a:pt x="125" y="287"/>
                    <a:pt x="120" y="312"/>
                  </a:cubicBezTo>
                  <a:cubicBezTo>
                    <a:pt x="115" y="337"/>
                    <a:pt x="57" y="368"/>
                    <a:pt x="0" y="400"/>
                  </a:cubicBezTo>
                </a:path>
              </a:pathLst>
            </a:custGeom>
            <a:noFill/>
            <a:ln w="28575" cmpd="sng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9504" name="Freeform 16"/>
            <p:cNvSpPr>
              <a:spLocks/>
            </p:cNvSpPr>
            <p:nvPr/>
          </p:nvSpPr>
          <p:spPr bwMode="auto">
            <a:xfrm>
              <a:off x="3004" y="1652"/>
              <a:ext cx="177" cy="245"/>
            </a:xfrm>
            <a:custGeom>
              <a:avLst/>
              <a:gdLst/>
              <a:ahLst/>
              <a:cxnLst>
                <a:cxn ang="0">
                  <a:pos x="336" y="0"/>
                </a:cxn>
                <a:cxn ang="0">
                  <a:pos x="184" y="96"/>
                </a:cxn>
                <a:cxn ang="0">
                  <a:pos x="264" y="168"/>
                </a:cxn>
                <a:cxn ang="0">
                  <a:pos x="32" y="248"/>
                </a:cxn>
                <a:cxn ang="0">
                  <a:pos x="120" y="312"/>
                </a:cxn>
                <a:cxn ang="0">
                  <a:pos x="0" y="400"/>
                </a:cxn>
              </a:cxnLst>
              <a:rect l="0" t="0" r="r" b="b"/>
              <a:pathLst>
                <a:path w="336" h="400">
                  <a:moveTo>
                    <a:pt x="336" y="0"/>
                  </a:moveTo>
                  <a:cubicBezTo>
                    <a:pt x="266" y="34"/>
                    <a:pt x="196" y="68"/>
                    <a:pt x="184" y="96"/>
                  </a:cubicBezTo>
                  <a:cubicBezTo>
                    <a:pt x="172" y="124"/>
                    <a:pt x="289" y="143"/>
                    <a:pt x="264" y="168"/>
                  </a:cubicBezTo>
                  <a:cubicBezTo>
                    <a:pt x="239" y="193"/>
                    <a:pt x="56" y="224"/>
                    <a:pt x="32" y="248"/>
                  </a:cubicBezTo>
                  <a:cubicBezTo>
                    <a:pt x="8" y="272"/>
                    <a:pt x="125" y="287"/>
                    <a:pt x="120" y="312"/>
                  </a:cubicBezTo>
                  <a:cubicBezTo>
                    <a:pt x="115" y="337"/>
                    <a:pt x="57" y="368"/>
                    <a:pt x="0" y="400"/>
                  </a:cubicBezTo>
                </a:path>
              </a:pathLst>
            </a:custGeom>
            <a:noFill/>
            <a:ln w="28575" cmpd="sng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9505" name="Freeform 17"/>
            <p:cNvSpPr>
              <a:spLocks/>
            </p:cNvSpPr>
            <p:nvPr/>
          </p:nvSpPr>
          <p:spPr bwMode="auto">
            <a:xfrm flipH="1">
              <a:off x="3295" y="1652"/>
              <a:ext cx="177" cy="245"/>
            </a:xfrm>
            <a:custGeom>
              <a:avLst/>
              <a:gdLst/>
              <a:ahLst/>
              <a:cxnLst>
                <a:cxn ang="0">
                  <a:pos x="336" y="0"/>
                </a:cxn>
                <a:cxn ang="0">
                  <a:pos x="184" y="96"/>
                </a:cxn>
                <a:cxn ang="0">
                  <a:pos x="264" y="168"/>
                </a:cxn>
                <a:cxn ang="0">
                  <a:pos x="32" y="248"/>
                </a:cxn>
                <a:cxn ang="0">
                  <a:pos x="120" y="312"/>
                </a:cxn>
                <a:cxn ang="0">
                  <a:pos x="0" y="400"/>
                </a:cxn>
              </a:cxnLst>
              <a:rect l="0" t="0" r="r" b="b"/>
              <a:pathLst>
                <a:path w="336" h="400">
                  <a:moveTo>
                    <a:pt x="336" y="0"/>
                  </a:moveTo>
                  <a:cubicBezTo>
                    <a:pt x="266" y="34"/>
                    <a:pt x="196" y="68"/>
                    <a:pt x="184" y="96"/>
                  </a:cubicBezTo>
                  <a:cubicBezTo>
                    <a:pt x="172" y="124"/>
                    <a:pt x="289" y="143"/>
                    <a:pt x="264" y="168"/>
                  </a:cubicBezTo>
                  <a:cubicBezTo>
                    <a:pt x="239" y="193"/>
                    <a:pt x="56" y="224"/>
                    <a:pt x="32" y="248"/>
                  </a:cubicBezTo>
                  <a:cubicBezTo>
                    <a:pt x="8" y="272"/>
                    <a:pt x="125" y="287"/>
                    <a:pt x="120" y="312"/>
                  </a:cubicBezTo>
                  <a:cubicBezTo>
                    <a:pt x="115" y="337"/>
                    <a:pt x="57" y="368"/>
                    <a:pt x="0" y="400"/>
                  </a:cubicBezTo>
                </a:path>
              </a:pathLst>
            </a:custGeom>
            <a:noFill/>
            <a:ln w="28575" cmpd="sng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9506" name="Freeform 18"/>
            <p:cNvSpPr>
              <a:spLocks/>
            </p:cNvSpPr>
            <p:nvPr/>
          </p:nvSpPr>
          <p:spPr bwMode="auto">
            <a:xfrm>
              <a:off x="3582" y="1657"/>
              <a:ext cx="177" cy="244"/>
            </a:xfrm>
            <a:custGeom>
              <a:avLst/>
              <a:gdLst/>
              <a:ahLst/>
              <a:cxnLst>
                <a:cxn ang="0">
                  <a:pos x="336" y="0"/>
                </a:cxn>
                <a:cxn ang="0">
                  <a:pos x="184" y="96"/>
                </a:cxn>
                <a:cxn ang="0">
                  <a:pos x="264" y="168"/>
                </a:cxn>
                <a:cxn ang="0">
                  <a:pos x="32" y="248"/>
                </a:cxn>
                <a:cxn ang="0">
                  <a:pos x="120" y="312"/>
                </a:cxn>
                <a:cxn ang="0">
                  <a:pos x="0" y="400"/>
                </a:cxn>
              </a:cxnLst>
              <a:rect l="0" t="0" r="r" b="b"/>
              <a:pathLst>
                <a:path w="336" h="400">
                  <a:moveTo>
                    <a:pt x="336" y="0"/>
                  </a:moveTo>
                  <a:cubicBezTo>
                    <a:pt x="266" y="34"/>
                    <a:pt x="196" y="68"/>
                    <a:pt x="184" y="96"/>
                  </a:cubicBezTo>
                  <a:cubicBezTo>
                    <a:pt x="172" y="124"/>
                    <a:pt x="289" y="143"/>
                    <a:pt x="264" y="168"/>
                  </a:cubicBezTo>
                  <a:cubicBezTo>
                    <a:pt x="239" y="193"/>
                    <a:pt x="56" y="224"/>
                    <a:pt x="32" y="248"/>
                  </a:cubicBezTo>
                  <a:cubicBezTo>
                    <a:pt x="8" y="272"/>
                    <a:pt x="125" y="287"/>
                    <a:pt x="120" y="312"/>
                  </a:cubicBezTo>
                  <a:cubicBezTo>
                    <a:pt x="115" y="337"/>
                    <a:pt x="57" y="368"/>
                    <a:pt x="0" y="400"/>
                  </a:cubicBezTo>
                </a:path>
              </a:pathLst>
            </a:custGeom>
            <a:noFill/>
            <a:ln w="28575" cmpd="sng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9507" name="Freeform 19"/>
            <p:cNvSpPr>
              <a:spLocks/>
            </p:cNvSpPr>
            <p:nvPr/>
          </p:nvSpPr>
          <p:spPr bwMode="auto">
            <a:xfrm flipH="1">
              <a:off x="3835" y="1657"/>
              <a:ext cx="177" cy="244"/>
            </a:xfrm>
            <a:custGeom>
              <a:avLst/>
              <a:gdLst/>
              <a:ahLst/>
              <a:cxnLst>
                <a:cxn ang="0">
                  <a:pos x="336" y="0"/>
                </a:cxn>
                <a:cxn ang="0">
                  <a:pos x="184" y="96"/>
                </a:cxn>
                <a:cxn ang="0">
                  <a:pos x="264" y="168"/>
                </a:cxn>
                <a:cxn ang="0">
                  <a:pos x="32" y="248"/>
                </a:cxn>
                <a:cxn ang="0">
                  <a:pos x="120" y="312"/>
                </a:cxn>
                <a:cxn ang="0">
                  <a:pos x="0" y="400"/>
                </a:cxn>
              </a:cxnLst>
              <a:rect l="0" t="0" r="r" b="b"/>
              <a:pathLst>
                <a:path w="336" h="400">
                  <a:moveTo>
                    <a:pt x="336" y="0"/>
                  </a:moveTo>
                  <a:cubicBezTo>
                    <a:pt x="266" y="34"/>
                    <a:pt x="196" y="68"/>
                    <a:pt x="184" y="96"/>
                  </a:cubicBezTo>
                  <a:cubicBezTo>
                    <a:pt x="172" y="124"/>
                    <a:pt x="289" y="143"/>
                    <a:pt x="264" y="168"/>
                  </a:cubicBezTo>
                  <a:cubicBezTo>
                    <a:pt x="239" y="193"/>
                    <a:pt x="56" y="224"/>
                    <a:pt x="32" y="248"/>
                  </a:cubicBezTo>
                  <a:cubicBezTo>
                    <a:pt x="8" y="272"/>
                    <a:pt x="125" y="287"/>
                    <a:pt x="120" y="312"/>
                  </a:cubicBezTo>
                  <a:cubicBezTo>
                    <a:pt x="115" y="337"/>
                    <a:pt x="57" y="368"/>
                    <a:pt x="0" y="400"/>
                  </a:cubicBezTo>
                </a:path>
              </a:pathLst>
            </a:custGeom>
            <a:noFill/>
            <a:ln w="28575" cmpd="sng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9512" name="Freeform 24"/>
            <p:cNvSpPr>
              <a:spLocks/>
            </p:cNvSpPr>
            <p:nvPr/>
          </p:nvSpPr>
          <p:spPr bwMode="auto">
            <a:xfrm>
              <a:off x="1792" y="2214"/>
              <a:ext cx="72" cy="127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4" y="96"/>
                </a:cxn>
                <a:cxn ang="0">
                  <a:pos x="124" y="128"/>
                </a:cxn>
                <a:cxn ang="0">
                  <a:pos x="76" y="208"/>
                </a:cxn>
              </a:cxnLst>
              <a:rect l="0" t="0" r="r" b="b"/>
              <a:pathLst>
                <a:path w="136" h="208">
                  <a:moveTo>
                    <a:pt x="100" y="0"/>
                  </a:moveTo>
                  <a:cubicBezTo>
                    <a:pt x="84" y="16"/>
                    <a:pt x="0" y="75"/>
                    <a:pt x="4" y="96"/>
                  </a:cubicBezTo>
                  <a:cubicBezTo>
                    <a:pt x="8" y="117"/>
                    <a:pt x="112" y="109"/>
                    <a:pt x="124" y="128"/>
                  </a:cubicBezTo>
                  <a:cubicBezTo>
                    <a:pt x="136" y="147"/>
                    <a:pt x="106" y="177"/>
                    <a:pt x="76" y="208"/>
                  </a:cubicBezTo>
                </a:path>
              </a:pathLst>
            </a:custGeom>
            <a:noFill/>
            <a:ln w="28575" cmpd="sng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9513" name="Freeform 25"/>
            <p:cNvSpPr>
              <a:spLocks/>
            </p:cNvSpPr>
            <p:nvPr/>
          </p:nvSpPr>
          <p:spPr bwMode="auto">
            <a:xfrm>
              <a:off x="2058" y="2209"/>
              <a:ext cx="72" cy="127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4" y="96"/>
                </a:cxn>
                <a:cxn ang="0">
                  <a:pos x="124" y="128"/>
                </a:cxn>
                <a:cxn ang="0">
                  <a:pos x="76" y="208"/>
                </a:cxn>
              </a:cxnLst>
              <a:rect l="0" t="0" r="r" b="b"/>
              <a:pathLst>
                <a:path w="136" h="208">
                  <a:moveTo>
                    <a:pt x="100" y="0"/>
                  </a:moveTo>
                  <a:cubicBezTo>
                    <a:pt x="84" y="16"/>
                    <a:pt x="0" y="75"/>
                    <a:pt x="4" y="96"/>
                  </a:cubicBezTo>
                  <a:cubicBezTo>
                    <a:pt x="8" y="117"/>
                    <a:pt x="112" y="109"/>
                    <a:pt x="124" y="128"/>
                  </a:cubicBezTo>
                  <a:cubicBezTo>
                    <a:pt x="136" y="147"/>
                    <a:pt x="106" y="177"/>
                    <a:pt x="76" y="208"/>
                  </a:cubicBezTo>
                </a:path>
              </a:pathLst>
            </a:custGeom>
            <a:noFill/>
            <a:ln w="28575" cmpd="sng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9514" name="Freeform 26"/>
            <p:cNvSpPr>
              <a:spLocks/>
            </p:cNvSpPr>
            <p:nvPr/>
          </p:nvSpPr>
          <p:spPr bwMode="auto">
            <a:xfrm>
              <a:off x="2307" y="2209"/>
              <a:ext cx="71" cy="127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4" y="96"/>
                </a:cxn>
                <a:cxn ang="0">
                  <a:pos x="124" y="128"/>
                </a:cxn>
                <a:cxn ang="0">
                  <a:pos x="76" y="208"/>
                </a:cxn>
              </a:cxnLst>
              <a:rect l="0" t="0" r="r" b="b"/>
              <a:pathLst>
                <a:path w="136" h="208">
                  <a:moveTo>
                    <a:pt x="100" y="0"/>
                  </a:moveTo>
                  <a:cubicBezTo>
                    <a:pt x="84" y="16"/>
                    <a:pt x="0" y="75"/>
                    <a:pt x="4" y="96"/>
                  </a:cubicBezTo>
                  <a:cubicBezTo>
                    <a:pt x="8" y="117"/>
                    <a:pt x="112" y="109"/>
                    <a:pt x="124" y="128"/>
                  </a:cubicBezTo>
                  <a:cubicBezTo>
                    <a:pt x="136" y="147"/>
                    <a:pt x="106" y="177"/>
                    <a:pt x="76" y="208"/>
                  </a:cubicBezTo>
                </a:path>
              </a:pathLst>
            </a:custGeom>
            <a:noFill/>
            <a:ln w="28575" cmpd="sng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9515" name="Freeform 27"/>
            <p:cNvSpPr>
              <a:spLocks/>
            </p:cNvSpPr>
            <p:nvPr/>
          </p:nvSpPr>
          <p:spPr bwMode="auto">
            <a:xfrm>
              <a:off x="3845" y="2219"/>
              <a:ext cx="72" cy="127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4" y="96"/>
                </a:cxn>
                <a:cxn ang="0">
                  <a:pos x="124" y="128"/>
                </a:cxn>
                <a:cxn ang="0">
                  <a:pos x="76" y="208"/>
                </a:cxn>
              </a:cxnLst>
              <a:rect l="0" t="0" r="r" b="b"/>
              <a:pathLst>
                <a:path w="136" h="208">
                  <a:moveTo>
                    <a:pt x="100" y="0"/>
                  </a:moveTo>
                  <a:cubicBezTo>
                    <a:pt x="84" y="16"/>
                    <a:pt x="0" y="75"/>
                    <a:pt x="4" y="96"/>
                  </a:cubicBezTo>
                  <a:cubicBezTo>
                    <a:pt x="8" y="117"/>
                    <a:pt x="112" y="109"/>
                    <a:pt x="124" y="128"/>
                  </a:cubicBezTo>
                  <a:cubicBezTo>
                    <a:pt x="136" y="147"/>
                    <a:pt x="106" y="177"/>
                    <a:pt x="76" y="208"/>
                  </a:cubicBezTo>
                </a:path>
              </a:pathLst>
            </a:custGeom>
            <a:noFill/>
            <a:ln w="28575" cmpd="sng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9524" name="Rectangle 36"/>
            <p:cNvSpPr>
              <a:spLocks noChangeArrowheads="1"/>
            </p:cNvSpPr>
            <p:nvPr/>
          </p:nvSpPr>
          <p:spPr bwMode="auto">
            <a:xfrm>
              <a:off x="3291" y="1110"/>
              <a:ext cx="401" cy="1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525" name="Rectangle 37"/>
            <p:cNvSpPr>
              <a:spLocks noChangeArrowheads="1"/>
            </p:cNvSpPr>
            <p:nvPr/>
          </p:nvSpPr>
          <p:spPr bwMode="auto">
            <a:xfrm>
              <a:off x="2149" y="1125"/>
              <a:ext cx="400" cy="1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526" name="Rectangle 38"/>
            <p:cNvSpPr>
              <a:spLocks noChangeArrowheads="1"/>
            </p:cNvSpPr>
            <p:nvPr/>
          </p:nvSpPr>
          <p:spPr bwMode="auto">
            <a:xfrm>
              <a:off x="3595" y="1511"/>
              <a:ext cx="400" cy="136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527" name="Rectangle 39"/>
            <p:cNvSpPr>
              <a:spLocks noChangeArrowheads="1"/>
            </p:cNvSpPr>
            <p:nvPr/>
          </p:nvSpPr>
          <p:spPr bwMode="auto">
            <a:xfrm>
              <a:off x="3038" y="1511"/>
              <a:ext cx="401" cy="136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528" name="Rectangle 40"/>
            <p:cNvSpPr>
              <a:spLocks noChangeArrowheads="1"/>
            </p:cNvSpPr>
            <p:nvPr/>
          </p:nvSpPr>
          <p:spPr bwMode="auto">
            <a:xfrm>
              <a:off x="2511" y="1516"/>
              <a:ext cx="401" cy="136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529" name="Rectangle 41"/>
            <p:cNvSpPr>
              <a:spLocks noChangeArrowheads="1"/>
            </p:cNvSpPr>
            <p:nvPr/>
          </p:nvSpPr>
          <p:spPr bwMode="auto">
            <a:xfrm>
              <a:off x="1896" y="1520"/>
              <a:ext cx="400" cy="1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530" name="Rectangle 42"/>
            <p:cNvSpPr>
              <a:spLocks noChangeArrowheads="1"/>
            </p:cNvSpPr>
            <p:nvPr/>
          </p:nvSpPr>
          <p:spPr bwMode="auto">
            <a:xfrm>
              <a:off x="2726" y="793"/>
              <a:ext cx="401" cy="136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508" name="Rectangle 20"/>
            <p:cNvSpPr>
              <a:spLocks noChangeArrowheads="1"/>
            </p:cNvSpPr>
            <p:nvPr/>
          </p:nvSpPr>
          <p:spPr bwMode="auto">
            <a:xfrm>
              <a:off x="1748" y="2341"/>
              <a:ext cx="177" cy="166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509" name="Rectangle 21"/>
            <p:cNvSpPr>
              <a:spLocks noChangeArrowheads="1"/>
            </p:cNvSpPr>
            <p:nvPr/>
          </p:nvSpPr>
          <p:spPr bwMode="auto">
            <a:xfrm>
              <a:off x="2014" y="2341"/>
              <a:ext cx="177" cy="166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510" name="Rectangle 22"/>
            <p:cNvSpPr>
              <a:spLocks noChangeArrowheads="1"/>
            </p:cNvSpPr>
            <p:nvPr/>
          </p:nvSpPr>
          <p:spPr bwMode="auto">
            <a:xfrm>
              <a:off x="2262" y="2341"/>
              <a:ext cx="177" cy="166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511" name="Rectangle 23"/>
            <p:cNvSpPr>
              <a:spLocks noChangeArrowheads="1"/>
            </p:cNvSpPr>
            <p:nvPr/>
          </p:nvSpPr>
          <p:spPr bwMode="auto">
            <a:xfrm>
              <a:off x="3789" y="2346"/>
              <a:ext cx="177" cy="166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531" name="Oval 43"/>
            <p:cNvSpPr>
              <a:spLocks noChangeArrowheads="1"/>
            </p:cNvSpPr>
            <p:nvPr/>
          </p:nvSpPr>
          <p:spPr bwMode="auto">
            <a:xfrm flipH="1">
              <a:off x="2599" y="2394"/>
              <a:ext cx="45" cy="45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532" name="Oval 44"/>
            <p:cNvSpPr>
              <a:spLocks noChangeArrowheads="1"/>
            </p:cNvSpPr>
            <p:nvPr/>
          </p:nvSpPr>
          <p:spPr bwMode="auto">
            <a:xfrm flipH="1">
              <a:off x="2878" y="2394"/>
              <a:ext cx="45" cy="45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533" name="Oval 45"/>
            <p:cNvSpPr>
              <a:spLocks noChangeArrowheads="1"/>
            </p:cNvSpPr>
            <p:nvPr/>
          </p:nvSpPr>
          <p:spPr bwMode="auto">
            <a:xfrm flipH="1">
              <a:off x="3157" y="2394"/>
              <a:ext cx="45" cy="45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534" name="Oval 46"/>
            <p:cNvSpPr>
              <a:spLocks noChangeArrowheads="1"/>
            </p:cNvSpPr>
            <p:nvPr/>
          </p:nvSpPr>
          <p:spPr bwMode="auto">
            <a:xfrm flipH="1">
              <a:off x="3437" y="2394"/>
              <a:ext cx="45" cy="45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535" name="Oval 47"/>
            <p:cNvSpPr>
              <a:spLocks noChangeArrowheads="1"/>
            </p:cNvSpPr>
            <p:nvPr/>
          </p:nvSpPr>
          <p:spPr bwMode="auto">
            <a:xfrm flipH="1">
              <a:off x="3577" y="2394"/>
              <a:ext cx="45" cy="45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536" name="Oval 48"/>
            <p:cNvSpPr>
              <a:spLocks noChangeArrowheads="1"/>
            </p:cNvSpPr>
            <p:nvPr/>
          </p:nvSpPr>
          <p:spPr bwMode="auto">
            <a:xfrm flipH="1">
              <a:off x="3018" y="2394"/>
              <a:ext cx="45" cy="45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537" name="Oval 49"/>
            <p:cNvSpPr>
              <a:spLocks noChangeArrowheads="1"/>
            </p:cNvSpPr>
            <p:nvPr/>
          </p:nvSpPr>
          <p:spPr bwMode="auto">
            <a:xfrm flipH="1">
              <a:off x="3297" y="2394"/>
              <a:ext cx="45" cy="45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538" name="Oval 50"/>
            <p:cNvSpPr>
              <a:spLocks noChangeArrowheads="1"/>
            </p:cNvSpPr>
            <p:nvPr/>
          </p:nvSpPr>
          <p:spPr bwMode="auto">
            <a:xfrm flipH="1">
              <a:off x="2738" y="2394"/>
              <a:ext cx="45" cy="45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9542" name="Rectangle 5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every permutation</a:t>
            </a:r>
            <a:r>
              <a:rPr lang="en-US" dirty="0"/>
              <a:t> of the input follows a different path in the decision tree</a:t>
            </a:r>
          </a:p>
          <a:p>
            <a:pPr>
              <a:buFont typeface="Wingdings" pitchFamily="2" charset="2"/>
              <a:buNone/>
            </a:pPr>
            <a:r>
              <a:rPr lang="en-US" dirty="0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	➨ </a:t>
            </a:r>
            <a:r>
              <a:rPr lang="en-US" dirty="0">
                <a:latin typeface=""/>
                <a:ea typeface="Arial Unicode MS" pitchFamily="34" charset="-128"/>
                <a:cs typeface="Arial Unicode MS" pitchFamily="34" charset="-128"/>
              </a:rPr>
              <a:t>the decision tree has at least </a:t>
            </a:r>
            <a:r>
              <a:rPr lang="en-US" dirty="0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n!</a:t>
            </a:r>
            <a:r>
              <a:rPr lang="en-US" dirty="0">
                <a:latin typeface=""/>
                <a:ea typeface="Arial Unicode MS" pitchFamily="34" charset="-128"/>
                <a:cs typeface="Arial Unicode MS" pitchFamily="34" charset="-128"/>
              </a:rPr>
              <a:t> leaves</a:t>
            </a:r>
          </a:p>
          <a:p>
            <a:pPr>
              <a:buFont typeface="Wingdings" pitchFamily="2" charset="2"/>
              <a:buNone/>
            </a:pPr>
            <a:endParaRPr lang="en-US" dirty="0"/>
          </a:p>
          <a:p>
            <a:r>
              <a:rPr lang="en-US" dirty="0"/>
              <a:t>the height of a binary tree with </a:t>
            </a:r>
            <a:r>
              <a:rPr lang="en-US" dirty="0">
                <a:solidFill>
                  <a:schemeClr val="accent1"/>
                </a:solidFill>
              </a:rPr>
              <a:t>n!</a:t>
            </a:r>
            <a:r>
              <a:rPr lang="en-US" dirty="0"/>
              <a:t> </a:t>
            </a:r>
            <a:r>
              <a:rPr lang="en-US"/>
              <a:t>leaves is at </a:t>
            </a:r>
            <a:r>
              <a:rPr lang="en-US" smtClean="0"/>
              <a:t>least </a:t>
            </a:r>
            <a:r>
              <a:rPr lang="en-US"/>
              <a:t>log(</a:t>
            </a:r>
            <a:r>
              <a:rPr lang="en-US">
                <a:solidFill>
                  <a:schemeClr val="accent1"/>
                </a:solidFill>
              </a:rPr>
              <a:t>n!</a:t>
            </a:r>
            <a:r>
              <a:rPr lang="en-US"/>
              <a:t>)</a:t>
            </a:r>
          </a:p>
          <a:p>
            <a:pPr>
              <a:buFont typeface="Wingdings" pitchFamily="2" charset="2"/>
              <a:buNone/>
            </a:pPr>
            <a:endParaRPr lang="en-US" dirty="0"/>
          </a:p>
          <a:p>
            <a:r>
              <a:rPr lang="en-US" dirty="0"/>
              <a:t>worst case running time 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	≥  longest path from root to leaf  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	≥  log(</a:t>
            </a:r>
            <a:r>
              <a:rPr lang="en-US" dirty="0">
                <a:solidFill>
                  <a:schemeClr val="accent1"/>
                </a:solidFill>
              </a:rPr>
              <a:t>n!</a:t>
            </a:r>
            <a:r>
              <a:rPr lang="en-US" dirty="0"/>
              <a:t>)  =  </a:t>
            </a:r>
            <a:r>
              <a:rPr lang="el-GR" dirty="0"/>
              <a:t>Ω</a:t>
            </a:r>
            <a:r>
              <a:rPr lang="en-US" dirty="0"/>
              <a:t>(</a:t>
            </a:r>
            <a:r>
              <a:rPr lang="en-US" dirty="0">
                <a:solidFill>
                  <a:schemeClr val="accent1"/>
                </a:solidFill>
              </a:rPr>
              <a:t>n</a:t>
            </a:r>
            <a:r>
              <a:rPr lang="en-US" dirty="0"/>
              <a:t> log </a:t>
            </a:r>
            <a:r>
              <a:rPr lang="en-US" dirty="0">
                <a:solidFill>
                  <a:schemeClr val="accent1"/>
                </a:solidFill>
              </a:rPr>
              <a:t>n</a:t>
            </a:r>
            <a:r>
              <a:rPr lang="en-US" dirty="0"/>
              <a:t>)</a:t>
            </a:r>
            <a:endParaRPr lang="el-GR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686800" cy="647700"/>
          </a:xfrm>
        </p:spPr>
        <p:txBody>
          <a:bodyPr/>
          <a:lstStyle/>
          <a:p>
            <a:r>
              <a:rPr lang="en-US"/>
              <a:t>Lower bound for comparison-based sorting</a:t>
            </a:r>
          </a:p>
        </p:txBody>
      </p:sp>
      <p:sp>
        <p:nvSpPr>
          <p:cNvPr id="321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>
              <a:solidFill>
                <a:schemeClr val="accent1"/>
              </a:solidFill>
            </a:endParaRPr>
          </a:p>
          <a:p>
            <a:pPr>
              <a:buFont typeface="Wingdings" pitchFamily="2" charset="2"/>
              <a:buNone/>
            </a:pPr>
            <a:endParaRPr lang="en-US">
              <a:solidFill>
                <a:schemeClr val="accent1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>
                <a:solidFill>
                  <a:schemeClr val="accent1"/>
                </a:solidFill>
              </a:rPr>
              <a:t>Theorem</a:t>
            </a:r>
            <a:r>
              <a:rPr lang="en-US"/>
              <a:t/>
            </a:r>
            <a:br>
              <a:rPr lang="en-US"/>
            </a:br>
            <a:r>
              <a:rPr lang="en-US"/>
              <a:t>Any comparison-based sorting algorithm requires Ω(</a:t>
            </a:r>
            <a:r>
              <a:rPr lang="en-US">
                <a:solidFill>
                  <a:schemeClr val="accent1"/>
                </a:solidFill>
              </a:rPr>
              <a:t>n</a:t>
            </a:r>
            <a:r>
              <a:rPr lang="en-US"/>
              <a:t> log </a:t>
            </a:r>
            <a:r>
              <a:rPr lang="en-US">
                <a:solidFill>
                  <a:schemeClr val="accent1"/>
                </a:solidFill>
              </a:rPr>
              <a:t>n</a:t>
            </a:r>
            <a:r>
              <a:rPr lang="en-US"/>
              <a:t>) comparisons in the worst case.</a:t>
            </a:r>
          </a:p>
          <a:p>
            <a:pPr>
              <a:buFont typeface="Wingdings" pitchFamily="2" charset="2"/>
              <a:buNone/>
            </a:pPr>
            <a:r>
              <a:rPr lang="en-US"/>
              <a:t> 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r>
              <a:rPr lang="en-US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➨ </a:t>
            </a:r>
            <a:r>
              <a:rPr lang="en-US">
                <a:latin typeface=""/>
                <a:ea typeface="Arial Unicode MS" pitchFamily="34" charset="-128"/>
                <a:cs typeface="Arial Unicode MS" pitchFamily="34" charset="-128"/>
              </a:rPr>
              <a:t>The worst case running time of </a:t>
            </a:r>
            <a:r>
              <a:rPr lang="en-US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MergeSort</a:t>
            </a:r>
            <a:r>
              <a:rPr lang="en-US">
                <a:latin typeface=""/>
                <a:ea typeface="Arial Unicode MS" pitchFamily="34" charset="-128"/>
                <a:cs typeface="Arial Unicode MS" pitchFamily="34" charset="-128"/>
              </a:rPr>
              <a:t> and </a:t>
            </a:r>
            <a:r>
              <a:rPr lang="en-US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HeapSort</a:t>
            </a:r>
            <a:r>
              <a:rPr lang="en-US">
                <a:latin typeface=""/>
                <a:ea typeface="Arial Unicode MS" pitchFamily="34" charset="-128"/>
                <a:cs typeface="Arial Unicode MS" pitchFamily="34" charset="-128"/>
              </a:rPr>
              <a:t> is </a:t>
            </a:r>
            <a:r>
              <a:rPr lang="en-US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optimal</a:t>
            </a:r>
            <a:r>
              <a:rPr lang="en-US">
                <a:latin typeface=""/>
                <a:ea typeface="Arial Unicode MS" pitchFamily="34" charset="-128"/>
                <a:cs typeface="Arial Unicode MS" pitchFamily="34" charset="-128"/>
              </a:rPr>
              <a:t>.</a:t>
            </a:r>
            <a:endParaRPr lang="en-US">
              <a:solidFill>
                <a:schemeClr val="accent1"/>
              </a:solidFill>
              <a:latin typeface="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Sorting in linear time …</a:t>
            </a:r>
          </a:p>
        </p:txBody>
      </p:sp>
      <p:sp>
        <p:nvSpPr>
          <p:cNvPr id="32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81000" indent="-381000">
              <a:buFont typeface="Wingdings" pitchFamily="2" charset="2"/>
              <a:buNone/>
            </a:pPr>
            <a:r>
              <a:rPr lang="en-US"/>
              <a:t>Three algorithms which are faster:</a:t>
            </a:r>
          </a:p>
          <a:p>
            <a:pPr marL="381000" indent="-381000"/>
            <a:endParaRPr lang="en-US"/>
          </a:p>
          <a:p>
            <a:pPr marL="381000" indent="-381000">
              <a:buSzTx/>
              <a:buFont typeface="Wingdings" pitchFamily="2" charset="2"/>
              <a:buAutoNum type="arabicPeriod"/>
            </a:pPr>
            <a:r>
              <a:rPr lang="en-US"/>
              <a:t>CountingSort</a:t>
            </a:r>
          </a:p>
          <a:p>
            <a:pPr marL="381000" indent="-381000">
              <a:buSzTx/>
              <a:buFont typeface="Wingdings" pitchFamily="2" charset="2"/>
              <a:buAutoNum type="arabicPeriod"/>
            </a:pPr>
            <a:endParaRPr lang="en-US"/>
          </a:p>
          <a:p>
            <a:pPr marL="381000" indent="-381000">
              <a:buSzTx/>
              <a:buFont typeface="Wingdings" pitchFamily="2" charset="2"/>
              <a:buAutoNum type="arabicPeriod"/>
            </a:pPr>
            <a:r>
              <a:rPr lang="en-US"/>
              <a:t>RadixSort</a:t>
            </a:r>
          </a:p>
          <a:p>
            <a:pPr marL="381000" indent="-381000">
              <a:buSzTx/>
              <a:buFont typeface="Wingdings" pitchFamily="2" charset="2"/>
              <a:buAutoNum type="arabicPeriod"/>
            </a:pPr>
            <a:endParaRPr lang="en-US"/>
          </a:p>
          <a:p>
            <a:pPr marL="381000" indent="-381000">
              <a:buSzTx/>
              <a:buFont typeface="Wingdings" pitchFamily="2" charset="2"/>
              <a:buAutoNum type="arabicPeriod"/>
            </a:pPr>
            <a:r>
              <a:rPr lang="en-US"/>
              <a:t>BucketSort</a:t>
            </a:r>
          </a:p>
          <a:p>
            <a:pPr marL="381000" indent="-381000"/>
            <a:endParaRPr lang="en-US"/>
          </a:p>
          <a:p>
            <a:pPr marL="381000" indent="-381000">
              <a:buFont typeface="Wingdings" pitchFamily="2" charset="2"/>
              <a:buNone/>
            </a:pPr>
            <a:r>
              <a:rPr lang="en-US"/>
              <a:t>(</a:t>
            </a:r>
            <a:r>
              <a:rPr lang="en-US">
                <a:solidFill>
                  <a:schemeClr val="hlink"/>
                </a:solidFill>
              </a:rPr>
              <a:t>not</a:t>
            </a:r>
            <a:r>
              <a:rPr lang="en-US"/>
              <a:t> comparison-based, make </a:t>
            </a:r>
            <a:r>
              <a:rPr lang="en-US">
                <a:solidFill>
                  <a:schemeClr val="accent1"/>
                </a:solidFill>
              </a:rPr>
              <a:t>assumptions</a:t>
            </a:r>
            <a:r>
              <a:rPr lang="en-US"/>
              <a:t> on the input)</a:t>
            </a:r>
          </a:p>
          <a:p>
            <a:pPr marL="381000" indent="-381000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25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CountingSort</a:t>
            </a:r>
          </a:p>
        </p:txBody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>
                <a:solidFill>
                  <a:schemeClr val="accent1"/>
                </a:solidFill>
              </a:rPr>
              <a:t>Input</a:t>
            </a:r>
            <a:r>
              <a:rPr lang="en-US"/>
              <a:t>: array A[1..n] of numbers</a:t>
            </a:r>
          </a:p>
          <a:p>
            <a:pPr>
              <a:buFont typeface="Wingdings" pitchFamily="2" charset="2"/>
              <a:buNone/>
            </a:pPr>
            <a:r>
              <a:rPr lang="en-US">
                <a:solidFill>
                  <a:schemeClr val="accent1"/>
                </a:solidFill>
              </a:rPr>
              <a:t>Assumption</a:t>
            </a:r>
            <a:r>
              <a:rPr lang="en-US"/>
              <a:t>: the input elements are integers in the </a:t>
            </a:r>
            <a:r>
              <a:rPr lang="en-US">
                <a:solidFill>
                  <a:schemeClr val="accent1"/>
                </a:solidFill>
              </a:rPr>
              <a:t>range</a:t>
            </a:r>
            <a:r>
              <a:rPr lang="en-US"/>
              <a:t> </a:t>
            </a:r>
            <a:r>
              <a:rPr lang="en-US">
                <a:solidFill>
                  <a:schemeClr val="accent1"/>
                </a:solidFill>
              </a:rPr>
              <a:t>0</a:t>
            </a:r>
            <a:r>
              <a:rPr lang="en-US"/>
              <a:t> to </a:t>
            </a:r>
            <a:r>
              <a:rPr lang="en-US">
                <a:solidFill>
                  <a:schemeClr val="accent1"/>
                </a:solidFill>
              </a:rPr>
              <a:t>k</a:t>
            </a:r>
            <a:r>
              <a:rPr lang="en-US"/>
              <a:t>, for 	        some </a:t>
            </a:r>
            <a:r>
              <a:rPr lang="en-US">
                <a:solidFill>
                  <a:schemeClr val="accent1"/>
                </a:solidFill>
              </a:rPr>
              <a:t>k</a:t>
            </a:r>
          </a:p>
          <a:p>
            <a:pPr>
              <a:buFont typeface="Wingdings" pitchFamily="2" charset="2"/>
              <a:buNone/>
            </a:pPr>
            <a:endParaRPr lang="en-US">
              <a:solidFill>
                <a:schemeClr val="accent1"/>
              </a:solidFill>
            </a:endParaRPr>
          </a:p>
          <a:p>
            <a:pPr>
              <a:buFont typeface="Wingdings" pitchFamily="2" charset="2"/>
              <a:buNone/>
            </a:pPr>
            <a:endParaRPr lang="en-US">
              <a:solidFill>
                <a:schemeClr val="accent1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>
                <a:solidFill>
                  <a:schemeClr val="accent1"/>
                </a:solidFill>
              </a:rPr>
              <a:t>Main idea</a:t>
            </a:r>
            <a:r>
              <a:rPr lang="en-US"/>
              <a:t>:</a:t>
            </a:r>
            <a:r>
              <a:rPr lang="en-US">
                <a:solidFill>
                  <a:schemeClr val="accent1"/>
                </a:solidFill>
              </a:rPr>
              <a:t> </a:t>
            </a:r>
            <a:r>
              <a:rPr lang="en-US"/>
              <a:t>count for every A[</a:t>
            </a:r>
            <a:r>
              <a:rPr lang="en-US">
                <a:solidFill>
                  <a:schemeClr val="accent1"/>
                </a:solidFill>
              </a:rPr>
              <a:t>i</a:t>
            </a:r>
            <a:r>
              <a:rPr lang="en-US"/>
              <a:t>] the number of elements less than A[</a:t>
            </a:r>
            <a:r>
              <a:rPr lang="en-US">
                <a:solidFill>
                  <a:schemeClr val="accent1"/>
                </a:solidFill>
              </a:rPr>
              <a:t>i</a:t>
            </a:r>
            <a:r>
              <a:rPr lang="en-US"/>
              <a:t>]</a:t>
            </a:r>
            <a:br>
              <a:rPr lang="en-US"/>
            </a:br>
            <a:r>
              <a:rPr lang="en-US"/>
              <a:t>	     </a:t>
            </a:r>
            <a:r>
              <a:rPr lang="en-US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➨ </a:t>
            </a:r>
            <a:r>
              <a:rPr lang="en-US">
                <a:latin typeface=""/>
                <a:ea typeface="Arial Unicode MS" pitchFamily="34" charset="-128"/>
                <a:cs typeface="Arial Unicode MS" pitchFamily="34" charset="-128"/>
              </a:rPr>
              <a:t>position of A[</a:t>
            </a:r>
            <a:r>
              <a:rPr lang="en-US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>
                <a:latin typeface=""/>
                <a:ea typeface="Arial Unicode MS" pitchFamily="34" charset="-128"/>
                <a:cs typeface="Arial Unicode MS" pitchFamily="34" charset="-128"/>
              </a:rPr>
              <a:t>] in the output array</a:t>
            </a:r>
          </a:p>
          <a:p>
            <a:pPr>
              <a:buFont typeface="Wingdings" pitchFamily="2" charset="2"/>
              <a:buNone/>
            </a:pPr>
            <a:endParaRPr lang="en-US" sz="800">
              <a:latin typeface="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>
                <a:latin typeface=""/>
                <a:ea typeface="Arial Unicode MS" pitchFamily="34" charset="-128"/>
                <a:cs typeface="Arial Unicode MS" pitchFamily="34" charset="-128"/>
              </a:rPr>
              <a:t>		     Beware of elements that have the same value!</a:t>
            </a:r>
          </a:p>
          <a:p>
            <a:pPr>
              <a:buFont typeface="Wingdings" pitchFamily="2" charset="2"/>
              <a:buNone/>
            </a:pPr>
            <a:endParaRPr lang="en-US">
              <a:latin typeface="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nl-NL">
                <a:latin typeface=""/>
                <a:ea typeface="Arial Unicode MS" pitchFamily="34" charset="-128"/>
                <a:cs typeface="Arial Unicode MS" pitchFamily="34" charset="-128"/>
              </a:rPr>
              <a:t>position(</a:t>
            </a:r>
            <a:r>
              <a:rPr lang="nl-NL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nl-NL">
                <a:latin typeface=""/>
                <a:ea typeface="Arial Unicode MS" pitchFamily="34" charset="-128"/>
                <a:cs typeface="Arial Unicode MS" pitchFamily="34" charset="-128"/>
              </a:rPr>
              <a:t>)  =  number of elements less than A[</a:t>
            </a:r>
            <a:r>
              <a:rPr lang="nl-NL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nl-NL">
                <a:latin typeface=""/>
                <a:ea typeface="Arial Unicode MS" pitchFamily="34" charset="-128"/>
                <a:cs typeface="Arial Unicode MS" pitchFamily="34" charset="-128"/>
              </a:rPr>
              <a:t>] in A[1..</a:t>
            </a:r>
            <a:r>
              <a:rPr lang="nl-NL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n</a:t>
            </a:r>
            <a:r>
              <a:rPr lang="nl-NL">
                <a:latin typeface=""/>
                <a:ea typeface="Arial Unicode MS" pitchFamily="34" charset="-128"/>
                <a:cs typeface="Arial Unicode MS" pitchFamily="34" charset="-128"/>
              </a:rPr>
              <a:t>]</a:t>
            </a:r>
          </a:p>
          <a:p>
            <a:pPr>
              <a:buFont typeface="Wingdings" pitchFamily="2" charset="2"/>
              <a:buNone/>
            </a:pPr>
            <a:r>
              <a:rPr lang="nl-NL">
                <a:latin typeface=""/>
                <a:ea typeface="Arial Unicode MS" pitchFamily="34" charset="-128"/>
                <a:cs typeface="Arial Unicode MS" pitchFamily="34" charset="-128"/>
              </a:rPr>
              <a:t>                      +  number of elements equal to A[</a:t>
            </a:r>
            <a:r>
              <a:rPr lang="nl-NL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nl-NL">
                <a:latin typeface=""/>
                <a:ea typeface="Arial Unicode MS" pitchFamily="34" charset="-128"/>
                <a:cs typeface="Arial Unicode MS" pitchFamily="34" charset="-128"/>
              </a:rPr>
              <a:t>]  in A[1..</a:t>
            </a:r>
            <a:r>
              <a:rPr lang="nl-NL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nl-NL">
                <a:latin typeface=""/>
                <a:ea typeface="Arial Unicode MS" pitchFamily="34" charset="-128"/>
                <a:cs typeface="Arial Unicode MS" pitchFamily="34" charset="-128"/>
              </a:rPr>
              <a:t>]</a:t>
            </a:r>
          </a:p>
          <a:p>
            <a:pPr>
              <a:buFont typeface="Wingdings" pitchFamily="2" charset="2"/>
              <a:buNone/>
            </a:pPr>
            <a:endParaRPr lang="en-US">
              <a:latin typeface="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CountingSort</a:t>
            </a:r>
          </a:p>
        </p:txBody>
      </p:sp>
      <p:sp>
        <p:nvSpPr>
          <p:cNvPr id="324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nl-NL">
                <a:latin typeface=""/>
                <a:ea typeface="Arial Unicode MS" pitchFamily="34" charset="-128"/>
                <a:cs typeface="Arial Unicode MS" pitchFamily="34" charset="-128"/>
              </a:rPr>
              <a:t>position(</a:t>
            </a:r>
            <a:r>
              <a:rPr lang="nl-NL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nl-NL">
                <a:latin typeface=""/>
                <a:ea typeface="Arial Unicode MS" pitchFamily="34" charset="-128"/>
                <a:cs typeface="Arial Unicode MS" pitchFamily="34" charset="-128"/>
              </a:rPr>
              <a:t>)  =  number of elements less than A[</a:t>
            </a:r>
            <a:r>
              <a:rPr lang="nl-NL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nl-NL">
                <a:latin typeface=""/>
                <a:ea typeface="Arial Unicode MS" pitchFamily="34" charset="-128"/>
                <a:cs typeface="Arial Unicode MS" pitchFamily="34" charset="-128"/>
              </a:rPr>
              <a:t>] in A[1..</a:t>
            </a:r>
            <a:r>
              <a:rPr lang="nl-NL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n</a:t>
            </a:r>
            <a:r>
              <a:rPr lang="nl-NL">
                <a:latin typeface=""/>
                <a:ea typeface="Arial Unicode MS" pitchFamily="34" charset="-128"/>
                <a:cs typeface="Arial Unicode MS" pitchFamily="34" charset="-128"/>
              </a:rPr>
              <a:t>]</a:t>
            </a:r>
          </a:p>
          <a:p>
            <a:pPr>
              <a:buFont typeface="Wingdings" pitchFamily="2" charset="2"/>
              <a:buNone/>
            </a:pPr>
            <a:r>
              <a:rPr lang="nl-NL">
                <a:latin typeface=""/>
                <a:ea typeface="Arial Unicode MS" pitchFamily="34" charset="-128"/>
                <a:cs typeface="Arial Unicode MS" pitchFamily="34" charset="-128"/>
              </a:rPr>
              <a:t>                      +  number of elements equal to A[</a:t>
            </a:r>
            <a:r>
              <a:rPr lang="nl-NL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nl-NL">
                <a:latin typeface=""/>
                <a:ea typeface="Arial Unicode MS" pitchFamily="34" charset="-128"/>
                <a:cs typeface="Arial Unicode MS" pitchFamily="34" charset="-128"/>
              </a:rPr>
              <a:t>]  in A[1..</a:t>
            </a:r>
            <a:r>
              <a:rPr lang="nl-NL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nl-NL">
                <a:latin typeface=""/>
                <a:ea typeface="Arial Unicode MS" pitchFamily="34" charset="-128"/>
                <a:cs typeface="Arial Unicode MS" pitchFamily="34" charset="-128"/>
              </a:rPr>
              <a:t>]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  <p:sp>
        <p:nvSpPr>
          <p:cNvPr id="324612" name="Rectangle 4"/>
          <p:cNvSpPr>
            <a:spLocks noChangeArrowheads="1"/>
          </p:cNvSpPr>
          <p:nvPr/>
        </p:nvSpPr>
        <p:spPr bwMode="auto">
          <a:xfrm>
            <a:off x="1689100" y="2822575"/>
            <a:ext cx="360363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accent1"/>
                </a:solidFill>
              </a:rPr>
              <a:t>5</a:t>
            </a:r>
          </a:p>
        </p:txBody>
      </p:sp>
      <p:sp>
        <p:nvSpPr>
          <p:cNvPr id="324613" name="Rectangle 5"/>
          <p:cNvSpPr>
            <a:spLocks noChangeArrowheads="1"/>
          </p:cNvSpPr>
          <p:nvPr/>
        </p:nvSpPr>
        <p:spPr bwMode="auto">
          <a:xfrm>
            <a:off x="2049463" y="2822575"/>
            <a:ext cx="360362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3</a:t>
            </a:r>
          </a:p>
        </p:txBody>
      </p:sp>
      <p:sp>
        <p:nvSpPr>
          <p:cNvPr id="324614" name="Rectangle 6"/>
          <p:cNvSpPr>
            <a:spLocks noChangeArrowheads="1"/>
          </p:cNvSpPr>
          <p:nvPr/>
        </p:nvSpPr>
        <p:spPr bwMode="auto">
          <a:xfrm>
            <a:off x="2409825" y="2822575"/>
            <a:ext cx="360363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10</a:t>
            </a:r>
          </a:p>
        </p:txBody>
      </p:sp>
      <p:sp>
        <p:nvSpPr>
          <p:cNvPr id="324615" name="Rectangle 7"/>
          <p:cNvSpPr>
            <a:spLocks noChangeArrowheads="1"/>
          </p:cNvSpPr>
          <p:nvPr/>
        </p:nvSpPr>
        <p:spPr bwMode="auto">
          <a:xfrm>
            <a:off x="2770188" y="2822575"/>
            <a:ext cx="360362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accent1"/>
                </a:solidFill>
              </a:rPr>
              <a:t>5</a:t>
            </a:r>
          </a:p>
        </p:txBody>
      </p:sp>
      <p:sp>
        <p:nvSpPr>
          <p:cNvPr id="324616" name="Rectangle 8"/>
          <p:cNvSpPr>
            <a:spLocks noChangeArrowheads="1"/>
          </p:cNvSpPr>
          <p:nvPr/>
        </p:nvSpPr>
        <p:spPr bwMode="auto">
          <a:xfrm>
            <a:off x="3128963" y="2822575"/>
            <a:ext cx="360362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4</a:t>
            </a:r>
          </a:p>
        </p:txBody>
      </p:sp>
      <p:sp>
        <p:nvSpPr>
          <p:cNvPr id="324617" name="Rectangle 9"/>
          <p:cNvSpPr>
            <a:spLocks noChangeArrowheads="1"/>
          </p:cNvSpPr>
          <p:nvPr/>
        </p:nvSpPr>
        <p:spPr bwMode="auto">
          <a:xfrm>
            <a:off x="3489325" y="2822575"/>
            <a:ext cx="360363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folHlink"/>
                </a:solidFill>
              </a:rPr>
              <a:t>5</a:t>
            </a:r>
          </a:p>
        </p:txBody>
      </p:sp>
      <p:sp>
        <p:nvSpPr>
          <p:cNvPr id="324618" name="Rectangle 10"/>
          <p:cNvSpPr>
            <a:spLocks noChangeArrowheads="1"/>
          </p:cNvSpPr>
          <p:nvPr/>
        </p:nvSpPr>
        <p:spPr bwMode="auto">
          <a:xfrm>
            <a:off x="3849688" y="2822575"/>
            <a:ext cx="360362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7</a:t>
            </a:r>
          </a:p>
        </p:txBody>
      </p:sp>
      <p:sp>
        <p:nvSpPr>
          <p:cNvPr id="324619" name="Rectangle 11"/>
          <p:cNvSpPr>
            <a:spLocks noChangeArrowheads="1"/>
          </p:cNvSpPr>
          <p:nvPr/>
        </p:nvSpPr>
        <p:spPr bwMode="auto">
          <a:xfrm>
            <a:off x="4210050" y="2822575"/>
            <a:ext cx="360363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7</a:t>
            </a:r>
          </a:p>
        </p:txBody>
      </p:sp>
      <p:sp>
        <p:nvSpPr>
          <p:cNvPr id="324620" name="Rectangle 12"/>
          <p:cNvSpPr>
            <a:spLocks noChangeArrowheads="1"/>
          </p:cNvSpPr>
          <p:nvPr/>
        </p:nvSpPr>
        <p:spPr bwMode="auto">
          <a:xfrm>
            <a:off x="4570413" y="2822575"/>
            <a:ext cx="360362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9</a:t>
            </a:r>
          </a:p>
        </p:txBody>
      </p:sp>
      <p:sp>
        <p:nvSpPr>
          <p:cNvPr id="324621" name="Rectangle 13"/>
          <p:cNvSpPr>
            <a:spLocks noChangeArrowheads="1"/>
          </p:cNvSpPr>
          <p:nvPr/>
        </p:nvSpPr>
        <p:spPr bwMode="auto">
          <a:xfrm>
            <a:off x="4930775" y="2822575"/>
            <a:ext cx="360363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3</a:t>
            </a:r>
          </a:p>
        </p:txBody>
      </p:sp>
      <p:sp>
        <p:nvSpPr>
          <p:cNvPr id="324622" name="Rectangle 14"/>
          <p:cNvSpPr>
            <a:spLocks noChangeArrowheads="1"/>
          </p:cNvSpPr>
          <p:nvPr/>
        </p:nvSpPr>
        <p:spPr bwMode="auto">
          <a:xfrm>
            <a:off x="5291138" y="2822575"/>
            <a:ext cx="360362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10</a:t>
            </a:r>
          </a:p>
        </p:txBody>
      </p:sp>
      <p:sp>
        <p:nvSpPr>
          <p:cNvPr id="324623" name="Rectangle 15"/>
          <p:cNvSpPr>
            <a:spLocks noChangeArrowheads="1"/>
          </p:cNvSpPr>
          <p:nvPr/>
        </p:nvSpPr>
        <p:spPr bwMode="auto">
          <a:xfrm>
            <a:off x="5651500" y="2822575"/>
            <a:ext cx="360363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8</a:t>
            </a:r>
          </a:p>
        </p:txBody>
      </p:sp>
      <p:sp>
        <p:nvSpPr>
          <p:cNvPr id="324624" name="Rectangle 16"/>
          <p:cNvSpPr>
            <a:spLocks noChangeArrowheads="1"/>
          </p:cNvSpPr>
          <p:nvPr/>
        </p:nvSpPr>
        <p:spPr bwMode="auto">
          <a:xfrm>
            <a:off x="6010275" y="2822575"/>
            <a:ext cx="360363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accent1"/>
                </a:solidFill>
              </a:rPr>
              <a:t>5</a:t>
            </a:r>
          </a:p>
        </p:txBody>
      </p:sp>
      <p:sp>
        <p:nvSpPr>
          <p:cNvPr id="324625" name="Rectangle 17"/>
          <p:cNvSpPr>
            <a:spLocks noChangeArrowheads="1"/>
          </p:cNvSpPr>
          <p:nvPr/>
        </p:nvSpPr>
        <p:spPr bwMode="auto">
          <a:xfrm>
            <a:off x="6370638" y="2822575"/>
            <a:ext cx="360362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3</a:t>
            </a:r>
          </a:p>
        </p:txBody>
      </p:sp>
      <p:sp>
        <p:nvSpPr>
          <p:cNvPr id="324626" name="Rectangle 18"/>
          <p:cNvSpPr>
            <a:spLocks noChangeArrowheads="1"/>
          </p:cNvSpPr>
          <p:nvPr/>
        </p:nvSpPr>
        <p:spPr bwMode="auto">
          <a:xfrm>
            <a:off x="6731000" y="2822575"/>
            <a:ext cx="360363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3</a:t>
            </a:r>
          </a:p>
        </p:txBody>
      </p:sp>
      <p:sp>
        <p:nvSpPr>
          <p:cNvPr id="324627" name="Rectangle 19"/>
          <p:cNvSpPr>
            <a:spLocks noChangeArrowheads="1"/>
          </p:cNvSpPr>
          <p:nvPr/>
        </p:nvSpPr>
        <p:spPr bwMode="auto">
          <a:xfrm>
            <a:off x="7091363" y="2822575"/>
            <a:ext cx="360362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8</a:t>
            </a:r>
          </a:p>
        </p:txBody>
      </p:sp>
      <p:sp>
        <p:nvSpPr>
          <p:cNvPr id="324629" name="Rectangle 21"/>
          <p:cNvSpPr>
            <a:spLocks noChangeArrowheads="1"/>
          </p:cNvSpPr>
          <p:nvPr/>
        </p:nvSpPr>
        <p:spPr bwMode="auto">
          <a:xfrm>
            <a:off x="1689100" y="4297363"/>
            <a:ext cx="360363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3</a:t>
            </a:r>
          </a:p>
        </p:txBody>
      </p:sp>
      <p:sp>
        <p:nvSpPr>
          <p:cNvPr id="324630" name="Rectangle 22"/>
          <p:cNvSpPr>
            <a:spLocks noChangeArrowheads="1"/>
          </p:cNvSpPr>
          <p:nvPr/>
        </p:nvSpPr>
        <p:spPr bwMode="auto">
          <a:xfrm>
            <a:off x="2049463" y="4297363"/>
            <a:ext cx="360362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3</a:t>
            </a:r>
          </a:p>
        </p:txBody>
      </p:sp>
      <p:sp>
        <p:nvSpPr>
          <p:cNvPr id="324631" name="Rectangle 23"/>
          <p:cNvSpPr>
            <a:spLocks noChangeArrowheads="1"/>
          </p:cNvSpPr>
          <p:nvPr/>
        </p:nvSpPr>
        <p:spPr bwMode="auto">
          <a:xfrm>
            <a:off x="2409825" y="4297363"/>
            <a:ext cx="360363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3</a:t>
            </a:r>
          </a:p>
        </p:txBody>
      </p:sp>
      <p:sp>
        <p:nvSpPr>
          <p:cNvPr id="324632" name="Rectangle 24"/>
          <p:cNvSpPr>
            <a:spLocks noChangeArrowheads="1"/>
          </p:cNvSpPr>
          <p:nvPr/>
        </p:nvSpPr>
        <p:spPr bwMode="auto">
          <a:xfrm>
            <a:off x="2770188" y="4297363"/>
            <a:ext cx="360362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3</a:t>
            </a:r>
          </a:p>
        </p:txBody>
      </p:sp>
      <p:sp>
        <p:nvSpPr>
          <p:cNvPr id="324633" name="Rectangle 25"/>
          <p:cNvSpPr>
            <a:spLocks noChangeArrowheads="1"/>
          </p:cNvSpPr>
          <p:nvPr/>
        </p:nvSpPr>
        <p:spPr bwMode="auto">
          <a:xfrm>
            <a:off x="3128963" y="4297363"/>
            <a:ext cx="360362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4</a:t>
            </a:r>
          </a:p>
        </p:txBody>
      </p:sp>
      <p:sp>
        <p:nvSpPr>
          <p:cNvPr id="324634" name="Rectangle 26"/>
          <p:cNvSpPr>
            <a:spLocks noChangeArrowheads="1"/>
          </p:cNvSpPr>
          <p:nvPr/>
        </p:nvSpPr>
        <p:spPr bwMode="auto">
          <a:xfrm>
            <a:off x="3489325" y="4297363"/>
            <a:ext cx="360363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accent1"/>
                </a:solidFill>
              </a:rPr>
              <a:t>5</a:t>
            </a:r>
          </a:p>
        </p:txBody>
      </p:sp>
      <p:sp>
        <p:nvSpPr>
          <p:cNvPr id="324635" name="Rectangle 27"/>
          <p:cNvSpPr>
            <a:spLocks noChangeArrowheads="1"/>
          </p:cNvSpPr>
          <p:nvPr/>
        </p:nvSpPr>
        <p:spPr bwMode="auto">
          <a:xfrm>
            <a:off x="3849688" y="4297363"/>
            <a:ext cx="360362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accent1"/>
                </a:solidFill>
              </a:rPr>
              <a:t>5</a:t>
            </a:r>
          </a:p>
        </p:txBody>
      </p:sp>
      <p:sp>
        <p:nvSpPr>
          <p:cNvPr id="324636" name="Rectangle 28"/>
          <p:cNvSpPr>
            <a:spLocks noChangeArrowheads="1"/>
          </p:cNvSpPr>
          <p:nvPr/>
        </p:nvSpPr>
        <p:spPr bwMode="auto">
          <a:xfrm>
            <a:off x="4210050" y="4297363"/>
            <a:ext cx="360363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folHlink"/>
                </a:solidFill>
              </a:rPr>
              <a:t>5</a:t>
            </a:r>
          </a:p>
        </p:txBody>
      </p:sp>
      <p:sp>
        <p:nvSpPr>
          <p:cNvPr id="324637" name="Rectangle 29"/>
          <p:cNvSpPr>
            <a:spLocks noChangeArrowheads="1"/>
          </p:cNvSpPr>
          <p:nvPr/>
        </p:nvSpPr>
        <p:spPr bwMode="auto">
          <a:xfrm>
            <a:off x="4570413" y="4297363"/>
            <a:ext cx="360362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accent1"/>
                </a:solidFill>
              </a:rPr>
              <a:t>5</a:t>
            </a:r>
          </a:p>
        </p:txBody>
      </p:sp>
      <p:sp>
        <p:nvSpPr>
          <p:cNvPr id="324638" name="Rectangle 30"/>
          <p:cNvSpPr>
            <a:spLocks noChangeArrowheads="1"/>
          </p:cNvSpPr>
          <p:nvPr/>
        </p:nvSpPr>
        <p:spPr bwMode="auto">
          <a:xfrm>
            <a:off x="4930775" y="4297363"/>
            <a:ext cx="360363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7</a:t>
            </a:r>
          </a:p>
        </p:txBody>
      </p:sp>
      <p:sp>
        <p:nvSpPr>
          <p:cNvPr id="324639" name="Rectangle 31"/>
          <p:cNvSpPr>
            <a:spLocks noChangeArrowheads="1"/>
          </p:cNvSpPr>
          <p:nvPr/>
        </p:nvSpPr>
        <p:spPr bwMode="auto">
          <a:xfrm>
            <a:off x="5291138" y="4297363"/>
            <a:ext cx="360362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7</a:t>
            </a:r>
          </a:p>
        </p:txBody>
      </p:sp>
      <p:sp>
        <p:nvSpPr>
          <p:cNvPr id="324640" name="Rectangle 32"/>
          <p:cNvSpPr>
            <a:spLocks noChangeArrowheads="1"/>
          </p:cNvSpPr>
          <p:nvPr/>
        </p:nvSpPr>
        <p:spPr bwMode="auto">
          <a:xfrm>
            <a:off x="5651500" y="4297363"/>
            <a:ext cx="360363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8</a:t>
            </a:r>
          </a:p>
        </p:txBody>
      </p:sp>
      <p:sp>
        <p:nvSpPr>
          <p:cNvPr id="324641" name="Rectangle 33"/>
          <p:cNvSpPr>
            <a:spLocks noChangeArrowheads="1"/>
          </p:cNvSpPr>
          <p:nvPr/>
        </p:nvSpPr>
        <p:spPr bwMode="auto">
          <a:xfrm>
            <a:off x="6010275" y="4297363"/>
            <a:ext cx="360363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8</a:t>
            </a:r>
          </a:p>
        </p:txBody>
      </p:sp>
      <p:sp>
        <p:nvSpPr>
          <p:cNvPr id="324642" name="Rectangle 34"/>
          <p:cNvSpPr>
            <a:spLocks noChangeArrowheads="1"/>
          </p:cNvSpPr>
          <p:nvPr/>
        </p:nvSpPr>
        <p:spPr bwMode="auto">
          <a:xfrm>
            <a:off x="6370638" y="4297363"/>
            <a:ext cx="360362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9</a:t>
            </a:r>
          </a:p>
        </p:txBody>
      </p:sp>
      <p:sp>
        <p:nvSpPr>
          <p:cNvPr id="324643" name="Rectangle 35"/>
          <p:cNvSpPr>
            <a:spLocks noChangeArrowheads="1"/>
          </p:cNvSpPr>
          <p:nvPr/>
        </p:nvSpPr>
        <p:spPr bwMode="auto">
          <a:xfrm>
            <a:off x="6731000" y="4297363"/>
            <a:ext cx="360363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10</a:t>
            </a:r>
          </a:p>
        </p:txBody>
      </p:sp>
      <p:sp>
        <p:nvSpPr>
          <p:cNvPr id="324644" name="Rectangle 36"/>
          <p:cNvSpPr>
            <a:spLocks noChangeArrowheads="1"/>
          </p:cNvSpPr>
          <p:nvPr/>
        </p:nvSpPr>
        <p:spPr bwMode="auto">
          <a:xfrm>
            <a:off x="7091363" y="4297363"/>
            <a:ext cx="360362" cy="35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10</a:t>
            </a:r>
          </a:p>
        </p:txBody>
      </p:sp>
      <p:sp>
        <p:nvSpPr>
          <p:cNvPr id="324646" name="Line 38"/>
          <p:cNvSpPr>
            <a:spLocks noChangeShapeType="1"/>
          </p:cNvSpPr>
          <p:nvPr/>
        </p:nvSpPr>
        <p:spPr bwMode="auto">
          <a:xfrm>
            <a:off x="1692275" y="4765675"/>
            <a:ext cx="1800225" cy="0"/>
          </a:xfrm>
          <a:prstGeom prst="line">
            <a:avLst/>
          </a:prstGeom>
          <a:noFill/>
          <a:ln w="28575">
            <a:solidFill>
              <a:srgbClr val="77777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4647" name="Text Box 39"/>
          <p:cNvSpPr txBox="1">
            <a:spLocks noChangeArrowheads="1"/>
          </p:cNvSpPr>
          <p:nvPr/>
        </p:nvSpPr>
        <p:spPr bwMode="auto">
          <a:xfrm>
            <a:off x="1765300" y="4832350"/>
            <a:ext cx="160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/>
              <a:t>numbers &lt; 5</a:t>
            </a:r>
          </a:p>
        </p:txBody>
      </p:sp>
      <p:sp>
        <p:nvSpPr>
          <p:cNvPr id="324648" name="Line 40"/>
          <p:cNvSpPr>
            <a:spLocks noChangeShapeType="1"/>
          </p:cNvSpPr>
          <p:nvPr/>
        </p:nvSpPr>
        <p:spPr bwMode="auto">
          <a:xfrm flipV="1">
            <a:off x="1692275" y="4694238"/>
            <a:ext cx="0" cy="71437"/>
          </a:xfrm>
          <a:prstGeom prst="line">
            <a:avLst/>
          </a:prstGeom>
          <a:noFill/>
          <a:ln w="28575">
            <a:solidFill>
              <a:srgbClr val="77777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4649" name="Line 41"/>
          <p:cNvSpPr>
            <a:spLocks noChangeShapeType="1"/>
          </p:cNvSpPr>
          <p:nvPr/>
        </p:nvSpPr>
        <p:spPr bwMode="auto">
          <a:xfrm flipV="1">
            <a:off x="3492500" y="4694238"/>
            <a:ext cx="0" cy="71437"/>
          </a:xfrm>
          <a:prstGeom prst="line">
            <a:avLst/>
          </a:prstGeom>
          <a:noFill/>
          <a:ln w="28575">
            <a:solidFill>
              <a:srgbClr val="777777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4650" name="Line 42"/>
          <p:cNvSpPr>
            <a:spLocks noChangeShapeType="1"/>
          </p:cNvSpPr>
          <p:nvPr/>
        </p:nvSpPr>
        <p:spPr bwMode="auto">
          <a:xfrm>
            <a:off x="1908175" y="3254375"/>
            <a:ext cx="1727200" cy="1008063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4651" name="Line 43"/>
          <p:cNvSpPr>
            <a:spLocks noChangeShapeType="1"/>
          </p:cNvSpPr>
          <p:nvPr/>
        </p:nvSpPr>
        <p:spPr bwMode="auto">
          <a:xfrm>
            <a:off x="2987675" y="3254375"/>
            <a:ext cx="1008063" cy="1008063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4652" name="Line 44"/>
          <p:cNvSpPr>
            <a:spLocks noChangeShapeType="1"/>
          </p:cNvSpPr>
          <p:nvPr/>
        </p:nvSpPr>
        <p:spPr bwMode="auto">
          <a:xfrm>
            <a:off x="3708400" y="3254375"/>
            <a:ext cx="647700" cy="1008063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4653" name="Line 45"/>
          <p:cNvSpPr>
            <a:spLocks noChangeShapeType="1"/>
          </p:cNvSpPr>
          <p:nvPr/>
        </p:nvSpPr>
        <p:spPr bwMode="auto">
          <a:xfrm flipH="1">
            <a:off x="4716463" y="3254375"/>
            <a:ext cx="1512887" cy="1008063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4654" name="Text Box 46"/>
          <p:cNvSpPr txBox="1">
            <a:spLocks noChangeArrowheads="1"/>
          </p:cNvSpPr>
          <p:nvPr/>
        </p:nvSpPr>
        <p:spPr bwMode="auto">
          <a:xfrm>
            <a:off x="4319588" y="5270500"/>
            <a:ext cx="3281362" cy="730250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US"/>
              <a:t>third </a:t>
            </a:r>
            <a:r>
              <a:rPr lang="en-US">
                <a:solidFill>
                  <a:schemeClr val="folHlink"/>
                </a:solidFill>
              </a:rPr>
              <a:t>5</a:t>
            </a:r>
            <a:r>
              <a:rPr lang="en-US"/>
              <a:t> from left </a:t>
            </a:r>
            <a:br>
              <a:rPr lang="en-US"/>
            </a:br>
            <a:r>
              <a:rPr lang="en-US"/>
              <a:t>position: (# less than </a:t>
            </a:r>
            <a:r>
              <a:rPr lang="en-US">
                <a:solidFill>
                  <a:schemeClr val="folHlink"/>
                </a:solidFill>
              </a:rPr>
              <a:t>5</a:t>
            </a:r>
            <a:r>
              <a:rPr lang="en-US"/>
              <a:t>) + 3</a:t>
            </a:r>
          </a:p>
        </p:txBody>
      </p:sp>
      <p:sp>
        <p:nvSpPr>
          <p:cNvPr id="324655" name="Line 47"/>
          <p:cNvSpPr>
            <a:spLocks noChangeShapeType="1"/>
          </p:cNvSpPr>
          <p:nvPr/>
        </p:nvSpPr>
        <p:spPr bwMode="auto">
          <a:xfrm>
            <a:off x="4398963" y="4708525"/>
            <a:ext cx="0" cy="503238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4660" name="Line 52"/>
          <p:cNvSpPr>
            <a:spLocks noChangeShapeType="1"/>
          </p:cNvSpPr>
          <p:nvPr/>
        </p:nvSpPr>
        <p:spPr bwMode="auto">
          <a:xfrm>
            <a:off x="457200" y="2266950"/>
            <a:ext cx="86868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CountingSort</a:t>
            </a:r>
          </a:p>
        </p:txBody>
      </p:sp>
      <p:sp>
        <p:nvSpPr>
          <p:cNvPr id="32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nl-NL">
                <a:latin typeface=""/>
                <a:ea typeface="Arial Unicode MS" pitchFamily="34" charset="-128"/>
                <a:cs typeface="Arial Unicode MS" pitchFamily="34" charset="-128"/>
              </a:rPr>
              <a:t>position(</a:t>
            </a:r>
            <a:r>
              <a:rPr lang="nl-NL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nl-NL">
                <a:latin typeface=""/>
                <a:ea typeface="Arial Unicode MS" pitchFamily="34" charset="-128"/>
                <a:cs typeface="Arial Unicode MS" pitchFamily="34" charset="-128"/>
              </a:rPr>
              <a:t>)  =  number of elements less than A[</a:t>
            </a:r>
            <a:r>
              <a:rPr lang="nl-NL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nl-NL">
                <a:latin typeface=""/>
                <a:ea typeface="Arial Unicode MS" pitchFamily="34" charset="-128"/>
                <a:cs typeface="Arial Unicode MS" pitchFamily="34" charset="-128"/>
              </a:rPr>
              <a:t>] in A[1..</a:t>
            </a:r>
            <a:r>
              <a:rPr lang="nl-NL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n</a:t>
            </a:r>
            <a:r>
              <a:rPr lang="nl-NL">
                <a:latin typeface=""/>
                <a:ea typeface="Arial Unicode MS" pitchFamily="34" charset="-128"/>
                <a:cs typeface="Arial Unicode MS" pitchFamily="34" charset="-128"/>
              </a:rPr>
              <a:t>]</a:t>
            </a:r>
          </a:p>
          <a:p>
            <a:pPr>
              <a:buFont typeface="Wingdings" pitchFamily="2" charset="2"/>
              <a:buNone/>
            </a:pPr>
            <a:r>
              <a:rPr lang="nl-NL">
                <a:latin typeface=""/>
                <a:ea typeface="Arial Unicode MS" pitchFamily="34" charset="-128"/>
                <a:cs typeface="Arial Unicode MS" pitchFamily="34" charset="-128"/>
              </a:rPr>
              <a:t>                      +  number of elements equal to A[</a:t>
            </a:r>
            <a:r>
              <a:rPr lang="nl-NL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nl-NL">
                <a:latin typeface=""/>
                <a:ea typeface="Arial Unicode MS" pitchFamily="34" charset="-128"/>
                <a:cs typeface="Arial Unicode MS" pitchFamily="34" charset="-128"/>
              </a:rPr>
              <a:t>]  in A[1..</a:t>
            </a:r>
            <a:r>
              <a:rPr lang="nl-NL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nl-NL">
                <a:latin typeface=""/>
                <a:ea typeface="Arial Unicode MS" pitchFamily="34" charset="-128"/>
                <a:cs typeface="Arial Unicode MS" pitchFamily="34" charset="-128"/>
              </a:rPr>
              <a:t>]</a:t>
            </a:r>
          </a:p>
          <a:p>
            <a:pPr>
              <a:buFont typeface="Wingdings" pitchFamily="2" charset="2"/>
              <a:buNone/>
            </a:pPr>
            <a:endParaRPr lang="nl-NL">
              <a:latin typeface="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None/>
            </a:pPr>
            <a:endParaRPr lang="nl-NL">
              <a:latin typeface="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nl-NL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Lemma</a:t>
            </a:r>
            <a:r>
              <a:rPr lang="nl-NL">
                <a:latin typeface="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nl-NL">
                <a:latin typeface=""/>
                <a:ea typeface="Arial Unicode MS" pitchFamily="34" charset="-128"/>
                <a:cs typeface="Arial Unicode MS" pitchFamily="34" charset="-128"/>
              </a:rPr>
            </a:br>
            <a:r>
              <a:rPr lang="nl-NL">
                <a:latin typeface=""/>
                <a:ea typeface="Arial Unicode MS" pitchFamily="34" charset="-128"/>
                <a:cs typeface="Arial Unicode MS" pitchFamily="34" charset="-128"/>
              </a:rPr>
              <a:t>If every element A[</a:t>
            </a:r>
            <a:r>
              <a:rPr lang="nl-NL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nl-NL">
                <a:latin typeface=""/>
                <a:ea typeface="Arial Unicode MS" pitchFamily="34" charset="-128"/>
                <a:cs typeface="Arial Unicode MS" pitchFamily="34" charset="-128"/>
              </a:rPr>
              <a:t>] is placed on position(</a:t>
            </a:r>
            <a:r>
              <a:rPr lang="nl-NL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nl-NL">
                <a:latin typeface=""/>
                <a:ea typeface="Arial Unicode MS" pitchFamily="34" charset="-128"/>
                <a:cs typeface="Arial Unicode MS" pitchFamily="34" charset="-128"/>
              </a:rPr>
              <a:t>), then the array is sorted and the sorted order is </a:t>
            </a:r>
            <a:r>
              <a:rPr lang="nl-NL">
                <a:solidFill>
                  <a:schemeClr val="accent2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stable</a:t>
            </a:r>
            <a:r>
              <a:rPr lang="nl-NL">
                <a:latin typeface="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  <p:sp>
        <p:nvSpPr>
          <p:cNvPr id="325678" name="Text Box 46"/>
          <p:cNvSpPr txBox="1">
            <a:spLocks noChangeArrowheads="1"/>
          </p:cNvSpPr>
          <p:nvPr/>
        </p:nvSpPr>
        <p:spPr bwMode="auto">
          <a:xfrm>
            <a:off x="2784475" y="4249738"/>
            <a:ext cx="4716463" cy="1035050"/>
          </a:xfrm>
          <a:prstGeom prst="rect">
            <a:avLst/>
          </a:prstGeom>
          <a:noFill/>
          <a:ln w="28575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en-US"/>
              <a:t>Numbers with the same value appear in the same order in the output array as they do in the input array.</a:t>
            </a:r>
          </a:p>
        </p:txBody>
      </p:sp>
      <p:sp>
        <p:nvSpPr>
          <p:cNvPr id="325679" name="Line 47"/>
          <p:cNvSpPr>
            <a:spLocks noChangeShapeType="1"/>
          </p:cNvSpPr>
          <p:nvPr/>
        </p:nvSpPr>
        <p:spPr bwMode="auto">
          <a:xfrm>
            <a:off x="3832225" y="3730625"/>
            <a:ext cx="0" cy="449263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325680" name="Line 48"/>
          <p:cNvSpPr>
            <a:spLocks noChangeShapeType="1"/>
          </p:cNvSpPr>
          <p:nvPr/>
        </p:nvSpPr>
        <p:spPr bwMode="auto">
          <a:xfrm>
            <a:off x="457200" y="2266950"/>
            <a:ext cx="86868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25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5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5678" grpId="0" animBg="1"/>
      <p:bldP spid="32567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2625" y="2922588"/>
            <a:ext cx="7778750" cy="574675"/>
          </a:xfrm>
        </p:spPr>
        <p:txBody>
          <a:bodyPr/>
          <a:lstStyle/>
          <a:p>
            <a:pPr algn="ctr"/>
            <a:r>
              <a:rPr lang="en-US">
                <a:cs typeface="Arial" pitchFamily="34" charset="0"/>
              </a:rPr>
              <a:t>Building a heap</a:t>
            </a:r>
            <a:endParaRPr lang="el-GR">
              <a:cs typeface="Arial" pitchFamily="34" charset="0"/>
            </a:endParaRPr>
          </a:p>
        </p:txBody>
      </p:sp>
      <p:sp>
        <p:nvSpPr>
          <p:cNvPr id="304131" name="Rectangle 3"/>
          <p:cNvSpPr>
            <a:spLocks noChangeArrowheads="1"/>
          </p:cNvSpPr>
          <p:nvPr/>
        </p:nvSpPr>
        <p:spPr bwMode="auto">
          <a:xfrm>
            <a:off x="420688" y="711200"/>
            <a:ext cx="8723312" cy="550863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304132" name="Line 4"/>
          <p:cNvSpPr>
            <a:spLocks noChangeShapeType="1"/>
          </p:cNvSpPr>
          <p:nvPr/>
        </p:nvSpPr>
        <p:spPr bwMode="auto">
          <a:xfrm>
            <a:off x="457200" y="2781300"/>
            <a:ext cx="86868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4133" name="Line 5"/>
          <p:cNvSpPr>
            <a:spLocks noChangeShapeType="1"/>
          </p:cNvSpPr>
          <p:nvPr/>
        </p:nvSpPr>
        <p:spPr bwMode="auto">
          <a:xfrm>
            <a:off x="457200" y="3638550"/>
            <a:ext cx="86868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4134" name="Rectangle 6"/>
          <p:cNvSpPr>
            <a:spLocks noChangeArrowheads="1"/>
          </p:cNvSpPr>
          <p:nvPr/>
        </p:nvSpPr>
        <p:spPr bwMode="auto">
          <a:xfrm>
            <a:off x="682625" y="4079875"/>
            <a:ext cx="777875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>
              <a:spcBef>
                <a:spcPct val="0"/>
              </a:spcBef>
            </a:pPr>
            <a:r>
              <a:rPr lang="en-US" sz="3600">
                <a:solidFill>
                  <a:schemeClr val="accent1"/>
                </a:solidFill>
                <a:latin typeface="TUE Meta" pitchFamily="34" charset="0"/>
                <a:cs typeface="Arial" pitchFamily="34" charset="0"/>
              </a:rPr>
              <a:t>One more time … </a:t>
            </a:r>
            <a:endParaRPr lang="el-GR" sz="3600">
              <a:solidFill>
                <a:schemeClr val="accent1"/>
              </a:solidFill>
              <a:latin typeface="TUE Meta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CountingSort</a:t>
            </a:r>
          </a:p>
        </p:txBody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81000" indent="-381000">
              <a:spcBef>
                <a:spcPct val="30000"/>
              </a:spcBef>
              <a:buClrTx/>
              <a:buSzTx/>
              <a:buFontTx/>
              <a:buNone/>
            </a:pPr>
            <a:r>
              <a:rPr lang="en-US">
                <a:solidFill>
                  <a:schemeClr val="accent1"/>
                </a:solidFill>
              </a:rPr>
              <a:t>CountingSort</a:t>
            </a:r>
            <a:r>
              <a:rPr lang="en-US"/>
              <a:t>(A,k)</a:t>
            </a:r>
          </a:p>
          <a:p>
            <a:pPr marL="381000" indent="-381000">
              <a:spcBef>
                <a:spcPct val="30000"/>
              </a:spcBef>
              <a:buClrTx/>
              <a:buSzTx/>
              <a:buFontTx/>
              <a:buNone/>
            </a:pPr>
            <a:r>
              <a:rPr lang="en-US">
                <a:cs typeface="Arial" pitchFamily="34" charset="0"/>
              </a:rPr>
              <a:t>►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>
                <a:ea typeface="Arial Unicode MS" pitchFamily="34" charset="-128"/>
                <a:cs typeface="Arial Unicode MS" pitchFamily="34" charset="-128"/>
              </a:rPr>
              <a:t>Input: array A[1..n] of integers in the range 0..k</a:t>
            </a:r>
          </a:p>
          <a:p>
            <a:pPr marL="381000" indent="-381000">
              <a:spcBef>
                <a:spcPct val="30000"/>
              </a:spcBef>
              <a:buClrTx/>
              <a:buSzTx/>
              <a:buFontTx/>
              <a:buNone/>
            </a:pPr>
            <a:r>
              <a:rPr lang="en-US"/>
              <a:t>►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>
                <a:ea typeface="Arial Unicode MS" pitchFamily="34" charset="-128"/>
                <a:cs typeface="Arial Unicode MS" pitchFamily="34" charset="-128"/>
              </a:rPr>
              <a:t>Output: array B[1..n] which contains the elements of A, sorted</a:t>
            </a:r>
          </a:p>
          <a:p>
            <a:pPr marL="381000" indent="-381000">
              <a:spcBef>
                <a:spcPct val="30000"/>
              </a:spcBef>
              <a:buClrTx/>
              <a:buSzTx/>
              <a:buFontTx/>
              <a:buAutoNum type="arabicPeriod"/>
            </a:pPr>
            <a:r>
              <a:rPr lang="en-US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b="1">
                <a:ea typeface="Arial Unicode MS" pitchFamily="34" charset="-128"/>
                <a:cs typeface="Arial Unicode MS" pitchFamily="34" charset="-128"/>
              </a:rPr>
              <a:t>for  </a:t>
            </a:r>
            <a:r>
              <a:rPr lang="en-US">
                <a:ea typeface="Arial Unicode MS" pitchFamily="34" charset="-128"/>
                <a:cs typeface="Arial Unicode MS" pitchFamily="34" charset="-128"/>
              </a:rPr>
              <a:t>i </a:t>
            </a:r>
            <a:r>
              <a:rPr lang="en-US"/>
              <a:t>= </a:t>
            </a:r>
            <a:r>
              <a:rPr lang="en-US">
                <a:ea typeface="Arial Unicode MS" pitchFamily="34" charset="-128"/>
                <a:cs typeface="Arial" pitchFamily="34" charset="0"/>
              </a:rPr>
              <a:t>0  </a:t>
            </a:r>
            <a:r>
              <a:rPr lang="en-US" b="1">
                <a:ea typeface="Arial Unicode MS" pitchFamily="34" charset="-128"/>
                <a:cs typeface="Arial" pitchFamily="34" charset="0"/>
              </a:rPr>
              <a:t>to </a:t>
            </a:r>
            <a:r>
              <a:rPr lang="en-US">
                <a:ea typeface="Arial Unicode MS" pitchFamily="34" charset="-128"/>
                <a:cs typeface="Arial" pitchFamily="34" charset="0"/>
              </a:rPr>
              <a:t> k  </a:t>
            </a:r>
            <a:r>
              <a:rPr lang="en-US" b="1">
                <a:ea typeface="Arial Unicode MS" pitchFamily="34" charset="-128"/>
                <a:cs typeface="Arial" pitchFamily="34" charset="0"/>
              </a:rPr>
              <a:t>do</a:t>
            </a:r>
            <a:r>
              <a:rPr lang="en-US">
                <a:ea typeface="Arial Unicode MS" pitchFamily="34" charset="-128"/>
                <a:cs typeface="Arial" pitchFamily="34" charset="0"/>
              </a:rPr>
              <a:t>  C[i] </a:t>
            </a:r>
            <a:r>
              <a:rPr lang="en-US"/>
              <a:t>= 0 </a:t>
            </a:r>
          </a:p>
          <a:p>
            <a:pPr marL="381000" indent="-381000">
              <a:spcBef>
                <a:spcPct val="30000"/>
              </a:spcBef>
              <a:buClrTx/>
              <a:buSzTx/>
              <a:buFontTx/>
              <a:buAutoNum type="arabicPeriod"/>
            </a:pPr>
            <a:r>
              <a:rPr lang="en-US"/>
              <a:t> </a:t>
            </a:r>
            <a:r>
              <a:rPr lang="en-US" b="1"/>
              <a:t>for  </a:t>
            </a:r>
            <a:r>
              <a:rPr lang="en-US"/>
              <a:t>j = 1  </a:t>
            </a:r>
            <a:r>
              <a:rPr lang="en-US" b="1"/>
              <a:t>to</a:t>
            </a:r>
            <a:r>
              <a:rPr lang="en-US"/>
              <a:t> A.length  </a:t>
            </a:r>
            <a:r>
              <a:rPr lang="en-US" b="1"/>
              <a:t>do</a:t>
            </a:r>
            <a:r>
              <a:rPr lang="en-US"/>
              <a:t>  C[A[j]] = C[A[j]] + 1</a:t>
            </a:r>
          </a:p>
          <a:p>
            <a:pPr marL="381000" indent="-381000">
              <a:spcBef>
                <a:spcPct val="30000"/>
              </a:spcBef>
              <a:buClrTx/>
              <a:buSzTx/>
              <a:buFontTx/>
              <a:buAutoNum type="arabicPeriod"/>
            </a:pPr>
            <a:r>
              <a:rPr lang="en-US"/>
              <a:t> ►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>
                <a:ea typeface="Arial Unicode MS" pitchFamily="34" charset="-128"/>
                <a:cs typeface="Arial Unicode MS" pitchFamily="34" charset="-128"/>
              </a:rPr>
              <a:t>C[i] now contains the number of elements equal to i</a:t>
            </a:r>
            <a:endParaRPr lang="en-US"/>
          </a:p>
          <a:p>
            <a:pPr marL="381000" indent="-381000">
              <a:spcBef>
                <a:spcPct val="30000"/>
              </a:spcBef>
              <a:buClrTx/>
              <a:buSzTx/>
              <a:buFontTx/>
              <a:buAutoNum type="arabicPeriod"/>
            </a:pPr>
            <a:r>
              <a:rPr lang="en-US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b="1"/>
              <a:t>for </a:t>
            </a:r>
            <a:r>
              <a:rPr lang="en-US"/>
              <a:t> i = 1  </a:t>
            </a:r>
            <a:r>
              <a:rPr lang="en-US" b="1"/>
              <a:t>to</a:t>
            </a:r>
            <a:r>
              <a:rPr lang="en-US"/>
              <a:t>  k  </a:t>
            </a:r>
            <a:r>
              <a:rPr lang="en-US" b="1"/>
              <a:t>do</a:t>
            </a:r>
            <a:r>
              <a:rPr lang="en-US"/>
              <a:t>  C[i] = C[i ] + C[i-1]</a:t>
            </a:r>
          </a:p>
          <a:p>
            <a:pPr marL="381000" indent="-381000">
              <a:spcBef>
                <a:spcPct val="30000"/>
              </a:spcBef>
              <a:buClrTx/>
              <a:buSzTx/>
              <a:buFontTx/>
              <a:buAutoNum type="arabicPeriod"/>
            </a:pPr>
            <a:r>
              <a:rPr lang="en-US"/>
              <a:t> ►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>
                <a:ea typeface="Arial Unicode MS" pitchFamily="34" charset="-128"/>
                <a:cs typeface="Arial Unicode MS" pitchFamily="34" charset="-128"/>
              </a:rPr>
              <a:t>C[i] now contains the number of elements less than or equal to i</a:t>
            </a:r>
          </a:p>
          <a:p>
            <a:pPr marL="381000" indent="-381000">
              <a:spcBef>
                <a:spcPct val="30000"/>
              </a:spcBef>
              <a:buClrTx/>
              <a:buSzTx/>
              <a:buFontTx/>
              <a:buAutoNum type="arabicPeriod"/>
            </a:pPr>
            <a:r>
              <a:rPr lang="en-US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b="1"/>
              <a:t>for </a:t>
            </a:r>
            <a:r>
              <a:rPr lang="en-US"/>
              <a:t> j = A.length</a:t>
            </a:r>
            <a:r>
              <a:rPr lang="en-US" b="1"/>
              <a:t> downto  </a:t>
            </a:r>
            <a:r>
              <a:rPr lang="en-US"/>
              <a:t>1</a:t>
            </a:r>
          </a:p>
          <a:p>
            <a:pPr marL="381000" indent="-381000">
              <a:spcBef>
                <a:spcPct val="30000"/>
              </a:spcBef>
              <a:buClrTx/>
              <a:buSzTx/>
              <a:buFontTx/>
              <a:buAutoNum type="arabicPeriod"/>
            </a:pPr>
            <a:r>
              <a:rPr lang="en-US"/>
              <a:t>          </a:t>
            </a:r>
            <a:r>
              <a:rPr lang="en-US" b="1"/>
              <a:t>do  </a:t>
            </a:r>
            <a:r>
              <a:rPr lang="en-US"/>
              <a:t>B[C[A[ j ] ] ] =  A[j];  C[A[ j ]] = C[A[ j ]] – 1</a:t>
            </a:r>
          </a:p>
          <a:p>
            <a:pPr marL="381000" indent="-381000">
              <a:spcBef>
                <a:spcPct val="30000"/>
              </a:spcBef>
              <a:buClrTx/>
              <a:buSzTx/>
              <a:buFontTx/>
              <a:buNone/>
            </a:pPr>
            <a:endParaRPr lang="en-US"/>
          </a:p>
          <a:p>
            <a:pPr marL="381000" indent="-381000">
              <a:buFont typeface="Wingdings" pitchFamily="2" charset="2"/>
              <a:buNone/>
            </a:pPr>
            <a:endParaRPr lang="en-US"/>
          </a:p>
        </p:txBody>
      </p:sp>
      <p:sp>
        <p:nvSpPr>
          <p:cNvPr id="326660" name="Text Box 4"/>
          <p:cNvSpPr txBox="1">
            <a:spLocks noChangeArrowheads="1"/>
          </p:cNvSpPr>
          <p:nvPr/>
        </p:nvSpPr>
        <p:spPr bwMode="auto">
          <a:xfrm>
            <a:off x="3722688" y="763588"/>
            <a:ext cx="5059362" cy="42545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/>
              <a:t>C[i] will contain the number of elements ≤ i</a:t>
            </a:r>
          </a:p>
        </p:txBody>
      </p:sp>
      <p:sp>
        <p:nvSpPr>
          <p:cNvPr id="326662" name="AutoShape 6"/>
          <p:cNvSpPr>
            <a:spLocks noChangeArrowheads="1"/>
          </p:cNvSpPr>
          <p:nvPr/>
        </p:nvSpPr>
        <p:spPr bwMode="auto">
          <a:xfrm>
            <a:off x="3158064" y="2506133"/>
            <a:ext cx="476250" cy="336550"/>
          </a:xfrm>
          <a:prstGeom prst="flowChartAlternateProcess">
            <a:avLst/>
          </a:prstGeom>
          <a:noFill/>
          <a:ln w="28575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cxnSp>
        <p:nvCxnSpPr>
          <p:cNvPr id="326664" name="AutoShape 8"/>
          <p:cNvCxnSpPr>
            <a:cxnSpLocks noChangeShapeType="1"/>
            <a:stCxn id="326660" idx="2"/>
            <a:endCxn id="326662" idx="0"/>
          </p:cNvCxnSpPr>
          <p:nvPr/>
        </p:nvCxnSpPr>
        <p:spPr bwMode="auto">
          <a:xfrm rot="5400000">
            <a:off x="4165732" y="419495"/>
            <a:ext cx="1317095" cy="2856180"/>
          </a:xfrm>
          <a:prstGeom prst="curvedConnector3">
            <a:avLst>
              <a:gd name="adj1" fmla="val 50000"/>
            </a:avLst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6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6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26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6660" grpId="0" animBg="1"/>
      <p:bldP spid="32666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8" name="Rectangle 8"/>
          <p:cNvSpPr>
            <a:spLocks noChangeArrowheads="1"/>
          </p:cNvSpPr>
          <p:nvPr/>
        </p:nvSpPr>
        <p:spPr bwMode="auto">
          <a:xfrm>
            <a:off x="6604000" y="6357938"/>
            <a:ext cx="2540000" cy="500062"/>
          </a:xfrm>
          <a:prstGeom prst="rect">
            <a:avLst/>
          </a:prstGeom>
          <a:solidFill>
            <a:schemeClr val="bg1"/>
          </a:solidFill>
          <a:ln w="38100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327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CountingSort</a:t>
            </a:r>
          </a:p>
        </p:txBody>
      </p:sp>
      <p:sp>
        <p:nvSpPr>
          <p:cNvPr id="327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686800" cy="5040312"/>
          </a:xfrm>
        </p:spPr>
        <p:txBody>
          <a:bodyPr/>
          <a:lstStyle/>
          <a:p>
            <a:pPr marL="381000" indent="-38100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800">
                <a:solidFill>
                  <a:schemeClr val="accent1"/>
                </a:solidFill>
              </a:rPr>
              <a:t>CountingSort</a:t>
            </a:r>
            <a:r>
              <a:rPr lang="en-US" sz="1800"/>
              <a:t>(A,k)</a:t>
            </a:r>
          </a:p>
          <a:p>
            <a:pPr marL="381000" indent="-381000">
              <a:lnSpc>
                <a:spcPct val="90000"/>
              </a:lnSpc>
              <a:buClrTx/>
              <a:buSzTx/>
              <a:buFontTx/>
              <a:buNone/>
            </a:pPr>
            <a:r>
              <a:rPr lang="en-US" sz="1800">
                <a:cs typeface="Arial" pitchFamily="34" charset="0"/>
              </a:rPr>
              <a:t>►</a:t>
            </a:r>
            <a:r>
              <a:rPr lang="en-US" sz="18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800">
                <a:ea typeface="Arial Unicode MS" pitchFamily="34" charset="-128"/>
                <a:cs typeface="Arial Unicode MS" pitchFamily="34" charset="-128"/>
              </a:rPr>
              <a:t>Input: array A[1..n] of integers in the range 0..k</a:t>
            </a:r>
          </a:p>
          <a:p>
            <a:pPr marL="381000" indent="-38100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800"/>
              <a:t>►</a:t>
            </a:r>
            <a:r>
              <a:rPr lang="en-US" sz="18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800">
                <a:ea typeface="Arial Unicode MS" pitchFamily="34" charset="-128"/>
                <a:cs typeface="Arial Unicode MS" pitchFamily="34" charset="-128"/>
              </a:rPr>
              <a:t>Output: array B[1..n] which contains the elements of A, sorted</a:t>
            </a:r>
          </a:p>
          <a:p>
            <a:pPr marL="381000" indent="-381000">
              <a:lnSpc>
                <a:spcPct val="90000"/>
              </a:lnSpc>
              <a:buClrTx/>
              <a:buSzTx/>
              <a:buFontTx/>
              <a:buAutoNum type="arabicPeriod"/>
            </a:pPr>
            <a:r>
              <a:rPr lang="en-US" sz="180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800" b="1">
                <a:ea typeface="Arial Unicode MS" pitchFamily="34" charset="-128"/>
                <a:cs typeface="Arial Unicode MS" pitchFamily="34" charset="-128"/>
              </a:rPr>
              <a:t>for  </a:t>
            </a:r>
            <a:r>
              <a:rPr lang="en-US" sz="1800">
                <a:ea typeface="Arial Unicode MS" pitchFamily="34" charset="-128"/>
                <a:cs typeface="Arial Unicode MS" pitchFamily="34" charset="-128"/>
              </a:rPr>
              <a:t>i </a:t>
            </a:r>
            <a:r>
              <a:rPr lang="en-US" sz="1800"/>
              <a:t>= </a:t>
            </a:r>
            <a:r>
              <a:rPr lang="en-US" sz="1800">
                <a:ea typeface="Arial Unicode MS" pitchFamily="34" charset="-128"/>
                <a:cs typeface="Arial" pitchFamily="34" charset="0"/>
              </a:rPr>
              <a:t>0  </a:t>
            </a:r>
            <a:r>
              <a:rPr lang="en-US" sz="1800" b="1">
                <a:ea typeface="Arial Unicode MS" pitchFamily="34" charset="-128"/>
                <a:cs typeface="Arial" pitchFamily="34" charset="0"/>
              </a:rPr>
              <a:t>to </a:t>
            </a:r>
            <a:r>
              <a:rPr lang="en-US" sz="1800">
                <a:ea typeface="Arial Unicode MS" pitchFamily="34" charset="-128"/>
                <a:cs typeface="Arial" pitchFamily="34" charset="0"/>
              </a:rPr>
              <a:t> k  </a:t>
            </a:r>
            <a:r>
              <a:rPr lang="en-US" sz="1800" b="1">
                <a:ea typeface="Arial Unicode MS" pitchFamily="34" charset="-128"/>
                <a:cs typeface="Arial" pitchFamily="34" charset="0"/>
              </a:rPr>
              <a:t>do</a:t>
            </a:r>
            <a:r>
              <a:rPr lang="en-US" sz="1800">
                <a:ea typeface="Arial Unicode MS" pitchFamily="34" charset="-128"/>
                <a:cs typeface="Arial" pitchFamily="34" charset="0"/>
              </a:rPr>
              <a:t>  C[i] </a:t>
            </a:r>
            <a:r>
              <a:rPr lang="en-US" sz="1800"/>
              <a:t>= 0 </a:t>
            </a:r>
          </a:p>
          <a:p>
            <a:pPr marL="381000" indent="-38100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en-US" sz="1800"/>
              <a:t> </a:t>
            </a:r>
            <a:r>
              <a:rPr lang="en-US" sz="1800" b="1"/>
              <a:t>for  </a:t>
            </a:r>
            <a:r>
              <a:rPr lang="en-US" sz="1800"/>
              <a:t>j = 1  </a:t>
            </a:r>
            <a:r>
              <a:rPr lang="en-US" sz="1800" b="1"/>
              <a:t>to</a:t>
            </a:r>
            <a:r>
              <a:rPr lang="en-US" sz="1800"/>
              <a:t> A.length </a:t>
            </a:r>
            <a:r>
              <a:rPr lang="en-US" sz="1800" b="1"/>
              <a:t>do</a:t>
            </a:r>
            <a:r>
              <a:rPr lang="en-US" sz="1800"/>
              <a:t>  C[A[j]] = C[A[j]] + 1</a:t>
            </a:r>
          </a:p>
          <a:p>
            <a:pPr marL="381000" indent="-38100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en-US" sz="1800"/>
              <a:t> ►</a:t>
            </a:r>
            <a:r>
              <a:rPr lang="en-US" sz="18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800">
                <a:ea typeface="Arial Unicode MS" pitchFamily="34" charset="-128"/>
                <a:cs typeface="Arial Unicode MS" pitchFamily="34" charset="-128"/>
              </a:rPr>
              <a:t>C[i] now contains the number of elements equal to i</a:t>
            </a:r>
            <a:endParaRPr lang="en-US" sz="1800"/>
          </a:p>
          <a:p>
            <a:pPr marL="381000" indent="-38100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en-US" sz="180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800" b="1"/>
              <a:t>for </a:t>
            </a:r>
            <a:r>
              <a:rPr lang="en-US" sz="1800"/>
              <a:t> i = 1  </a:t>
            </a:r>
            <a:r>
              <a:rPr lang="en-US" sz="1800" b="1"/>
              <a:t>to</a:t>
            </a:r>
            <a:r>
              <a:rPr lang="en-US" sz="1800"/>
              <a:t>  k  </a:t>
            </a:r>
            <a:r>
              <a:rPr lang="en-US" sz="1800" b="1"/>
              <a:t>do</a:t>
            </a:r>
            <a:r>
              <a:rPr lang="en-US" sz="1800"/>
              <a:t>  C[i] = C[i ] + C[i-1]</a:t>
            </a:r>
          </a:p>
          <a:p>
            <a:pPr marL="381000" indent="-38100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en-US" sz="1800"/>
              <a:t> ►</a:t>
            </a:r>
            <a:r>
              <a:rPr lang="en-US" sz="18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800">
                <a:ea typeface="Arial Unicode MS" pitchFamily="34" charset="-128"/>
                <a:cs typeface="Arial Unicode MS" pitchFamily="34" charset="-128"/>
              </a:rPr>
              <a:t>C[i] now contains the number of elements less than or equal to i</a:t>
            </a:r>
          </a:p>
          <a:p>
            <a:pPr marL="381000" indent="-38100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en-US" sz="180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800" b="1"/>
              <a:t>for </a:t>
            </a:r>
            <a:r>
              <a:rPr lang="en-US" sz="1800"/>
              <a:t> j = A.length</a:t>
            </a:r>
            <a:r>
              <a:rPr lang="en-US" sz="1800" b="1"/>
              <a:t> downto  </a:t>
            </a:r>
            <a:r>
              <a:rPr lang="en-US" sz="1800"/>
              <a:t>1</a:t>
            </a:r>
          </a:p>
          <a:p>
            <a:pPr marL="381000" indent="-38100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en-US" sz="1800"/>
              <a:t>          </a:t>
            </a:r>
            <a:r>
              <a:rPr lang="en-US" sz="1800" b="1"/>
              <a:t>do  </a:t>
            </a:r>
            <a:r>
              <a:rPr lang="en-US" sz="1800"/>
              <a:t>B[C[A[ j ] ] ] =  A[j];  C[A[ j ]] = C[A[ j ]] – 1</a:t>
            </a:r>
          </a:p>
          <a:p>
            <a:pPr marL="381000" indent="-38100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AutoNum type="arabicPeriod"/>
            </a:pPr>
            <a:endParaRPr lang="en-US">
              <a:solidFill>
                <a:schemeClr val="tx2"/>
              </a:solidFill>
            </a:endParaRPr>
          </a:p>
          <a:p>
            <a:pPr marL="381000" indent="-38100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/>
              <a:t>Correctness lines 6/7: </a:t>
            </a:r>
            <a:r>
              <a:rPr lang="en-US">
                <a:solidFill>
                  <a:schemeClr val="accent1"/>
                </a:solidFill>
              </a:rPr>
              <a:t>Invariant</a:t>
            </a:r>
          </a:p>
          <a:p>
            <a:pPr marL="381000" indent="-381000">
              <a:lnSpc>
                <a:spcPct val="90000"/>
              </a:lnSpc>
              <a:spcBef>
                <a:spcPct val="5000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US"/>
              <a:t>Inv(</a:t>
            </a:r>
            <a:r>
              <a:rPr lang="en-US">
                <a:solidFill>
                  <a:schemeClr val="accent1"/>
                </a:solidFill>
              </a:rPr>
              <a:t>m</a:t>
            </a:r>
            <a:r>
              <a:rPr lang="en-US"/>
              <a:t>):  for </a:t>
            </a:r>
            <a:r>
              <a:rPr lang="en-US">
                <a:solidFill>
                  <a:schemeClr val="accent1"/>
                </a:solidFill>
              </a:rPr>
              <a:t>m</a:t>
            </a:r>
            <a:r>
              <a:rPr lang="en-US"/>
              <a:t> ≤ i ≤ n:  </a:t>
            </a:r>
            <a:r>
              <a:rPr lang="en-US">
                <a:cs typeface="Arial" pitchFamily="34" charset="0"/>
              </a:rPr>
              <a:t>B[position(i)] contains </a:t>
            </a:r>
            <a:r>
              <a:rPr lang="en-US"/>
              <a:t>A[i] </a:t>
            </a:r>
          </a:p>
          <a:p>
            <a:pPr marL="381000" indent="-381000">
              <a:lnSpc>
                <a:spcPct val="90000"/>
              </a:lnSpc>
              <a:spcBef>
                <a:spcPct val="5000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US"/>
              <a:t>             for 0 ≤ i ≤ k:  C[i] = </a:t>
            </a:r>
            <a:r>
              <a:rPr lang="en-US" sz="1200"/>
              <a:t> </a:t>
            </a:r>
            <a:r>
              <a:rPr lang="en-US"/>
              <a:t>( # numbers smaller than i ) </a:t>
            </a:r>
          </a:p>
          <a:p>
            <a:pPr marL="381000" indent="-381000">
              <a:lnSpc>
                <a:spcPct val="90000"/>
              </a:lnSpc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US"/>
              <a:t>                                         + ( # numbers equal to i in A[1..</a:t>
            </a:r>
            <a:r>
              <a:rPr lang="en-US">
                <a:solidFill>
                  <a:schemeClr val="accent1"/>
                </a:solidFill>
              </a:rPr>
              <a:t>m-1</a:t>
            </a:r>
            <a:r>
              <a:rPr lang="en-US"/>
              <a:t>])</a:t>
            </a:r>
          </a:p>
          <a:p>
            <a:pPr marL="381000" indent="-381000">
              <a:lnSpc>
                <a:spcPct val="90000"/>
              </a:lnSpc>
              <a:spcBef>
                <a:spcPct val="5000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US"/>
              <a:t>Inv(</a:t>
            </a:r>
            <a:r>
              <a:rPr lang="en-US">
                <a:solidFill>
                  <a:schemeClr val="accent1"/>
                </a:solidFill>
              </a:rPr>
              <a:t>m+1</a:t>
            </a:r>
            <a:r>
              <a:rPr lang="en-US"/>
              <a:t>) holds before loop is executed with j =</a:t>
            </a:r>
            <a:r>
              <a:rPr lang="en-US">
                <a:solidFill>
                  <a:schemeClr val="accent1"/>
                </a:solidFill>
              </a:rPr>
              <a:t>m</a:t>
            </a:r>
            <a:r>
              <a:rPr lang="en-US"/>
              <a:t>, Inv(</a:t>
            </a:r>
            <a:r>
              <a:rPr lang="en-US">
                <a:solidFill>
                  <a:schemeClr val="accent1"/>
                </a:solidFill>
              </a:rPr>
              <a:t>m</a:t>
            </a:r>
            <a:r>
              <a:rPr lang="en-US"/>
              <a:t>) holds afterwards</a:t>
            </a:r>
          </a:p>
        </p:txBody>
      </p:sp>
      <p:sp>
        <p:nvSpPr>
          <p:cNvPr id="327689" name="Rectangle 9"/>
          <p:cNvSpPr>
            <a:spLocks noChangeArrowheads="1"/>
          </p:cNvSpPr>
          <p:nvPr/>
        </p:nvSpPr>
        <p:spPr bwMode="auto">
          <a:xfrm>
            <a:off x="434975" y="4029075"/>
            <a:ext cx="8534400" cy="2308225"/>
          </a:xfrm>
          <a:prstGeom prst="rect">
            <a:avLst/>
          </a:prstGeom>
          <a:noFill/>
          <a:ln w="28575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8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8" name="Rectangle 2"/>
          <p:cNvSpPr>
            <a:spLocks noChangeArrowheads="1"/>
          </p:cNvSpPr>
          <p:nvPr/>
        </p:nvSpPr>
        <p:spPr bwMode="auto">
          <a:xfrm>
            <a:off x="6604000" y="6357938"/>
            <a:ext cx="2540000" cy="500062"/>
          </a:xfrm>
          <a:prstGeom prst="rect">
            <a:avLst/>
          </a:prstGeom>
          <a:solidFill>
            <a:schemeClr val="bg1"/>
          </a:solidFill>
          <a:ln w="38100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33177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CountingSort: running time</a:t>
            </a:r>
          </a:p>
        </p:txBody>
      </p:sp>
      <p:sp>
        <p:nvSpPr>
          <p:cNvPr id="33178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686800" cy="5040312"/>
          </a:xfrm>
        </p:spPr>
        <p:txBody>
          <a:bodyPr/>
          <a:lstStyle/>
          <a:p>
            <a:pPr marL="381000" indent="-38100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800">
                <a:solidFill>
                  <a:schemeClr val="accent1"/>
                </a:solidFill>
              </a:rPr>
              <a:t>CountingSort</a:t>
            </a:r>
            <a:r>
              <a:rPr lang="en-US" sz="1800"/>
              <a:t>(A,k)</a:t>
            </a:r>
          </a:p>
          <a:p>
            <a:pPr marL="381000" indent="-381000">
              <a:lnSpc>
                <a:spcPct val="90000"/>
              </a:lnSpc>
              <a:buClrTx/>
              <a:buSzTx/>
              <a:buFontTx/>
              <a:buNone/>
            </a:pPr>
            <a:r>
              <a:rPr lang="en-US" sz="1800">
                <a:cs typeface="Arial" pitchFamily="34" charset="0"/>
              </a:rPr>
              <a:t>►</a:t>
            </a:r>
            <a:r>
              <a:rPr lang="en-US" sz="18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800">
                <a:ea typeface="Arial Unicode MS" pitchFamily="34" charset="-128"/>
                <a:cs typeface="Arial Unicode MS" pitchFamily="34" charset="-128"/>
              </a:rPr>
              <a:t>Input: array A[1..n] of integers in the range 0..k</a:t>
            </a:r>
          </a:p>
          <a:p>
            <a:pPr marL="381000" indent="-38100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800"/>
              <a:t>►</a:t>
            </a:r>
            <a:r>
              <a:rPr lang="en-US" sz="18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800">
                <a:ea typeface="Arial Unicode MS" pitchFamily="34" charset="-128"/>
                <a:cs typeface="Arial Unicode MS" pitchFamily="34" charset="-128"/>
              </a:rPr>
              <a:t>Output: array B[1..n] which contains the elements of A, sorted</a:t>
            </a:r>
          </a:p>
          <a:p>
            <a:pPr marL="381000" indent="-381000">
              <a:lnSpc>
                <a:spcPct val="90000"/>
              </a:lnSpc>
              <a:buClrTx/>
              <a:buSzTx/>
              <a:buFontTx/>
              <a:buAutoNum type="arabicPeriod"/>
            </a:pPr>
            <a:r>
              <a:rPr lang="en-US" sz="180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800" b="1">
                <a:ea typeface="Arial Unicode MS" pitchFamily="34" charset="-128"/>
                <a:cs typeface="Arial Unicode MS" pitchFamily="34" charset="-128"/>
              </a:rPr>
              <a:t>for  </a:t>
            </a:r>
            <a:r>
              <a:rPr lang="en-US" sz="1800">
                <a:ea typeface="Arial Unicode MS" pitchFamily="34" charset="-128"/>
                <a:cs typeface="Arial Unicode MS" pitchFamily="34" charset="-128"/>
              </a:rPr>
              <a:t>i </a:t>
            </a:r>
            <a:r>
              <a:rPr lang="en-US" sz="1800"/>
              <a:t>= </a:t>
            </a:r>
            <a:r>
              <a:rPr lang="en-US" sz="1800">
                <a:ea typeface="Arial Unicode MS" pitchFamily="34" charset="-128"/>
                <a:cs typeface="Arial" pitchFamily="34" charset="0"/>
              </a:rPr>
              <a:t>0  </a:t>
            </a:r>
            <a:r>
              <a:rPr lang="en-US" sz="1800" b="1">
                <a:ea typeface="Arial Unicode MS" pitchFamily="34" charset="-128"/>
                <a:cs typeface="Arial" pitchFamily="34" charset="0"/>
              </a:rPr>
              <a:t>to </a:t>
            </a:r>
            <a:r>
              <a:rPr lang="en-US" sz="1800">
                <a:ea typeface="Arial Unicode MS" pitchFamily="34" charset="-128"/>
                <a:cs typeface="Arial" pitchFamily="34" charset="0"/>
              </a:rPr>
              <a:t> k  </a:t>
            </a:r>
            <a:r>
              <a:rPr lang="en-US" sz="1800" b="1">
                <a:ea typeface="Arial Unicode MS" pitchFamily="34" charset="-128"/>
                <a:cs typeface="Arial" pitchFamily="34" charset="0"/>
              </a:rPr>
              <a:t>do</a:t>
            </a:r>
            <a:r>
              <a:rPr lang="en-US" sz="1800">
                <a:ea typeface="Arial Unicode MS" pitchFamily="34" charset="-128"/>
                <a:cs typeface="Arial" pitchFamily="34" charset="0"/>
              </a:rPr>
              <a:t>  C[i] </a:t>
            </a:r>
            <a:r>
              <a:rPr lang="en-US" sz="1800"/>
              <a:t>= 0 </a:t>
            </a:r>
          </a:p>
          <a:p>
            <a:pPr marL="381000" indent="-38100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en-US" sz="1800"/>
              <a:t> </a:t>
            </a:r>
            <a:r>
              <a:rPr lang="en-US" sz="1800" b="1"/>
              <a:t>for  </a:t>
            </a:r>
            <a:r>
              <a:rPr lang="en-US" sz="1800"/>
              <a:t>j = 1  </a:t>
            </a:r>
            <a:r>
              <a:rPr lang="en-US" sz="1800" b="1"/>
              <a:t>to</a:t>
            </a:r>
            <a:r>
              <a:rPr lang="en-US" sz="1800"/>
              <a:t> A.length </a:t>
            </a:r>
            <a:r>
              <a:rPr lang="en-US" sz="1800" b="1"/>
              <a:t>do</a:t>
            </a:r>
            <a:r>
              <a:rPr lang="en-US" sz="1800"/>
              <a:t>  C[A[j]] = C[A[j]] + 1</a:t>
            </a:r>
          </a:p>
          <a:p>
            <a:pPr marL="381000" indent="-38100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en-US" sz="1800"/>
              <a:t> ►</a:t>
            </a:r>
            <a:r>
              <a:rPr lang="en-US" sz="18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800">
                <a:ea typeface="Arial Unicode MS" pitchFamily="34" charset="-128"/>
                <a:cs typeface="Arial Unicode MS" pitchFamily="34" charset="-128"/>
              </a:rPr>
              <a:t>C[i] now contains the number of elements equal to i</a:t>
            </a:r>
            <a:endParaRPr lang="en-US" sz="1800"/>
          </a:p>
          <a:p>
            <a:pPr marL="381000" indent="-38100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en-US" sz="180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800" b="1"/>
              <a:t>for </a:t>
            </a:r>
            <a:r>
              <a:rPr lang="en-US" sz="1800"/>
              <a:t> i = 1  </a:t>
            </a:r>
            <a:r>
              <a:rPr lang="en-US" sz="1800" b="1"/>
              <a:t>to</a:t>
            </a:r>
            <a:r>
              <a:rPr lang="en-US" sz="1800"/>
              <a:t>  k  </a:t>
            </a:r>
            <a:r>
              <a:rPr lang="en-US" sz="1800" b="1"/>
              <a:t>do</a:t>
            </a:r>
            <a:r>
              <a:rPr lang="en-US" sz="1800"/>
              <a:t>  C[i] = C[i ] + C[i-1]</a:t>
            </a:r>
          </a:p>
          <a:p>
            <a:pPr marL="381000" indent="-38100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en-US" sz="1800"/>
              <a:t> ►</a:t>
            </a:r>
            <a:r>
              <a:rPr lang="en-US" sz="18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800">
                <a:ea typeface="Arial Unicode MS" pitchFamily="34" charset="-128"/>
                <a:cs typeface="Arial Unicode MS" pitchFamily="34" charset="-128"/>
              </a:rPr>
              <a:t>C[i] now contains the number of elements less than or equal to i</a:t>
            </a:r>
          </a:p>
          <a:p>
            <a:pPr marL="381000" indent="-38100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en-US" sz="180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800" b="1"/>
              <a:t>for </a:t>
            </a:r>
            <a:r>
              <a:rPr lang="en-US" sz="1800"/>
              <a:t> j = A.length</a:t>
            </a:r>
            <a:r>
              <a:rPr lang="en-US" sz="1800" b="1"/>
              <a:t> downto  </a:t>
            </a:r>
            <a:r>
              <a:rPr lang="en-US" sz="1800"/>
              <a:t>1</a:t>
            </a:r>
          </a:p>
          <a:p>
            <a:pPr marL="381000" indent="-38100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en-US" sz="1800"/>
              <a:t>          </a:t>
            </a:r>
            <a:r>
              <a:rPr lang="en-US" sz="1800" b="1"/>
              <a:t>do  </a:t>
            </a:r>
            <a:r>
              <a:rPr lang="en-US" sz="1800"/>
              <a:t>B[C[A[ j ] ] ] =  A[j];  C[A[ j ]] = C[A[ j ]] – 1</a:t>
            </a:r>
          </a:p>
          <a:p>
            <a:pPr marL="381000" indent="-38100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AutoNum type="arabicPeriod"/>
            </a:pPr>
            <a:endParaRPr lang="en-US">
              <a:solidFill>
                <a:schemeClr val="tx2"/>
              </a:solidFill>
            </a:endParaRPr>
          </a:p>
          <a:p>
            <a:pPr marL="381000" indent="-381000"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/>
              <a:t>line 1:  	     </a:t>
            </a:r>
            <a:r>
              <a:rPr lang="en-US">
                <a:cs typeface="Arial" pitchFamily="34" charset="0"/>
              </a:rPr>
              <a:t>∑</a:t>
            </a:r>
            <a:r>
              <a:rPr lang="en-US" baseline="-25000">
                <a:cs typeface="Arial" pitchFamily="34" charset="0"/>
              </a:rPr>
              <a:t>0≤i≤k</a:t>
            </a:r>
            <a:r>
              <a:rPr lang="en-US">
                <a:cs typeface="Arial" pitchFamily="34" charset="0"/>
              </a:rPr>
              <a:t> </a:t>
            </a:r>
            <a:r>
              <a:rPr lang="el-GR">
                <a:cs typeface="Arial" pitchFamily="34" charset="0"/>
              </a:rPr>
              <a:t>Θ</a:t>
            </a:r>
            <a:r>
              <a:rPr lang="en-US">
                <a:cs typeface="Arial" pitchFamily="34" charset="0"/>
              </a:rPr>
              <a:t>(1)  = </a:t>
            </a:r>
            <a:r>
              <a:rPr lang="el-GR"/>
              <a:t>Θ</a:t>
            </a:r>
            <a:r>
              <a:rPr lang="en-US"/>
              <a:t>(k) </a:t>
            </a:r>
          </a:p>
          <a:p>
            <a:pPr marL="381000" indent="-381000"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/>
              <a:t>line 2:   	     ∑</a:t>
            </a:r>
            <a:r>
              <a:rPr lang="en-US" baseline="-25000"/>
              <a:t>1≤i≤n</a:t>
            </a:r>
            <a:r>
              <a:rPr lang="en-US"/>
              <a:t> </a:t>
            </a:r>
            <a:r>
              <a:rPr lang="el-GR"/>
              <a:t>Θ</a:t>
            </a:r>
            <a:r>
              <a:rPr lang="en-US"/>
              <a:t>(1)  = </a:t>
            </a:r>
            <a:r>
              <a:rPr lang="el-GR"/>
              <a:t>Θ</a:t>
            </a:r>
            <a:r>
              <a:rPr lang="en-US"/>
              <a:t>(n)</a:t>
            </a:r>
          </a:p>
          <a:p>
            <a:pPr marL="381000" indent="-381000"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/>
              <a:t>line 4:	     </a:t>
            </a:r>
            <a:r>
              <a:rPr lang="en-US">
                <a:cs typeface="Arial" pitchFamily="34" charset="0"/>
              </a:rPr>
              <a:t>∑</a:t>
            </a:r>
            <a:r>
              <a:rPr lang="en-US" baseline="-25000">
                <a:cs typeface="Arial" pitchFamily="34" charset="0"/>
              </a:rPr>
              <a:t>0≤i≤k</a:t>
            </a:r>
            <a:r>
              <a:rPr lang="en-US">
                <a:cs typeface="Arial" pitchFamily="34" charset="0"/>
              </a:rPr>
              <a:t> </a:t>
            </a:r>
            <a:r>
              <a:rPr lang="el-GR">
                <a:cs typeface="Arial" pitchFamily="34" charset="0"/>
              </a:rPr>
              <a:t>Θ</a:t>
            </a:r>
            <a:r>
              <a:rPr lang="en-US">
                <a:cs typeface="Arial" pitchFamily="34" charset="0"/>
              </a:rPr>
              <a:t>(1)  = </a:t>
            </a:r>
            <a:r>
              <a:rPr lang="el-GR"/>
              <a:t>Θ</a:t>
            </a:r>
            <a:r>
              <a:rPr lang="en-US"/>
              <a:t>(k)</a:t>
            </a:r>
          </a:p>
          <a:p>
            <a:pPr marL="381000" indent="-381000"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/>
              <a:t>lines 6/7:   </a:t>
            </a:r>
            <a:r>
              <a:rPr lang="en-US" sz="1200"/>
              <a:t> </a:t>
            </a:r>
            <a:r>
              <a:rPr lang="en-US"/>
              <a:t>∑</a:t>
            </a:r>
            <a:r>
              <a:rPr lang="en-US" baseline="-25000"/>
              <a:t>1≤i≤n</a:t>
            </a:r>
            <a:r>
              <a:rPr lang="en-US"/>
              <a:t> </a:t>
            </a:r>
            <a:r>
              <a:rPr lang="el-GR"/>
              <a:t>Θ</a:t>
            </a:r>
            <a:r>
              <a:rPr lang="en-US"/>
              <a:t>(1)  = </a:t>
            </a:r>
            <a:r>
              <a:rPr lang="el-GR"/>
              <a:t>Θ</a:t>
            </a:r>
            <a:r>
              <a:rPr lang="en-US"/>
              <a:t>(n)</a:t>
            </a:r>
            <a:endParaRPr lang="el-GR"/>
          </a:p>
          <a:p>
            <a:pPr marL="381000" indent="-38100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/>
          </a:p>
        </p:txBody>
      </p:sp>
      <p:sp>
        <p:nvSpPr>
          <p:cNvPr id="331781" name="Rectangle 5"/>
          <p:cNvSpPr>
            <a:spLocks noChangeArrowheads="1"/>
          </p:cNvSpPr>
          <p:nvPr/>
        </p:nvSpPr>
        <p:spPr bwMode="auto">
          <a:xfrm>
            <a:off x="434975" y="4044950"/>
            <a:ext cx="8534400" cy="2308225"/>
          </a:xfrm>
          <a:prstGeom prst="rect">
            <a:avLst/>
          </a:prstGeom>
          <a:noFill/>
          <a:ln w="28575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331782" name="Text Box 6"/>
          <p:cNvSpPr txBox="1">
            <a:spLocks noChangeArrowheads="1"/>
          </p:cNvSpPr>
          <p:nvPr/>
        </p:nvSpPr>
        <p:spPr bwMode="auto">
          <a:xfrm>
            <a:off x="4527550" y="5186363"/>
            <a:ext cx="3933825" cy="42545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/>
              <a:t>Total: </a:t>
            </a:r>
            <a:r>
              <a:rPr lang="el-GR">
                <a:cs typeface="Arial" pitchFamily="34" charset="0"/>
              </a:rPr>
              <a:t>Θ</a:t>
            </a:r>
            <a:r>
              <a:rPr lang="en-US">
                <a:cs typeface="Arial" pitchFamily="34" charset="0"/>
              </a:rPr>
              <a:t>(n+k) </a:t>
            </a:r>
            <a:r>
              <a:rPr lang="en-US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➨</a:t>
            </a:r>
            <a:r>
              <a:rPr lang="el-GR"/>
              <a:t> Θ</a:t>
            </a:r>
            <a:r>
              <a:rPr lang="en-US"/>
              <a:t>(n) if  k = O(n)</a:t>
            </a:r>
            <a:endParaRPr lang="el-G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1781" grpId="0" animBg="1"/>
      <p:bldP spid="33178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CountingSort</a:t>
            </a:r>
          </a:p>
        </p:txBody>
      </p:sp>
      <p:sp>
        <p:nvSpPr>
          <p:cNvPr id="332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>
              <a:solidFill>
                <a:schemeClr val="accent1"/>
              </a:solidFill>
            </a:endParaRPr>
          </a:p>
          <a:p>
            <a:pPr>
              <a:buFont typeface="Wingdings" pitchFamily="2" charset="2"/>
              <a:buNone/>
            </a:pPr>
            <a:endParaRPr lang="en-US">
              <a:solidFill>
                <a:schemeClr val="accent1"/>
              </a:solidFill>
            </a:endParaRPr>
          </a:p>
          <a:p>
            <a:pPr>
              <a:buFont typeface="Wingdings" pitchFamily="2" charset="2"/>
              <a:buNone/>
            </a:pPr>
            <a:endParaRPr lang="en-US">
              <a:solidFill>
                <a:schemeClr val="accent1"/>
              </a:solidFill>
            </a:endParaRPr>
          </a:p>
          <a:p>
            <a:pPr>
              <a:buFont typeface="Wingdings" pitchFamily="2" charset="2"/>
              <a:buNone/>
            </a:pPr>
            <a:endParaRPr lang="en-US">
              <a:solidFill>
                <a:schemeClr val="accent1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>
                <a:solidFill>
                  <a:schemeClr val="accent1"/>
                </a:solidFill>
              </a:rPr>
              <a:t>Theorem</a:t>
            </a:r>
            <a:r>
              <a:rPr lang="en-US"/>
              <a:t/>
            </a:r>
            <a:br>
              <a:rPr lang="en-US"/>
            </a:br>
            <a:r>
              <a:rPr lang="en-US"/>
              <a:t>CountingSort is a stable sorting algorithm that sorts an array of </a:t>
            </a:r>
            <a:r>
              <a:rPr lang="en-US">
                <a:solidFill>
                  <a:schemeClr val="accent1"/>
                </a:solidFill>
              </a:rPr>
              <a:t>n</a:t>
            </a:r>
            <a:r>
              <a:rPr lang="en-US"/>
              <a:t> integers in the range 0..</a:t>
            </a:r>
            <a:r>
              <a:rPr lang="en-US">
                <a:solidFill>
                  <a:schemeClr val="folHlink"/>
                </a:solidFill>
              </a:rPr>
              <a:t>k</a:t>
            </a:r>
            <a:r>
              <a:rPr lang="en-US"/>
              <a:t> in </a:t>
            </a:r>
            <a:r>
              <a:rPr lang="el-GR"/>
              <a:t>Θ</a:t>
            </a:r>
            <a:r>
              <a:rPr lang="en-US"/>
              <a:t>(</a:t>
            </a:r>
            <a:r>
              <a:rPr lang="en-US">
                <a:solidFill>
                  <a:schemeClr val="accent1"/>
                </a:solidFill>
              </a:rPr>
              <a:t>n</a:t>
            </a:r>
            <a:r>
              <a:rPr lang="en-US"/>
              <a:t>+</a:t>
            </a:r>
            <a:r>
              <a:rPr lang="en-US">
                <a:solidFill>
                  <a:schemeClr val="folHlink"/>
                </a:solidFill>
              </a:rPr>
              <a:t>k</a:t>
            </a:r>
            <a:r>
              <a:rPr lang="en-US"/>
              <a:t>) time.</a:t>
            </a:r>
            <a:endParaRPr lang="el-GR"/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RadixSort</a:t>
            </a:r>
          </a:p>
        </p:txBody>
      </p:sp>
      <p:sp>
        <p:nvSpPr>
          <p:cNvPr id="33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81000" indent="-381000">
              <a:buFont typeface="Wingdings" pitchFamily="2" charset="2"/>
              <a:buNone/>
            </a:pPr>
            <a:r>
              <a:rPr lang="en-US">
                <a:solidFill>
                  <a:schemeClr val="accent1"/>
                </a:solidFill>
              </a:rPr>
              <a:t>Input</a:t>
            </a:r>
            <a:r>
              <a:rPr lang="en-US"/>
              <a:t>: array A[1..n] of numbers</a:t>
            </a:r>
          </a:p>
          <a:p>
            <a:pPr marL="381000" indent="-381000">
              <a:buFont typeface="Wingdings" pitchFamily="2" charset="2"/>
              <a:buNone/>
            </a:pPr>
            <a:r>
              <a:rPr lang="en-US">
                <a:solidFill>
                  <a:schemeClr val="accent1"/>
                </a:solidFill>
              </a:rPr>
              <a:t>Assumption</a:t>
            </a:r>
            <a:r>
              <a:rPr lang="en-US"/>
              <a:t>: the input elements are integers with </a:t>
            </a:r>
            <a:r>
              <a:rPr lang="en-US">
                <a:solidFill>
                  <a:schemeClr val="accent1"/>
                </a:solidFill>
              </a:rPr>
              <a:t>d</a:t>
            </a:r>
            <a:r>
              <a:rPr lang="en-US"/>
              <a:t> </a:t>
            </a:r>
            <a:r>
              <a:rPr lang="en-US">
                <a:solidFill>
                  <a:schemeClr val="accent1"/>
                </a:solidFill>
              </a:rPr>
              <a:t>digits</a:t>
            </a:r>
          </a:p>
          <a:p>
            <a:pPr marL="381000" indent="-381000">
              <a:buFont typeface="Wingdings" pitchFamily="2" charset="2"/>
              <a:buNone/>
            </a:pPr>
            <a:endParaRPr lang="en-US">
              <a:solidFill>
                <a:schemeClr val="accent1"/>
              </a:solidFill>
            </a:endParaRPr>
          </a:p>
          <a:p>
            <a:pPr marL="381000" indent="-381000">
              <a:buFont typeface="Wingdings" pitchFamily="2" charset="2"/>
              <a:buNone/>
            </a:pPr>
            <a:endParaRPr lang="en-US">
              <a:solidFill>
                <a:schemeClr val="accent1"/>
              </a:solidFill>
            </a:endParaRPr>
          </a:p>
          <a:p>
            <a:pPr marL="381000" indent="-381000" algn="ctr">
              <a:buFont typeface="Wingdings" pitchFamily="2" charset="2"/>
              <a:buNone/>
            </a:pPr>
            <a:r>
              <a:rPr lang="en-US"/>
              <a:t>example</a:t>
            </a:r>
            <a:r>
              <a:rPr lang="en-US">
                <a:solidFill>
                  <a:schemeClr val="accent2"/>
                </a:solidFill>
              </a:rPr>
              <a:t> </a:t>
            </a:r>
            <a:r>
              <a:rPr lang="en-US"/>
              <a:t>(</a:t>
            </a:r>
            <a:r>
              <a:rPr lang="en-US">
                <a:solidFill>
                  <a:schemeClr val="accent1"/>
                </a:solidFill>
              </a:rPr>
              <a:t>d </a:t>
            </a:r>
            <a:r>
              <a:rPr lang="en-US"/>
              <a:t>= </a:t>
            </a:r>
            <a:r>
              <a:rPr lang="en-US">
                <a:solidFill>
                  <a:schemeClr val="accent1"/>
                </a:solidFill>
              </a:rPr>
              <a:t>4</a:t>
            </a:r>
            <a:r>
              <a:rPr lang="en-US"/>
              <a:t>):   3288,  1193,  9999, 0654, 7243, 4321</a:t>
            </a:r>
          </a:p>
          <a:p>
            <a:pPr marL="381000" indent="-381000" algn="ctr">
              <a:buFont typeface="Wingdings" pitchFamily="2" charset="2"/>
              <a:buNone/>
            </a:pPr>
            <a:endParaRPr lang="en-US"/>
          </a:p>
          <a:p>
            <a:pPr marL="381000" indent="-381000" algn="ctr">
              <a:buFont typeface="Wingdings" pitchFamily="2" charset="2"/>
              <a:buNone/>
            </a:pPr>
            <a:endParaRPr lang="en-US"/>
          </a:p>
          <a:p>
            <a:pPr marL="381000" indent="-381000" algn="ctr">
              <a:buFont typeface="Wingdings" pitchFamily="2" charset="2"/>
              <a:buNone/>
            </a:pPr>
            <a:endParaRPr lang="en-US"/>
          </a:p>
          <a:p>
            <a:pPr marL="381000" indent="-381000" algn="ctr">
              <a:buFont typeface="Wingdings" pitchFamily="2" charset="2"/>
              <a:buNone/>
            </a:pPr>
            <a:endParaRPr lang="en-US"/>
          </a:p>
          <a:p>
            <a:pPr marL="381000" indent="-381000" algn="ctr">
              <a:buFont typeface="Wingdings" pitchFamily="2" charset="2"/>
              <a:buNone/>
            </a:pPr>
            <a:endParaRPr lang="en-US" sz="1200"/>
          </a:p>
          <a:p>
            <a:pPr marL="381000" indent="-381000">
              <a:buClrTx/>
              <a:buSzTx/>
              <a:buFontTx/>
              <a:buNone/>
            </a:pPr>
            <a:r>
              <a:rPr lang="en-US">
                <a:solidFill>
                  <a:schemeClr val="accent1"/>
                </a:solidFill>
              </a:rPr>
              <a:t>RadixSort</a:t>
            </a:r>
            <a:r>
              <a:rPr lang="en-US"/>
              <a:t>(A, d)</a:t>
            </a:r>
          </a:p>
          <a:p>
            <a:pPr marL="381000" indent="-381000">
              <a:spcBef>
                <a:spcPct val="40000"/>
              </a:spcBef>
              <a:buClrTx/>
              <a:buSzTx/>
              <a:buFontTx/>
              <a:buAutoNum type="arabicPeriod"/>
            </a:pPr>
            <a:r>
              <a:rPr lang="en-US"/>
              <a:t> </a:t>
            </a:r>
            <a:r>
              <a:rPr lang="en-US" b="1"/>
              <a:t>for  </a:t>
            </a:r>
            <a:r>
              <a:rPr lang="en-US"/>
              <a:t>i </a:t>
            </a:r>
            <a:r>
              <a:rPr lang="en-US">
                <a:cs typeface="Arial" pitchFamily="34" charset="0"/>
              </a:rPr>
              <a:t>= 1  </a:t>
            </a:r>
            <a:r>
              <a:rPr lang="en-US" b="1">
                <a:cs typeface="Arial" pitchFamily="34" charset="0"/>
              </a:rPr>
              <a:t>to  </a:t>
            </a:r>
            <a:r>
              <a:rPr lang="en-US">
                <a:cs typeface="Arial" pitchFamily="34" charset="0"/>
              </a:rPr>
              <a:t>d </a:t>
            </a:r>
          </a:p>
          <a:p>
            <a:pPr marL="381000" indent="-381000">
              <a:buClrTx/>
              <a:buSzTx/>
              <a:buFontTx/>
              <a:buAutoNum type="arabicPeriod"/>
            </a:pPr>
            <a:r>
              <a:rPr lang="en-US">
                <a:cs typeface="Arial" pitchFamily="34" charset="0"/>
              </a:rPr>
              <a:t>     </a:t>
            </a:r>
            <a:r>
              <a:rPr lang="en-US" b="1">
                <a:cs typeface="Arial" pitchFamily="34" charset="0"/>
              </a:rPr>
              <a:t>do  </a:t>
            </a:r>
            <a:r>
              <a:rPr lang="en-US">
                <a:cs typeface="Arial" pitchFamily="34" charset="0"/>
              </a:rPr>
              <a:t>use a stable sort to sort array A on digit i</a:t>
            </a:r>
          </a:p>
        </p:txBody>
      </p:sp>
      <p:sp>
        <p:nvSpPr>
          <p:cNvPr id="333828" name="Text Box 4"/>
          <p:cNvSpPr txBox="1">
            <a:spLocks noChangeArrowheads="1"/>
          </p:cNvSpPr>
          <p:nvPr/>
        </p:nvSpPr>
        <p:spPr bwMode="auto">
          <a:xfrm>
            <a:off x="3940175" y="3436938"/>
            <a:ext cx="1016000" cy="425450"/>
          </a:xfrm>
          <a:prstGeom prst="rect">
            <a:avLst/>
          </a:prstGeom>
          <a:noFill/>
          <a:ln w="28575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/>
              <a:t>1</a:t>
            </a:r>
            <a:r>
              <a:rPr lang="en-US" baseline="30000"/>
              <a:t>st</a:t>
            </a:r>
            <a:r>
              <a:rPr lang="en-US"/>
              <a:t> digit</a:t>
            </a:r>
          </a:p>
        </p:txBody>
      </p:sp>
      <p:sp>
        <p:nvSpPr>
          <p:cNvPr id="333829" name="Text Box 5"/>
          <p:cNvSpPr txBox="1">
            <a:spLocks noChangeArrowheads="1"/>
          </p:cNvSpPr>
          <p:nvPr/>
        </p:nvSpPr>
        <p:spPr bwMode="auto">
          <a:xfrm>
            <a:off x="2489200" y="3436938"/>
            <a:ext cx="1025525" cy="425450"/>
          </a:xfrm>
          <a:prstGeom prst="rect">
            <a:avLst/>
          </a:prstGeom>
          <a:noFill/>
          <a:ln w="28575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/>
              <a:t>d</a:t>
            </a:r>
            <a:r>
              <a:rPr lang="en-US" baseline="30000"/>
              <a:t>th</a:t>
            </a:r>
            <a:r>
              <a:rPr lang="en-US"/>
              <a:t> digit</a:t>
            </a:r>
          </a:p>
        </p:txBody>
      </p:sp>
      <p:sp>
        <p:nvSpPr>
          <p:cNvPr id="333831" name="Line 7"/>
          <p:cNvSpPr>
            <a:spLocks noChangeShapeType="1"/>
          </p:cNvSpPr>
          <p:nvPr/>
        </p:nvSpPr>
        <p:spPr bwMode="auto">
          <a:xfrm flipV="1">
            <a:off x="3514725" y="3057525"/>
            <a:ext cx="0" cy="3810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333832" name="Line 8"/>
          <p:cNvSpPr>
            <a:spLocks noChangeShapeType="1"/>
          </p:cNvSpPr>
          <p:nvPr/>
        </p:nvSpPr>
        <p:spPr bwMode="auto">
          <a:xfrm flipV="1">
            <a:off x="3940175" y="3057525"/>
            <a:ext cx="0" cy="3810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7" name="Group 27"/>
          <p:cNvGrpSpPr>
            <a:grpSpLocks/>
          </p:cNvGrpSpPr>
          <p:nvPr/>
        </p:nvGrpSpPr>
        <p:grpSpPr bwMode="auto">
          <a:xfrm>
            <a:off x="3176588" y="1341438"/>
            <a:ext cx="647700" cy="3140075"/>
            <a:chOff x="2109" y="845"/>
            <a:chExt cx="408" cy="1978"/>
          </a:xfrm>
        </p:grpSpPr>
        <p:sp>
          <p:nvSpPr>
            <p:cNvPr id="296966" name="Text Box 6"/>
            <p:cNvSpPr txBox="1">
              <a:spLocks noChangeArrowheads="1"/>
            </p:cNvSpPr>
            <p:nvPr/>
          </p:nvSpPr>
          <p:spPr bwMode="auto">
            <a:xfrm>
              <a:off x="2109" y="845"/>
              <a:ext cx="408" cy="1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/>
                <a:t>720</a:t>
              </a:r>
              <a:r>
                <a:rPr lang="en-US" i="1"/>
                <a:t> </a:t>
              </a:r>
            </a:p>
            <a:p>
              <a:pPr algn="ctr" eaLnBrk="1" hangingPunct="1"/>
              <a:r>
                <a:rPr lang="en-US"/>
                <a:t>355</a:t>
              </a:r>
              <a:r>
                <a:rPr lang="en-US" i="1"/>
                <a:t> </a:t>
              </a:r>
            </a:p>
            <a:p>
              <a:pPr algn="ctr" eaLnBrk="1" hangingPunct="1"/>
              <a:r>
                <a:rPr lang="en-US"/>
                <a:t>436</a:t>
              </a:r>
              <a:r>
                <a:rPr lang="en-US" i="1"/>
                <a:t> </a:t>
              </a:r>
              <a:endParaRPr lang="en-US"/>
            </a:p>
            <a:p>
              <a:pPr algn="ctr" eaLnBrk="1" hangingPunct="1"/>
              <a:r>
                <a:rPr lang="en-US"/>
                <a:t>457</a:t>
              </a:r>
            </a:p>
            <a:p>
              <a:pPr algn="ctr" eaLnBrk="1" hangingPunct="1"/>
              <a:r>
                <a:rPr lang="en-US"/>
                <a:t>657</a:t>
              </a:r>
            </a:p>
            <a:p>
              <a:pPr algn="ctr" eaLnBrk="1" hangingPunct="1"/>
              <a:r>
                <a:rPr lang="en-US"/>
                <a:t>329</a:t>
              </a:r>
            </a:p>
            <a:p>
              <a:pPr algn="ctr" eaLnBrk="1" hangingPunct="1"/>
              <a:r>
                <a:rPr lang="en-US"/>
                <a:t>839</a:t>
              </a:r>
            </a:p>
          </p:txBody>
        </p:sp>
        <p:sp>
          <p:nvSpPr>
            <p:cNvPr id="296965" name="Rectangle 5"/>
            <p:cNvSpPr>
              <a:spLocks noChangeArrowheads="1"/>
            </p:cNvSpPr>
            <p:nvPr/>
          </p:nvSpPr>
          <p:spPr bwMode="auto">
            <a:xfrm>
              <a:off x="2346" y="859"/>
              <a:ext cx="118" cy="1950"/>
            </a:xfrm>
            <a:prstGeom prst="rect">
              <a:avLst/>
            </a:prstGeom>
            <a:solidFill>
              <a:srgbClr val="2D95C9">
                <a:alpha val="3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RadixSort: example</a:t>
            </a:r>
          </a:p>
        </p:txBody>
      </p:sp>
      <p:sp>
        <p:nvSpPr>
          <p:cNvPr id="296963" name="Text Box 3"/>
          <p:cNvSpPr txBox="1">
            <a:spLocks noChangeArrowheads="1"/>
          </p:cNvSpPr>
          <p:nvPr/>
        </p:nvSpPr>
        <p:spPr bwMode="auto">
          <a:xfrm>
            <a:off x="1146175" y="1341438"/>
            <a:ext cx="6477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US"/>
              <a:t>329</a:t>
            </a:r>
          </a:p>
          <a:p>
            <a:pPr algn="ctr" eaLnBrk="1" hangingPunct="1"/>
            <a:r>
              <a:rPr lang="en-US"/>
              <a:t>457</a:t>
            </a:r>
          </a:p>
          <a:p>
            <a:pPr algn="ctr" eaLnBrk="1" hangingPunct="1"/>
            <a:r>
              <a:rPr lang="en-US"/>
              <a:t>657</a:t>
            </a:r>
          </a:p>
          <a:p>
            <a:pPr algn="ctr" eaLnBrk="1" hangingPunct="1"/>
            <a:r>
              <a:rPr lang="en-US"/>
              <a:t>839</a:t>
            </a:r>
          </a:p>
          <a:p>
            <a:pPr algn="ctr" eaLnBrk="1" hangingPunct="1"/>
            <a:r>
              <a:rPr lang="en-US"/>
              <a:t>436</a:t>
            </a:r>
          </a:p>
          <a:p>
            <a:pPr algn="ctr" eaLnBrk="1" hangingPunct="1"/>
            <a:r>
              <a:rPr lang="en-US"/>
              <a:t>720</a:t>
            </a:r>
          </a:p>
          <a:p>
            <a:pPr algn="ctr" eaLnBrk="1" hangingPunct="1"/>
            <a:r>
              <a:rPr lang="en-US"/>
              <a:t>355</a:t>
            </a:r>
          </a:p>
        </p:txBody>
      </p:sp>
      <p:sp>
        <p:nvSpPr>
          <p:cNvPr id="296971" name="Line 11"/>
          <p:cNvSpPr>
            <a:spLocks noChangeShapeType="1"/>
          </p:cNvSpPr>
          <p:nvPr/>
        </p:nvSpPr>
        <p:spPr bwMode="auto">
          <a:xfrm>
            <a:off x="2124075" y="2887663"/>
            <a:ext cx="720725" cy="0"/>
          </a:xfrm>
          <a:prstGeom prst="line">
            <a:avLst/>
          </a:prstGeom>
          <a:noFill/>
          <a:ln w="7620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96985" name="Group 25"/>
          <p:cNvGrpSpPr>
            <a:grpSpLocks/>
          </p:cNvGrpSpPr>
          <p:nvPr/>
        </p:nvGrpSpPr>
        <p:grpSpPr bwMode="auto">
          <a:xfrm>
            <a:off x="5207000" y="1341438"/>
            <a:ext cx="647700" cy="3140075"/>
            <a:chOff x="2908" y="845"/>
            <a:chExt cx="408" cy="1978"/>
          </a:xfrm>
        </p:grpSpPr>
        <p:sp>
          <p:nvSpPr>
            <p:cNvPr id="296969" name="Text Box 9"/>
            <p:cNvSpPr txBox="1">
              <a:spLocks noChangeArrowheads="1"/>
            </p:cNvSpPr>
            <p:nvPr/>
          </p:nvSpPr>
          <p:spPr bwMode="auto">
            <a:xfrm>
              <a:off x="2908" y="845"/>
              <a:ext cx="408" cy="1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/>
                <a:t>720</a:t>
              </a:r>
              <a:r>
                <a:rPr lang="en-US" i="1"/>
                <a:t> </a:t>
              </a:r>
            </a:p>
            <a:p>
              <a:pPr algn="ctr" eaLnBrk="1" hangingPunct="1"/>
              <a:r>
                <a:rPr lang="en-US"/>
                <a:t>329</a:t>
              </a:r>
              <a:r>
                <a:rPr lang="en-US" i="1"/>
                <a:t> </a:t>
              </a:r>
            </a:p>
            <a:p>
              <a:pPr algn="ctr" eaLnBrk="1" hangingPunct="1"/>
              <a:r>
                <a:rPr lang="en-US"/>
                <a:t>436</a:t>
              </a:r>
              <a:r>
                <a:rPr lang="en-US" i="1"/>
                <a:t> </a:t>
              </a:r>
            </a:p>
            <a:p>
              <a:pPr algn="ctr" eaLnBrk="1" hangingPunct="1"/>
              <a:r>
                <a:rPr lang="en-US"/>
                <a:t>839</a:t>
              </a:r>
              <a:r>
                <a:rPr lang="en-US" i="1"/>
                <a:t> </a:t>
              </a:r>
            </a:p>
            <a:p>
              <a:pPr algn="ctr" eaLnBrk="1" hangingPunct="1"/>
              <a:r>
                <a:rPr lang="en-US"/>
                <a:t>355</a:t>
              </a:r>
              <a:r>
                <a:rPr lang="en-US" i="1"/>
                <a:t> </a:t>
              </a:r>
            </a:p>
            <a:p>
              <a:pPr algn="ctr" eaLnBrk="1" hangingPunct="1"/>
              <a:r>
                <a:rPr lang="en-US"/>
                <a:t>457</a:t>
              </a:r>
            </a:p>
            <a:p>
              <a:pPr algn="ctr" eaLnBrk="1" hangingPunct="1"/>
              <a:r>
                <a:rPr lang="en-US"/>
                <a:t>657</a:t>
              </a:r>
            </a:p>
          </p:txBody>
        </p:sp>
        <p:sp>
          <p:nvSpPr>
            <p:cNvPr id="296983" name="Rectangle 23"/>
            <p:cNvSpPr>
              <a:spLocks noChangeArrowheads="1"/>
            </p:cNvSpPr>
            <p:nvPr/>
          </p:nvSpPr>
          <p:spPr bwMode="auto">
            <a:xfrm>
              <a:off x="3053" y="859"/>
              <a:ext cx="118" cy="1950"/>
            </a:xfrm>
            <a:prstGeom prst="rect">
              <a:avLst/>
            </a:prstGeom>
            <a:solidFill>
              <a:srgbClr val="2D95C9">
                <a:alpha val="3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96986" name="Group 26"/>
          <p:cNvGrpSpPr>
            <a:grpSpLocks/>
          </p:cNvGrpSpPr>
          <p:nvPr/>
        </p:nvGrpSpPr>
        <p:grpSpPr bwMode="auto">
          <a:xfrm>
            <a:off x="7237413" y="1341438"/>
            <a:ext cx="647700" cy="3140075"/>
            <a:chOff x="4559" y="845"/>
            <a:chExt cx="408" cy="1978"/>
          </a:xfrm>
        </p:grpSpPr>
        <p:sp>
          <p:nvSpPr>
            <p:cNvPr id="296981" name="Text Box 21"/>
            <p:cNvSpPr txBox="1">
              <a:spLocks noChangeArrowheads="1"/>
            </p:cNvSpPr>
            <p:nvPr/>
          </p:nvSpPr>
          <p:spPr bwMode="auto">
            <a:xfrm>
              <a:off x="4559" y="845"/>
              <a:ext cx="408" cy="1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/>
                <a:t>329</a:t>
              </a:r>
              <a:r>
                <a:rPr lang="en-US" i="1"/>
                <a:t> </a:t>
              </a:r>
            </a:p>
            <a:p>
              <a:pPr algn="ctr" eaLnBrk="1" hangingPunct="1"/>
              <a:r>
                <a:rPr lang="en-US"/>
                <a:t>355</a:t>
              </a:r>
              <a:r>
                <a:rPr lang="en-US" i="1"/>
                <a:t> </a:t>
              </a:r>
            </a:p>
            <a:p>
              <a:pPr algn="ctr" eaLnBrk="1" hangingPunct="1"/>
              <a:r>
                <a:rPr lang="en-US"/>
                <a:t>436</a:t>
              </a:r>
              <a:r>
                <a:rPr lang="en-US" i="1"/>
                <a:t> </a:t>
              </a:r>
            </a:p>
            <a:p>
              <a:pPr algn="ctr" eaLnBrk="1" hangingPunct="1"/>
              <a:r>
                <a:rPr lang="en-US"/>
                <a:t>457</a:t>
              </a:r>
            </a:p>
            <a:p>
              <a:pPr algn="ctr" eaLnBrk="1" hangingPunct="1"/>
              <a:r>
                <a:rPr lang="en-US"/>
                <a:t>657</a:t>
              </a:r>
            </a:p>
            <a:p>
              <a:pPr algn="ctr" eaLnBrk="1" hangingPunct="1"/>
              <a:r>
                <a:rPr lang="en-US"/>
                <a:t>720</a:t>
              </a:r>
              <a:r>
                <a:rPr lang="en-US" i="1"/>
                <a:t> </a:t>
              </a:r>
            </a:p>
            <a:p>
              <a:pPr algn="ctr" eaLnBrk="1" hangingPunct="1"/>
              <a:r>
                <a:rPr lang="en-US"/>
                <a:t>839</a:t>
              </a:r>
            </a:p>
          </p:txBody>
        </p:sp>
        <p:sp>
          <p:nvSpPr>
            <p:cNvPr id="296984" name="Rectangle 24"/>
            <p:cNvSpPr>
              <a:spLocks noChangeArrowheads="1"/>
            </p:cNvSpPr>
            <p:nvPr/>
          </p:nvSpPr>
          <p:spPr bwMode="auto">
            <a:xfrm>
              <a:off x="4606" y="859"/>
              <a:ext cx="118" cy="1950"/>
            </a:xfrm>
            <a:prstGeom prst="rect">
              <a:avLst/>
            </a:prstGeom>
            <a:solidFill>
              <a:srgbClr val="2D95C9">
                <a:alpha val="3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96988" name="Line 28"/>
          <p:cNvSpPr>
            <a:spLocks noChangeShapeType="1"/>
          </p:cNvSpPr>
          <p:nvPr/>
        </p:nvSpPr>
        <p:spPr bwMode="auto">
          <a:xfrm>
            <a:off x="4154488" y="2889250"/>
            <a:ext cx="720725" cy="0"/>
          </a:xfrm>
          <a:prstGeom prst="line">
            <a:avLst/>
          </a:prstGeom>
          <a:noFill/>
          <a:ln w="7620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6989" name="Line 29"/>
          <p:cNvSpPr>
            <a:spLocks noChangeShapeType="1"/>
          </p:cNvSpPr>
          <p:nvPr/>
        </p:nvSpPr>
        <p:spPr bwMode="auto">
          <a:xfrm>
            <a:off x="6184900" y="2889250"/>
            <a:ext cx="720725" cy="0"/>
          </a:xfrm>
          <a:prstGeom prst="line">
            <a:avLst/>
          </a:prstGeom>
          <a:noFill/>
          <a:ln w="7620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6990" name="Text Box 30"/>
          <p:cNvSpPr txBox="1">
            <a:spLocks noChangeArrowheads="1"/>
          </p:cNvSpPr>
          <p:nvPr/>
        </p:nvSpPr>
        <p:spPr bwMode="auto">
          <a:xfrm>
            <a:off x="1560513" y="4640263"/>
            <a:ext cx="1860550" cy="425450"/>
          </a:xfrm>
          <a:prstGeom prst="rect">
            <a:avLst/>
          </a:prstGeom>
          <a:noFill/>
          <a:ln w="2857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/>
              <a:t>sort on 1</a:t>
            </a:r>
            <a:r>
              <a:rPr lang="en-US" baseline="30000"/>
              <a:t>st</a:t>
            </a:r>
            <a:r>
              <a:rPr lang="en-US"/>
              <a:t> digit</a:t>
            </a:r>
          </a:p>
        </p:txBody>
      </p:sp>
      <p:sp>
        <p:nvSpPr>
          <p:cNvPr id="296991" name="Text Box 31"/>
          <p:cNvSpPr txBox="1">
            <a:spLocks noChangeArrowheads="1"/>
          </p:cNvSpPr>
          <p:nvPr/>
        </p:nvSpPr>
        <p:spPr bwMode="auto">
          <a:xfrm>
            <a:off x="3567113" y="4640263"/>
            <a:ext cx="1916112" cy="425450"/>
          </a:xfrm>
          <a:prstGeom prst="rect">
            <a:avLst/>
          </a:prstGeom>
          <a:noFill/>
          <a:ln w="2857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/>
              <a:t>sort on 2</a:t>
            </a:r>
            <a:r>
              <a:rPr lang="en-US" baseline="30000"/>
              <a:t>nd</a:t>
            </a:r>
            <a:r>
              <a:rPr lang="en-US"/>
              <a:t> digit</a:t>
            </a:r>
          </a:p>
        </p:txBody>
      </p:sp>
      <p:sp>
        <p:nvSpPr>
          <p:cNvPr id="296992" name="Text Box 32"/>
          <p:cNvSpPr txBox="1">
            <a:spLocks noChangeArrowheads="1"/>
          </p:cNvSpPr>
          <p:nvPr/>
        </p:nvSpPr>
        <p:spPr bwMode="auto">
          <a:xfrm>
            <a:off x="5630863" y="4640263"/>
            <a:ext cx="1879600" cy="425450"/>
          </a:xfrm>
          <a:prstGeom prst="rect">
            <a:avLst/>
          </a:prstGeom>
          <a:noFill/>
          <a:ln w="28575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/>
              <a:t>sort on 3</a:t>
            </a:r>
            <a:r>
              <a:rPr lang="en-US" baseline="30000"/>
              <a:t>rd</a:t>
            </a:r>
            <a:r>
              <a:rPr lang="en-US"/>
              <a:t> digit</a:t>
            </a:r>
          </a:p>
        </p:txBody>
      </p:sp>
      <p:sp>
        <p:nvSpPr>
          <p:cNvPr id="296993" name="Rectangle 33"/>
          <p:cNvSpPr>
            <a:spLocks noGrp="1" noChangeArrowheads="1"/>
          </p:cNvSpPr>
          <p:nvPr>
            <p:ph type="body" idx="1"/>
          </p:nvPr>
        </p:nvSpPr>
        <p:spPr>
          <a:xfrm>
            <a:off x="457200" y="5549900"/>
            <a:ext cx="8156575" cy="7588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z="800" dirty="0">
              <a:solidFill>
                <a:schemeClr val="accent1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dirty="0">
                <a:solidFill>
                  <a:schemeClr val="accent1"/>
                </a:solidFill>
              </a:rPr>
              <a:t>Correctness</a:t>
            </a:r>
            <a:r>
              <a:rPr lang="en-US" dirty="0"/>
              <a:t>: Assignment </a:t>
            </a:r>
            <a:r>
              <a:rPr lang="en-US" dirty="0" smtClean="0"/>
              <a:t>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6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6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6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96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6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6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96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6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6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1" grpId="0" animBg="1"/>
      <p:bldP spid="296988" grpId="0" animBg="1"/>
      <p:bldP spid="296989" grpId="0" animBg="1"/>
      <p:bldP spid="296990" grpId="0" animBg="1"/>
      <p:bldP spid="296991" grpId="0" animBg="1"/>
      <p:bldP spid="296992" grpId="0" animBg="1"/>
      <p:bldP spid="29699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RadixSort</a:t>
            </a:r>
          </a:p>
        </p:txBody>
      </p:sp>
      <p:sp>
        <p:nvSpPr>
          <p:cNvPr id="334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418513" cy="50403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>
                <a:solidFill>
                  <a:schemeClr val="accent1"/>
                </a:solidFill>
              </a:rPr>
              <a:t>Running time</a:t>
            </a:r>
            <a:r>
              <a:rPr lang="en-US"/>
              <a:t>: If we use CountingSort as stable sorting algorithm</a:t>
            </a:r>
          </a:p>
          <a:p>
            <a:pPr>
              <a:buFont typeface="Wingdings" pitchFamily="2" charset="2"/>
              <a:buNone/>
            </a:pPr>
            <a:r>
              <a:rPr lang="en-US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		           ➨</a:t>
            </a:r>
            <a:r>
              <a:rPr lang="en-US"/>
              <a:t> Θ(</a:t>
            </a:r>
            <a:r>
              <a:rPr lang="en-US">
                <a:solidFill>
                  <a:schemeClr val="accent2"/>
                </a:solidFill>
              </a:rPr>
              <a:t>n</a:t>
            </a:r>
            <a:r>
              <a:rPr lang="en-US"/>
              <a:t> + </a:t>
            </a:r>
            <a:r>
              <a:rPr lang="en-US">
                <a:solidFill>
                  <a:schemeClr val="folHlink"/>
                </a:solidFill>
              </a:rPr>
              <a:t>k</a:t>
            </a:r>
            <a:r>
              <a:rPr lang="en-US"/>
              <a:t>) per digit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r>
              <a:rPr lang="en-US">
                <a:solidFill>
                  <a:schemeClr val="accent1"/>
                </a:solidFill>
              </a:rPr>
              <a:t>Theorem</a:t>
            </a:r>
            <a:r>
              <a:rPr lang="en-US"/>
              <a:t/>
            </a:r>
            <a:br>
              <a:rPr lang="en-US"/>
            </a:br>
            <a:r>
              <a:rPr lang="en-US"/>
              <a:t>Given </a:t>
            </a:r>
            <a:r>
              <a:rPr lang="en-US">
                <a:solidFill>
                  <a:schemeClr val="accent2"/>
                </a:solidFill>
              </a:rPr>
              <a:t>n</a:t>
            </a:r>
            <a:r>
              <a:rPr lang="en-US"/>
              <a:t> </a:t>
            </a:r>
            <a:r>
              <a:rPr lang="en-US">
                <a:solidFill>
                  <a:schemeClr val="accent1"/>
                </a:solidFill>
              </a:rPr>
              <a:t>d</a:t>
            </a:r>
            <a:r>
              <a:rPr lang="en-US"/>
              <a:t>-digit numbers in which each digit can take up to </a:t>
            </a:r>
            <a:r>
              <a:rPr lang="en-US">
                <a:solidFill>
                  <a:schemeClr val="folHlink"/>
                </a:solidFill>
              </a:rPr>
              <a:t>k</a:t>
            </a:r>
            <a:r>
              <a:rPr lang="en-US"/>
              <a:t> possible values, RadixSort correctly sorts these numbers in Θ(</a:t>
            </a:r>
            <a:r>
              <a:rPr lang="en-US">
                <a:solidFill>
                  <a:schemeClr val="accent2"/>
                </a:solidFill>
              </a:rPr>
              <a:t>d</a:t>
            </a:r>
            <a:r>
              <a:rPr lang="en-US"/>
              <a:t> (</a:t>
            </a:r>
            <a:r>
              <a:rPr lang="en-US">
                <a:solidFill>
                  <a:schemeClr val="accent2"/>
                </a:solidFill>
              </a:rPr>
              <a:t>n </a:t>
            </a:r>
            <a:r>
              <a:rPr lang="en-US"/>
              <a:t>+ </a:t>
            </a:r>
            <a:r>
              <a:rPr lang="en-US">
                <a:solidFill>
                  <a:schemeClr val="folHlink"/>
                </a:solidFill>
              </a:rPr>
              <a:t>k</a:t>
            </a:r>
            <a:r>
              <a:rPr lang="en-US"/>
              <a:t>)) time.</a:t>
            </a:r>
          </a:p>
        </p:txBody>
      </p:sp>
      <p:sp>
        <p:nvSpPr>
          <p:cNvPr id="334852" name="Text Box 4"/>
          <p:cNvSpPr txBox="1">
            <a:spLocks noChangeArrowheads="1"/>
          </p:cNvSpPr>
          <p:nvPr/>
        </p:nvSpPr>
        <p:spPr bwMode="auto">
          <a:xfrm>
            <a:off x="3308350" y="2319338"/>
            <a:ext cx="4637088" cy="425450"/>
          </a:xfrm>
          <a:prstGeom prst="rect">
            <a:avLst/>
          </a:prstGeom>
          <a:noFill/>
          <a:ln w="28575" algn="ctr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/>
              <a:t>each digit is an integer in the range 0..k</a:t>
            </a:r>
          </a:p>
        </p:txBody>
      </p:sp>
      <p:sp>
        <p:nvSpPr>
          <p:cNvPr id="334853" name="Line 5"/>
          <p:cNvSpPr>
            <a:spLocks noChangeShapeType="1"/>
          </p:cNvSpPr>
          <p:nvPr/>
        </p:nvSpPr>
        <p:spPr bwMode="auto">
          <a:xfrm flipV="1">
            <a:off x="3306763" y="1973263"/>
            <a:ext cx="0" cy="422275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BucketSort</a:t>
            </a:r>
          </a:p>
        </p:txBody>
      </p:sp>
      <p:sp>
        <p:nvSpPr>
          <p:cNvPr id="335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402638" cy="50403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>
                <a:solidFill>
                  <a:schemeClr val="accent1"/>
                </a:solidFill>
              </a:rPr>
              <a:t>Input</a:t>
            </a:r>
            <a:r>
              <a:rPr lang="en-US"/>
              <a:t>: array A[1..n] of numbers</a:t>
            </a:r>
          </a:p>
          <a:p>
            <a:pPr>
              <a:buFont typeface="Wingdings" pitchFamily="2" charset="2"/>
              <a:buNone/>
            </a:pPr>
            <a:r>
              <a:rPr lang="en-US">
                <a:solidFill>
                  <a:schemeClr val="accent1"/>
                </a:solidFill>
              </a:rPr>
              <a:t>Assumption</a:t>
            </a:r>
            <a:r>
              <a:rPr lang="en-US"/>
              <a:t>: the input elements lie in the interval [0..1)      (</a:t>
            </a:r>
            <a:r>
              <a:rPr lang="en-US">
                <a:solidFill>
                  <a:schemeClr val="hlink"/>
                </a:solidFill>
              </a:rPr>
              <a:t>no</a:t>
            </a:r>
            <a:r>
              <a:rPr lang="en-US"/>
              <a:t> integers!)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r>
              <a:rPr lang="en-US"/>
              <a:t>	BucketSort is fast if the elements are uniformly distributed in [0..1)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BucketSort</a:t>
            </a:r>
          </a:p>
        </p:txBody>
      </p:sp>
      <p:sp>
        <p:nvSpPr>
          <p:cNvPr id="336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Throw input elements in “buckets”, sort buckets, concatenate …</a:t>
            </a:r>
          </a:p>
        </p:txBody>
      </p:sp>
      <p:grpSp>
        <p:nvGrpSpPr>
          <p:cNvPr id="337039" name="Group 143"/>
          <p:cNvGrpSpPr>
            <a:grpSpLocks/>
          </p:cNvGrpSpPr>
          <p:nvPr/>
        </p:nvGrpSpPr>
        <p:grpSpPr bwMode="auto">
          <a:xfrm>
            <a:off x="644525" y="2986088"/>
            <a:ext cx="1017588" cy="3603625"/>
            <a:chOff x="567" y="1524"/>
            <a:chExt cx="641" cy="2270"/>
          </a:xfrm>
        </p:grpSpPr>
        <p:sp>
          <p:nvSpPr>
            <p:cNvPr id="336901" name="Rectangle 5"/>
            <p:cNvSpPr>
              <a:spLocks noChangeArrowheads="1"/>
            </p:cNvSpPr>
            <p:nvPr/>
          </p:nvSpPr>
          <p:spPr bwMode="auto">
            <a:xfrm>
              <a:off x="754" y="1525"/>
              <a:ext cx="454" cy="22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600"/>
                <a:t>0.792</a:t>
              </a:r>
            </a:p>
          </p:txBody>
        </p:sp>
        <p:sp>
          <p:nvSpPr>
            <p:cNvPr id="336902" name="Rectangle 6"/>
            <p:cNvSpPr>
              <a:spLocks noChangeArrowheads="1"/>
            </p:cNvSpPr>
            <p:nvPr/>
          </p:nvSpPr>
          <p:spPr bwMode="auto">
            <a:xfrm>
              <a:off x="754" y="1752"/>
              <a:ext cx="454" cy="22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600"/>
                <a:t>0.1</a:t>
              </a:r>
            </a:p>
          </p:txBody>
        </p:sp>
        <p:sp>
          <p:nvSpPr>
            <p:cNvPr id="336903" name="Rectangle 7"/>
            <p:cNvSpPr>
              <a:spLocks noChangeArrowheads="1"/>
            </p:cNvSpPr>
            <p:nvPr/>
          </p:nvSpPr>
          <p:spPr bwMode="auto">
            <a:xfrm>
              <a:off x="754" y="1979"/>
              <a:ext cx="454" cy="22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600"/>
                <a:t>0.287</a:t>
              </a:r>
            </a:p>
          </p:txBody>
        </p:sp>
        <p:sp>
          <p:nvSpPr>
            <p:cNvPr id="336904" name="Rectangle 8"/>
            <p:cNvSpPr>
              <a:spLocks noChangeArrowheads="1"/>
            </p:cNvSpPr>
            <p:nvPr/>
          </p:nvSpPr>
          <p:spPr bwMode="auto">
            <a:xfrm>
              <a:off x="754" y="2206"/>
              <a:ext cx="454" cy="22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600"/>
                <a:t>0.15</a:t>
              </a:r>
            </a:p>
          </p:txBody>
        </p:sp>
        <p:sp>
          <p:nvSpPr>
            <p:cNvPr id="336905" name="Rectangle 9"/>
            <p:cNvSpPr>
              <a:spLocks noChangeArrowheads="1"/>
            </p:cNvSpPr>
            <p:nvPr/>
          </p:nvSpPr>
          <p:spPr bwMode="auto">
            <a:xfrm>
              <a:off x="754" y="2432"/>
              <a:ext cx="454" cy="22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600"/>
                <a:t>0.346</a:t>
              </a:r>
            </a:p>
          </p:txBody>
        </p:sp>
        <p:sp>
          <p:nvSpPr>
            <p:cNvPr id="336906" name="Rectangle 10"/>
            <p:cNvSpPr>
              <a:spLocks noChangeArrowheads="1"/>
            </p:cNvSpPr>
            <p:nvPr/>
          </p:nvSpPr>
          <p:spPr bwMode="auto">
            <a:xfrm>
              <a:off x="754" y="2659"/>
              <a:ext cx="454" cy="22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600"/>
                <a:t>0.734</a:t>
              </a:r>
            </a:p>
          </p:txBody>
        </p:sp>
        <p:sp>
          <p:nvSpPr>
            <p:cNvPr id="336907" name="Rectangle 11"/>
            <p:cNvSpPr>
              <a:spLocks noChangeArrowheads="1"/>
            </p:cNvSpPr>
            <p:nvPr/>
          </p:nvSpPr>
          <p:spPr bwMode="auto">
            <a:xfrm>
              <a:off x="754" y="2886"/>
              <a:ext cx="454" cy="22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600"/>
                <a:t>0.5</a:t>
              </a:r>
            </a:p>
          </p:txBody>
        </p:sp>
        <p:sp>
          <p:nvSpPr>
            <p:cNvPr id="336908" name="Rectangle 12"/>
            <p:cNvSpPr>
              <a:spLocks noChangeArrowheads="1"/>
            </p:cNvSpPr>
            <p:nvPr/>
          </p:nvSpPr>
          <p:spPr bwMode="auto">
            <a:xfrm>
              <a:off x="754" y="3113"/>
              <a:ext cx="454" cy="22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600"/>
                <a:t>0.13</a:t>
              </a:r>
            </a:p>
          </p:txBody>
        </p:sp>
        <p:sp>
          <p:nvSpPr>
            <p:cNvPr id="336909" name="Rectangle 13"/>
            <p:cNvSpPr>
              <a:spLocks noChangeArrowheads="1"/>
            </p:cNvSpPr>
            <p:nvPr/>
          </p:nvSpPr>
          <p:spPr bwMode="auto">
            <a:xfrm>
              <a:off x="754" y="3340"/>
              <a:ext cx="454" cy="22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600"/>
                <a:t>0.256</a:t>
              </a:r>
            </a:p>
          </p:txBody>
        </p:sp>
        <p:sp>
          <p:nvSpPr>
            <p:cNvPr id="336910" name="Rectangle 14"/>
            <p:cNvSpPr>
              <a:spLocks noChangeArrowheads="1"/>
            </p:cNvSpPr>
            <p:nvPr/>
          </p:nvSpPr>
          <p:spPr bwMode="auto">
            <a:xfrm>
              <a:off x="754" y="3567"/>
              <a:ext cx="454" cy="22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600"/>
                <a:t>0.53</a:t>
              </a:r>
            </a:p>
          </p:txBody>
        </p:sp>
        <p:sp>
          <p:nvSpPr>
            <p:cNvPr id="336911" name="Text Box 15"/>
            <p:cNvSpPr txBox="1">
              <a:spLocks noChangeArrowheads="1"/>
            </p:cNvSpPr>
            <p:nvPr/>
          </p:nvSpPr>
          <p:spPr bwMode="auto">
            <a:xfrm>
              <a:off x="567" y="1524"/>
              <a:ext cx="18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0"/>
                </a:spcBef>
              </a:pPr>
              <a:r>
                <a:rPr lang="en-US" sz="1600"/>
                <a:t>1</a:t>
              </a:r>
            </a:p>
          </p:txBody>
        </p:sp>
        <p:sp>
          <p:nvSpPr>
            <p:cNvPr id="336912" name="Text Box 16"/>
            <p:cNvSpPr txBox="1">
              <a:spLocks noChangeArrowheads="1"/>
            </p:cNvSpPr>
            <p:nvPr/>
          </p:nvSpPr>
          <p:spPr bwMode="auto">
            <a:xfrm>
              <a:off x="567" y="1751"/>
              <a:ext cx="18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0"/>
                </a:spcBef>
              </a:pPr>
              <a:r>
                <a:rPr lang="en-US" sz="1600"/>
                <a:t>2</a:t>
              </a:r>
            </a:p>
          </p:txBody>
        </p:sp>
        <p:sp>
          <p:nvSpPr>
            <p:cNvPr id="336913" name="Text Box 17"/>
            <p:cNvSpPr txBox="1">
              <a:spLocks noChangeArrowheads="1"/>
            </p:cNvSpPr>
            <p:nvPr/>
          </p:nvSpPr>
          <p:spPr bwMode="auto">
            <a:xfrm>
              <a:off x="567" y="3563"/>
              <a:ext cx="18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0"/>
                </a:spcBef>
              </a:pPr>
              <a:r>
                <a:rPr lang="en-US" sz="1600"/>
                <a:t>n</a:t>
              </a:r>
            </a:p>
          </p:txBody>
        </p:sp>
      </p:grpSp>
      <p:grpSp>
        <p:nvGrpSpPr>
          <p:cNvPr id="337040" name="Group 144"/>
          <p:cNvGrpSpPr>
            <a:grpSpLocks/>
          </p:cNvGrpSpPr>
          <p:nvPr/>
        </p:nvGrpSpPr>
        <p:grpSpPr bwMode="auto">
          <a:xfrm>
            <a:off x="2419350" y="2986088"/>
            <a:ext cx="3203575" cy="3600450"/>
            <a:chOff x="1519" y="1524"/>
            <a:chExt cx="2018" cy="2268"/>
          </a:xfrm>
        </p:grpSpPr>
        <p:sp>
          <p:nvSpPr>
            <p:cNvPr id="336915" name="Rectangle 19"/>
            <p:cNvSpPr>
              <a:spLocks noChangeArrowheads="1"/>
            </p:cNvSpPr>
            <p:nvPr/>
          </p:nvSpPr>
          <p:spPr bwMode="auto">
            <a:xfrm>
              <a:off x="1791" y="1524"/>
              <a:ext cx="227" cy="227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6916" name="Rectangle 20"/>
            <p:cNvSpPr>
              <a:spLocks noChangeArrowheads="1"/>
            </p:cNvSpPr>
            <p:nvPr/>
          </p:nvSpPr>
          <p:spPr bwMode="auto">
            <a:xfrm>
              <a:off x="1791" y="1751"/>
              <a:ext cx="227" cy="227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6917" name="Rectangle 21"/>
            <p:cNvSpPr>
              <a:spLocks noChangeArrowheads="1"/>
            </p:cNvSpPr>
            <p:nvPr/>
          </p:nvSpPr>
          <p:spPr bwMode="auto">
            <a:xfrm>
              <a:off x="1791" y="1977"/>
              <a:ext cx="227" cy="227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6918" name="Rectangle 22"/>
            <p:cNvSpPr>
              <a:spLocks noChangeArrowheads="1"/>
            </p:cNvSpPr>
            <p:nvPr/>
          </p:nvSpPr>
          <p:spPr bwMode="auto">
            <a:xfrm>
              <a:off x="1791" y="2204"/>
              <a:ext cx="227" cy="227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6919" name="Rectangle 23"/>
            <p:cNvSpPr>
              <a:spLocks noChangeArrowheads="1"/>
            </p:cNvSpPr>
            <p:nvPr/>
          </p:nvSpPr>
          <p:spPr bwMode="auto">
            <a:xfrm>
              <a:off x="1791" y="2431"/>
              <a:ext cx="227" cy="227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6920" name="Rectangle 24"/>
            <p:cNvSpPr>
              <a:spLocks noChangeArrowheads="1"/>
            </p:cNvSpPr>
            <p:nvPr/>
          </p:nvSpPr>
          <p:spPr bwMode="auto">
            <a:xfrm>
              <a:off x="1791" y="2658"/>
              <a:ext cx="227" cy="227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6921" name="Rectangle 25"/>
            <p:cNvSpPr>
              <a:spLocks noChangeArrowheads="1"/>
            </p:cNvSpPr>
            <p:nvPr/>
          </p:nvSpPr>
          <p:spPr bwMode="auto">
            <a:xfrm>
              <a:off x="1791" y="2884"/>
              <a:ext cx="227" cy="227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6922" name="Rectangle 26"/>
            <p:cNvSpPr>
              <a:spLocks noChangeArrowheads="1"/>
            </p:cNvSpPr>
            <p:nvPr/>
          </p:nvSpPr>
          <p:spPr bwMode="auto">
            <a:xfrm>
              <a:off x="1791" y="3111"/>
              <a:ext cx="227" cy="227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6923" name="Rectangle 27"/>
            <p:cNvSpPr>
              <a:spLocks noChangeArrowheads="1"/>
            </p:cNvSpPr>
            <p:nvPr/>
          </p:nvSpPr>
          <p:spPr bwMode="auto">
            <a:xfrm>
              <a:off x="1791" y="3338"/>
              <a:ext cx="227" cy="227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6924" name="Rectangle 28"/>
            <p:cNvSpPr>
              <a:spLocks noChangeArrowheads="1"/>
            </p:cNvSpPr>
            <p:nvPr/>
          </p:nvSpPr>
          <p:spPr bwMode="auto">
            <a:xfrm>
              <a:off x="1791" y="3565"/>
              <a:ext cx="227" cy="227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6925" name="Text Box 29"/>
            <p:cNvSpPr txBox="1">
              <a:spLocks noChangeArrowheads="1"/>
            </p:cNvSpPr>
            <p:nvPr/>
          </p:nvSpPr>
          <p:spPr bwMode="auto">
            <a:xfrm>
              <a:off x="1519" y="1524"/>
              <a:ext cx="18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0"/>
                </a:spcBef>
              </a:pPr>
              <a:r>
                <a:rPr lang="en-US" sz="1600"/>
                <a:t>0</a:t>
              </a:r>
            </a:p>
          </p:txBody>
        </p:sp>
        <p:sp>
          <p:nvSpPr>
            <p:cNvPr id="336926" name="Text Box 30"/>
            <p:cNvSpPr txBox="1">
              <a:spLocks noChangeArrowheads="1"/>
            </p:cNvSpPr>
            <p:nvPr/>
          </p:nvSpPr>
          <p:spPr bwMode="auto">
            <a:xfrm>
              <a:off x="1519" y="1751"/>
              <a:ext cx="18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0"/>
                </a:spcBef>
              </a:pPr>
              <a:r>
                <a:rPr lang="en-US" sz="1600"/>
                <a:t>1</a:t>
              </a:r>
            </a:p>
          </p:txBody>
        </p:sp>
        <p:sp>
          <p:nvSpPr>
            <p:cNvPr id="336927" name="Text Box 31"/>
            <p:cNvSpPr txBox="1">
              <a:spLocks noChangeArrowheads="1"/>
            </p:cNvSpPr>
            <p:nvPr/>
          </p:nvSpPr>
          <p:spPr bwMode="auto">
            <a:xfrm>
              <a:off x="1519" y="3562"/>
              <a:ext cx="3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0"/>
                </a:spcBef>
              </a:pPr>
              <a:r>
                <a:rPr lang="en-US" sz="1600"/>
                <a:t>n-1</a:t>
              </a:r>
            </a:p>
          </p:txBody>
        </p:sp>
        <p:grpSp>
          <p:nvGrpSpPr>
            <p:cNvPr id="337001" name="Group 105"/>
            <p:cNvGrpSpPr>
              <a:grpSpLocks/>
            </p:cNvGrpSpPr>
            <p:nvPr/>
          </p:nvGrpSpPr>
          <p:grpSpPr bwMode="auto">
            <a:xfrm>
              <a:off x="1960" y="2228"/>
              <a:ext cx="618" cy="181"/>
              <a:chOff x="1927" y="2220"/>
              <a:chExt cx="618" cy="181"/>
            </a:xfrm>
          </p:grpSpPr>
          <p:sp>
            <p:nvSpPr>
              <p:cNvPr id="336946" name="Line 50"/>
              <p:cNvSpPr>
                <a:spLocks noChangeShapeType="1"/>
              </p:cNvSpPr>
              <p:nvPr/>
            </p:nvSpPr>
            <p:spPr bwMode="auto">
              <a:xfrm>
                <a:off x="1927" y="2310"/>
                <a:ext cx="18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6947" name="Rectangle 51"/>
              <p:cNvSpPr>
                <a:spLocks noChangeArrowheads="1"/>
              </p:cNvSpPr>
              <p:nvPr/>
            </p:nvSpPr>
            <p:spPr bwMode="auto">
              <a:xfrm>
                <a:off x="2109" y="2220"/>
                <a:ext cx="436" cy="18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sz="1600"/>
                  <a:t>0.346</a:t>
                </a:r>
              </a:p>
            </p:txBody>
          </p:sp>
        </p:grpSp>
        <p:grpSp>
          <p:nvGrpSpPr>
            <p:cNvPr id="337002" name="Group 106"/>
            <p:cNvGrpSpPr>
              <a:grpSpLocks/>
            </p:cNvGrpSpPr>
            <p:nvPr/>
          </p:nvGrpSpPr>
          <p:grpSpPr bwMode="auto">
            <a:xfrm>
              <a:off x="1960" y="2678"/>
              <a:ext cx="1043" cy="182"/>
              <a:chOff x="1973" y="2659"/>
              <a:chExt cx="1043" cy="182"/>
            </a:xfrm>
          </p:grpSpPr>
          <p:sp>
            <p:nvSpPr>
              <p:cNvPr id="336939" name="Line 43"/>
              <p:cNvSpPr>
                <a:spLocks noChangeShapeType="1"/>
              </p:cNvSpPr>
              <p:nvPr/>
            </p:nvSpPr>
            <p:spPr bwMode="auto">
              <a:xfrm>
                <a:off x="2472" y="2750"/>
                <a:ext cx="18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6940" name="Rectangle 44"/>
              <p:cNvSpPr>
                <a:spLocks noChangeArrowheads="1"/>
              </p:cNvSpPr>
              <p:nvPr/>
            </p:nvSpPr>
            <p:spPr bwMode="auto">
              <a:xfrm>
                <a:off x="2653" y="2659"/>
                <a:ext cx="363" cy="182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sz="1600"/>
                  <a:t>0.53</a:t>
                </a:r>
              </a:p>
            </p:txBody>
          </p:sp>
          <p:sp>
            <p:nvSpPr>
              <p:cNvPr id="336949" name="Line 53"/>
              <p:cNvSpPr>
                <a:spLocks noChangeShapeType="1"/>
              </p:cNvSpPr>
              <p:nvPr/>
            </p:nvSpPr>
            <p:spPr bwMode="auto">
              <a:xfrm>
                <a:off x="1973" y="2750"/>
                <a:ext cx="18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6950" name="Rectangle 54"/>
              <p:cNvSpPr>
                <a:spLocks noChangeArrowheads="1"/>
              </p:cNvSpPr>
              <p:nvPr/>
            </p:nvSpPr>
            <p:spPr bwMode="auto">
              <a:xfrm>
                <a:off x="2155" y="2659"/>
                <a:ext cx="317" cy="182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sz="1600"/>
                  <a:t>0.5</a:t>
                </a:r>
              </a:p>
            </p:txBody>
          </p:sp>
        </p:grpSp>
        <p:grpSp>
          <p:nvGrpSpPr>
            <p:cNvPr id="336999" name="Group 103"/>
            <p:cNvGrpSpPr>
              <a:grpSpLocks/>
            </p:cNvGrpSpPr>
            <p:nvPr/>
          </p:nvGrpSpPr>
          <p:grpSpPr bwMode="auto">
            <a:xfrm>
              <a:off x="1960" y="1772"/>
              <a:ext cx="1577" cy="181"/>
              <a:chOff x="1947" y="1772"/>
              <a:chExt cx="1577" cy="181"/>
            </a:xfrm>
          </p:grpSpPr>
          <p:sp>
            <p:nvSpPr>
              <p:cNvPr id="336928" name="Line 32"/>
              <p:cNvSpPr>
                <a:spLocks noChangeShapeType="1"/>
              </p:cNvSpPr>
              <p:nvPr/>
            </p:nvSpPr>
            <p:spPr bwMode="auto">
              <a:xfrm>
                <a:off x="1947" y="1862"/>
                <a:ext cx="18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6930" name="Line 34"/>
              <p:cNvSpPr>
                <a:spLocks noChangeShapeType="1"/>
              </p:cNvSpPr>
              <p:nvPr/>
            </p:nvSpPr>
            <p:spPr bwMode="auto">
              <a:xfrm>
                <a:off x="2401" y="1862"/>
                <a:ext cx="18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6932" name="Line 36"/>
              <p:cNvSpPr>
                <a:spLocks noChangeShapeType="1"/>
              </p:cNvSpPr>
              <p:nvPr/>
            </p:nvSpPr>
            <p:spPr bwMode="auto">
              <a:xfrm>
                <a:off x="2973" y="1862"/>
                <a:ext cx="18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6929" name="Rectangle 33"/>
              <p:cNvSpPr>
                <a:spLocks noChangeArrowheads="1"/>
              </p:cNvSpPr>
              <p:nvPr/>
            </p:nvSpPr>
            <p:spPr bwMode="auto">
              <a:xfrm>
                <a:off x="2129" y="1772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sz="1600"/>
                  <a:t>0.1</a:t>
                </a:r>
              </a:p>
            </p:txBody>
          </p:sp>
          <p:sp>
            <p:nvSpPr>
              <p:cNvPr id="336931" name="Rectangle 35"/>
              <p:cNvSpPr>
                <a:spLocks noChangeArrowheads="1"/>
              </p:cNvSpPr>
              <p:nvPr/>
            </p:nvSpPr>
            <p:spPr bwMode="auto">
              <a:xfrm>
                <a:off x="2582" y="1772"/>
                <a:ext cx="391" cy="18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sz="1600"/>
                  <a:t>0.15</a:t>
                </a:r>
              </a:p>
            </p:txBody>
          </p:sp>
          <p:sp>
            <p:nvSpPr>
              <p:cNvPr id="336933" name="Rectangle 37"/>
              <p:cNvSpPr>
                <a:spLocks noChangeArrowheads="1"/>
              </p:cNvSpPr>
              <p:nvPr/>
            </p:nvSpPr>
            <p:spPr bwMode="auto">
              <a:xfrm>
                <a:off x="3155" y="1772"/>
                <a:ext cx="369" cy="18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sz="1600"/>
                  <a:t>0.13</a:t>
                </a:r>
              </a:p>
            </p:txBody>
          </p:sp>
        </p:grpSp>
        <p:grpSp>
          <p:nvGrpSpPr>
            <p:cNvPr id="337000" name="Group 104"/>
            <p:cNvGrpSpPr>
              <a:grpSpLocks/>
            </p:cNvGrpSpPr>
            <p:nvPr/>
          </p:nvGrpSpPr>
          <p:grpSpPr bwMode="auto">
            <a:xfrm>
              <a:off x="1960" y="2000"/>
              <a:ext cx="1267" cy="181"/>
              <a:chOff x="1927" y="2024"/>
              <a:chExt cx="1267" cy="181"/>
            </a:xfrm>
          </p:grpSpPr>
          <p:sp>
            <p:nvSpPr>
              <p:cNvPr id="336937" name="Line 41"/>
              <p:cNvSpPr>
                <a:spLocks noChangeShapeType="1"/>
              </p:cNvSpPr>
              <p:nvPr/>
            </p:nvSpPr>
            <p:spPr bwMode="auto">
              <a:xfrm>
                <a:off x="1927" y="2114"/>
                <a:ext cx="18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6943" name="Line 47"/>
              <p:cNvSpPr>
                <a:spLocks noChangeShapeType="1"/>
              </p:cNvSpPr>
              <p:nvPr/>
            </p:nvSpPr>
            <p:spPr bwMode="auto">
              <a:xfrm>
                <a:off x="2552" y="2114"/>
                <a:ext cx="18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6938" name="Rectangle 42"/>
              <p:cNvSpPr>
                <a:spLocks noChangeArrowheads="1"/>
              </p:cNvSpPr>
              <p:nvPr/>
            </p:nvSpPr>
            <p:spPr bwMode="auto">
              <a:xfrm>
                <a:off x="2109" y="2024"/>
                <a:ext cx="452" cy="18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sz="1600"/>
                  <a:t>0.287</a:t>
                </a:r>
              </a:p>
            </p:txBody>
          </p:sp>
          <p:sp>
            <p:nvSpPr>
              <p:cNvPr id="336944" name="Rectangle 48"/>
              <p:cNvSpPr>
                <a:spLocks noChangeArrowheads="1"/>
              </p:cNvSpPr>
              <p:nvPr/>
            </p:nvSpPr>
            <p:spPr bwMode="auto">
              <a:xfrm>
                <a:off x="2734" y="2024"/>
                <a:ext cx="460" cy="18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sz="1600"/>
                  <a:t>0.256</a:t>
                </a:r>
              </a:p>
            </p:txBody>
          </p:sp>
        </p:grpSp>
        <p:grpSp>
          <p:nvGrpSpPr>
            <p:cNvPr id="337003" name="Group 107"/>
            <p:cNvGrpSpPr>
              <a:grpSpLocks/>
            </p:cNvGrpSpPr>
            <p:nvPr/>
          </p:nvGrpSpPr>
          <p:grpSpPr bwMode="auto">
            <a:xfrm>
              <a:off x="1960" y="3132"/>
              <a:ext cx="1255" cy="181"/>
              <a:chOff x="1954" y="3113"/>
              <a:chExt cx="1255" cy="181"/>
            </a:xfrm>
          </p:grpSpPr>
          <p:sp>
            <p:nvSpPr>
              <p:cNvPr id="336952" name="Line 56"/>
              <p:cNvSpPr>
                <a:spLocks noChangeShapeType="1"/>
              </p:cNvSpPr>
              <p:nvPr/>
            </p:nvSpPr>
            <p:spPr bwMode="auto">
              <a:xfrm>
                <a:off x="1954" y="3203"/>
                <a:ext cx="18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6955" name="Line 59"/>
              <p:cNvSpPr>
                <a:spLocks noChangeShapeType="1"/>
              </p:cNvSpPr>
              <p:nvPr/>
            </p:nvSpPr>
            <p:spPr bwMode="auto">
              <a:xfrm>
                <a:off x="2567" y="3203"/>
                <a:ext cx="18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6956" name="Rectangle 60"/>
              <p:cNvSpPr>
                <a:spLocks noChangeArrowheads="1"/>
              </p:cNvSpPr>
              <p:nvPr/>
            </p:nvSpPr>
            <p:spPr bwMode="auto">
              <a:xfrm>
                <a:off x="2749" y="3113"/>
                <a:ext cx="460" cy="18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sz="1600"/>
                  <a:t>0.734</a:t>
                </a:r>
              </a:p>
            </p:txBody>
          </p:sp>
          <p:sp>
            <p:nvSpPr>
              <p:cNvPr id="336953" name="Rectangle 57"/>
              <p:cNvSpPr>
                <a:spLocks noChangeArrowheads="1"/>
              </p:cNvSpPr>
              <p:nvPr/>
            </p:nvSpPr>
            <p:spPr bwMode="auto">
              <a:xfrm>
                <a:off x="2136" y="3113"/>
                <a:ext cx="432" cy="18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sz="1600"/>
                  <a:t>0.792</a:t>
                </a:r>
              </a:p>
            </p:txBody>
          </p:sp>
        </p:grpSp>
      </p:grpSp>
      <p:sp>
        <p:nvSpPr>
          <p:cNvPr id="337042" name="Text Box 146"/>
          <p:cNvSpPr txBox="1">
            <a:spLocks noChangeArrowheads="1"/>
          </p:cNvSpPr>
          <p:nvPr/>
        </p:nvSpPr>
        <p:spPr bwMode="auto">
          <a:xfrm>
            <a:off x="404813" y="1957388"/>
            <a:ext cx="2232025" cy="669925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1" hangingPunct="1"/>
            <a:r>
              <a:rPr lang="en-US" sz="1800"/>
              <a:t>input array A[1..n]; numbers in [0..1)</a:t>
            </a:r>
          </a:p>
        </p:txBody>
      </p:sp>
      <p:sp>
        <p:nvSpPr>
          <p:cNvPr id="337043" name="Text Box 147"/>
          <p:cNvSpPr txBox="1">
            <a:spLocks noChangeArrowheads="1"/>
          </p:cNvSpPr>
          <p:nvPr/>
        </p:nvSpPr>
        <p:spPr bwMode="auto">
          <a:xfrm>
            <a:off x="2847975" y="1957388"/>
            <a:ext cx="4886325" cy="808037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800"/>
              <a:t>auxiliary array B[0..n-1]</a:t>
            </a:r>
          </a:p>
          <a:p>
            <a:pPr eaLnBrk="1" hangingPunct="1"/>
            <a:r>
              <a:rPr lang="en-US" sz="1800"/>
              <a:t>bucket B[i] contains numbers in [i/n … (i+1)/n]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7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7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7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7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042" grpId="0" animBg="1"/>
      <p:bldP spid="33704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BucketSort</a:t>
            </a:r>
          </a:p>
        </p:txBody>
      </p:sp>
      <p:sp>
        <p:nvSpPr>
          <p:cNvPr id="338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Throw input elements in “buckets”, sort buckets, concatenate …</a:t>
            </a:r>
          </a:p>
        </p:txBody>
      </p:sp>
      <p:grpSp>
        <p:nvGrpSpPr>
          <p:cNvPr id="338948" name="Group 4"/>
          <p:cNvGrpSpPr>
            <a:grpSpLocks/>
          </p:cNvGrpSpPr>
          <p:nvPr/>
        </p:nvGrpSpPr>
        <p:grpSpPr bwMode="auto">
          <a:xfrm>
            <a:off x="644525" y="2986088"/>
            <a:ext cx="1017588" cy="3603625"/>
            <a:chOff x="567" y="1524"/>
            <a:chExt cx="641" cy="2270"/>
          </a:xfrm>
        </p:grpSpPr>
        <p:sp>
          <p:nvSpPr>
            <p:cNvPr id="338949" name="Rectangle 5"/>
            <p:cNvSpPr>
              <a:spLocks noChangeArrowheads="1"/>
            </p:cNvSpPr>
            <p:nvPr/>
          </p:nvSpPr>
          <p:spPr bwMode="auto">
            <a:xfrm>
              <a:off x="754" y="1525"/>
              <a:ext cx="454" cy="22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600"/>
                <a:t>0.792</a:t>
              </a:r>
            </a:p>
          </p:txBody>
        </p:sp>
        <p:sp>
          <p:nvSpPr>
            <p:cNvPr id="338950" name="Rectangle 6"/>
            <p:cNvSpPr>
              <a:spLocks noChangeArrowheads="1"/>
            </p:cNvSpPr>
            <p:nvPr/>
          </p:nvSpPr>
          <p:spPr bwMode="auto">
            <a:xfrm>
              <a:off x="754" y="1752"/>
              <a:ext cx="454" cy="22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600"/>
                <a:t>0.1</a:t>
              </a:r>
            </a:p>
          </p:txBody>
        </p:sp>
        <p:sp>
          <p:nvSpPr>
            <p:cNvPr id="338951" name="Rectangle 7"/>
            <p:cNvSpPr>
              <a:spLocks noChangeArrowheads="1"/>
            </p:cNvSpPr>
            <p:nvPr/>
          </p:nvSpPr>
          <p:spPr bwMode="auto">
            <a:xfrm>
              <a:off x="754" y="1979"/>
              <a:ext cx="454" cy="22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600"/>
                <a:t>0.287</a:t>
              </a:r>
            </a:p>
          </p:txBody>
        </p:sp>
        <p:sp>
          <p:nvSpPr>
            <p:cNvPr id="338952" name="Rectangle 8"/>
            <p:cNvSpPr>
              <a:spLocks noChangeArrowheads="1"/>
            </p:cNvSpPr>
            <p:nvPr/>
          </p:nvSpPr>
          <p:spPr bwMode="auto">
            <a:xfrm>
              <a:off x="754" y="2206"/>
              <a:ext cx="454" cy="22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600"/>
                <a:t>0.15</a:t>
              </a:r>
            </a:p>
          </p:txBody>
        </p:sp>
        <p:sp>
          <p:nvSpPr>
            <p:cNvPr id="338953" name="Rectangle 9"/>
            <p:cNvSpPr>
              <a:spLocks noChangeArrowheads="1"/>
            </p:cNvSpPr>
            <p:nvPr/>
          </p:nvSpPr>
          <p:spPr bwMode="auto">
            <a:xfrm>
              <a:off x="754" y="2432"/>
              <a:ext cx="454" cy="22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600"/>
                <a:t>0.346</a:t>
              </a:r>
            </a:p>
          </p:txBody>
        </p:sp>
        <p:sp>
          <p:nvSpPr>
            <p:cNvPr id="338954" name="Rectangle 10"/>
            <p:cNvSpPr>
              <a:spLocks noChangeArrowheads="1"/>
            </p:cNvSpPr>
            <p:nvPr/>
          </p:nvSpPr>
          <p:spPr bwMode="auto">
            <a:xfrm>
              <a:off x="754" y="2659"/>
              <a:ext cx="454" cy="22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600"/>
                <a:t>0.734</a:t>
              </a:r>
            </a:p>
          </p:txBody>
        </p:sp>
        <p:sp>
          <p:nvSpPr>
            <p:cNvPr id="338955" name="Rectangle 11"/>
            <p:cNvSpPr>
              <a:spLocks noChangeArrowheads="1"/>
            </p:cNvSpPr>
            <p:nvPr/>
          </p:nvSpPr>
          <p:spPr bwMode="auto">
            <a:xfrm>
              <a:off x="754" y="2886"/>
              <a:ext cx="454" cy="22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600"/>
                <a:t>0.5</a:t>
              </a:r>
            </a:p>
          </p:txBody>
        </p:sp>
        <p:sp>
          <p:nvSpPr>
            <p:cNvPr id="338956" name="Rectangle 12"/>
            <p:cNvSpPr>
              <a:spLocks noChangeArrowheads="1"/>
            </p:cNvSpPr>
            <p:nvPr/>
          </p:nvSpPr>
          <p:spPr bwMode="auto">
            <a:xfrm>
              <a:off x="754" y="3113"/>
              <a:ext cx="454" cy="22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600"/>
                <a:t>0.13</a:t>
              </a:r>
            </a:p>
          </p:txBody>
        </p:sp>
        <p:sp>
          <p:nvSpPr>
            <p:cNvPr id="338957" name="Rectangle 13"/>
            <p:cNvSpPr>
              <a:spLocks noChangeArrowheads="1"/>
            </p:cNvSpPr>
            <p:nvPr/>
          </p:nvSpPr>
          <p:spPr bwMode="auto">
            <a:xfrm>
              <a:off x="754" y="3340"/>
              <a:ext cx="454" cy="22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600"/>
                <a:t>0.256</a:t>
              </a:r>
            </a:p>
          </p:txBody>
        </p:sp>
        <p:sp>
          <p:nvSpPr>
            <p:cNvPr id="338958" name="Rectangle 14"/>
            <p:cNvSpPr>
              <a:spLocks noChangeArrowheads="1"/>
            </p:cNvSpPr>
            <p:nvPr/>
          </p:nvSpPr>
          <p:spPr bwMode="auto">
            <a:xfrm>
              <a:off x="754" y="3567"/>
              <a:ext cx="454" cy="22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600"/>
                <a:t>0.53</a:t>
              </a:r>
            </a:p>
          </p:txBody>
        </p:sp>
        <p:sp>
          <p:nvSpPr>
            <p:cNvPr id="338959" name="Text Box 15"/>
            <p:cNvSpPr txBox="1">
              <a:spLocks noChangeArrowheads="1"/>
            </p:cNvSpPr>
            <p:nvPr/>
          </p:nvSpPr>
          <p:spPr bwMode="auto">
            <a:xfrm>
              <a:off x="567" y="1524"/>
              <a:ext cx="18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0"/>
                </a:spcBef>
              </a:pPr>
              <a:r>
                <a:rPr lang="en-US" sz="1600"/>
                <a:t>1</a:t>
              </a:r>
            </a:p>
          </p:txBody>
        </p:sp>
        <p:sp>
          <p:nvSpPr>
            <p:cNvPr id="338960" name="Text Box 16"/>
            <p:cNvSpPr txBox="1">
              <a:spLocks noChangeArrowheads="1"/>
            </p:cNvSpPr>
            <p:nvPr/>
          </p:nvSpPr>
          <p:spPr bwMode="auto">
            <a:xfrm>
              <a:off x="567" y="1751"/>
              <a:ext cx="18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0"/>
                </a:spcBef>
              </a:pPr>
              <a:r>
                <a:rPr lang="en-US" sz="1600"/>
                <a:t>2</a:t>
              </a:r>
            </a:p>
          </p:txBody>
        </p:sp>
        <p:sp>
          <p:nvSpPr>
            <p:cNvPr id="338961" name="Text Box 17"/>
            <p:cNvSpPr txBox="1">
              <a:spLocks noChangeArrowheads="1"/>
            </p:cNvSpPr>
            <p:nvPr/>
          </p:nvSpPr>
          <p:spPr bwMode="auto">
            <a:xfrm>
              <a:off x="567" y="3563"/>
              <a:ext cx="18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0"/>
                </a:spcBef>
              </a:pPr>
              <a:r>
                <a:rPr lang="en-US" sz="1600"/>
                <a:t>n</a:t>
              </a:r>
            </a:p>
          </p:txBody>
        </p:sp>
      </p:grpSp>
      <p:sp>
        <p:nvSpPr>
          <p:cNvPr id="338963" name="Rectangle 19"/>
          <p:cNvSpPr>
            <a:spLocks noChangeArrowheads="1"/>
          </p:cNvSpPr>
          <p:nvPr/>
        </p:nvSpPr>
        <p:spPr bwMode="auto">
          <a:xfrm>
            <a:off x="2851150" y="2986088"/>
            <a:ext cx="360363" cy="360362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964" name="Rectangle 20"/>
          <p:cNvSpPr>
            <a:spLocks noChangeArrowheads="1"/>
          </p:cNvSpPr>
          <p:nvPr/>
        </p:nvSpPr>
        <p:spPr bwMode="auto">
          <a:xfrm>
            <a:off x="2851150" y="3346450"/>
            <a:ext cx="360363" cy="360363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965" name="Rectangle 21"/>
          <p:cNvSpPr>
            <a:spLocks noChangeArrowheads="1"/>
          </p:cNvSpPr>
          <p:nvPr/>
        </p:nvSpPr>
        <p:spPr bwMode="auto">
          <a:xfrm>
            <a:off x="2851150" y="3705225"/>
            <a:ext cx="360363" cy="360363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966" name="Rectangle 22"/>
          <p:cNvSpPr>
            <a:spLocks noChangeArrowheads="1"/>
          </p:cNvSpPr>
          <p:nvPr/>
        </p:nvSpPr>
        <p:spPr bwMode="auto">
          <a:xfrm>
            <a:off x="2851150" y="4065588"/>
            <a:ext cx="360363" cy="360362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967" name="Rectangle 23"/>
          <p:cNvSpPr>
            <a:spLocks noChangeArrowheads="1"/>
          </p:cNvSpPr>
          <p:nvPr/>
        </p:nvSpPr>
        <p:spPr bwMode="auto">
          <a:xfrm>
            <a:off x="2851150" y="4425950"/>
            <a:ext cx="360363" cy="360363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968" name="Rectangle 24"/>
          <p:cNvSpPr>
            <a:spLocks noChangeArrowheads="1"/>
          </p:cNvSpPr>
          <p:nvPr/>
        </p:nvSpPr>
        <p:spPr bwMode="auto">
          <a:xfrm>
            <a:off x="2851150" y="4786313"/>
            <a:ext cx="360363" cy="360362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969" name="Rectangle 25"/>
          <p:cNvSpPr>
            <a:spLocks noChangeArrowheads="1"/>
          </p:cNvSpPr>
          <p:nvPr/>
        </p:nvSpPr>
        <p:spPr bwMode="auto">
          <a:xfrm>
            <a:off x="2851150" y="5145088"/>
            <a:ext cx="360363" cy="360362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970" name="Rectangle 26"/>
          <p:cNvSpPr>
            <a:spLocks noChangeArrowheads="1"/>
          </p:cNvSpPr>
          <p:nvPr/>
        </p:nvSpPr>
        <p:spPr bwMode="auto">
          <a:xfrm>
            <a:off x="2851150" y="5505450"/>
            <a:ext cx="360363" cy="360363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971" name="Rectangle 27"/>
          <p:cNvSpPr>
            <a:spLocks noChangeArrowheads="1"/>
          </p:cNvSpPr>
          <p:nvPr/>
        </p:nvSpPr>
        <p:spPr bwMode="auto">
          <a:xfrm>
            <a:off x="2851150" y="5865813"/>
            <a:ext cx="360363" cy="360362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972" name="Rectangle 28"/>
          <p:cNvSpPr>
            <a:spLocks noChangeArrowheads="1"/>
          </p:cNvSpPr>
          <p:nvPr/>
        </p:nvSpPr>
        <p:spPr bwMode="auto">
          <a:xfrm>
            <a:off x="2851150" y="6226175"/>
            <a:ext cx="360363" cy="360363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973" name="Text Box 29"/>
          <p:cNvSpPr txBox="1">
            <a:spLocks noChangeArrowheads="1"/>
          </p:cNvSpPr>
          <p:nvPr/>
        </p:nvSpPr>
        <p:spPr bwMode="auto">
          <a:xfrm>
            <a:off x="2419350" y="2986088"/>
            <a:ext cx="296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sz="1600"/>
              <a:t>0</a:t>
            </a:r>
          </a:p>
        </p:txBody>
      </p:sp>
      <p:sp>
        <p:nvSpPr>
          <p:cNvPr id="338974" name="Text Box 30"/>
          <p:cNvSpPr txBox="1">
            <a:spLocks noChangeArrowheads="1"/>
          </p:cNvSpPr>
          <p:nvPr/>
        </p:nvSpPr>
        <p:spPr bwMode="auto">
          <a:xfrm>
            <a:off x="2419350" y="3346450"/>
            <a:ext cx="296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sz="1600"/>
              <a:t>1</a:t>
            </a:r>
          </a:p>
        </p:txBody>
      </p:sp>
      <p:sp>
        <p:nvSpPr>
          <p:cNvPr id="338975" name="Text Box 31"/>
          <p:cNvSpPr txBox="1">
            <a:spLocks noChangeArrowheads="1"/>
          </p:cNvSpPr>
          <p:nvPr/>
        </p:nvSpPr>
        <p:spPr bwMode="auto">
          <a:xfrm>
            <a:off x="2419350" y="6221413"/>
            <a:ext cx="477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sz="1600"/>
              <a:t>n-1</a:t>
            </a:r>
          </a:p>
        </p:txBody>
      </p:sp>
      <p:grpSp>
        <p:nvGrpSpPr>
          <p:cNvPr id="338976" name="Group 32"/>
          <p:cNvGrpSpPr>
            <a:grpSpLocks/>
          </p:cNvGrpSpPr>
          <p:nvPr/>
        </p:nvGrpSpPr>
        <p:grpSpPr bwMode="auto">
          <a:xfrm>
            <a:off x="3119438" y="4103688"/>
            <a:ext cx="981075" cy="287337"/>
            <a:chOff x="1927" y="2220"/>
            <a:chExt cx="618" cy="181"/>
          </a:xfrm>
        </p:grpSpPr>
        <p:sp>
          <p:nvSpPr>
            <p:cNvPr id="338977" name="Line 33"/>
            <p:cNvSpPr>
              <a:spLocks noChangeShapeType="1"/>
            </p:cNvSpPr>
            <p:nvPr/>
          </p:nvSpPr>
          <p:spPr bwMode="auto">
            <a:xfrm>
              <a:off x="1927" y="2310"/>
              <a:ext cx="18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8978" name="Rectangle 34"/>
            <p:cNvSpPr>
              <a:spLocks noChangeArrowheads="1"/>
            </p:cNvSpPr>
            <p:nvPr/>
          </p:nvSpPr>
          <p:spPr bwMode="auto">
            <a:xfrm>
              <a:off x="2109" y="2220"/>
              <a:ext cx="436" cy="181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600"/>
                <a:t>0.346</a:t>
              </a:r>
            </a:p>
          </p:txBody>
        </p:sp>
      </p:grpSp>
      <p:grpSp>
        <p:nvGrpSpPr>
          <p:cNvPr id="338979" name="Group 35"/>
          <p:cNvGrpSpPr>
            <a:grpSpLocks/>
          </p:cNvGrpSpPr>
          <p:nvPr/>
        </p:nvGrpSpPr>
        <p:grpSpPr bwMode="auto">
          <a:xfrm>
            <a:off x="3119438" y="4818063"/>
            <a:ext cx="1655762" cy="288925"/>
            <a:chOff x="1973" y="2659"/>
            <a:chExt cx="1043" cy="182"/>
          </a:xfrm>
        </p:grpSpPr>
        <p:sp>
          <p:nvSpPr>
            <p:cNvPr id="338980" name="Line 36"/>
            <p:cNvSpPr>
              <a:spLocks noChangeShapeType="1"/>
            </p:cNvSpPr>
            <p:nvPr/>
          </p:nvSpPr>
          <p:spPr bwMode="auto">
            <a:xfrm>
              <a:off x="2472" y="2750"/>
              <a:ext cx="18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8981" name="Rectangle 37"/>
            <p:cNvSpPr>
              <a:spLocks noChangeArrowheads="1"/>
            </p:cNvSpPr>
            <p:nvPr/>
          </p:nvSpPr>
          <p:spPr bwMode="auto">
            <a:xfrm>
              <a:off x="2653" y="2659"/>
              <a:ext cx="363" cy="18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600"/>
                <a:t>0.53</a:t>
              </a:r>
            </a:p>
          </p:txBody>
        </p:sp>
        <p:sp>
          <p:nvSpPr>
            <p:cNvPr id="338982" name="Line 38"/>
            <p:cNvSpPr>
              <a:spLocks noChangeShapeType="1"/>
            </p:cNvSpPr>
            <p:nvPr/>
          </p:nvSpPr>
          <p:spPr bwMode="auto">
            <a:xfrm>
              <a:off x="1973" y="2750"/>
              <a:ext cx="18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8983" name="Rectangle 39"/>
            <p:cNvSpPr>
              <a:spLocks noChangeArrowheads="1"/>
            </p:cNvSpPr>
            <p:nvPr/>
          </p:nvSpPr>
          <p:spPr bwMode="auto">
            <a:xfrm>
              <a:off x="2155" y="2659"/>
              <a:ext cx="317" cy="18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600"/>
                <a:t>0.5</a:t>
              </a:r>
            </a:p>
          </p:txBody>
        </p:sp>
      </p:grpSp>
      <p:sp>
        <p:nvSpPr>
          <p:cNvPr id="338985" name="Line 41"/>
          <p:cNvSpPr>
            <a:spLocks noChangeShapeType="1"/>
          </p:cNvSpPr>
          <p:nvPr/>
        </p:nvSpPr>
        <p:spPr bwMode="auto">
          <a:xfrm>
            <a:off x="3119438" y="3522663"/>
            <a:ext cx="2889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986" name="Line 42"/>
          <p:cNvSpPr>
            <a:spLocks noChangeShapeType="1"/>
          </p:cNvSpPr>
          <p:nvPr/>
        </p:nvSpPr>
        <p:spPr bwMode="auto">
          <a:xfrm>
            <a:off x="3840163" y="3522663"/>
            <a:ext cx="2889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987" name="Line 43"/>
          <p:cNvSpPr>
            <a:spLocks noChangeShapeType="1"/>
          </p:cNvSpPr>
          <p:nvPr/>
        </p:nvSpPr>
        <p:spPr bwMode="auto">
          <a:xfrm>
            <a:off x="4748213" y="3522663"/>
            <a:ext cx="2889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988" name="Rectangle 44"/>
          <p:cNvSpPr>
            <a:spLocks noChangeArrowheads="1"/>
          </p:cNvSpPr>
          <p:nvPr/>
        </p:nvSpPr>
        <p:spPr bwMode="auto">
          <a:xfrm>
            <a:off x="3408363" y="3379788"/>
            <a:ext cx="431800" cy="28733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/>
              <a:t>0.1</a:t>
            </a:r>
          </a:p>
        </p:txBody>
      </p:sp>
      <p:sp>
        <p:nvSpPr>
          <p:cNvPr id="338989" name="Rectangle 45"/>
          <p:cNvSpPr>
            <a:spLocks noChangeArrowheads="1"/>
          </p:cNvSpPr>
          <p:nvPr/>
        </p:nvSpPr>
        <p:spPr bwMode="auto">
          <a:xfrm>
            <a:off x="4127500" y="3379788"/>
            <a:ext cx="620713" cy="287337"/>
          </a:xfrm>
          <a:prstGeom prst="rect">
            <a:avLst/>
          </a:prstGeom>
          <a:solidFill>
            <a:schemeClr val="hlink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>
                <a:solidFill>
                  <a:schemeClr val="bg1"/>
                </a:solidFill>
              </a:rPr>
              <a:t>0.15</a:t>
            </a:r>
          </a:p>
        </p:txBody>
      </p:sp>
      <p:sp>
        <p:nvSpPr>
          <p:cNvPr id="338990" name="Rectangle 46"/>
          <p:cNvSpPr>
            <a:spLocks noChangeArrowheads="1"/>
          </p:cNvSpPr>
          <p:nvPr/>
        </p:nvSpPr>
        <p:spPr bwMode="auto">
          <a:xfrm>
            <a:off x="5037138" y="3379788"/>
            <a:ext cx="585787" cy="287337"/>
          </a:xfrm>
          <a:prstGeom prst="rect">
            <a:avLst/>
          </a:prstGeom>
          <a:solidFill>
            <a:schemeClr val="hlink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>
                <a:solidFill>
                  <a:schemeClr val="bg1"/>
                </a:solidFill>
              </a:rPr>
              <a:t>0.13</a:t>
            </a:r>
          </a:p>
        </p:txBody>
      </p:sp>
      <p:sp>
        <p:nvSpPr>
          <p:cNvPr id="338992" name="Line 48"/>
          <p:cNvSpPr>
            <a:spLocks noChangeShapeType="1"/>
          </p:cNvSpPr>
          <p:nvPr/>
        </p:nvSpPr>
        <p:spPr bwMode="auto">
          <a:xfrm>
            <a:off x="3119438" y="3884613"/>
            <a:ext cx="2889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993" name="Line 49"/>
          <p:cNvSpPr>
            <a:spLocks noChangeShapeType="1"/>
          </p:cNvSpPr>
          <p:nvPr/>
        </p:nvSpPr>
        <p:spPr bwMode="auto">
          <a:xfrm>
            <a:off x="4111625" y="3884613"/>
            <a:ext cx="2889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994" name="Rectangle 50"/>
          <p:cNvSpPr>
            <a:spLocks noChangeArrowheads="1"/>
          </p:cNvSpPr>
          <p:nvPr/>
        </p:nvSpPr>
        <p:spPr bwMode="auto">
          <a:xfrm>
            <a:off x="3408363" y="3741738"/>
            <a:ext cx="717550" cy="287337"/>
          </a:xfrm>
          <a:prstGeom prst="rect">
            <a:avLst/>
          </a:prstGeom>
          <a:solidFill>
            <a:schemeClr val="hlink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>
                <a:solidFill>
                  <a:schemeClr val="bg1"/>
                </a:solidFill>
              </a:rPr>
              <a:t>0.287</a:t>
            </a:r>
          </a:p>
        </p:txBody>
      </p:sp>
      <p:sp>
        <p:nvSpPr>
          <p:cNvPr id="338995" name="Rectangle 51"/>
          <p:cNvSpPr>
            <a:spLocks noChangeArrowheads="1"/>
          </p:cNvSpPr>
          <p:nvPr/>
        </p:nvSpPr>
        <p:spPr bwMode="auto">
          <a:xfrm>
            <a:off x="4400550" y="3741738"/>
            <a:ext cx="730250" cy="287337"/>
          </a:xfrm>
          <a:prstGeom prst="rect">
            <a:avLst/>
          </a:prstGeom>
          <a:solidFill>
            <a:schemeClr val="hlink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>
                <a:solidFill>
                  <a:schemeClr val="bg1"/>
                </a:solidFill>
              </a:rPr>
              <a:t>0.256</a:t>
            </a:r>
          </a:p>
        </p:txBody>
      </p:sp>
      <p:sp>
        <p:nvSpPr>
          <p:cNvPr id="338997" name="Line 53"/>
          <p:cNvSpPr>
            <a:spLocks noChangeShapeType="1"/>
          </p:cNvSpPr>
          <p:nvPr/>
        </p:nvSpPr>
        <p:spPr bwMode="auto">
          <a:xfrm>
            <a:off x="3119438" y="5681663"/>
            <a:ext cx="2889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998" name="Line 54"/>
          <p:cNvSpPr>
            <a:spLocks noChangeShapeType="1"/>
          </p:cNvSpPr>
          <p:nvPr/>
        </p:nvSpPr>
        <p:spPr bwMode="auto">
          <a:xfrm>
            <a:off x="4092575" y="5681663"/>
            <a:ext cx="2889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999" name="Rectangle 55"/>
          <p:cNvSpPr>
            <a:spLocks noChangeArrowheads="1"/>
          </p:cNvSpPr>
          <p:nvPr/>
        </p:nvSpPr>
        <p:spPr bwMode="auto">
          <a:xfrm>
            <a:off x="4381500" y="5538788"/>
            <a:ext cx="730250" cy="287337"/>
          </a:xfrm>
          <a:prstGeom prst="rect">
            <a:avLst/>
          </a:prstGeom>
          <a:solidFill>
            <a:schemeClr val="hlink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>
                <a:solidFill>
                  <a:schemeClr val="bg1"/>
                </a:solidFill>
              </a:rPr>
              <a:t>0.734</a:t>
            </a:r>
          </a:p>
        </p:txBody>
      </p:sp>
      <p:sp>
        <p:nvSpPr>
          <p:cNvPr id="339000" name="Rectangle 56"/>
          <p:cNvSpPr>
            <a:spLocks noChangeArrowheads="1"/>
          </p:cNvSpPr>
          <p:nvPr/>
        </p:nvSpPr>
        <p:spPr bwMode="auto">
          <a:xfrm>
            <a:off x="3408363" y="5538788"/>
            <a:ext cx="685800" cy="287337"/>
          </a:xfrm>
          <a:prstGeom prst="rect">
            <a:avLst/>
          </a:prstGeom>
          <a:solidFill>
            <a:schemeClr val="hlink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>
                <a:solidFill>
                  <a:schemeClr val="bg1"/>
                </a:solidFill>
              </a:rPr>
              <a:t>0.792</a:t>
            </a:r>
          </a:p>
        </p:txBody>
      </p:sp>
      <p:grpSp>
        <p:nvGrpSpPr>
          <p:cNvPr id="339001" name="Group 57"/>
          <p:cNvGrpSpPr>
            <a:grpSpLocks/>
          </p:cNvGrpSpPr>
          <p:nvPr/>
        </p:nvGrpSpPr>
        <p:grpSpPr bwMode="auto">
          <a:xfrm>
            <a:off x="6135688" y="2986088"/>
            <a:ext cx="2771775" cy="3600450"/>
            <a:chOff x="3872" y="1548"/>
            <a:chExt cx="1746" cy="2268"/>
          </a:xfrm>
        </p:grpSpPr>
        <p:sp>
          <p:nvSpPr>
            <p:cNvPr id="339002" name="Rectangle 58"/>
            <p:cNvSpPr>
              <a:spLocks noChangeArrowheads="1"/>
            </p:cNvSpPr>
            <p:nvPr/>
          </p:nvSpPr>
          <p:spPr bwMode="auto">
            <a:xfrm>
              <a:off x="3872" y="1548"/>
              <a:ext cx="227" cy="227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003" name="Rectangle 59"/>
            <p:cNvSpPr>
              <a:spLocks noChangeArrowheads="1"/>
            </p:cNvSpPr>
            <p:nvPr/>
          </p:nvSpPr>
          <p:spPr bwMode="auto">
            <a:xfrm>
              <a:off x="3872" y="1775"/>
              <a:ext cx="227" cy="227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004" name="Rectangle 60"/>
            <p:cNvSpPr>
              <a:spLocks noChangeArrowheads="1"/>
            </p:cNvSpPr>
            <p:nvPr/>
          </p:nvSpPr>
          <p:spPr bwMode="auto">
            <a:xfrm>
              <a:off x="3872" y="2001"/>
              <a:ext cx="227" cy="227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005" name="Rectangle 61"/>
            <p:cNvSpPr>
              <a:spLocks noChangeArrowheads="1"/>
            </p:cNvSpPr>
            <p:nvPr/>
          </p:nvSpPr>
          <p:spPr bwMode="auto">
            <a:xfrm>
              <a:off x="3872" y="2228"/>
              <a:ext cx="227" cy="227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006" name="Rectangle 62"/>
            <p:cNvSpPr>
              <a:spLocks noChangeArrowheads="1"/>
            </p:cNvSpPr>
            <p:nvPr/>
          </p:nvSpPr>
          <p:spPr bwMode="auto">
            <a:xfrm>
              <a:off x="3872" y="2455"/>
              <a:ext cx="227" cy="227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007" name="Rectangle 63"/>
            <p:cNvSpPr>
              <a:spLocks noChangeArrowheads="1"/>
            </p:cNvSpPr>
            <p:nvPr/>
          </p:nvSpPr>
          <p:spPr bwMode="auto">
            <a:xfrm>
              <a:off x="3872" y="2682"/>
              <a:ext cx="227" cy="227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008" name="Rectangle 64"/>
            <p:cNvSpPr>
              <a:spLocks noChangeArrowheads="1"/>
            </p:cNvSpPr>
            <p:nvPr/>
          </p:nvSpPr>
          <p:spPr bwMode="auto">
            <a:xfrm>
              <a:off x="3872" y="2908"/>
              <a:ext cx="227" cy="227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009" name="Rectangle 65"/>
            <p:cNvSpPr>
              <a:spLocks noChangeArrowheads="1"/>
            </p:cNvSpPr>
            <p:nvPr/>
          </p:nvSpPr>
          <p:spPr bwMode="auto">
            <a:xfrm>
              <a:off x="3872" y="3135"/>
              <a:ext cx="227" cy="227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010" name="Rectangle 66"/>
            <p:cNvSpPr>
              <a:spLocks noChangeArrowheads="1"/>
            </p:cNvSpPr>
            <p:nvPr/>
          </p:nvSpPr>
          <p:spPr bwMode="auto">
            <a:xfrm>
              <a:off x="3872" y="3362"/>
              <a:ext cx="227" cy="227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011" name="Rectangle 67"/>
            <p:cNvSpPr>
              <a:spLocks noChangeArrowheads="1"/>
            </p:cNvSpPr>
            <p:nvPr/>
          </p:nvSpPr>
          <p:spPr bwMode="auto">
            <a:xfrm>
              <a:off x="3872" y="3589"/>
              <a:ext cx="227" cy="227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39012" name="Group 68"/>
            <p:cNvGrpSpPr>
              <a:grpSpLocks/>
            </p:cNvGrpSpPr>
            <p:nvPr/>
          </p:nvGrpSpPr>
          <p:grpSpPr bwMode="auto">
            <a:xfrm>
              <a:off x="4041" y="2252"/>
              <a:ext cx="618" cy="181"/>
              <a:chOff x="1927" y="2220"/>
              <a:chExt cx="618" cy="181"/>
            </a:xfrm>
          </p:grpSpPr>
          <p:sp>
            <p:nvSpPr>
              <p:cNvPr id="339013" name="Line 69"/>
              <p:cNvSpPr>
                <a:spLocks noChangeShapeType="1"/>
              </p:cNvSpPr>
              <p:nvPr/>
            </p:nvSpPr>
            <p:spPr bwMode="auto">
              <a:xfrm>
                <a:off x="1927" y="2310"/>
                <a:ext cx="18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014" name="Rectangle 70"/>
              <p:cNvSpPr>
                <a:spLocks noChangeArrowheads="1"/>
              </p:cNvSpPr>
              <p:nvPr/>
            </p:nvSpPr>
            <p:spPr bwMode="auto">
              <a:xfrm>
                <a:off x="2109" y="2220"/>
                <a:ext cx="436" cy="18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sz="1600"/>
                  <a:t>0.346</a:t>
                </a:r>
              </a:p>
            </p:txBody>
          </p:sp>
        </p:grpSp>
        <p:grpSp>
          <p:nvGrpSpPr>
            <p:cNvPr id="339015" name="Group 71"/>
            <p:cNvGrpSpPr>
              <a:grpSpLocks/>
            </p:cNvGrpSpPr>
            <p:nvPr/>
          </p:nvGrpSpPr>
          <p:grpSpPr bwMode="auto">
            <a:xfrm>
              <a:off x="4041" y="2702"/>
              <a:ext cx="1043" cy="182"/>
              <a:chOff x="1973" y="2659"/>
              <a:chExt cx="1043" cy="182"/>
            </a:xfrm>
          </p:grpSpPr>
          <p:sp>
            <p:nvSpPr>
              <p:cNvPr id="339016" name="Line 72"/>
              <p:cNvSpPr>
                <a:spLocks noChangeShapeType="1"/>
              </p:cNvSpPr>
              <p:nvPr/>
            </p:nvSpPr>
            <p:spPr bwMode="auto">
              <a:xfrm>
                <a:off x="2472" y="2750"/>
                <a:ext cx="18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017" name="Rectangle 73"/>
              <p:cNvSpPr>
                <a:spLocks noChangeArrowheads="1"/>
              </p:cNvSpPr>
              <p:nvPr/>
            </p:nvSpPr>
            <p:spPr bwMode="auto">
              <a:xfrm>
                <a:off x="2653" y="2659"/>
                <a:ext cx="363" cy="182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sz="1600"/>
                  <a:t>0.53</a:t>
                </a:r>
              </a:p>
            </p:txBody>
          </p:sp>
          <p:sp>
            <p:nvSpPr>
              <p:cNvPr id="339018" name="Line 74"/>
              <p:cNvSpPr>
                <a:spLocks noChangeShapeType="1"/>
              </p:cNvSpPr>
              <p:nvPr/>
            </p:nvSpPr>
            <p:spPr bwMode="auto">
              <a:xfrm>
                <a:off x="1973" y="2750"/>
                <a:ext cx="18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019" name="Rectangle 75"/>
              <p:cNvSpPr>
                <a:spLocks noChangeArrowheads="1"/>
              </p:cNvSpPr>
              <p:nvPr/>
            </p:nvSpPr>
            <p:spPr bwMode="auto">
              <a:xfrm>
                <a:off x="2155" y="2659"/>
                <a:ext cx="317" cy="182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sz="1600"/>
                  <a:t>0.5</a:t>
                </a:r>
              </a:p>
            </p:txBody>
          </p:sp>
        </p:grpSp>
        <p:grpSp>
          <p:nvGrpSpPr>
            <p:cNvPr id="339020" name="Group 76"/>
            <p:cNvGrpSpPr>
              <a:grpSpLocks/>
            </p:cNvGrpSpPr>
            <p:nvPr/>
          </p:nvGrpSpPr>
          <p:grpSpPr bwMode="auto">
            <a:xfrm>
              <a:off x="4041" y="1796"/>
              <a:ext cx="1577" cy="181"/>
              <a:chOff x="1947" y="1772"/>
              <a:chExt cx="1577" cy="181"/>
            </a:xfrm>
          </p:grpSpPr>
          <p:sp>
            <p:nvSpPr>
              <p:cNvPr id="339021" name="Line 77"/>
              <p:cNvSpPr>
                <a:spLocks noChangeShapeType="1"/>
              </p:cNvSpPr>
              <p:nvPr/>
            </p:nvSpPr>
            <p:spPr bwMode="auto">
              <a:xfrm>
                <a:off x="1947" y="1862"/>
                <a:ext cx="18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022" name="Line 78"/>
              <p:cNvSpPr>
                <a:spLocks noChangeShapeType="1"/>
              </p:cNvSpPr>
              <p:nvPr/>
            </p:nvSpPr>
            <p:spPr bwMode="auto">
              <a:xfrm>
                <a:off x="2401" y="1862"/>
                <a:ext cx="18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023" name="Line 79"/>
              <p:cNvSpPr>
                <a:spLocks noChangeShapeType="1"/>
              </p:cNvSpPr>
              <p:nvPr/>
            </p:nvSpPr>
            <p:spPr bwMode="auto">
              <a:xfrm>
                <a:off x="2973" y="1862"/>
                <a:ext cx="18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024" name="Rectangle 80"/>
              <p:cNvSpPr>
                <a:spLocks noChangeArrowheads="1"/>
              </p:cNvSpPr>
              <p:nvPr/>
            </p:nvSpPr>
            <p:spPr bwMode="auto">
              <a:xfrm>
                <a:off x="2129" y="1772"/>
                <a:ext cx="272" cy="18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sz="1600"/>
                  <a:t>0.1</a:t>
                </a:r>
              </a:p>
            </p:txBody>
          </p:sp>
          <p:sp>
            <p:nvSpPr>
              <p:cNvPr id="339025" name="Rectangle 81"/>
              <p:cNvSpPr>
                <a:spLocks noChangeArrowheads="1"/>
              </p:cNvSpPr>
              <p:nvPr/>
            </p:nvSpPr>
            <p:spPr bwMode="auto">
              <a:xfrm>
                <a:off x="2582" y="1772"/>
                <a:ext cx="391" cy="18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sz="1600"/>
                  <a:t>0.13</a:t>
                </a:r>
              </a:p>
            </p:txBody>
          </p:sp>
          <p:sp>
            <p:nvSpPr>
              <p:cNvPr id="339026" name="Rectangle 82"/>
              <p:cNvSpPr>
                <a:spLocks noChangeArrowheads="1"/>
              </p:cNvSpPr>
              <p:nvPr/>
            </p:nvSpPr>
            <p:spPr bwMode="auto">
              <a:xfrm>
                <a:off x="3155" y="1772"/>
                <a:ext cx="369" cy="18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sz="1600"/>
                  <a:t>0.15</a:t>
                </a:r>
              </a:p>
            </p:txBody>
          </p:sp>
        </p:grpSp>
        <p:grpSp>
          <p:nvGrpSpPr>
            <p:cNvPr id="339027" name="Group 83"/>
            <p:cNvGrpSpPr>
              <a:grpSpLocks/>
            </p:cNvGrpSpPr>
            <p:nvPr/>
          </p:nvGrpSpPr>
          <p:grpSpPr bwMode="auto">
            <a:xfrm>
              <a:off x="4041" y="2024"/>
              <a:ext cx="1267" cy="181"/>
              <a:chOff x="1927" y="2024"/>
              <a:chExt cx="1267" cy="181"/>
            </a:xfrm>
          </p:grpSpPr>
          <p:sp>
            <p:nvSpPr>
              <p:cNvPr id="339028" name="Line 84"/>
              <p:cNvSpPr>
                <a:spLocks noChangeShapeType="1"/>
              </p:cNvSpPr>
              <p:nvPr/>
            </p:nvSpPr>
            <p:spPr bwMode="auto">
              <a:xfrm>
                <a:off x="1927" y="2114"/>
                <a:ext cx="18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029" name="Line 85"/>
              <p:cNvSpPr>
                <a:spLocks noChangeShapeType="1"/>
              </p:cNvSpPr>
              <p:nvPr/>
            </p:nvSpPr>
            <p:spPr bwMode="auto">
              <a:xfrm>
                <a:off x="2552" y="2114"/>
                <a:ext cx="18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030" name="Rectangle 86"/>
              <p:cNvSpPr>
                <a:spLocks noChangeArrowheads="1"/>
              </p:cNvSpPr>
              <p:nvPr/>
            </p:nvSpPr>
            <p:spPr bwMode="auto">
              <a:xfrm>
                <a:off x="2109" y="2024"/>
                <a:ext cx="452" cy="18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sz="1600"/>
                  <a:t>0.256</a:t>
                </a:r>
              </a:p>
            </p:txBody>
          </p:sp>
          <p:sp>
            <p:nvSpPr>
              <p:cNvPr id="339031" name="Rectangle 87"/>
              <p:cNvSpPr>
                <a:spLocks noChangeArrowheads="1"/>
              </p:cNvSpPr>
              <p:nvPr/>
            </p:nvSpPr>
            <p:spPr bwMode="auto">
              <a:xfrm>
                <a:off x="2734" y="2024"/>
                <a:ext cx="460" cy="18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sz="1600"/>
                  <a:t>0.287</a:t>
                </a:r>
              </a:p>
            </p:txBody>
          </p:sp>
        </p:grpSp>
        <p:grpSp>
          <p:nvGrpSpPr>
            <p:cNvPr id="339032" name="Group 88"/>
            <p:cNvGrpSpPr>
              <a:grpSpLocks/>
            </p:cNvGrpSpPr>
            <p:nvPr/>
          </p:nvGrpSpPr>
          <p:grpSpPr bwMode="auto">
            <a:xfrm>
              <a:off x="4041" y="3156"/>
              <a:ext cx="1255" cy="181"/>
              <a:chOff x="1954" y="3113"/>
              <a:chExt cx="1255" cy="181"/>
            </a:xfrm>
          </p:grpSpPr>
          <p:sp>
            <p:nvSpPr>
              <p:cNvPr id="339033" name="Line 89"/>
              <p:cNvSpPr>
                <a:spLocks noChangeShapeType="1"/>
              </p:cNvSpPr>
              <p:nvPr/>
            </p:nvSpPr>
            <p:spPr bwMode="auto">
              <a:xfrm>
                <a:off x="1954" y="3203"/>
                <a:ext cx="18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034" name="Line 90"/>
              <p:cNvSpPr>
                <a:spLocks noChangeShapeType="1"/>
              </p:cNvSpPr>
              <p:nvPr/>
            </p:nvSpPr>
            <p:spPr bwMode="auto">
              <a:xfrm>
                <a:off x="2567" y="3203"/>
                <a:ext cx="18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035" name="Rectangle 91"/>
              <p:cNvSpPr>
                <a:spLocks noChangeArrowheads="1"/>
              </p:cNvSpPr>
              <p:nvPr/>
            </p:nvSpPr>
            <p:spPr bwMode="auto">
              <a:xfrm>
                <a:off x="2749" y="3113"/>
                <a:ext cx="460" cy="18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sz="1600"/>
                  <a:t>0.792</a:t>
                </a:r>
              </a:p>
            </p:txBody>
          </p:sp>
          <p:sp>
            <p:nvSpPr>
              <p:cNvPr id="339036" name="Rectangle 92"/>
              <p:cNvSpPr>
                <a:spLocks noChangeArrowheads="1"/>
              </p:cNvSpPr>
              <p:nvPr/>
            </p:nvSpPr>
            <p:spPr bwMode="auto">
              <a:xfrm>
                <a:off x="2136" y="3113"/>
                <a:ext cx="432" cy="18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sz="1600"/>
                  <a:t>0.734</a:t>
                </a:r>
              </a:p>
            </p:txBody>
          </p:sp>
        </p:grpSp>
      </p:grpSp>
      <p:sp>
        <p:nvSpPr>
          <p:cNvPr id="339037" name="Text Box 93"/>
          <p:cNvSpPr txBox="1">
            <a:spLocks noChangeArrowheads="1"/>
          </p:cNvSpPr>
          <p:nvPr/>
        </p:nvSpPr>
        <p:spPr bwMode="auto">
          <a:xfrm>
            <a:off x="404813" y="1957388"/>
            <a:ext cx="2232025" cy="669925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1" hangingPunct="1"/>
            <a:r>
              <a:rPr lang="en-US" sz="1800"/>
              <a:t>input array A[1..n]; numbers in [0..1)</a:t>
            </a:r>
          </a:p>
        </p:txBody>
      </p:sp>
      <p:sp>
        <p:nvSpPr>
          <p:cNvPr id="339038" name="Text Box 94"/>
          <p:cNvSpPr txBox="1">
            <a:spLocks noChangeArrowheads="1"/>
          </p:cNvSpPr>
          <p:nvPr/>
        </p:nvSpPr>
        <p:spPr bwMode="auto">
          <a:xfrm>
            <a:off x="2847975" y="1957388"/>
            <a:ext cx="4886325" cy="808037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800"/>
              <a:t>auxiliary array B[0..n-1]</a:t>
            </a:r>
          </a:p>
          <a:p>
            <a:pPr eaLnBrk="1" hangingPunct="1"/>
            <a:r>
              <a:rPr lang="en-US" sz="1800"/>
              <a:t>bucket B[i] contains numbers in [i/n … (i+1)/n]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9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Building a heap</a:t>
            </a:r>
          </a:p>
        </p:txBody>
      </p:sp>
      <p:sp>
        <p:nvSpPr>
          <p:cNvPr id="306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spcBef>
                <a:spcPct val="0"/>
              </a:spcBef>
              <a:buFont typeface="Wingdings" pitchFamily="2" charset="2"/>
              <a:buNone/>
            </a:pPr>
            <a:r>
              <a:rPr lang="en-US">
                <a:solidFill>
                  <a:schemeClr val="accent1"/>
                </a:solidFill>
              </a:rPr>
              <a:t>Build-Max-Heap</a:t>
            </a:r>
            <a:r>
              <a:rPr lang="en-US"/>
              <a:t>(A)</a:t>
            </a:r>
          </a:p>
          <a:p>
            <a:pPr marL="457200" indent="-4572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/>
              <a:t> heap-size = A.length</a:t>
            </a:r>
          </a:p>
          <a:p>
            <a:pPr marL="457200" indent="-457200">
              <a:spcBef>
                <a:spcPct val="0"/>
              </a:spcBef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/>
              <a:t> </a:t>
            </a:r>
            <a:r>
              <a:rPr lang="en-US" b="1"/>
              <a:t>for</a:t>
            </a:r>
            <a:r>
              <a:rPr lang="en-US"/>
              <a:t> i = A.length </a:t>
            </a:r>
            <a:r>
              <a:rPr lang="en-US" b="1"/>
              <a:t>downto</a:t>
            </a:r>
            <a:r>
              <a:rPr lang="en-US"/>
              <a:t> 1</a:t>
            </a:r>
          </a:p>
          <a:p>
            <a:pPr marL="457200" indent="-457200">
              <a:spcBef>
                <a:spcPct val="0"/>
              </a:spcBef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/>
              <a:t>       </a:t>
            </a:r>
            <a:r>
              <a:rPr lang="en-US" b="1"/>
              <a:t>do</a:t>
            </a:r>
            <a:r>
              <a:rPr lang="en-US"/>
              <a:t> Max-Heapify(A,i)</a:t>
            </a:r>
          </a:p>
          <a:p>
            <a:pPr marL="457200" indent="-457200">
              <a:spcBef>
                <a:spcPct val="0"/>
              </a:spcBef>
              <a:buClr>
                <a:schemeClr val="tx1"/>
              </a:buClr>
              <a:buSzTx/>
              <a:buFont typeface="Wingdings" pitchFamily="2" charset="2"/>
              <a:buAutoNum type="arabicPeriod"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BucketSort</a:t>
            </a:r>
          </a:p>
        </p:txBody>
      </p:sp>
      <p:sp>
        <p:nvSpPr>
          <p:cNvPr id="339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431213" cy="5040312"/>
          </a:xfrm>
        </p:spPr>
        <p:txBody>
          <a:bodyPr/>
          <a:lstStyle/>
          <a:p>
            <a:pPr marL="381000" indent="-381000">
              <a:buClrTx/>
              <a:buSzTx/>
              <a:buFontTx/>
              <a:buNone/>
            </a:pPr>
            <a:r>
              <a:rPr lang="en-US">
                <a:solidFill>
                  <a:schemeClr val="accent1"/>
                </a:solidFill>
              </a:rPr>
              <a:t>BucketSort</a:t>
            </a:r>
            <a:r>
              <a:rPr lang="en-US"/>
              <a:t>(A)</a:t>
            </a:r>
          </a:p>
          <a:p>
            <a:pPr marL="381000" indent="-381000">
              <a:spcBef>
                <a:spcPct val="50000"/>
              </a:spcBef>
              <a:buClrTx/>
              <a:buSzTx/>
              <a:buFontTx/>
              <a:buNone/>
            </a:pPr>
            <a:r>
              <a:rPr lang="en-US">
                <a:cs typeface="Arial" pitchFamily="34" charset="0"/>
              </a:rPr>
              <a:t>►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Input: array A[1..n] of numbers with  0 </a:t>
            </a:r>
            <a:r>
              <a:rPr lang="en-US">
                <a:ea typeface="Arial Unicode MS" pitchFamily="34" charset="-128"/>
                <a:cs typeface="Arial" pitchFamily="34" charset="0"/>
              </a:rPr>
              <a:t>≤ A[i ] &lt; 1</a:t>
            </a:r>
          </a:p>
          <a:p>
            <a:pPr marL="381000" indent="-381000">
              <a:buClrTx/>
              <a:buSzTx/>
              <a:buFontTx/>
              <a:buNone/>
            </a:pPr>
            <a:r>
              <a:rPr lang="en-US">
                <a:cs typeface="Arial" pitchFamily="34" charset="0"/>
              </a:rPr>
              <a:t>►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Output: sorted list, which contains the elements of A</a:t>
            </a:r>
          </a:p>
          <a:p>
            <a:pPr marL="381000" indent="-381000">
              <a:spcBef>
                <a:spcPct val="50000"/>
              </a:spcBef>
              <a:buClrTx/>
              <a:buSzTx/>
              <a:buFontTx/>
              <a:buAutoNum type="arabicPeriod"/>
            </a:pPr>
            <a:r>
              <a:rPr lang="en-US"/>
              <a:t> n </a:t>
            </a:r>
            <a:r>
              <a:rPr lang="en-US">
                <a:cs typeface="Arial" pitchFamily="34" charset="0"/>
              </a:rPr>
              <a:t>= </a:t>
            </a:r>
            <a:r>
              <a:rPr lang="en-US"/>
              <a:t>A.length</a:t>
            </a:r>
            <a:endParaRPr lang="en-US">
              <a:cs typeface="Arial" pitchFamily="34" charset="0"/>
            </a:endParaRPr>
          </a:p>
          <a:p>
            <a:pPr marL="381000" indent="-381000">
              <a:buClrTx/>
              <a:buSzTx/>
              <a:buFontTx/>
              <a:buAutoNum type="arabicPeriod"/>
            </a:pPr>
            <a:r>
              <a:rPr lang="en-US">
                <a:cs typeface="Arial" pitchFamily="34" charset="0"/>
              </a:rPr>
              <a:t> initialize auxiliary array</a:t>
            </a:r>
            <a:r>
              <a:rPr lang="en-US"/>
              <a:t> B[0..n-1]; each B[i] is a linked list of numbers</a:t>
            </a:r>
            <a:endParaRPr lang="en-US">
              <a:cs typeface="Arial" pitchFamily="34" charset="0"/>
            </a:endParaRPr>
          </a:p>
          <a:p>
            <a:pPr marL="381000" indent="-381000">
              <a:buClrTx/>
              <a:buSzTx/>
              <a:buFontTx/>
              <a:buAutoNum type="arabicPeriod"/>
            </a:pPr>
            <a:r>
              <a:rPr lang="en-US">
                <a:cs typeface="Arial" pitchFamily="34" charset="0"/>
              </a:rPr>
              <a:t> </a:t>
            </a:r>
            <a:r>
              <a:rPr lang="en-US" b="1">
                <a:cs typeface="Arial" pitchFamily="34" charset="0"/>
              </a:rPr>
              <a:t>for</a:t>
            </a:r>
            <a:r>
              <a:rPr lang="en-US">
                <a:cs typeface="Arial" pitchFamily="34" charset="0"/>
              </a:rPr>
              <a:t>  i </a:t>
            </a:r>
            <a:r>
              <a:rPr lang="en-US"/>
              <a:t>= 1 </a:t>
            </a:r>
            <a:r>
              <a:rPr lang="en-US" b="1"/>
              <a:t>to</a:t>
            </a:r>
            <a:r>
              <a:rPr lang="en-US"/>
              <a:t> n</a:t>
            </a:r>
          </a:p>
          <a:p>
            <a:pPr marL="381000" indent="-381000">
              <a:buClrTx/>
              <a:buSzTx/>
              <a:buFontTx/>
              <a:buAutoNum type="arabicPeriod"/>
            </a:pPr>
            <a:r>
              <a:rPr lang="en-US"/>
              <a:t>        </a:t>
            </a:r>
            <a:r>
              <a:rPr lang="en-US" b="1"/>
              <a:t>do </a:t>
            </a:r>
            <a:r>
              <a:rPr lang="en-US"/>
              <a:t> insert  A[i]  into list B[ n</a:t>
            </a:r>
            <a:r>
              <a:rPr lang="en-US">
                <a:cs typeface="Arial" pitchFamily="34" charset="0"/>
              </a:rPr>
              <a:t>∙</a:t>
            </a:r>
            <a:r>
              <a:rPr lang="en-US"/>
              <a:t>A[i ] ]</a:t>
            </a:r>
          </a:p>
          <a:p>
            <a:pPr marL="381000" indent="-381000">
              <a:buClrTx/>
              <a:buSzTx/>
              <a:buFontTx/>
              <a:buAutoNum type="arabicPeriod"/>
            </a:pPr>
            <a:r>
              <a:rPr lang="en-US"/>
              <a:t> </a:t>
            </a:r>
            <a:r>
              <a:rPr lang="en-US" b="1"/>
              <a:t>for</a:t>
            </a:r>
            <a:r>
              <a:rPr lang="en-US"/>
              <a:t>  i = 0 </a:t>
            </a:r>
            <a:r>
              <a:rPr lang="en-US" b="1"/>
              <a:t>to</a:t>
            </a:r>
            <a:r>
              <a:rPr lang="en-US"/>
              <a:t> n-1</a:t>
            </a:r>
          </a:p>
          <a:p>
            <a:pPr marL="381000" indent="-381000">
              <a:buClrTx/>
              <a:buSzTx/>
              <a:buFontTx/>
              <a:buAutoNum type="arabicPeriod"/>
            </a:pPr>
            <a:r>
              <a:rPr lang="en-US"/>
              <a:t>        </a:t>
            </a:r>
            <a:r>
              <a:rPr lang="en-US" b="1"/>
              <a:t>do</a:t>
            </a:r>
            <a:r>
              <a:rPr lang="en-US"/>
              <a:t> sort list B[i], for example with InsertionSort</a:t>
            </a:r>
          </a:p>
          <a:p>
            <a:pPr marL="381000" indent="-381000">
              <a:buClrTx/>
              <a:buSzTx/>
              <a:buFontTx/>
              <a:buAutoNum type="arabicPeriod"/>
            </a:pPr>
            <a:r>
              <a:rPr lang="en-US"/>
              <a:t> concatenate the lists B[0], B[1], …, B[n-1] together in order</a:t>
            </a:r>
          </a:p>
          <a:p>
            <a:pPr marL="381000" indent="-381000">
              <a:buFont typeface="Wingdings" pitchFamily="2" charset="2"/>
              <a:buNone/>
            </a:pPr>
            <a:endParaRPr lang="en-US"/>
          </a:p>
        </p:txBody>
      </p:sp>
      <p:grpSp>
        <p:nvGrpSpPr>
          <p:cNvPr id="339973" name="Group 5"/>
          <p:cNvGrpSpPr>
            <a:grpSpLocks/>
          </p:cNvGrpSpPr>
          <p:nvPr/>
        </p:nvGrpSpPr>
        <p:grpSpPr bwMode="auto">
          <a:xfrm flipV="1">
            <a:off x="4349750" y="3733800"/>
            <a:ext cx="122238" cy="292100"/>
            <a:chOff x="4447" y="90"/>
            <a:chExt cx="51" cy="186"/>
          </a:xfrm>
        </p:grpSpPr>
        <p:sp>
          <p:nvSpPr>
            <p:cNvPr id="339974" name="Line 6"/>
            <p:cNvSpPr>
              <a:spLocks noChangeShapeType="1"/>
            </p:cNvSpPr>
            <p:nvPr/>
          </p:nvSpPr>
          <p:spPr bwMode="auto">
            <a:xfrm flipV="1">
              <a:off x="4447" y="90"/>
              <a:ext cx="0" cy="18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9975" name="Line 7"/>
            <p:cNvSpPr>
              <a:spLocks noChangeShapeType="1"/>
            </p:cNvSpPr>
            <p:nvPr/>
          </p:nvSpPr>
          <p:spPr bwMode="auto">
            <a:xfrm>
              <a:off x="4447" y="92"/>
              <a:ext cx="5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39976" name="Group 8"/>
          <p:cNvGrpSpPr>
            <a:grpSpLocks/>
          </p:cNvGrpSpPr>
          <p:nvPr/>
        </p:nvGrpSpPr>
        <p:grpSpPr bwMode="auto">
          <a:xfrm flipH="1" flipV="1">
            <a:off x="4948238" y="3733800"/>
            <a:ext cx="112712" cy="298450"/>
            <a:chOff x="4447" y="90"/>
            <a:chExt cx="51" cy="186"/>
          </a:xfrm>
        </p:grpSpPr>
        <p:sp>
          <p:nvSpPr>
            <p:cNvPr id="339977" name="Line 9"/>
            <p:cNvSpPr>
              <a:spLocks noChangeShapeType="1"/>
            </p:cNvSpPr>
            <p:nvPr/>
          </p:nvSpPr>
          <p:spPr bwMode="auto">
            <a:xfrm flipV="1">
              <a:off x="4447" y="90"/>
              <a:ext cx="0" cy="18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9978" name="Line 10"/>
            <p:cNvSpPr>
              <a:spLocks noChangeShapeType="1"/>
            </p:cNvSpPr>
            <p:nvPr/>
          </p:nvSpPr>
          <p:spPr bwMode="auto">
            <a:xfrm>
              <a:off x="4447" y="92"/>
              <a:ext cx="5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BucketSort</a:t>
            </a:r>
          </a:p>
        </p:txBody>
      </p:sp>
      <p:sp>
        <p:nvSpPr>
          <p:cNvPr id="340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>
                <a:solidFill>
                  <a:schemeClr val="accent1"/>
                </a:solidFill>
              </a:rPr>
              <a:t>Running time</a:t>
            </a:r>
            <a:r>
              <a:rPr lang="en-US"/>
              <a:t>?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r>
              <a:rPr lang="en-US"/>
              <a:t>Define </a:t>
            </a:r>
            <a:r>
              <a:rPr lang="en-US">
                <a:solidFill>
                  <a:schemeClr val="accent1"/>
                </a:solidFill>
              </a:rPr>
              <a:t>n</a:t>
            </a:r>
            <a:r>
              <a:rPr lang="en-US" baseline="-25000">
                <a:solidFill>
                  <a:schemeClr val="accent1"/>
                </a:solidFill>
              </a:rPr>
              <a:t>i</a:t>
            </a:r>
            <a:r>
              <a:rPr lang="en-US"/>
              <a:t> = number of elements in bucket B[i] </a:t>
            </a:r>
          </a:p>
          <a:p>
            <a:pPr>
              <a:buFont typeface="Wingdings" pitchFamily="2" charset="2"/>
              <a:buNone/>
            </a:pPr>
            <a:endParaRPr lang="en-US" sz="800"/>
          </a:p>
          <a:p>
            <a:pPr>
              <a:buFont typeface="Wingdings" pitchFamily="2" charset="2"/>
              <a:buNone/>
            </a:pPr>
            <a:r>
              <a:rPr lang="en-US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➨</a:t>
            </a:r>
            <a:r>
              <a:rPr lang="en-US"/>
              <a:t> running time  =  </a:t>
            </a:r>
            <a:r>
              <a:rPr lang="el-GR"/>
              <a:t>Θ</a:t>
            </a:r>
            <a:r>
              <a:rPr lang="en-US"/>
              <a:t>(n)  +  ∑</a:t>
            </a:r>
            <a:r>
              <a:rPr lang="en-US" baseline="-25000"/>
              <a:t>0≤i≤n-1</a:t>
            </a:r>
            <a:r>
              <a:rPr lang="en-US"/>
              <a:t> </a:t>
            </a:r>
            <a:r>
              <a:rPr lang="el-GR"/>
              <a:t>Θ</a:t>
            </a:r>
            <a:r>
              <a:rPr lang="en-US"/>
              <a:t>(n</a:t>
            </a:r>
            <a:r>
              <a:rPr lang="en-US" baseline="-25000"/>
              <a:t>i</a:t>
            </a:r>
            <a:r>
              <a:rPr lang="en-US" baseline="30000"/>
              <a:t>2</a:t>
            </a:r>
            <a:r>
              <a:rPr lang="en-US"/>
              <a:t>)</a:t>
            </a:r>
          </a:p>
          <a:p>
            <a:endParaRPr lang="en-US"/>
          </a:p>
          <a:p>
            <a:r>
              <a:rPr lang="en-US"/>
              <a:t> worst case:</a:t>
            </a:r>
          </a:p>
          <a:p>
            <a:endParaRPr lang="el-GR"/>
          </a:p>
          <a:p>
            <a:r>
              <a:rPr lang="en-US"/>
              <a:t> best case:</a:t>
            </a:r>
          </a:p>
          <a:p>
            <a:endParaRPr lang="el-GR"/>
          </a:p>
          <a:p>
            <a:r>
              <a:rPr lang="en-US"/>
              <a:t> expected running time if the numbers are randomly distributed ?</a:t>
            </a:r>
          </a:p>
        </p:txBody>
      </p:sp>
      <p:sp>
        <p:nvSpPr>
          <p:cNvPr id="340996" name="Text Box 4"/>
          <p:cNvSpPr txBox="1">
            <a:spLocks noChangeArrowheads="1"/>
          </p:cNvSpPr>
          <p:nvPr/>
        </p:nvSpPr>
        <p:spPr bwMode="auto">
          <a:xfrm>
            <a:off x="2259013" y="3232150"/>
            <a:ext cx="5434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/>
              <a:t>all numbers fall into the same bucket  </a:t>
            </a:r>
            <a:r>
              <a:rPr lang="en-US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➨ </a:t>
            </a:r>
            <a:r>
              <a:rPr lang="en-US"/>
              <a:t> </a:t>
            </a:r>
            <a:r>
              <a:rPr lang="el-GR"/>
              <a:t>Θ</a:t>
            </a:r>
            <a:r>
              <a:rPr lang="en-US"/>
              <a:t>(n</a:t>
            </a:r>
            <a:r>
              <a:rPr lang="en-US" baseline="30000"/>
              <a:t>2</a:t>
            </a:r>
            <a:r>
              <a:rPr lang="en-US"/>
              <a:t>)</a:t>
            </a:r>
          </a:p>
        </p:txBody>
      </p:sp>
      <p:sp>
        <p:nvSpPr>
          <p:cNvPr id="340997" name="Text Box 5"/>
          <p:cNvSpPr txBox="1">
            <a:spLocks noChangeArrowheads="1"/>
          </p:cNvSpPr>
          <p:nvPr/>
        </p:nvSpPr>
        <p:spPr bwMode="auto">
          <a:xfrm>
            <a:off x="2119313" y="3971925"/>
            <a:ext cx="5434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/>
              <a:t>all numbers fall into different buckets  </a:t>
            </a:r>
            <a:r>
              <a:rPr lang="en-US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➨</a:t>
            </a:r>
            <a:r>
              <a:rPr lang="en-US"/>
              <a:t>  </a:t>
            </a:r>
            <a:r>
              <a:rPr lang="el-GR"/>
              <a:t>Θ</a:t>
            </a:r>
            <a:r>
              <a:rPr lang="en-US"/>
              <a:t>(n)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0996" grpId="0"/>
      <p:bldP spid="34099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BucketSort: expected running time</a:t>
            </a:r>
          </a:p>
        </p:txBody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/>
              <a:t>Define </a:t>
            </a:r>
            <a:r>
              <a:rPr lang="en-US" dirty="0" err="1">
                <a:solidFill>
                  <a:schemeClr val="accent1"/>
                </a:solidFill>
              </a:rPr>
              <a:t>n</a:t>
            </a:r>
            <a:r>
              <a:rPr lang="en-US" baseline="-25000" dirty="0" err="1">
                <a:solidFill>
                  <a:schemeClr val="accent1"/>
                </a:solidFill>
              </a:rPr>
              <a:t>i</a:t>
            </a:r>
            <a:r>
              <a:rPr lang="en-US" dirty="0"/>
              <a:t> = number of elements in bucket B[</a:t>
            </a:r>
            <a:r>
              <a:rPr lang="en-US" dirty="0" err="1"/>
              <a:t>i</a:t>
            </a:r>
            <a:r>
              <a:rPr lang="en-US" dirty="0"/>
              <a:t>] </a:t>
            </a:r>
          </a:p>
          <a:p>
            <a:pPr>
              <a:buFont typeface="Wingdings" pitchFamily="2" charset="2"/>
              <a:buNone/>
            </a:pPr>
            <a:endParaRPr lang="en-US" sz="800" dirty="0"/>
          </a:p>
          <a:p>
            <a:pPr>
              <a:buFont typeface="Wingdings" pitchFamily="2" charset="2"/>
              <a:buNone/>
            </a:pPr>
            <a:r>
              <a:rPr lang="en-US" dirty="0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➨</a:t>
            </a:r>
            <a:r>
              <a:rPr lang="en-US" dirty="0"/>
              <a:t> running time  =  </a:t>
            </a:r>
            <a:r>
              <a:rPr lang="el-GR" dirty="0"/>
              <a:t>Θ</a:t>
            </a:r>
            <a:r>
              <a:rPr lang="en-US" dirty="0"/>
              <a:t>(n)  +  ∑</a:t>
            </a:r>
            <a:r>
              <a:rPr lang="en-US" baseline="-25000" dirty="0"/>
              <a:t>0≤i≤n-1</a:t>
            </a:r>
            <a:r>
              <a:rPr lang="en-US" dirty="0"/>
              <a:t> </a:t>
            </a:r>
            <a:r>
              <a:rPr lang="el-GR" dirty="0"/>
              <a:t>Θ</a:t>
            </a:r>
            <a:r>
              <a:rPr lang="en-US" dirty="0"/>
              <a:t>(n</a:t>
            </a:r>
            <a:r>
              <a:rPr lang="en-US" baseline="-25000" dirty="0"/>
              <a:t>i</a:t>
            </a:r>
            <a:r>
              <a:rPr lang="en-US" baseline="30000" dirty="0"/>
              <a:t>2</a:t>
            </a:r>
            <a:r>
              <a:rPr lang="en-US" dirty="0"/>
              <a:t>)</a:t>
            </a:r>
          </a:p>
          <a:p>
            <a:pPr>
              <a:buFont typeface="Wingdings" pitchFamily="2" charset="2"/>
              <a:buNone/>
            </a:pPr>
            <a:endParaRPr lang="en-US" dirty="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dirty="0">
                <a:solidFill>
                  <a:schemeClr val="accent1"/>
                </a:solidFill>
              </a:rPr>
              <a:t>Assumption</a:t>
            </a:r>
            <a:r>
              <a:rPr lang="en-US" dirty="0"/>
              <a:t>: Pr { A[j] falls in bucket B[</a:t>
            </a:r>
            <a:r>
              <a:rPr lang="en-US" dirty="0" err="1"/>
              <a:t>i</a:t>
            </a:r>
            <a:r>
              <a:rPr lang="en-US" dirty="0"/>
              <a:t>] } = 1/n for each </a:t>
            </a:r>
            <a:r>
              <a:rPr lang="en-US" dirty="0" err="1"/>
              <a:t>i</a:t>
            </a:r>
            <a:endParaRPr lang="en-US" dirty="0"/>
          </a:p>
          <a:p>
            <a:endParaRPr lang="en-US" sz="1200" dirty="0"/>
          </a:p>
          <a:p>
            <a:pPr>
              <a:buFont typeface="Wingdings" pitchFamily="2" charset="2"/>
              <a:buNone/>
            </a:pPr>
            <a:r>
              <a:rPr lang="en-US" dirty="0"/>
              <a:t>E [ running time ]  =  E [</a:t>
            </a:r>
            <a:r>
              <a:rPr lang="el-GR" dirty="0"/>
              <a:t>Θ</a:t>
            </a:r>
            <a:r>
              <a:rPr lang="en-US" dirty="0"/>
              <a:t>(n)  +  ∑</a:t>
            </a:r>
            <a:r>
              <a:rPr lang="en-US" baseline="-25000" dirty="0"/>
              <a:t>0≤i≤n-1</a:t>
            </a:r>
            <a:r>
              <a:rPr lang="en-US" dirty="0"/>
              <a:t> </a:t>
            </a:r>
            <a:r>
              <a:rPr lang="el-GR" dirty="0"/>
              <a:t>Θ</a:t>
            </a:r>
            <a:r>
              <a:rPr lang="en-US" dirty="0"/>
              <a:t>(n</a:t>
            </a:r>
            <a:r>
              <a:rPr lang="en-US" baseline="-25000" dirty="0"/>
              <a:t>i</a:t>
            </a:r>
            <a:r>
              <a:rPr lang="en-US" baseline="30000" dirty="0"/>
              <a:t>2</a:t>
            </a:r>
            <a:r>
              <a:rPr lang="en-US" dirty="0"/>
              <a:t>) ]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                     	   </a:t>
            </a:r>
            <a:r>
              <a:rPr lang="en-US" sz="800" dirty="0"/>
              <a:t> </a:t>
            </a:r>
            <a:r>
              <a:rPr lang="en-US" dirty="0"/>
              <a:t>=  </a:t>
            </a:r>
            <a:r>
              <a:rPr lang="el-GR" dirty="0"/>
              <a:t>Θ</a:t>
            </a:r>
            <a:r>
              <a:rPr lang="en-US" dirty="0"/>
              <a:t> ( n + ∑</a:t>
            </a:r>
            <a:r>
              <a:rPr lang="en-US" baseline="-25000" dirty="0"/>
              <a:t>0≤i≤n-1</a:t>
            </a:r>
            <a:r>
              <a:rPr lang="en-US" dirty="0"/>
              <a:t> E [n</a:t>
            </a:r>
            <a:r>
              <a:rPr lang="en-US" baseline="-25000" dirty="0"/>
              <a:t>i</a:t>
            </a:r>
            <a:r>
              <a:rPr lang="en-US" baseline="30000" dirty="0"/>
              <a:t>2</a:t>
            </a:r>
            <a:r>
              <a:rPr lang="en-US" dirty="0"/>
              <a:t> ] )</a:t>
            </a:r>
          </a:p>
          <a:p>
            <a:endParaRPr lang="en-US" sz="1200" dirty="0"/>
          </a:p>
          <a:p>
            <a:pPr>
              <a:buFont typeface="Wingdings" pitchFamily="2" charset="2"/>
              <a:buNone/>
            </a:pPr>
            <a:r>
              <a:rPr lang="en-US" dirty="0"/>
              <a:t>What is E [n</a:t>
            </a:r>
            <a:r>
              <a:rPr lang="en-US" baseline="-25000" dirty="0"/>
              <a:t>i</a:t>
            </a:r>
            <a:r>
              <a:rPr lang="en-US" baseline="30000" dirty="0"/>
              <a:t>2</a:t>
            </a:r>
            <a:r>
              <a:rPr lang="en-US" dirty="0"/>
              <a:t> ] ? </a:t>
            </a:r>
          </a:p>
          <a:p>
            <a:pPr>
              <a:buFont typeface="Wingdings" pitchFamily="2" charset="2"/>
              <a:buNone/>
            </a:pPr>
            <a:endParaRPr lang="en-US" dirty="0"/>
          </a:p>
          <a:p>
            <a:pPr>
              <a:buFont typeface="Wingdings" pitchFamily="2" charset="2"/>
              <a:buNone/>
            </a:pPr>
            <a:endParaRPr lang="en-US" sz="800" dirty="0"/>
          </a:p>
          <a:p>
            <a:pPr>
              <a:buFont typeface="Wingdings" pitchFamily="2" charset="2"/>
              <a:buNone/>
            </a:pPr>
            <a:r>
              <a:rPr lang="en-US" dirty="0"/>
              <a:t>(</a:t>
            </a:r>
            <a:r>
              <a:rPr lang="en-US" i="1" dirty="0">
                <a:solidFill>
                  <a:schemeClr val="accent2"/>
                </a:solidFill>
              </a:rPr>
              <a:t>some math with indicator random variables – see book for details</a:t>
            </a:r>
            <a:r>
              <a:rPr lang="en-US" dirty="0"/>
              <a:t>) </a:t>
            </a:r>
          </a:p>
          <a:p>
            <a:pPr>
              <a:buFont typeface="Wingdings" pitchFamily="2" charset="2"/>
              <a:buNone/>
            </a:pPr>
            <a:r>
              <a:rPr lang="en-US" dirty="0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➨</a:t>
            </a:r>
            <a:r>
              <a:rPr lang="en-US" dirty="0"/>
              <a:t> E [n</a:t>
            </a:r>
            <a:r>
              <a:rPr lang="en-US" baseline="-25000" dirty="0"/>
              <a:t>i</a:t>
            </a:r>
            <a:r>
              <a:rPr lang="en-US" baseline="30000" dirty="0"/>
              <a:t>2</a:t>
            </a:r>
            <a:r>
              <a:rPr lang="en-US" dirty="0"/>
              <a:t> ] = 2 - 1/n = </a:t>
            </a:r>
            <a:r>
              <a:rPr lang="el-GR" dirty="0"/>
              <a:t>Θ</a:t>
            </a:r>
            <a:r>
              <a:rPr lang="en-US" dirty="0"/>
              <a:t>(1)</a:t>
            </a:r>
          </a:p>
          <a:p>
            <a:pPr>
              <a:buFont typeface="Wingdings" pitchFamily="2" charset="2"/>
              <a:buNone/>
            </a:pPr>
            <a:r>
              <a:rPr lang="en-US" dirty="0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➨</a:t>
            </a:r>
            <a:r>
              <a:rPr lang="en-US" dirty="0"/>
              <a:t> expected running time = </a:t>
            </a:r>
            <a:r>
              <a:rPr lang="el-GR" dirty="0"/>
              <a:t>Θ</a:t>
            </a:r>
            <a:r>
              <a:rPr lang="en-US" dirty="0"/>
              <a:t>(n)</a:t>
            </a:r>
          </a:p>
        </p:txBody>
      </p:sp>
      <p:sp>
        <p:nvSpPr>
          <p:cNvPr id="342020" name="Text Box 4"/>
          <p:cNvSpPr txBox="1">
            <a:spLocks noChangeArrowheads="1"/>
          </p:cNvSpPr>
          <p:nvPr/>
        </p:nvSpPr>
        <p:spPr bwMode="auto">
          <a:xfrm>
            <a:off x="5011738" y="4040188"/>
            <a:ext cx="2824162" cy="39687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en-US">
                <a:solidFill>
                  <a:schemeClr val="hlink"/>
                </a:solidFill>
              </a:rPr>
              <a:t>but</a:t>
            </a:r>
            <a:r>
              <a:rPr lang="en-US"/>
              <a:t> E [n</a:t>
            </a:r>
            <a:r>
              <a:rPr lang="en-US" baseline="-25000"/>
              <a:t>i</a:t>
            </a:r>
            <a:r>
              <a:rPr lang="en-US" baseline="30000"/>
              <a:t>2</a:t>
            </a:r>
            <a:r>
              <a:rPr lang="en-US"/>
              <a:t> ]  ≠  E [n</a:t>
            </a:r>
            <a:r>
              <a:rPr lang="en-US" baseline="-25000"/>
              <a:t>i</a:t>
            </a:r>
            <a:r>
              <a:rPr lang="en-US"/>
              <a:t> ]</a:t>
            </a:r>
            <a:r>
              <a:rPr lang="en-US" baseline="30000"/>
              <a:t>2</a:t>
            </a:r>
          </a:p>
        </p:txBody>
      </p:sp>
      <p:sp>
        <p:nvSpPr>
          <p:cNvPr id="342021" name="Text Box 5"/>
          <p:cNvSpPr txBox="1">
            <a:spLocks noChangeArrowheads="1"/>
          </p:cNvSpPr>
          <p:nvPr/>
        </p:nvSpPr>
        <p:spPr bwMode="auto">
          <a:xfrm>
            <a:off x="2427288" y="4044950"/>
            <a:ext cx="2743200" cy="39687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en-US"/>
              <a:t>We have E [n</a:t>
            </a:r>
            <a:r>
              <a:rPr lang="en-US" baseline="-25000"/>
              <a:t>i</a:t>
            </a:r>
            <a:r>
              <a:rPr lang="en-US"/>
              <a:t>] = 1 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020" grpId="0"/>
      <p:bldP spid="3420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Building a heap</a:t>
            </a:r>
          </a:p>
        </p:txBody>
      </p:sp>
      <p:sp>
        <p:nvSpPr>
          <p:cNvPr id="307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US">
                <a:solidFill>
                  <a:schemeClr val="accent1"/>
                </a:solidFill>
              </a:rPr>
              <a:t>Build-Max-Heap2</a:t>
            </a:r>
            <a:r>
              <a:rPr lang="en-US"/>
              <a:t>(A)</a:t>
            </a:r>
          </a:p>
          <a:p>
            <a:pPr marL="457200" indent="-4572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/>
              <a:t> heap-size[A] = 1</a:t>
            </a:r>
          </a:p>
          <a:p>
            <a:pPr marL="457200" indent="-457200">
              <a:spcBef>
                <a:spcPct val="0"/>
              </a:spcBef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/>
              <a:t> </a:t>
            </a:r>
            <a:r>
              <a:rPr lang="en-US" b="1"/>
              <a:t>for</a:t>
            </a:r>
            <a:r>
              <a:rPr lang="en-US"/>
              <a:t>  i = 2  </a:t>
            </a:r>
            <a:r>
              <a:rPr lang="en-US" b="1"/>
              <a:t>to </a:t>
            </a:r>
            <a:r>
              <a:rPr lang="en-US"/>
              <a:t>A.length </a:t>
            </a:r>
            <a:r>
              <a:rPr lang="en-US" b="1"/>
              <a:t>do</a:t>
            </a:r>
            <a:r>
              <a:rPr lang="en-US"/>
              <a:t> </a:t>
            </a:r>
            <a:r>
              <a:rPr lang="en-US">
                <a:solidFill>
                  <a:schemeClr val="accent2"/>
                </a:solidFill>
              </a:rPr>
              <a:t>Max-Heap-Insert</a:t>
            </a:r>
            <a:r>
              <a:rPr lang="en-US"/>
              <a:t>(A, A[i])</a:t>
            </a:r>
          </a:p>
          <a:p>
            <a:pPr marL="457200" indent="-457200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endParaRPr lang="en-US"/>
          </a:p>
          <a:p>
            <a:pPr marL="457200" indent="-457200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endParaRPr lang="en-US"/>
          </a:p>
          <a:p>
            <a:pPr marL="457200" indent="-457200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endParaRPr lang="en-US"/>
          </a:p>
          <a:p>
            <a:pPr marL="457200" indent="-457200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endParaRPr lang="en-US"/>
          </a:p>
          <a:p>
            <a:pPr marL="457200" indent="-457200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US">
                <a:solidFill>
                  <a:schemeClr val="accent1"/>
                </a:solidFill>
              </a:rPr>
              <a:t>Max-Heap-Insert</a:t>
            </a:r>
            <a:r>
              <a:rPr lang="en-US"/>
              <a:t>(A, key)    </a:t>
            </a:r>
          </a:p>
          <a:p>
            <a:pPr marL="457200" indent="-4572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/>
              <a:t> heap-size[A] </a:t>
            </a:r>
            <a:r>
              <a:rPr lang="en-US">
                <a:cs typeface="Arial" pitchFamily="34" charset="0"/>
              </a:rPr>
              <a:t>= </a:t>
            </a:r>
            <a:r>
              <a:rPr lang="en-US"/>
              <a:t>heap-size[A]  + 1</a:t>
            </a:r>
          </a:p>
          <a:p>
            <a:pPr marL="457200" indent="-457200">
              <a:spcBef>
                <a:spcPct val="0"/>
              </a:spcBef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/>
              <a:t> A[heap-size[A] ] </a:t>
            </a:r>
            <a:r>
              <a:rPr lang="en-US">
                <a:cs typeface="Arial" pitchFamily="34" charset="0"/>
              </a:rPr>
              <a:t>= - infinity</a:t>
            </a:r>
          </a:p>
          <a:p>
            <a:pPr marL="457200" indent="-457200">
              <a:spcBef>
                <a:spcPct val="0"/>
              </a:spcBef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>
                <a:solidFill>
                  <a:schemeClr val="accent2"/>
                </a:solidFill>
                <a:cs typeface="Arial" pitchFamily="34" charset="0"/>
              </a:rPr>
              <a:t> Increase-Key(A, heap-size[A], key)</a:t>
            </a:r>
          </a:p>
          <a:p>
            <a:pPr marL="457200" indent="-457200">
              <a:spcBef>
                <a:spcPct val="0"/>
              </a:spcBef>
              <a:buClr>
                <a:schemeClr val="tx1"/>
              </a:buClr>
              <a:buSzTx/>
              <a:buFont typeface="Wingdings" pitchFamily="2" charset="2"/>
              <a:buAutoNum type="arabicPeriod"/>
            </a:pPr>
            <a:endParaRPr lang="en-US">
              <a:solidFill>
                <a:schemeClr val="accent2"/>
              </a:solidFill>
              <a:cs typeface="Arial" pitchFamily="34" charset="0"/>
            </a:endParaRPr>
          </a:p>
          <a:p>
            <a:pPr marL="457200" indent="-457200">
              <a:spcBef>
                <a:spcPct val="0"/>
              </a:spcBef>
              <a:buClr>
                <a:schemeClr val="tx1"/>
              </a:buClr>
              <a:buSzTx/>
              <a:buFont typeface="Wingdings" pitchFamily="2" charset="2"/>
              <a:buAutoNum type="arabicPeriod"/>
            </a:pPr>
            <a:endParaRPr lang="en-US">
              <a:solidFill>
                <a:schemeClr val="accent1"/>
              </a:solidFill>
              <a:cs typeface="Arial" pitchFamily="34" charset="0"/>
            </a:endParaRPr>
          </a:p>
          <a:p>
            <a:pPr marL="457200" indent="-457200">
              <a:spcBef>
                <a:spcPct val="0"/>
              </a:spcBef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n-US">
                <a:solidFill>
                  <a:schemeClr val="accent1"/>
                </a:solidFill>
              </a:rPr>
              <a:t>Lower bound </a:t>
            </a:r>
            <a:r>
              <a:rPr lang="en-US"/>
              <a:t>worst case running time?</a:t>
            </a:r>
          </a:p>
        </p:txBody>
      </p:sp>
      <p:sp>
        <p:nvSpPr>
          <p:cNvPr id="307205" name="Rectangle 5"/>
          <p:cNvSpPr>
            <a:spLocks noChangeArrowheads="1"/>
          </p:cNvSpPr>
          <p:nvPr/>
        </p:nvSpPr>
        <p:spPr bwMode="auto">
          <a:xfrm>
            <a:off x="1219200" y="2641600"/>
            <a:ext cx="1270000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06" name="Rectangle 6"/>
          <p:cNvSpPr>
            <a:spLocks noChangeArrowheads="1"/>
          </p:cNvSpPr>
          <p:nvPr/>
        </p:nvSpPr>
        <p:spPr bwMode="auto">
          <a:xfrm>
            <a:off x="1214438" y="2641600"/>
            <a:ext cx="431800" cy="431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14</a:t>
            </a:r>
          </a:p>
        </p:txBody>
      </p:sp>
      <p:sp>
        <p:nvSpPr>
          <p:cNvPr id="307207" name="Rectangle 7"/>
          <p:cNvSpPr>
            <a:spLocks noChangeArrowheads="1"/>
          </p:cNvSpPr>
          <p:nvPr/>
        </p:nvSpPr>
        <p:spPr bwMode="auto">
          <a:xfrm>
            <a:off x="1644650" y="2641600"/>
            <a:ext cx="431800" cy="431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3</a:t>
            </a:r>
          </a:p>
        </p:txBody>
      </p:sp>
      <p:sp>
        <p:nvSpPr>
          <p:cNvPr id="307208" name="Rectangle 8"/>
          <p:cNvSpPr>
            <a:spLocks noChangeArrowheads="1"/>
          </p:cNvSpPr>
          <p:nvPr/>
        </p:nvSpPr>
        <p:spPr bwMode="auto">
          <a:xfrm>
            <a:off x="2078038" y="2641600"/>
            <a:ext cx="431800" cy="431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8</a:t>
            </a:r>
          </a:p>
        </p:txBody>
      </p:sp>
      <p:sp>
        <p:nvSpPr>
          <p:cNvPr id="307209" name="Rectangle 9"/>
          <p:cNvSpPr>
            <a:spLocks noChangeArrowheads="1"/>
          </p:cNvSpPr>
          <p:nvPr/>
        </p:nvSpPr>
        <p:spPr bwMode="auto">
          <a:xfrm>
            <a:off x="2506663" y="2641600"/>
            <a:ext cx="431800" cy="431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accent1"/>
                </a:solidFill>
              </a:rPr>
              <a:t>11</a:t>
            </a:r>
          </a:p>
        </p:txBody>
      </p:sp>
      <p:sp>
        <p:nvSpPr>
          <p:cNvPr id="307210" name="Rectangle 10"/>
          <p:cNvSpPr>
            <a:spLocks noChangeArrowheads="1"/>
          </p:cNvSpPr>
          <p:nvPr/>
        </p:nvSpPr>
        <p:spPr bwMode="auto">
          <a:xfrm>
            <a:off x="2936875" y="2641600"/>
            <a:ext cx="431800" cy="431800"/>
          </a:xfrm>
          <a:prstGeom prst="rect">
            <a:avLst/>
          </a:prstGeom>
          <a:solidFill>
            <a:srgbClr val="C0C0C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2</a:t>
            </a:r>
          </a:p>
        </p:txBody>
      </p:sp>
      <p:sp>
        <p:nvSpPr>
          <p:cNvPr id="307211" name="Rectangle 11"/>
          <p:cNvSpPr>
            <a:spLocks noChangeArrowheads="1"/>
          </p:cNvSpPr>
          <p:nvPr/>
        </p:nvSpPr>
        <p:spPr bwMode="auto">
          <a:xfrm>
            <a:off x="3370263" y="2641600"/>
            <a:ext cx="431800" cy="431800"/>
          </a:xfrm>
          <a:prstGeom prst="rect">
            <a:avLst/>
          </a:prstGeom>
          <a:solidFill>
            <a:srgbClr val="C0C0C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24</a:t>
            </a:r>
          </a:p>
        </p:txBody>
      </p:sp>
      <p:sp>
        <p:nvSpPr>
          <p:cNvPr id="307212" name="Rectangle 12"/>
          <p:cNvSpPr>
            <a:spLocks noChangeArrowheads="1"/>
          </p:cNvSpPr>
          <p:nvPr/>
        </p:nvSpPr>
        <p:spPr bwMode="auto">
          <a:xfrm>
            <a:off x="3802063" y="2641600"/>
            <a:ext cx="431800" cy="431800"/>
          </a:xfrm>
          <a:prstGeom prst="rect">
            <a:avLst/>
          </a:prstGeom>
          <a:solidFill>
            <a:srgbClr val="C0C0C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35</a:t>
            </a:r>
          </a:p>
        </p:txBody>
      </p:sp>
      <p:sp>
        <p:nvSpPr>
          <p:cNvPr id="307213" name="Rectangle 13"/>
          <p:cNvSpPr>
            <a:spLocks noChangeArrowheads="1"/>
          </p:cNvSpPr>
          <p:nvPr/>
        </p:nvSpPr>
        <p:spPr bwMode="auto">
          <a:xfrm>
            <a:off x="4233863" y="2641600"/>
            <a:ext cx="431800" cy="431800"/>
          </a:xfrm>
          <a:prstGeom prst="rect">
            <a:avLst/>
          </a:prstGeom>
          <a:solidFill>
            <a:srgbClr val="C0C0C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28</a:t>
            </a:r>
          </a:p>
        </p:txBody>
      </p:sp>
      <p:sp>
        <p:nvSpPr>
          <p:cNvPr id="307214" name="Rectangle 14"/>
          <p:cNvSpPr>
            <a:spLocks noChangeArrowheads="1"/>
          </p:cNvSpPr>
          <p:nvPr/>
        </p:nvSpPr>
        <p:spPr bwMode="auto">
          <a:xfrm>
            <a:off x="4665663" y="2641600"/>
            <a:ext cx="431800" cy="431800"/>
          </a:xfrm>
          <a:prstGeom prst="rect">
            <a:avLst/>
          </a:prstGeom>
          <a:solidFill>
            <a:srgbClr val="C0C0C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16</a:t>
            </a:r>
          </a:p>
        </p:txBody>
      </p:sp>
      <p:sp>
        <p:nvSpPr>
          <p:cNvPr id="307215" name="Rectangle 15"/>
          <p:cNvSpPr>
            <a:spLocks noChangeArrowheads="1"/>
          </p:cNvSpPr>
          <p:nvPr/>
        </p:nvSpPr>
        <p:spPr bwMode="auto">
          <a:xfrm>
            <a:off x="5097463" y="2641600"/>
            <a:ext cx="431800" cy="431800"/>
          </a:xfrm>
          <a:prstGeom prst="rect">
            <a:avLst/>
          </a:prstGeom>
          <a:solidFill>
            <a:srgbClr val="C0C0C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5</a:t>
            </a:r>
          </a:p>
        </p:txBody>
      </p:sp>
      <p:sp>
        <p:nvSpPr>
          <p:cNvPr id="307216" name="Rectangle 16"/>
          <p:cNvSpPr>
            <a:spLocks noChangeArrowheads="1"/>
          </p:cNvSpPr>
          <p:nvPr/>
        </p:nvSpPr>
        <p:spPr bwMode="auto">
          <a:xfrm>
            <a:off x="5529263" y="2641600"/>
            <a:ext cx="427037" cy="436563"/>
          </a:xfrm>
          <a:prstGeom prst="rect">
            <a:avLst/>
          </a:prstGeom>
          <a:solidFill>
            <a:srgbClr val="C0C0C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20</a:t>
            </a:r>
          </a:p>
        </p:txBody>
      </p:sp>
      <p:sp>
        <p:nvSpPr>
          <p:cNvPr id="307217" name="Rectangle 17"/>
          <p:cNvSpPr>
            <a:spLocks noChangeArrowheads="1"/>
          </p:cNvSpPr>
          <p:nvPr/>
        </p:nvSpPr>
        <p:spPr bwMode="auto">
          <a:xfrm>
            <a:off x="5961063" y="2641600"/>
            <a:ext cx="427037" cy="436563"/>
          </a:xfrm>
          <a:prstGeom prst="rect">
            <a:avLst/>
          </a:prstGeom>
          <a:solidFill>
            <a:srgbClr val="C0C0C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21</a:t>
            </a:r>
          </a:p>
        </p:txBody>
      </p:sp>
      <p:grpSp>
        <p:nvGrpSpPr>
          <p:cNvPr id="307242" name="Group 42"/>
          <p:cNvGrpSpPr>
            <a:grpSpLocks/>
          </p:cNvGrpSpPr>
          <p:nvPr/>
        </p:nvGrpSpPr>
        <p:grpSpPr bwMode="auto">
          <a:xfrm>
            <a:off x="5935663" y="3549650"/>
            <a:ext cx="2209800" cy="1776413"/>
            <a:chOff x="3739" y="2236"/>
            <a:chExt cx="1392" cy="1119"/>
          </a:xfrm>
        </p:grpSpPr>
        <p:sp>
          <p:nvSpPr>
            <p:cNvPr id="307240" name="Line 40"/>
            <p:cNvSpPr>
              <a:spLocks noChangeShapeType="1"/>
            </p:cNvSpPr>
            <p:nvPr/>
          </p:nvSpPr>
          <p:spPr bwMode="auto">
            <a:xfrm flipV="1">
              <a:off x="3936" y="2888"/>
              <a:ext cx="220" cy="254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grpSp>
          <p:nvGrpSpPr>
            <p:cNvPr id="307237" name="Group 37"/>
            <p:cNvGrpSpPr>
              <a:grpSpLocks/>
            </p:cNvGrpSpPr>
            <p:nvPr/>
          </p:nvGrpSpPr>
          <p:grpSpPr bwMode="auto">
            <a:xfrm>
              <a:off x="4300" y="2448"/>
              <a:ext cx="640" cy="262"/>
              <a:chOff x="4300" y="2448"/>
              <a:chExt cx="640" cy="262"/>
            </a:xfrm>
          </p:grpSpPr>
          <p:sp>
            <p:nvSpPr>
              <p:cNvPr id="307236" name="Line 36"/>
              <p:cNvSpPr>
                <a:spLocks noChangeShapeType="1"/>
              </p:cNvSpPr>
              <p:nvPr/>
            </p:nvSpPr>
            <p:spPr bwMode="auto">
              <a:xfrm flipH="1" flipV="1">
                <a:off x="4692" y="2448"/>
                <a:ext cx="248" cy="262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7219" name="Line 19"/>
              <p:cNvSpPr>
                <a:spLocks noChangeShapeType="1"/>
              </p:cNvSpPr>
              <p:nvPr/>
            </p:nvSpPr>
            <p:spPr bwMode="auto">
              <a:xfrm flipV="1">
                <a:off x="4300" y="2448"/>
                <a:ext cx="248" cy="262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307230" name="Group 30"/>
            <p:cNvGrpSpPr>
              <a:grpSpLocks/>
            </p:cNvGrpSpPr>
            <p:nvPr/>
          </p:nvGrpSpPr>
          <p:grpSpPr bwMode="auto">
            <a:xfrm>
              <a:off x="4483" y="2236"/>
              <a:ext cx="274" cy="231"/>
              <a:chOff x="4455" y="2236"/>
              <a:chExt cx="274" cy="231"/>
            </a:xfrm>
          </p:grpSpPr>
          <p:sp>
            <p:nvSpPr>
              <p:cNvPr id="307224" name="Text Box 24"/>
              <p:cNvSpPr txBox="1">
                <a:spLocks noChangeArrowheads="1"/>
              </p:cNvSpPr>
              <p:nvPr/>
            </p:nvSpPr>
            <p:spPr bwMode="auto">
              <a:xfrm>
                <a:off x="4455" y="2236"/>
                <a:ext cx="274" cy="231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sz="1800"/>
                  <a:t>14</a:t>
                </a:r>
              </a:p>
            </p:txBody>
          </p:sp>
          <p:sp>
            <p:nvSpPr>
              <p:cNvPr id="307225" name="Oval 25"/>
              <p:cNvSpPr>
                <a:spLocks noChangeArrowheads="1"/>
              </p:cNvSpPr>
              <p:nvPr/>
            </p:nvSpPr>
            <p:spPr bwMode="auto">
              <a:xfrm>
                <a:off x="4477" y="2236"/>
                <a:ext cx="229" cy="23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307231" name="Group 31"/>
            <p:cNvGrpSpPr>
              <a:grpSpLocks/>
            </p:cNvGrpSpPr>
            <p:nvPr/>
          </p:nvGrpSpPr>
          <p:grpSpPr bwMode="auto">
            <a:xfrm>
              <a:off x="4110" y="2680"/>
              <a:ext cx="1021" cy="231"/>
              <a:chOff x="4110" y="2788"/>
              <a:chExt cx="1021" cy="231"/>
            </a:xfrm>
          </p:grpSpPr>
          <p:grpSp>
            <p:nvGrpSpPr>
              <p:cNvPr id="307228" name="Group 28"/>
              <p:cNvGrpSpPr>
                <a:grpSpLocks/>
              </p:cNvGrpSpPr>
              <p:nvPr/>
            </p:nvGrpSpPr>
            <p:grpSpPr bwMode="auto">
              <a:xfrm>
                <a:off x="4902" y="2788"/>
                <a:ext cx="229" cy="231"/>
                <a:chOff x="4902" y="2804"/>
                <a:chExt cx="229" cy="231"/>
              </a:xfrm>
            </p:grpSpPr>
            <p:sp>
              <p:nvSpPr>
                <p:cNvPr id="307222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4919" y="2804"/>
                  <a:ext cx="194" cy="231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0000" tIns="46800" rIns="90000" bIns="46800">
                  <a:spAutoFit/>
                </a:bodyPr>
                <a:lstStyle/>
                <a:p>
                  <a:pPr>
                    <a:spcBef>
                      <a:spcPct val="0"/>
                    </a:spcBef>
                  </a:pPr>
                  <a:r>
                    <a:rPr lang="en-US" sz="1800"/>
                    <a:t>8</a:t>
                  </a:r>
                </a:p>
              </p:txBody>
            </p:sp>
            <p:sp>
              <p:nvSpPr>
                <p:cNvPr id="307223" name="Oval 23"/>
                <p:cNvSpPr>
                  <a:spLocks noChangeArrowheads="1"/>
                </p:cNvSpPr>
                <p:nvPr/>
              </p:nvSpPr>
              <p:spPr bwMode="auto">
                <a:xfrm>
                  <a:off x="4902" y="2804"/>
                  <a:ext cx="229" cy="230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lIns="90000" tIns="46800" rIns="90000" bIns="4680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307229" name="Group 29"/>
              <p:cNvGrpSpPr>
                <a:grpSpLocks/>
              </p:cNvGrpSpPr>
              <p:nvPr/>
            </p:nvGrpSpPr>
            <p:grpSpPr bwMode="auto">
              <a:xfrm>
                <a:off x="4110" y="2788"/>
                <a:ext cx="229" cy="231"/>
                <a:chOff x="4110" y="2772"/>
                <a:chExt cx="229" cy="231"/>
              </a:xfrm>
            </p:grpSpPr>
            <p:sp>
              <p:nvSpPr>
                <p:cNvPr id="307226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4127" y="2772"/>
                  <a:ext cx="194" cy="231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0000" tIns="46800" rIns="90000" bIns="46800">
                  <a:spAutoFit/>
                </a:bodyPr>
                <a:lstStyle/>
                <a:p>
                  <a:pPr>
                    <a:spcBef>
                      <a:spcPct val="0"/>
                    </a:spcBef>
                  </a:pPr>
                  <a:r>
                    <a:rPr lang="en-US" sz="1800"/>
                    <a:t>3</a:t>
                  </a:r>
                </a:p>
              </p:txBody>
            </p:sp>
            <p:sp>
              <p:nvSpPr>
                <p:cNvPr id="307227" name="Oval 27"/>
                <p:cNvSpPr>
                  <a:spLocks noChangeArrowheads="1"/>
                </p:cNvSpPr>
                <p:nvPr/>
              </p:nvSpPr>
              <p:spPr bwMode="auto">
                <a:xfrm>
                  <a:off x="4110" y="2772"/>
                  <a:ext cx="229" cy="230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lIns="90000" tIns="46800" rIns="90000" bIns="46800" anchor="ctr">
                  <a:spAutoFit/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307235" name="Group 35"/>
            <p:cNvGrpSpPr>
              <a:grpSpLocks/>
            </p:cNvGrpSpPr>
            <p:nvPr/>
          </p:nvGrpSpPr>
          <p:grpSpPr bwMode="auto">
            <a:xfrm>
              <a:off x="3739" y="3124"/>
              <a:ext cx="274" cy="231"/>
              <a:chOff x="3835" y="3364"/>
              <a:chExt cx="274" cy="231"/>
            </a:xfrm>
          </p:grpSpPr>
          <p:sp>
            <p:nvSpPr>
              <p:cNvPr id="307233" name="Text Box 33"/>
              <p:cNvSpPr txBox="1">
                <a:spLocks noChangeArrowheads="1"/>
              </p:cNvSpPr>
              <p:nvPr/>
            </p:nvSpPr>
            <p:spPr bwMode="auto">
              <a:xfrm>
                <a:off x="3835" y="3364"/>
                <a:ext cx="274" cy="231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sz="1800">
                    <a:solidFill>
                      <a:schemeClr val="accent1"/>
                    </a:solidFill>
                  </a:rPr>
                  <a:t>11</a:t>
                </a:r>
              </a:p>
            </p:txBody>
          </p:sp>
          <p:sp>
            <p:nvSpPr>
              <p:cNvPr id="307234" name="Oval 34"/>
              <p:cNvSpPr>
                <a:spLocks noChangeArrowheads="1"/>
              </p:cNvSpPr>
              <p:nvPr/>
            </p:nvSpPr>
            <p:spPr bwMode="auto">
              <a:xfrm>
                <a:off x="3857" y="3364"/>
                <a:ext cx="229" cy="23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307241" name="Text Box 41"/>
          <p:cNvSpPr txBox="1">
            <a:spLocks noChangeArrowheads="1"/>
          </p:cNvSpPr>
          <p:nvPr/>
        </p:nvSpPr>
        <p:spPr bwMode="auto">
          <a:xfrm>
            <a:off x="5486400" y="5537200"/>
            <a:ext cx="3492500" cy="730250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/>
              <a:t>A[i] moves up until it reaches the correct position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Building a heap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416925" cy="5040312"/>
          </a:xfrm>
        </p:spPr>
        <p:txBody>
          <a:bodyPr/>
          <a:lstStyle/>
          <a:p>
            <a:pPr marL="457200" indent="-457200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US">
                <a:solidFill>
                  <a:schemeClr val="accent1"/>
                </a:solidFill>
              </a:rPr>
              <a:t>Build-Max-Heap2</a:t>
            </a:r>
            <a:r>
              <a:rPr lang="en-US"/>
              <a:t>(A)</a:t>
            </a:r>
          </a:p>
          <a:p>
            <a:pPr marL="457200" indent="-4572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/>
              <a:t> heap-size[A] = 1</a:t>
            </a:r>
          </a:p>
          <a:p>
            <a:pPr marL="457200" indent="-457200">
              <a:spcBef>
                <a:spcPct val="0"/>
              </a:spcBef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/>
              <a:t> </a:t>
            </a:r>
            <a:r>
              <a:rPr lang="en-US" b="1"/>
              <a:t>for</a:t>
            </a:r>
            <a:r>
              <a:rPr lang="en-US"/>
              <a:t>  i = 2  </a:t>
            </a:r>
            <a:r>
              <a:rPr lang="en-US" b="1"/>
              <a:t>to </a:t>
            </a:r>
            <a:r>
              <a:rPr lang="en-US"/>
              <a:t>A.length </a:t>
            </a:r>
            <a:r>
              <a:rPr lang="en-US" b="1"/>
              <a:t>do</a:t>
            </a:r>
            <a:r>
              <a:rPr lang="en-US"/>
              <a:t> </a:t>
            </a:r>
            <a:r>
              <a:rPr lang="en-US">
                <a:solidFill>
                  <a:schemeClr val="accent2"/>
                </a:solidFill>
              </a:rPr>
              <a:t>Max-Heap-Insert</a:t>
            </a:r>
            <a:r>
              <a:rPr lang="en-US"/>
              <a:t>(A, A[i])</a:t>
            </a:r>
          </a:p>
          <a:p>
            <a:pPr marL="457200" indent="-457200">
              <a:spcBef>
                <a:spcPct val="0"/>
              </a:spcBef>
              <a:buClr>
                <a:schemeClr val="tx1"/>
              </a:buClr>
              <a:buSzTx/>
              <a:buFont typeface="Wingdings" pitchFamily="2" charset="2"/>
              <a:buAutoNum type="arabicPeriod"/>
            </a:pPr>
            <a:endParaRPr lang="en-US" sz="1200"/>
          </a:p>
          <a:p>
            <a:pPr marL="457200" indent="-457200">
              <a:buFont typeface="Wingdings" pitchFamily="2" charset="2"/>
              <a:buNone/>
            </a:pPr>
            <a:r>
              <a:rPr lang="en-US"/>
              <a:t>Running time: 	</a:t>
            </a:r>
            <a:r>
              <a:rPr lang="el-GR"/>
              <a:t>Θ</a:t>
            </a:r>
            <a:r>
              <a:rPr lang="en-US"/>
              <a:t>(1) + </a:t>
            </a:r>
            <a:r>
              <a:rPr lang="el-GR"/>
              <a:t>∑</a:t>
            </a:r>
            <a:r>
              <a:rPr lang="en-US" baseline="-25000"/>
              <a:t>2≤i ≤ n</a:t>
            </a:r>
            <a:r>
              <a:rPr lang="en-US"/>
              <a:t> (time for </a:t>
            </a:r>
            <a:r>
              <a:rPr lang="en-US">
                <a:solidFill>
                  <a:schemeClr val="accent2"/>
                </a:solidFill>
              </a:rPr>
              <a:t>Max-Heap-Insert</a:t>
            </a:r>
            <a:r>
              <a:rPr lang="en-US"/>
              <a:t>(A, A[i]))</a:t>
            </a:r>
            <a:br>
              <a:rPr lang="en-US"/>
            </a:br>
            <a:endParaRPr lang="en-US" sz="1200"/>
          </a:p>
          <a:p>
            <a:pPr marL="457200" indent="-457200"/>
            <a:r>
              <a:rPr lang="en-US"/>
              <a:t>Max-Heap-Insert (A, A[i] ) takes O(log i) = O(log n) time </a:t>
            </a:r>
            <a:endParaRPr lang="en-US">
              <a:solidFill>
                <a:schemeClr val="accent1"/>
              </a:solidFill>
              <a:latin typeface=""/>
              <a:ea typeface="Arial Unicode MS" pitchFamily="34" charset="-128"/>
              <a:cs typeface="Arial Unicode MS" pitchFamily="34" charset="-128"/>
            </a:endParaRPr>
          </a:p>
          <a:p>
            <a:pPr marL="457200" indent="-457200">
              <a:spcBef>
                <a:spcPct val="0"/>
              </a:spcBef>
              <a:buFont typeface="Wingdings" pitchFamily="2" charset="2"/>
              <a:buNone/>
            </a:pPr>
            <a:r>
              <a:rPr lang="en-US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	➨ </a:t>
            </a:r>
            <a:r>
              <a:rPr lang="en-US">
                <a:latin typeface=""/>
                <a:ea typeface="Arial Unicode MS" pitchFamily="34" charset="-128"/>
                <a:cs typeface="Arial Unicode MS" pitchFamily="34" charset="-128"/>
              </a:rPr>
              <a:t>worst case running time is </a:t>
            </a:r>
            <a:r>
              <a:rPr lang="en-US"/>
              <a:t>O(n log n) </a:t>
            </a:r>
            <a:br>
              <a:rPr lang="en-US"/>
            </a:br>
            <a:endParaRPr lang="en-US" sz="800">
              <a:solidFill>
                <a:schemeClr val="accent1"/>
              </a:solidFill>
              <a:latin typeface=""/>
              <a:ea typeface="Arial Unicode MS" pitchFamily="34" charset="-128"/>
              <a:cs typeface="Arial Unicode MS" pitchFamily="34" charset="-128"/>
            </a:endParaRPr>
          </a:p>
          <a:p>
            <a:pPr marL="457200" indent="-457200"/>
            <a:r>
              <a:rPr lang="en-US"/>
              <a:t>If A is sorted in increasing order, then A[i] is always the largest element when </a:t>
            </a:r>
            <a:r>
              <a:rPr lang="en-US">
                <a:solidFill>
                  <a:schemeClr val="accent2"/>
                </a:solidFill>
              </a:rPr>
              <a:t>Max-Heap-Insert</a:t>
            </a:r>
            <a:r>
              <a:rPr lang="en-US"/>
              <a:t>(A, A[i])) is called and must move all the way up the tree</a:t>
            </a:r>
          </a:p>
          <a:p>
            <a:pPr marL="457200" indent="-457200">
              <a:spcBef>
                <a:spcPct val="0"/>
              </a:spcBef>
              <a:buFont typeface="Wingdings" pitchFamily="2" charset="2"/>
              <a:buNone/>
            </a:pPr>
            <a:r>
              <a:rPr lang="en-US">
                <a:solidFill>
                  <a:schemeClr val="accent1"/>
                </a:solidFill>
                <a:latin typeface=""/>
                <a:ea typeface="Arial Unicode MS" pitchFamily="34" charset="-128"/>
                <a:cs typeface="Arial Unicode MS" pitchFamily="34" charset="-128"/>
              </a:rPr>
              <a:t>	➨</a:t>
            </a:r>
            <a:r>
              <a:rPr lang="en-US"/>
              <a:t> Max-Heap-Insert (A, A[i]) takes </a:t>
            </a:r>
            <a:r>
              <a:rPr lang="el-GR"/>
              <a:t>Ω</a:t>
            </a:r>
            <a:r>
              <a:rPr lang="en-US"/>
              <a:t>(log i) time.</a:t>
            </a:r>
          </a:p>
          <a:p>
            <a:pPr marL="457200" indent="-457200"/>
            <a:endParaRPr lang="en-US" sz="1200"/>
          </a:p>
          <a:p>
            <a:pPr marL="457200" indent="-457200">
              <a:buFont typeface="Wingdings" pitchFamily="2" charset="2"/>
              <a:buNone/>
            </a:pPr>
            <a:r>
              <a:rPr lang="en-US">
                <a:solidFill>
                  <a:schemeClr val="accent1"/>
                </a:solidFill>
              </a:rPr>
              <a:t>Worst case</a:t>
            </a:r>
            <a:r>
              <a:rPr lang="en-US"/>
              <a:t> running time:       </a:t>
            </a:r>
            <a:r>
              <a:rPr lang="el-GR"/>
              <a:t>Θ</a:t>
            </a:r>
            <a:r>
              <a:rPr lang="en-US"/>
              <a:t>(1) + </a:t>
            </a:r>
            <a:r>
              <a:rPr lang="el-GR"/>
              <a:t>∑</a:t>
            </a:r>
            <a:r>
              <a:rPr lang="en-US" baseline="-25000"/>
              <a:t>2≤i ≤ n</a:t>
            </a:r>
            <a:r>
              <a:rPr lang="en-US"/>
              <a:t> </a:t>
            </a:r>
            <a:r>
              <a:rPr lang="el-GR"/>
              <a:t>Ω</a:t>
            </a:r>
            <a:r>
              <a:rPr lang="en-US"/>
              <a:t>(log i) = </a:t>
            </a:r>
            <a:r>
              <a:rPr lang="el-GR"/>
              <a:t>Ω</a:t>
            </a:r>
            <a:r>
              <a:rPr lang="en-US"/>
              <a:t>(1 + </a:t>
            </a:r>
            <a:r>
              <a:rPr lang="el-GR"/>
              <a:t>∑</a:t>
            </a:r>
            <a:r>
              <a:rPr lang="en-US" baseline="-25000"/>
              <a:t>2≤i ≤ n</a:t>
            </a:r>
            <a:r>
              <a:rPr lang="en-US"/>
              <a:t> log i)   </a:t>
            </a:r>
          </a:p>
          <a:p>
            <a:pPr marL="457200" indent="-457200">
              <a:buFont typeface="Wingdings" pitchFamily="2" charset="2"/>
              <a:buNone/>
            </a:pPr>
            <a:r>
              <a:rPr lang="en-US"/>
              <a:t>				        = </a:t>
            </a:r>
            <a:r>
              <a:rPr lang="el-GR"/>
              <a:t>Ω </a:t>
            </a:r>
            <a:r>
              <a:rPr lang="en-US"/>
              <a:t>(n log n) </a:t>
            </a:r>
          </a:p>
          <a:p>
            <a:pPr marL="457200" indent="-457200">
              <a:buFont typeface="Wingdings" pitchFamily="2" charset="2"/>
              <a:buNone/>
            </a:pPr>
            <a:r>
              <a:rPr lang="en-US"/>
              <a:t>	 since </a:t>
            </a:r>
            <a:r>
              <a:rPr lang="el-GR"/>
              <a:t>∑</a:t>
            </a:r>
            <a:r>
              <a:rPr lang="en-US" baseline="-25000"/>
              <a:t>2≤i ≤ n</a:t>
            </a:r>
            <a:r>
              <a:rPr lang="en-US"/>
              <a:t> log i   ≥  </a:t>
            </a:r>
            <a:r>
              <a:rPr lang="el-GR"/>
              <a:t>∑</a:t>
            </a:r>
            <a:r>
              <a:rPr lang="en-US" baseline="-25000"/>
              <a:t>n/2≤i ≤ n</a:t>
            </a:r>
            <a:r>
              <a:rPr lang="en-US"/>
              <a:t> log (n/2)  =   n/2 log (n/2)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Quiz</a:t>
            </a:r>
          </a:p>
        </p:txBody>
      </p:sp>
      <p:sp>
        <p:nvSpPr>
          <p:cNvPr id="309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4900613" cy="5040312"/>
          </a:xfrm>
        </p:spPr>
        <p:txBody>
          <a:bodyPr/>
          <a:lstStyle/>
          <a:p>
            <a:pPr marL="381000" indent="-381000">
              <a:buSzTx/>
              <a:buFont typeface="Wingdings" pitchFamily="2" charset="2"/>
              <a:buAutoNum type="arabicPeriod"/>
            </a:pPr>
            <a:endParaRPr lang="en-US" sz="2000"/>
          </a:p>
          <a:p>
            <a:pPr marL="381000" indent="-381000">
              <a:buSzTx/>
              <a:buFont typeface="Wingdings" pitchFamily="2" charset="2"/>
              <a:buAutoNum type="arabicPeriod"/>
            </a:pPr>
            <a:r>
              <a:rPr lang="en-US" sz="2000"/>
              <a:t>log</a:t>
            </a:r>
            <a:r>
              <a:rPr lang="en-US" sz="2000" baseline="30000"/>
              <a:t>2</a:t>
            </a:r>
            <a:r>
              <a:rPr lang="en-US" sz="2000"/>
              <a:t> n  = </a:t>
            </a:r>
            <a:r>
              <a:rPr lang="el-GR" sz="2000">
                <a:cs typeface="Arial" pitchFamily="34" charset="0"/>
              </a:rPr>
              <a:t>Θ</a:t>
            </a:r>
            <a:r>
              <a:rPr lang="en-US" sz="2000">
                <a:cs typeface="Arial" pitchFamily="34" charset="0"/>
              </a:rPr>
              <a:t>(log n</a:t>
            </a:r>
            <a:r>
              <a:rPr lang="en-US" sz="2000" baseline="30000">
                <a:cs typeface="Arial" pitchFamily="34" charset="0"/>
              </a:rPr>
              <a:t>2</a:t>
            </a:r>
            <a:r>
              <a:rPr lang="en-US" sz="2000">
                <a:cs typeface="Arial" pitchFamily="34" charset="0"/>
              </a:rPr>
              <a:t>)   ?</a:t>
            </a:r>
          </a:p>
          <a:p>
            <a:pPr marL="381000" indent="-381000">
              <a:buSzTx/>
              <a:buFont typeface="Wingdings" pitchFamily="2" charset="2"/>
              <a:buAutoNum type="arabicPeriod"/>
            </a:pPr>
            <a:endParaRPr lang="en-US" sz="2000">
              <a:cs typeface="Arial" pitchFamily="34" charset="0"/>
            </a:endParaRPr>
          </a:p>
          <a:p>
            <a:pPr marL="381000" indent="-381000">
              <a:buSzTx/>
              <a:buFont typeface="Wingdings" pitchFamily="2" charset="2"/>
              <a:buAutoNum type="arabicPeriod"/>
            </a:pPr>
            <a:r>
              <a:rPr lang="en-US" sz="2000">
                <a:cs typeface="Arial" pitchFamily="34" charset="0"/>
              </a:rPr>
              <a:t>√n = </a:t>
            </a:r>
            <a:r>
              <a:rPr lang="el-GR" sz="2000">
                <a:cs typeface="Arial" pitchFamily="34" charset="0"/>
              </a:rPr>
              <a:t>Ω</a:t>
            </a:r>
            <a:r>
              <a:rPr lang="en-US" sz="2000">
                <a:cs typeface="Arial" pitchFamily="34" charset="0"/>
              </a:rPr>
              <a:t>(</a:t>
            </a:r>
            <a:r>
              <a:rPr lang="en-US" sz="2000"/>
              <a:t>log</a:t>
            </a:r>
            <a:r>
              <a:rPr lang="en-US" sz="2000" baseline="30000"/>
              <a:t>4</a:t>
            </a:r>
            <a:r>
              <a:rPr lang="en-US" sz="2000"/>
              <a:t> n)  ?</a:t>
            </a:r>
          </a:p>
          <a:p>
            <a:pPr marL="381000" indent="-381000">
              <a:buSzTx/>
              <a:buFont typeface="Wingdings" pitchFamily="2" charset="2"/>
              <a:buAutoNum type="arabicPeriod"/>
            </a:pPr>
            <a:endParaRPr lang="en-US" sz="2000"/>
          </a:p>
          <a:p>
            <a:pPr marL="381000" indent="-381000">
              <a:buSzTx/>
              <a:buFont typeface="Wingdings" pitchFamily="2" charset="2"/>
              <a:buAutoNum type="arabicPeriod"/>
            </a:pPr>
            <a:r>
              <a:rPr lang="en-US" sz="2000"/>
              <a:t>2</a:t>
            </a:r>
            <a:r>
              <a:rPr lang="en-US" sz="2000" baseline="30000"/>
              <a:t>lg n</a:t>
            </a:r>
            <a:r>
              <a:rPr lang="en-US" sz="2000"/>
              <a:t> = </a:t>
            </a:r>
            <a:r>
              <a:rPr lang="el-GR" sz="2000">
                <a:cs typeface="Arial" pitchFamily="34" charset="0"/>
              </a:rPr>
              <a:t>Ω</a:t>
            </a:r>
            <a:r>
              <a:rPr lang="en-US" sz="2000">
                <a:cs typeface="Arial" pitchFamily="34" charset="0"/>
              </a:rPr>
              <a:t>(</a:t>
            </a:r>
            <a:r>
              <a:rPr lang="en-US" sz="2000"/>
              <a:t>n</a:t>
            </a:r>
            <a:r>
              <a:rPr lang="en-US" sz="2000" baseline="30000"/>
              <a:t>2</a:t>
            </a:r>
            <a:r>
              <a:rPr lang="en-US" sz="2000"/>
              <a:t>)  ?</a:t>
            </a:r>
          </a:p>
          <a:p>
            <a:pPr marL="381000" indent="-381000">
              <a:buSzTx/>
              <a:buFont typeface="Wingdings" pitchFamily="2" charset="2"/>
              <a:buAutoNum type="arabicPeriod"/>
            </a:pPr>
            <a:endParaRPr lang="en-US" sz="2000"/>
          </a:p>
          <a:p>
            <a:pPr marL="381000" indent="-381000">
              <a:buSzTx/>
              <a:buFont typeface="Wingdings" pitchFamily="2" charset="2"/>
              <a:buAutoNum type="arabicPeriod"/>
            </a:pPr>
            <a:r>
              <a:rPr lang="en-US" sz="2000"/>
              <a:t>2</a:t>
            </a:r>
            <a:r>
              <a:rPr lang="en-US" sz="2000" baseline="30000"/>
              <a:t>n</a:t>
            </a:r>
            <a:r>
              <a:rPr lang="en-US" sz="2000"/>
              <a:t> = </a:t>
            </a:r>
            <a:r>
              <a:rPr lang="el-GR" sz="2000">
                <a:cs typeface="Arial" pitchFamily="34" charset="0"/>
              </a:rPr>
              <a:t>Ω</a:t>
            </a:r>
            <a:r>
              <a:rPr lang="en-US" sz="2000">
                <a:cs typeface="Arial" pitchFamily="34" charset="0"/>
              </a:rPr>
              <a:t>(</a:t>
            </a:r>
            <a:r>
              <a:rPr lang="en-US" sz="2000"/>
              <a:t>n</a:t>
            </a:r>
            <a:r>
              <a:rPr lang="en-US" sz="2000" baseline="30000"/>
              <a:t>2</a:t>
            </a:r>
            <a:r>
              <a:rPr lang="en-US" sz="2000"/>
              <a:t>)   ?</a:t>
            </a:r>
          </a:p>
          <a:p>
            <a:pPr marL="381000" indent="-381000">
              <a:buSzTx/>
              <a:buFont typeface="Wingdings" pitchFamily="2" charset="2"/>
              <a:buAutoNum type="arabicPeriod"/>
            </a:pPr>
            <a:endParaRPr lang="en-US" sz="2000"/>
          </a:p>
          <a:p>
            <a:pPr marL="381000" indent="-381000">
              <a:buSzTx/>
              <a:buFont typeface="Wingdings" pitchFamily="2" charset="2"/>
              <a:buAutoNum type="arabicPeriod"/>
            </a:pPr>
            <a:r>
              <a:rPr lang="en-US" sz="2000"/>
              <a:t>log(</a:t>
            </a:r>
            <a:r>
              <a:rPr lang="en-US" sz="2000">
                <a:cs typeface="Arial" pitchFamily="34" charset="0"/>
              </a:rPr>
              <a:t>√n)  = </a:t>
            </a:r>
            <a:r>
              <a:rPr lang="el-GR" sz="2000">
                <a:cs typeface="Arial" pitchFamily="34" charset="0"/>
              </a:rPr>
              <a:t>Θ</a:t>
            </a:r>
            <a:r>
              <a:rPr lang="en-US" sz="2000">
                <a:cs typeface="Arial" pitchFamily="34" charset="0"/>
              </a:rPr>
              <a:t>(log n)  ?</a:t>
            </a:r>
            <a:endParaRPr lang="en-US" sz="2000"/>
          </a:p>
          <a:p>
            <a:pPr marL="381000" indent="-381000">
              <a:buSzTx/>
              <a:buFont typeface="Wingdings" pitchFamily="2" charset="2"/>
              <a:buNone/>
            </a:pPr>
            <a:endParaRPr lang="en-US" sz="2000"/>
          </a:p>
        </p:txBody>
      </p:sp>
      <p:sp>
        <p:nvSpPr>
          <p:cNvPr id="30925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321175" y="1268413"/>
            <a:ext cx="2157413" cy="50403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z="2000">
              <a:solidFill>
                <a:schemeClr val="folHlink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sz="2000">
                <a:solidFill>
                  <a:schemeClr val="hlink"/>
                </a:solidFill>
              </a:rPr>
              <a:t>no</a:t>
            </a:r>
            <a:endParaRPr lang="en-US" sz="2000">
              <a:solidFill>
                <a:schemeClr val="folHlink"/>
              </a:solidFill>
            </a:endParaRPr>
          </a:p>
          <a:p>
            <a:pPr>
              <a:buFont typeface="Wingdings" pitchFamily="2" charset="2"/>
              <a:buNone/>
            </a:pPr>
            <a:endParaRPr lang="en-US" sz="2000">
              <a:solidFill>
                <a:schemeClr val="folHlink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sz="2000">
                <a:solidFill>
                  <a:schemeClr val="folHlink"/>
                </a:solidFill>
              </a:rPr>
              <a:t>yes</a:t>
            </a:r>
            <a:endParaRPr lang="en-US" sz="2000">
              <a:solidFill>
                <a:schemeClr val="hlink"/>
              </a:solidFill>
            </a:endParaRPr>
          </a:p>
          <a:p>
            <a:pPr>
              <a:buFont typeface="Wingdings" pitchFamily="2" charset="2"/>
              <a:buNone/>
            </a:pPr>
            <a:endParaRPr lang="en-US" sz="2000"/>
          </a:p>
          <a:p>
            <a:pPr>
              <a:buFont typeface="Wingdings" pitchFamily="2" charset="2"/>
              <a:buNone/>
            </a:pPr>
            <a:r>
              <a:rPr lang="en-US" sz="2000">
                <a:solidFill>
                  <a:schemeClr val="hlink"/>
                </a:solidFill>
              </a:rPr>
              <a:t>no</a:t>
            </a:r>
            <a:endParaRPr lang="en-US" sz="2000">
              <a:solidFill>
                <a:schemeClr val="folHlink"/>
              </a:solidFill>
            </a:endParaRPr>
          </a:p>
          <a:p>
            <a:pPr>
              <a:buFont typeface="Wingdings" pitchFamily="2" charset="2"/>
              <a:buNone/>
            </a:pPr>
            <a:endParaRPr lang="en-US" sz="2000">
              <a:solidFill>
                <a:schemeClr val="folHlink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sz="2000">
                <a:solidFill>
                  <a:schemeClr val="folHlink"/>
                </a:solidFill>
              </a:rPr>
              <a:t>yes</a:t>
            </a:r>
          </a:p>
          <a:p>
            <a:pPr>
              <a:buFont typeface="Wingdings" pitchFamily="2" charset="2"/>
              <a:buNone/>
            </a:pPr>
            <a:endParaRPr lang="en-US" sz="2000">
              <a:solidFill>
                <a:schemeClr val="folHlink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sz="2000">
                <a:solidFill>
                  <a:schemeClr val="folHlink"/>
                </a:solidFill>
              </a:rPr>
              <a:t>yes</a:t>
            </a:r>
          </a:p>
          <a:p>
            <a:pPr>
              <a:buFont typeface="Wingdings" pitchFamily="2" charset="2"/>
              <a:buNone/>
            </a:pPr>
            <a:endParaRPr lang="en-US" sz="20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2625" y="2922588"/>
            <a:ext cx="7778750" cy="574675"/>
          </a:xfrm>
        </p:spPr>
        <p:txBody>
          <a:bodyPr/>
          <a:lstStyle/>
          <a:p>
            <a:pPr algn="ctr"/>
            <a:r>
              <a:rPr lang="en-US">
                <a:cs typeface="Arial" pitchFamily="34" charset="0"/>
              </a:rPr>
              <a:t>Sorting in linear time</a:t>
            </a:r>
            <a:endParaRPr lang="el-GR">
              <a:cs typeface="Arial" pitchFamily="34" charset="0"/>
            </a:endParaRPr>
          </a:p>
        </p:txBody>
      </p:sp>
      <p:sp>
        <p:nvSpPr>
          <p:cNvPr id="311299" name="Rectangle 3"/>
          <p:cNvSpPr>
            <a:spLocks noChangeArrowheads="1"/>
          </p:cNvSpPr>
          <p:nvPr/>
        </p:nvSpPr>
        <p:spPr bwMode="auto">
          <a:xfrm>
            <a:off x="420688" y="711200"/>
            <a:ext cx="8723312" cy="550863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311300" name="Line 4"/>
          <p:cNvSpPr>
            <a:spLocks noChangeShapeType="1"/>
          </p:cNvSpPr>
          <p:nvPr/>
        </p:nvSpPr>
        <p:spPr bwMode="auto">
          <a:xfrm>
            <a:off x="457200" y="2781300"/>
            <a:ext cx="86868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1301" name="Line 5"/>
          <p:cNvSpPr>
            <a:spLocks noChangeShapeType="1"/>
          </p:cNvSpPr>
          <p:nvPr/>
        </p:nvSpPr>
        <p:spPr bwMode="auto">
          <a:xfrm>
            <a:off x="457200" y="3638550"/>
            <a:ext cx="86868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sorting problem</a:t>
            </a:r>
          </a:p>
        </p:txBody>
      </p:sp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>
                <a:solidFill>
                  <a:schemeClr val="accent1"/>
                </a:solidFill>
              </a:rPr>
              <a:t>Input</a:t>
            </a:r>
            <a:r>
              <a:rPr lang="en-US"/>
              <a:t>: a sequence of </a:t>
            </a:r>
            <a:r>
              <a:rPr lang="en-US">
                <a:solidFill>
                  <a:schemeClr val="accent1"/>
                </a:solidFill>
              </a:rPr>
              <a:t>n</a:t>
            </a:r>
            <a:r>
              <a:rPr lang="en-US"/>
              <a:t> numbers 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‹</a:t>
            </a:r>
            <a:r>
              <a:rPr lang="en-US">
                <a:solidFill>
                  <a:schemeClr val="accent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</a:t>
            </a:r>
            <a:r>
              <a:rPr lang="en-US" baseline="-25000">
                <a:solidFill>
                  <a:schemeClr val="accent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>
                <a:solidFill>
                  <a:schemeClr val="accent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</a:t>
            </a:r>
            <a:r>
              <a:rPr lang="en-US" baseline="-25000">
                <a:solidFill>
                  <a:schemeClr val="accent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…, </a:t>
            </a:r>
            <a:r>
              <a:rPr lang="en-US">
                <a:solidFill>
                  <a:schemeClr val="accent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</a:t>
            </a:r>
            <a:r>
              <a:rPr lang="en-US" baseline="-25000">
                <a:solidFill>
                  <a:schemeClr val="accent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›</a:t>
            </a:r>
          </a:p>
          <a:p>
            <a:pPr>
              <a:buFont typeface="Wingdings" pitchFamily="2" charset="2"/>
              <a:buNone/>
            </a:pPr>
            <a:r>
              <a:rPr lang="en-US">
                <a:solidFill>
                  <a:schemeClr val="accent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Output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a permutation of the input such that ‹</a:t>
            </a:r>
            <a:r>
              <a:rPr lang="en-US">
                <a:solidFill>
                  <a:schemeClr val="accent1"/>
                </a:solidFill>
              </a:rPr>
              <a:t>a</a:t>
            </a:r>
            <a:r>
              <a:rPr lang="en-US" baseline="-25000">
                <a:solidFill>
                  <a:schemeClr val="accent1"/>
                </a:solidFill>
              </a:rPr>
              <a:t>i1</a:t>
            </a:r>
            <a:r>
              <a:rPr lang="en-US" baseline="-25000"/>
              <a:t> </a:t>
            </a:r>
            <a:r>
              <a:rPr lang="en-US">
                <a:cs typeface="Arial" pitchFamily="34" charset="0"/>
              </a:rPr>
              <a:t>≤ … ≤</a:t>
            </a:r>
            <a:r>
              <a:rPr lang="en-US"/>
              <a:t> </a:t>
            </a:r>
            <a:r>
              <a:rPr lang="en-US">
                <a:solidFill>
                  <a:schemeClr val="accent1"/>
                </a:solidFill>
              </a:rPr>
              <a:t>a</a:t>
            </a:r>
            <a:r>
              <a:rPr lang="en-US" baseline="-25000">
                <a:solidFill>
                  <a:schemeClr val="accent1"/>
                </a:solidFill>
              </a:rPr>
              <a:t>in</a:t>
            </a: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›</a:t>
            </a:r>
          </a:p>
          <a:p>
            <a:pPr>
              <a:buFont typeface="Wingdings" pitchFamily="2" charset="2"/>
              <a:buNone/>
            </a:pPr>
            <a:endParaRPr lang="en-US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None/>
            </a:pPr>
            <a:endParaRPr lang="en-US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Why do we care so much about sorting?</a:t>
            </a:r>
          </a:p>
          <a:p>
            <a:pPr>
              <a:buFont typeface="Wingdings" pitchFamily="2" charset="2"/>
              <a:buNone/>
            </a:pPr>
            <a:endParaRPr lang="en-US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/>
              <a:t>sorting is used by many applications</a:t>
            </a:r>
          </a:p>
          <a:p>
            <a:endParaRPr lang="en-US" sz="1200"/>
          </a:p>
          <a:p>
            <a:r>
              <a:rPr lang="en-US"/>
              <a:t>(first) step of many algorithms</a:t>
            </a:r>
          </a:p>
          <a:p>
            <a:endParaRPr lang="en-US" sz="1200"/>
          </a:p>
          <a:p>
            <a:r>
              <a:rPr lang="en-US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many techniques can be illustrated by studying sorting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Can we sort faster than </a:t>
            </a:r>
            <a:r>
              <a:rPr lang="el-GR">
                <a:cs typeface="Arial" pitchFamily="34" charset="0"/>
              </a:rPr>
              <a:t>Θ</a:t>
            </a:r>
            <a:r>
              <a:rPr lang="en-US">
                <a:cs typeface="Arial" pitchFamily="34" charset="0"/>
              </a:rPr>
              <a:t>(n log n) ??</a:t>
            </a:r>
            <a:r>
              <a:rPr lang="en-US"/>
              <a:t> </a:t>
            </a:r>
          </a:p>
        </p:txBody>
      </p:sp>
      <p:sp>
        <p:nvSpPr>
          <p:cNvPr id="31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Worst case running time of sorting algorithms: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r>
              <a:rPr lang="en-US"/>
              <a:t>	InsertionSort:   </a:t>
            </a:r>
            <a:r>
              <a:rPr lang="el-GR">
                <a:cs typeface="Arial" pitchFamily="34" charset="0"/>
              </a:rPr>
              <a:t>Θ</a:t>
            </a:r>
            <a:r>
              <a:rPr lang="en-US">
                <a:cs typeface="Arial" pitchFamily="34" charset="0"/>
              </a:rPr>
              <a:t>(n</a:t>
            </a:r>
            <a:r>
              <a:rPr lang="en-US" baseline="30000">
                <a:cs typeface="Arial" pitchFamily="34" charset="0"/>
              </a:rPr>
              <a:t>2</a:t>
            </a:r>
            <a:r>
              <a:rPr lang="en-US">
                <a:cs typeface="Arial" pitchFamily="34" charset="0"/>
              </a:rPr>
              <a:t>)</a:t>
            </a:r>
          </a:p>
          <a:p>
            <a:endParaRPr lang="en-US" sz="1200">
              <a:cs typeface="Arial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en-US"/>
              <a:t>	MergeSort:  	   </a:t>
            </a:r>
            <a:r>
              <a:rPr lang="el-GR">
                <a:solidFill>
                  <a:schemeClr val="accent1"/>
                </a:solidFill>
                <a:cs typeface="Arial" pitchFamily="34" charset="0"/>
              </a:rPr>
              <a:t>Θ</a:t>
            </a:r>
            <a:r>
              <a:rPr lang="en-US">
                <a:solidFill>
                  <a:schemeClr val="accent1"/>
                </a:solidFill>
                <a:cs typeface="Arial" pitchFamily="34" charset="0"/>
              </a:rPr>
              <a:t>(n log n)</a:t>
            </a:r>
            <a:endParaRPr lang="el-GR">
              <a:solidFill>
                <a:schemeClr val="accent1"/>
              </a:solidFill>
              <a:cs typeface="Arial" pitchFamily="34" charset="0"/>
            </a:endParaRPr>
          </a:p>
          <a:p>
            <a:endParaRPr lang="en-US" sz="1200">
              <a:cs typeface="Arial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en-US">
                <a:cs typeface="Arial" pitchFamily="34" charset="0"/>
              </a:rPr>
              <a:t>	HeapSort:	   </a:t>
            </a:r>
            <a:r>
              <a:rPr lang="el-GR">
                <a:solidFill>
                  <a:schemeClr val="accent1"/>
                </a:solidFill>
                <a:cs typeface="Arial" pitchFamily="34" charset="0"/>
              </a:rPr>
              <a:t>Θ</a:t>
            </a:r>
            <a:r>
              <a:rPr lang="en-US">
                <a:solidFill>
                  <a:schemeClr val="accent1"/>
                </a:solidFill>
                <a:cs typeface="Arial" pitchFamily="34" charset="0"/>
              </a:rPr>
              <a:t>(n log n)</a:t>
            </a:r>
          </a:p>
          <a:p>
            <a:endParaRPr lang="en-US">
              <a:solidFill>
                <a:schemeClr val="tx2"/>
              </a:solidFill>
              <a:cs typeface="Arial" pitchFamily="34" charset="0"/>
            </a:endParaRPr>
          </a:p>
          <a:p>
            <a:endParaRPr lang="el-GR">
              <a:solidFill>
                <a:schemeClr val="tx2"/>
              </a:solidFill>
              <a:cs typeface="Arial" pitchFamily="34" charset="0"/>
            </a:endParaRPr>
          </a:p>
          <a:p>
            <a:endParaRPr lang="en-US">
              <a:solidFill>
                <a:schemeClr val="tx2"/>
              </a:solidFill>
              <a:cs typeface="Arial" pitchFamily="34" charset="0"/>
            </a:endParaRPr>
          </a:p>
          <a:p>
            <a:pPr algn="ctr">
              <a:buFont typeface="Wingdings" pitchFamily="2" charset="2"/>
              <a:buNone/>
            </a:pPr>
            <a:r>
              <a:rPr lang="en-US">
                <a:solidFill>
                  <a:schemeClr val="accent1"/>
                </a:solidFill>
                <a:cs typeface="Arial" pitchFamily="34" charset="0"/>
              </a:rPr>
              <a:t>Can we do this faster?    </a:t>
            </a:r>
            <a:r>
              <a:rPr lang="el-GR">
                <a:solidFill>
                  <a:schemeClr val="accent1"/>
                </a:solidFill>
                <a:cs typeface="Arial" pitchFamily="34" charset="0"/>
              </a:rPr>
              <a:t>Θ</a:t>
            </a:r>
            <a:r>
              <a:rPr lang="en-US">
                <a:solidFill>
                  <a:schemeClr val="accent1"/>
                </a:solidFill>
                <a:cs typeface="Arial" pitchFamily="34" charset="0"/>
              </a:rPr>
              <a:t>(n loglog n) ?      </a:t>
            </a:r>
            <a:r>
              <a:rPr lang="el-GR">
                <a:solidFill>
                  <a:schemeClr val="accent1"/>
                </a:solidFill>
                <a:cs typeface="Arial" pitchFamily="34" charset="0"/>
              </a:rPr>
              <a:t>Θ</a:t>
            </a:r>
            <a:r>
              <a:rPr lang="en-US">
                <a:solidFill>
                  <a:schemeClr val="accent1"/>
                </a:solidFill>
                <a:cs typeface="Arial" pitchFamily="34" charset="0"/>
              </a:rPr>
              <a:t>(n) ? </a:t>
            </a:r>
            <a:endParaRPr lang="el-GR">
              <a:solidFill>
                <a:schemeClr val="accent1"/>
              </a:solidFill>
              <a:cs typeface="Arial" pitchFamily="34" charset="0"/>
            </a:endParaRPr>
          </a:p>
          <a:p>
            <a:pPr>
              <a:buFont typeface="Wingdings" pitchFamily="2" charset="2"/>
              <a:buNone/>
            </a:pPr>
            <a:endParaRPr lang="en-US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vel">
  <a:themeElements>
    <a:clrScheme name="">
      <a:dk1>
        <a:srgbClr val="000000"/>
      </a:dk1>
      <a:lt1>
        <a:srgbClr val="FFFFFF"/>
      </a:lt1>
      <a:dk2>
        <a:srgbClr val="01486B"/>
      </a:dk2>
      <a:lt2>
        <a:srgbClr val="002A58"/>
      </a:lt2>
      <a:accent1>
        <a:srgbClr val="0075F6"/>
      </a:accent1>
      <a:accent2>
        <a:srgbClr val="02886B"/>
      </a:accent2>
      <a:accent3>
        <a:srgbClr val="FFFFFF"/>
      </a:accent3>
      <a:accent4>
        <a:srgbClr val="000000"/>
      </a:accent4>
      <a:accent5>
        <a:srgbClr val="AABDFA"/>
      </a:accent5>
      <a:accent6>
        <a:srgbClr val="027B60"/>
      </a:accent6>
      <a:hlink>
        <a:srgbClr val="D60029"/>
      </a:hlink>
      <a:folHlink>
        <a:srgbClr val="009900"/>
      </a:folHlink>
    </a:clrScheme>
    <a:fontScheme name="Level">
      <a:majorFont>
        <a:latin typeface="TUE Met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9">
        <a:dk1>
          <a:srgbClr val="000000"/>
        </a:dk1>
        <a:lt1>
          <a:srgbClr val="FFFFFF"/>
        </a:lt1>
        <a:dk2>
          <a:srgbClr val="01486B"/>
        </a:dk2>
        <a:lt2>
          <a:srgbClr val="002A58"/>
        </a:lt2>
        <a:accent1>
          <a:srgbClr val="439DFF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B0CCFF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10">
        <a:dk1>
          <a:srgbClr val="000000"/>
        </a:dk1>
        <a:lt1>
          <a:srgbClr val="FFFFFF"/>
        </a:lt1>
        <a:dk2>
          <a:srgbClr val="01486B"/>
        </a:dk2>
        <a:lt2>
          <a:srgbClr val="002A58"/>
        </a:lt2>
        <a:accent1>
          <a:srgbClr val="439DFF"/>
        </a:accent1>
        <a:accent2>
          <a:srgbClr val="02886B"/>
        </a:accent2>
        <a:accent3>
          <a:srgbClr val="FFFFFF"/>
        </a:accent3>
        <a:accent4>
          <a:srgbClr val="000000"/>
        </a:accent4>
        <a:accent5>
          <a:srgbClr val="B0CCFF"/>
        </a:accent5>
        <a:accent6>
          <a:srgbClr val="027B60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11">
        <a:dk1>
          <a:srgbClr val="000000"/>
        </a:dk1>
        <a:lt1>
          <a:srgbClr val="FFFFFF"/>
        </a:lt1>
        <a:dk2>
          <a:srgbClr val="01486B"/>
        </a:dk2>
        <a:lt2>
          <a:srgbClr val="002A58"/>
        </a:lt2>
        <a:accent1>
          <a:srgbClr val="439DFF"/>
        </a:accent1>
        <a:accent2>
          <a:srgbClr val="02886B"/>
        </a:accent2>
        <a:accent3>
          <a:srgbClr val="FFFFFF"/>
        </a:accent3>
        <a:accent4>
          <a:srgbClr val="000000"/>
        </a:accent4>
        <a:accent5>
          <a:srgbClr val="B0CCFF"/>
        </a:accent5>
        <a:accent6>
          <a:srgbClr val="027B60"/>
        </a:accent6>
        <a:hlink>
          <a:srgbClr val="03B58F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12">
        <a:dk1>
          <a:srgbClr val="000000"/>
        </a:dk1>
        <a:lt1>
          <a:srgbClr val="FFFFFF"/>
        </a:lt1>
        <a:dk2>
          <a:srgbClr val="01486B"/>
        </a:dk2>
        <a:lt2>
          <a:srgbClr val="002A58"/>
        </a:lt2>
        <a:accent1>
          <a:srgbClr val="439DFF"/>
        </a:accent1>
        <a:accent2>
          <a:srgbClr val="02886B"/>
        </a:accent2>
        <a:accent3>
          <a:srgbClr val="FFFFFF"/>
        </a:accent3>
        <a:accent4>
          <a:srgbClr val="000000"/>
        </a:accent4>
        <a:accent5>
          <a:srgbClr val="B0CCFF"/>
        </a:accent5>
        <a:accent6>
          <a:srgbClr val="027B60"/>
        </a:accent6>
        <a:hlink>
          <a:srgbClr val="03B58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13">
        <a:dk1>
          <a:srgbClr val="000000"/>
        </a:dk1>
        <a:lt1>
          <a:srgbClr val="FFFFFF"/>
        </a:lt1>
        <a:dk2>
          <a:srgbClr val="01486B"/>
        </a:dk2>
        <a:lt2>
          <a:srgbClr val="002A58"/>
        </a:lt2>
        <a:accent1>
          <a:srgbClr val="439DFF"/>
        </a:accent1>
        <a:accent2>
          <a:srgbClr val="02886B"/>
        </a:accent2>
        <a:accent3>
          <a:srgbClr val="FFFFFF"/>
        </a:accent3>
        <a:accent4>
          <a:srgbClr val="000000"/>
        </a:accent4>
        <a:accent5>
          <a:srgbClr val="B0CCFF"/>
        </a:accent5>
        <a:accent6>
          <a:srgbClr val="027B60"/>
        </a:accent6>
        <a:hlink>
          <a:srgbClr val="07B14C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14">
        <a:dk1>
          <a:srgbClr val="000000"/>
        </a:dk1>
        <a:lt1>
          <a:srgbClr val="FFFFFF"/>
        </a:lt1>
        <a:dk2>
          <a:srgbClr val="01486B"/>
        </a:dk2>
        <a:lt2>
          <a:srgbClr val="002A58"/>
        </a:lt2>
        <a:accent1>
          <a:srgbClr val="439DFF"/>
        </a:accent1>
        <a:accent2>
          <a:srgbClr val="02886B"/>
        </a:accent2>
        <a:accent3>
          <a:srgbClr val="FFFFFF"/>
        </a:accent3>
        <a:accent4>
          <a:srgbClr val="000000"/>
        </a:accent4>
        <a:accent5>
          <a:srgbClr val="B0CCFF"/>
        </a:accent5>
        <a:accent6>
          <a:srgbClr val="027B60"/>
        </a:accent6>
        <a:hlink>
          <a:srgbClr val="8ED80A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15">
        <a:dk1>
          <a:srgbClr val="000000"/>
        </a:dk1>
        <a:lt1>
          <a:srgbClr val="FFFFFF"/>
        </a:lt1>
        <a:dk2>
          <a:srgbClr val="01486B"/>
        </a:dk2>
        <a:lt2>
          <a:srgbClr val="002A58"/>
        </a:lt2>
        <a:accent1>
          <a:srgbClr val="1182FF"/>
        </a:accent1>
        <a:accent2>
          <a:srgbClr val="02886B"/>
        </a:accent2>
        <a:accent3>
          <a:srgbClr val="FFFFFF"/>
        </a:accent3>
        <a:accent4>
          <a:srgbClr val="000000"/>
        </a:accent4>
        <a:accent5>
          <a:srgbClr val="AAC1FF"/>
        </a:accent5>
        <a:accent6>
          <a:srgbClr val="027B60"/>
        </a:accent6>
        <a:hlink>
          <a:srgbClr val="8ED80A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16">
        <a:dk1>
          <a:srgbClr val="000000"/>
        </a:dk1>
        <a:lt1>
          <a:srgbClr val="FFFFFF"/>
        </a:lt1>
        <a:dk2>
          <a:srgbClr val="01486B"/>
        </a:dk2>
        <a:lt2>
          <a:srgbClr val="002A58"/>
        </a:lt2>
        <a:accent1>
          <a:srgbClr val="0075F6"/>
        </a:accent1>
        <a:accent2>
          <a:srgbClr val="02886B"/>
        </a:accent2>
        <a:accent3>
          <a:srgbClr val="FFFFFF"/>
        </a:accent3>
        <a:accent4>
          <a:srgbClr val="000000"/>
        </a:accent4>
        <a:accent5>
          <a:srgbClr val="AABDFA"/>
        </a:accent5>
        <a:accent6>
          <a:srgbClr val="027B60"/>
        </a:accent6>
        <a:hlink>
          <a:srgbClr val="8ED80A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GDIntro2006</Template>
  <TotalTime>2235</TotalTime>
  <Words>1703</Words>
  <Application>Microsoft Office PowerPoint</Application>
  <PresentationFormat>On-screen Show (4:3)</PresentationFormat>
  <Paragraphs>460</Paragraphs>
  <Slides>32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Level</vt:lpstr>
      <vt:lpstr>2IL50 Data Structures</vt:lpstr>
      <vt:lpstr>Building a heap</vt:lpstr>
      <vt:lpstr>Building a heap</vt:lpstr>
      <vt:lpstr>Building a heap</vt:lpstr>
      <vt:lpstr>Building a heap</vt:lpstr>
      <vt:lpstr>Quiz</vt:lpstr>
      <vt:lpstr>Sorting in linear time</vt:lpstr>
      <vt:lpstr>The sorting problem</vt:lpstr>
      <vt:lpstr>Can we sort faster than Θ(n log n) ?? </vt:lpstr>
      <vt:lpstr>Upper and lower bounds</vt:lpstr>
      <vt:lpstr>Lower bounds</vt:lpstr>
      <vt:lpstr>Comparison-based sorting</vt:lpstr>
      <vt:lpstr>Decision tree for comparison-based sorting</vt:lpstr>
      <vt:lpstr>Comparison-based sorting</vt:lpstr>
      <vt:lpstr>Lower bound for comparison-based sorting</vt:lpstr>
      <vt:lpstr>Sorting in linear time …</vt:lpstr>
      <vt:lpstr>CountingSort</vt:lpstr>
      <vt:lpstr>CountingSort</vt:lpstr>
      <vt:lpstr>CountingSort</vt:lpstr>
      <vt:lpstr>CountingSort</vt:lpstr>
      <vt:lpstr>CountingSort</vt:lpstr>
      <vt:lpstr>CountingSort: running time</vt:lpstr>
      <vt:lpstr>CountingSort</vt:lpstr>
      <vt:lpstr>RadixSort</vt:lpstr>
      <vt:lpstr>RadixSort: example</vt:lpstr>
      <vt:lpstr>RadixSort</vt:lpstr>
      <vt:lpstr>BucketSort</vt:lpstr>
      <vt:lpstr>BucketSort</vt:lpstr>
      <vt:lpstr>BucketSort</vt:lpstr>
      <vt:lpstr>BucketSort</vt:lpstr>
      <vt:lpstr>BucketSort</vt:lpstr>
      <vt:lpstr>BucketSort: expected running time</vt:lpstr>
    </vt:vector>
  </TitlesOfParts>
  <Company>Technische Universiteit Eindhoven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2IL05 Data Structures</dc:title>
  <dc:creator>Bettina Speckmann</dc:creator>
  <cp:lastModifiedBy>BCF Helpdesk</cp:lastModifiedBy>
  <cp:revision>236</cp:revision>
  <dcterms:created xsi:type="dcterms:W3CDTF">2007-08-26T17:39:31Z</dcterms:created>
  <dcterms:modified xsi:type="dcterms:W3CDTF">2014-02-17T12:16:28Z</dcterms:modified>
</cp:coreProperties>
</file>