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800000"/>
    <a:srgbClr val="006600"/>
    <a:srgbClr val="458533"/>
    <a:srgbClr val="C4D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792" autoAdjust="0"/>
  </p:normalViewPr>
  <p:slideViewPr>
    <p:cSldViewPr snapToGrid="0">
      <p:cViewPr varScale="1">
        <p:scale>
          <a:sx n="65" d="100"/>
          <a:sy n="65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C\Downloads\Comps%20Table%20-%20nintendo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intosh%20HD:Users:jessicahulsman:Desktop:Passport_Stats_02-03-2014_07.12_GM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6467255897474763E-2"/>
          <c:y val="3.5370996290975662E-2"/>
          <c:w val="0.89954874916680039"/>
          <c:h val="0.69614214889805437"/>
        </c:manualLayout>
      </c:layout>
      <c:lineChart>
        <c:grouping val="standard"/>
        <c:varyColors val="0"/>
        <c:ser>
          <c:idx val="0"/>
          <c:order val="0"/>
          <c:tx>
            <c:strRef>
              <c:f>'[Comps Table - nintendo.xlsx]Sheet2'!$F$2</c:f>
              <c:strCache>
                <c:ptCount val="1"/>
                <c:pt idx="0">
                  <c:v>PX_LAST</c:v>
                </c:pt>
              </c:strCache>
            </c:strRef>
          </c:tx>
          <c:marker>
            <c:symbol val="none"/>
          </c:marker>
          <c:cat>
            <c:numRef>
              <c:f>'[Comps Table - nintendo.xlsx]Sheet2'!$E$3:$E$124</c:f>
              <c:numCache>
                <c:formatCode>m/d/yyyy</c:formatCode>
                <c:ptCount val="122"/>
                <c:pt idx="0">
                  <c:v>38016</c:v>
                </c:pt>
                <c:pt idx="1">
                  <c:v>38044</c:v>
                </c:pt>
                <c:pt idx="2">
                  <c:v>38077</c:v>
                </c:pt>
                <c:pt idx="3">
                  <c:v>38107</c:v>
                </c:pt>
                <c:pt idx="4">
                  <c:v>38138</c:v>
                </c:pt>
                <c:pt idx="5">
                  <c:v>38168</c:v>
                </c:pt>
                <c:pt idx="6">
                  <c:v>38198</c:v>
                </c:pt>
                <c:pt idx="7">
                  <c:v>38230</c:v>
                </c:pt>
                <c:pt idx="8">
                  <c:v>38260</c:v>
                </c:pt>
                <c:pt idx="9">
                  <c:v>38289</c:v>
                </c:pt>
                <c:pt idx="10">
                  <c:v>38321</c:v>
                </c:pt>
                <c:pt idx="11">
                  <c:v>38352</c:v>
                </c:pt>
                <c:pt idx="12">
                  <c:v>38383</c:v>
                </c:pt>
                <c:pt idx="13">
                  <c:v>38411</c:v>
                </c:pt>
                <c:pt idx="14">
                  <c:v>38442</c:v>
                </c:pt>
                <c:pt idx="15">
                  <c:v>38471</c:v>
                </c:pt>
                <c:pt idx="16">
                  <c:v>38503</c:v>
                </c:pt>
                <c:pt idx="17">
                  <c:v>38533</c:v>
                </c:pt>
                <c:pt idx="18">
                  <c:v>38562</c:v>
                </c:pt>
                <c:pt idx="19">
                  <c:v>38595</c:v>
                </c:pt>
                <c:pt idx="20">
                  <c:v>38625</c:v>
                </c:pt>
                <c:pt idx="21">
                  <c:v>38656</c:v>
                </c:pt>
                <c:pt idx="22">
                  <c:v>38686</c:v>
                </c:pt>
                <c:pt idx="23">
                  <c:v>38716</c:v>
                </c:pt>
                <c:pt idx="24">
                  <c:v>38748</c:v>
                </c:pt>
                <c:pt idx="25">
                  <c:v>38776</c:v>
                </c:pt>
                <c:pt idx="26">
                  <c:v>38807</c:v>
                </c:pt>
                <c:pt idx="27">
                  <c:v>38835</c:v>
                </c:pt>
                <c:pt idx="28">
                  <c:v>38868</c:v>
                </c:pt>
                <c:pt idx="29">
                  <c:v>38898</c:v>
                </c:pt>
                <c:pt idx="30">
                  <c:v>38929</c:v>
                </c:pt>
                <c:pt idx="31">
                  <c:v>38960</c:v>
                </c:pt>
                <c:pt idx="32">
                  <c:v>38989</c:v>
                </c:pt>
                <c:pt idx="33">
                  <c:v>39021</c:v>
                </c:pt>
                <c:pt idx="34">
                  <c:v>39051</c:v>
                </c:pt>
                <c:pt idx="35">
                  <c:v>39080</c:v>
                </c:pt>
                <c:pt idx="36">
                  <c:v>39113</c:v>
                </c:pt>
                <c:pt idx="37">
                  <c:v>39141</c:v>
                </c:pt>
                <c:pt idx="38">
                  <c:v>39171</c:v>
                </c:pt>
                <c:pt idx="39">
                  <c:v>39202</c:v>
                </c:pt>
                <c:pt idx="40">
                  <c:v>39233</c:v>
                </c:pt>
                <c:pt idx="41">
                  <c:v>39262</c:v>
                </c:pt>
                <c:pt idx="42">
                  <c:v>39294</c:v>
                </c:pt>
                <c:pt idx="43">
                  <c:v>39325</c:v>
                </c:pt>
                <c:pt idx="44">
                  <c:v>39353</c:v>
                </c:pt>
                <c:pt idx="45">
                  <c:v>39386</c:v>
                </c:pt>
                <c:pt idx="46">
                  <c:v>39416</c:v>
                </c:pt>
                <c:pt idx="47">
                  <c:v>39447</c:v>
                </c:pt>
                <c:pt idx="48">
                  <c:v>39478</c:v>
                </c:pt>
                <c:pt idx="49">
                  <c:v>39507</c:v>
                </c:pt>
                <c:pt idx="50">
                  <c:v>39538</c:v>
                </c:pt>
                <c:pt idx="51">
                  <c:v>39568</c:v>
                </c:pt>
                <c:pt idx="52">
                  <c:v>39598</c:v>
                </c:pt>
                <c:pt idx="53">
                  <c:v>39629</c:v>
                </c:pt>
                <c:pt idx="54">
                  <c:v>39660</c:v>
                </c:pt>
                <c:pt idx="55">
                  <c:v>39689</c:v>
                </c:pt>
                <c:pt idx="56">
                  <c:v>39721</c:v>
                </c:pt>
                <c:pt idx="57">
                  <c:v>39752</c:v>
                </c:pt>
                <c:pt idx="58">
                  <c:v>39780</c:v>
                </c:pt>
                <c:pt idx="59">
                  <c:v>39813</c:v>
                </c:pt>
                <c:pt idx="60">
                  <c:v>39843</c:v>
                </c:pt>
                <c:pt idx="61">
                  <c:v>39871</c:v>
                </c:pt>
                <c:pt idx="62">
                  <c:v>39903</c:v>
                </c:pt>
                <c:pt idx="63">
                  <c:v>39933</c:v>
                </c:pt>
                <c:pt idx="64">
                  <c:v>39962</c:v>
                </c:pt>
                <c:pt idx="65">
                  <c:v>39994</c:v>
                </c:pt>
                <c:pt idx="66">
                  <c:v>40025</c:v>
                </c:pt>
                <c:pt idx="67">
                  <c:v>40056</c:v>
                </c:pt>
                <c:pt idx="68">
                  <c:v>40086</c:v>
                </c:pt>
                <c:pt idx="69">
                  <c:v>40116</c:v>
                </c:pt>
                <c:pt idx="70">
                  <c:v>40147</c:v>
                </c:pt>
                <c:pt idx="71">
                  <c:v>40178</c:v>
                </c:pt>
                <c:pt idx="72">
                  <c:v>40207</c:v>
                </c:pt>
                <c:pt idx="73">
                  <c:v>40235</c:v>
                </c:pt>
                <c:pt idx="74">
                  <c:v>40268</c:v>
                </c:pt>
                <c:pt idx="75">
                  <c:v>40298</c:v>
                </c:pt>
                <c:pt idx="76">
                  <c:v>40329</c:v>
                </c:pt>
                <c:pt idx="77">
                  <c:v>40359</c:v>
                </c:pt>
                <c:pt idx="78">
                  <c:v>40389</c:v>
                </c:pt>
                <c:pt idx="79">
                  <c:v>40421</c:v>
                </c:pt>
                <c:pt idx="80">
                  <c:v>40451</c:v>
                </c:pt>
                <c:pt idx="81">
                  <c:v>40480</c:v>
                </c:pt>
                <c:pt idx="82">
                  <c:v>40512</c:v>
                </c:pt>
                <c:pt idx="83">
                  <c:v>40543</c:v>
                </c:pt>
                <c:pt idx="84">
                  <c:v>40574</c:v>
                </c:pt>
                <c:pt idx="85">
                  <c:v>40602</c:v>
                </c:pt>
                <c:pt idx="86">
                  <c:v>40633</c:v>
                </c:pt>
                <c:pt idx="87">
                  <c:v>40662</c:v>
                </c:pt>
                <c:pt idx="88">
                  <c:v>40694</c:v>
                </c:pt>
                <c:pt idx="89">
                  <c:v>40724</c:v>
                </c:pt>
                <c:pt idx="90">
                  <c:v>40753</c:v>
                </c:pt>
                <c:pt idx="91">
                  <c:v>40786</c:v>
                </c:pt>
                <c:pt idx="92">
                  <c:v>40816</c:v>
                </c:pt>
                <c:pt idx="93">
                  <c:v>40847</c:v>
                </c:pt>
                <c:pt idx="94">
                  <c:v>40877</c:v>
                </c:pt>
                <c:pt idx="95">
                  <c:v>40907</c:v>
                </c:pt>
                <c:pt idx="96">
                  <c:v>40939</c:v>
                </c:pt>
                <c:pt idx="97">
                  <c:v>40968</c:v>
                </c:pt>
                <c:pt idx="98">
                  <c:v>40998</c:v>
                </c:pt>
                <c:pt idx="99">
                  <c:v>41029</c:v>
                </c:pt>
                <c:pt idx="100">
                  <c:v>41060</c:v>
                </c:pt>
                <c:pt idx="101">
                  <c:v>41089</c:v>
                </c:pt>
                <c:pt idx="102">
                  <c:v>41121</c:v>
                </c:pt>
                <c:pt idx="103">
                  <c:v>41152</c:v>
                </c:pt>
                <c:pt idx="104">
                  <c:v>41180</c:v>
                </c:pt>
                <c:pt idx="105">
                  <c:v>41213</c:v>
                </c:pt>
                <c:pt idx="106">
                  <c:v>41243</c:v>
                </c:pt>
                <c:pt idx="107">
                  <c:v>41274</c:v>
                </c:pt>
                <c:pt idx="108">
                  <c:v>41305</c:v>
                </c:pt>
                <c:pt idx="109">
                  <c:v>41333</c:v>
                </c:pt>
                <c:pt idx="110">
                  <c:v>41362</c:v>
                </c:pt>
                <c:pt idx="111">
                  <c:v>41394</c:v>
                </c:pt>
                <c:pt idx="112">
                  <c:v>41425</c:v>
                </c:pt>
                <c:pt idx="113">
                  <c:v>41453</c:v>
                </c:pt>
                <c:pt idx="114">
                  <c:v>41486</c:v>
                </c:pt>
                <c:pt idx="115">
                  <c:v>41516</c:v>
                </c:pt>
                <c:pt idx="116">
                  <c:v>41547</c:v>
                </c:pt>
                <c:pt idx="117">
                  <c:v>41578</c:v>
                </c:pt>
                <c:pt idx="118">
                  <c:v>41607</c:v>
                </c:pt>
                <c:pt idx="119">
                  <c:v>41639</c:v>
                </c:pt>
                <c:pt idx="120">
                  <c:v>41670</c:v>
                </c:pt>
                <c:pt idx="121">
                  <c:v>41698</c:v>
                </c:pt>
              </c:numCache>
            </c:numRef>
          </c:cat>
          <c:val>
            <c:numRef>
              <c:f>'[Comps Table - nintendo.xlsx]Sheet2'!$F$3:$F$124</c:f>
              <c:numCache>
                <c:formatCode>General</c:formatCode>
                <c:ptCount val="122"/>
                <c:pt idx="0">
                  <c:v>12.2</c:v>
                </c:pt>
                <c:pt idx="1">
                  <c:v>12.15</c:v>
                </c:pt>
                <c:pt idx="2">
                  <c:v>12.8</c:v>
                </c:pt>
                <c:pt idx="3">
                  <c:v>12</c:v>
                </c:pt>
                <c:pt idx="4">
                  <c:v>12.8</c:v>
                </c:pt>
                <c:pt idx="5">
                  <c:v>14.55</c:v>
                </c:pt>
                <c:pt idx="6">
                  <c:v>14.05</c:v>
                </c:pt>
                <c:pt idx="7">
                  <c:v>13.5</c:v>
                </c:pt>
                <c:pt idx="8">
                  <c:v>15.45</c:v>
                </c:pt>
                <c:pt idx="9">
                  <c:v>14.25</c:v>
                </c:pt>
                <c:pt idx="10">
                  <c:v>14.95</c:v>
                </c:pt>
                <c:pt idx="11">
                  <c:v>15.85</c:v>
                </c:pt>
                <c:pt idx="12">
                  <c:v>14.25</c:v>
                </c:pt>
                <c:pt idx="13">
                  <c:v>13.9</c:v>
                </c:pt>
                <c:pt idx="14">
                  <c:v>13.78</c:v>
                </c:pt>
                <c:pt idx="15">
                  <c:v>14.05</c:v>
                </c:pt>
                <c:pt idx="16">
                  <c:v>13.34</c:v>
                </c:pt>
                <c:pt idx="17">
                  <c:v>13.12</c:v>
                </c:pt>
                <c:pt idx="18">
                  <c:v>13.3</c:v>
                </c:pt>
                <c:pt idx="19">
                  <c:v>13.15</c:v>
                </c:pt>
                <c:pt idx="20">
                  <c:v>14.3</c:v>
                </c:pt>
                <c:pt idx="21">
                  <c:v>14.25</c:v>
                </c:pt>
                <c:pt idx="22">
                  <c:v>13.65</c:v>
                </c:pt>
                <c:pt idx="23">
                  <c:v>15.25</c:v>
                </c:pt>
                <c:pt idx="24">
                  <c:v>17.05</c:v>
                </c:pt>
                <c:pt idx="25">
                  <c:v>18.7</c:v>
                </c:pt>
                <c:pt idx="26">
                  <c:v>18.55</c:v>
                </c:pt>
                <c:pt idx="27">
                  <c:v>18.7</c:v>
                </c:pt>
                <c:pt idx="28">
                  <c:v>21.15</c:v>
                </c:pt>
                <c:pt idx="29">
                  <c:v>20.89</c:v>
                </c:pt>
                <c:pt idx="30">
                  <c:v>23.45</c:v>
                </c:pt>
                <c:pt idx="31">
                  <c:v>25.7</c:v>
                </c:pt>
                <c:pt idx="32">
                  <c:v>25.85</c:v>
                </c:pt>
                <c:pt idx="33">
                  <c:v>25.75</c:v>
                </c:pt>
                <c:pt idx="34">
                  <c:v>30.05</c:v>
                </c:pt>
                <c:pt idx="35">
                  <c:v>32.5</c:v>
                </c:pt>
                <c:pt idx="36">
                  <c:v>37.1</c:v>
                </c:pt>
                <c:pt idx="37">
                  <c:v>33.1</c:v>
                </c:pt>
                <c:pt idx="38">
                  <c:v>36.299999999999997</c:v>
                </c:pt>
                <c:pt idx="39">
                  <c:v>40.049999999999997</c:v>
                </c:pt>
                <c:pt idx="40">
                  <c:v>43.65</c:v>
                </c:pt>
                <c:pt idx="41">
                  <c:v>45.85</c:v>
                </c:pt>
                <c:pt idx="42">
                  <c:v>61.25</c:v>
                </c:pt>
                <c:pt idx="43">
                  <c:v>58.15</c:v>
                </c:pt>
                <c:pt idx="44">
                  <c:v>64.849999999999994</c:v>
                </c:pt>
                <c:pt idx="45">
                  <c:v>78.5</c:v>
                </c:pt>
                <c:pt idx="46">
                  <c:v>76.099999999999994</c:v>
                </c:pt>
                <c:pt idx="47">
                  <c:v>74.05</c:v>
                </c:pt>
                <c:pt idx="48">
                  <c:v>61.75</c:v>
                </c:pt>
                <c:pt idx="49">
                  <c:v>62.4</c:v>
                </c:pt>
                <c:pt idx="50">
                  <c:v>64.849999999999994</c:v>
                </c:pt>
                <c:pt idx="51">
                  <c:v>68.69</c:v>
                </c:pt>
                <c:pt idx="52">
                  <c:v>68.95</c:v>
                </c:pt>
                <c:pt idx="53">
                  <c:v>69.849999999999994</c:v>
                </c:pt>
                <c:pt idx="54">
                  <c:v>57.75</c:v>
                </c:pt>
                <c:pt idx="55">
                  <c:v>61.1</c:v>
                </c:pt>
                <c:pt idx="56">
                  <c:v>53.07</c:v>
                </c:pt>
                <c:pt idx="57">
                  <c:v>39</c:v>
                </c:pt>
                <c:pt idx="58">
                  <c:v>38.840000000000003</c:v>
                </c:pt>
                <c:pt idx="59">
                  <c:v>47.75</c:v>
                </c:pt>
                <c:pt idx="60">
                  <c:v>36.4</c:v>
                </c:pt>
                <c:pt idx="61">
                  <c:v>35.25</c:v>
                </c:pt>
                <c:pt idx="62">
                  <c:v>36.5</c:v>
                </c:pt>
                <c:pt idx="63">
                  <c:v>33.65</c:v>
                </c:pt>
                <c:pt idx="64">
                  <c:v>33.68</c:v>
                </c:pt>
                <c:pt idx="65">
                  <c:v>34.47</c:v>
                </c:pt>
                <c:pt idx="66">
                  <c:v>33.119999999999997</c:v>
                </c:pt>
                <c:pt idx="67">
                  <c:v>33.549999999999997</c:v>
                </c:pt>
                <c:pt idx="68">
                  <c:v>31.57</c:v>
                </c:pt>
                <c:pt idx="69">
                  <c:v>31.41</c:v>
                </c:pt>
                <c:pt idx="70">
                  <c:v>30.78</c:v>
                </c:pt>
                <c:pt idx="71">
                  <c:v>29.82</c:v>
                </c:pt>
                <c:pt idx="72">
                  <c:v>34.9</c:v>
                </c:pt>
                <c:pt idx="73">
                  <c:v>33.869999999999997</c:v>
                </c:pt>
                <c:pt idx="74">
                  <c:v>41.65</c:v>
                </c:pt>
                <c:pt idx="75">
                  <c:v>41.9</c:v>
                </c:pt>
                <c:pt idx="76">
                  <c:v>36.450000000000003</c:v>
                </c:pt>
                <c:pt idx="77">
                  <c:v>37.271999999999998</c:v>
                </c:pt>
                <c:pt idx="78">
                  <c:v>35.214500000000001</c:v>
                </c:pt>
                <c:pt idx="79">
                  <c:v>34.75</c:v>
                </c:pt>
                <c:pt idx="80">
                  <c:v>31.2</c:v>
                </c:pt>
                <c:pt idx="81">
                  <c:v>32.15</c:v>
                </c:pt>
                <c:pt idx="82">
                  <c:v>34.1</c:v>
                </c:pt>
                <c:pt idx="83">
                  <c:v>36.33</c:v>
                </c:pt>
                <c:pt idx="84">
                  <c:v>34.1</c:v>
                </c:pt>
                <c:pt idx="85">
                  <c:v>36.65</c:v>
                </c:pt>
                <c:pt idx="86">
                  <c:v>33.74</c:v>
                </c:pt>
                <c:pt idx="87">
                  <c:v>29.79</c:v>
                </c:pt>
                <c:pt idx="88">
                  <c:v>28.9</c:v>
                </c:pt>
                <c:pt idx="89">
                  <c:v>23.3</c:v>
                </c:pt>
                <c:pt idx="90">
                  <c:v>19.95</c:v>
                </c:pt>
                <c:pt idx="91">
                  <c:v>21.98</c:v>
                </c:pt>
                <c:pt idx="92">
                  <c:v>18.149999999999999</c:v>
                </c:pt>
                <c:pt idx="93">
                  <c:v>18.899999999999999</c:v>
                </c:pt>
                <c:pt idx="94">
                  <c:v>19.05</c:v>
                </c:pt>
                <c:pt idx="95">
                  <c:v>16.940000000000001</c:v>
                </c:pt>
                <c:pt idx="96">
                  <c:v>16.940000000000001</c:v>
                </c:pt>
                <c:pt idx="97">
                  <c:v>18.510000000000002</c:v>
                </c:pt>
                <c:pt idx="98">
                  <c:v>18.96</c:v>
                </c:pt>
                <c:pt idx="99">
                  <c:v>16.72</c:v>
                </c:pt>
                <c:pt idx="100">
                  <c:v>14.32</c:v>
                </c:pt>
                <c:pt idx="101">
                  <c:v>14.52</c:v>
                </c:pt>
                <c:pt idx="102">
                  <c:v>13.8</c:v>
                </c:pt>
                <c:pt idx="103">
                  <c:v>13.93</c:v>
                </c:pt>
                <c:pt idx="104">
                  <c:v>15.87</c:v>
                </c:pt>
                <c:pt idx="105">
                  <c:v>16.149999999999999</c:v>
                </c:pt>
                <c:pt idx="106">
                  <c:v>15.1</c:v>
                </c:pt>
                <c:pt idx="107">
                  <c:v>13.31</c:v>
                </c:pt>
                <c:pt idx="108">
                  <c:v>12.16</c:v>
                </c:pt>
                <c:pt idx="109">
                  <c:v>12.06</c:v>
                </c:pt>
                <c:pt idx="110">
                  <c:v>13.44</c:v>
                </c:pt>
                <c:pt idx="111">
                  <c:v>13.75</c:v>
                </c:pt>
                <c:pt idx="112">
                  <c:v>12.47</c:v>
                </c:pt>
                <c:pt idx="113">
                  <c:v>14.67</c:v>
                </c:pt>
                <c:pt idx="114">
                  <c:v>15.8</c:v>
                </c:pt>
                <c:pt idx="115">
                  <c:v>14.09</c:v>
                </c:pt>
                <c:pt idx="116">
                  <c:v>14.12</c:v>
                </c:pt>
                <c:pt idx="117">
                  <c:v>14.01</c:v>
                </c:pt>
                <c:pt idx="118">
                  <c:v>16.079999999999998</c:v>
                </c:pt>
                <c:pt idx="119">
                  <c:v>16.68</c:v>
                </c:pt>
                <c:pt idx="120">
                  <c:v>14.63</c:v>
                </c:pt>
                <c:pt idx="121">
                  <c:v>15.4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5592072"/>
        <c:axId val="215590504"/>
      </c:lineChart>
      <c:dateAx>
        <c:axId val="215592072"/>
        <c:scaling>
          <c:orientation val="minMax"/>
        </c:scaling>
        <c:delete val="0"/>
        <c:axPos val="b"/>
        <c:numFmt formatCode="mm/yyyy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215590504"/>
        <c:crosses val="autoZero"/>
        <c:auto val="1"/>
        <c:lblOffset val="100"/>
        <c:baseTimeUnit val="months"/>
      </c:dateAx>
      <c:valAx>
        <c:axId val="215590504"/>
        <c:scaling>
          <c:orientation val="minMax"/>
          <c:max val="8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21559207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'[Comps Table - nintendo.xlsx]Comps Table'!$H$5</c:f>
              <c:strCache>
                <c:ptCount val="1"/>
                <c:pt idx="0">
                  <c:v>Quick Ratio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'[Comps Table - nintendo.xlsx]Comps Table'!$C$6:$C$10</c:f>
              <c:strCache>
                <c:ptCount val="5"/>
                <c:pt idx="0">
                  <c:v>Nintendo Co. Ltd.</c:v>
                </c:pt>
                <c:pt idx="1">
                  <c:v>Amazon.com Inc.</c:v>
                </c:pt>
                <c:pt idx="2">
                  <c:v>Apple Inc.</c:v>
                </c:pt>
                <c:pt idx="3">
                  <c:v>Sony Corporation</c:v>
                </c:pt>
                <c:pt idx="4">
                  <c:v>Microsoft Corporation</c:v>
                </c:pt>
              </c:strCache>
            </c:strRef>
          </c:cat>
          <c:val>
            <c:numRef>
              <c:f>'[Comps Table - nintendo.xlsx]Comps Table'!$H$6:$H$10</c:f>
              <c:numCache>
                <c:formatCode>0.00</c:formatCode>
                <c:ptCount val="5"/>
                <c:pt idx="0">
                  <c:v>3.9960900000000001</c:v>
                </c:pt>
                <c:pt idx="1">
                  <c:v>0.74909000000000003</c:v>
                </c:pt>
                <c:pt idx="2">
                  <c:v>1.2267999999999999</c:v>
                </c:pt>
                <c:pt idx="3">
                  <c:v>0.61834</c:v>
                </c:pt>
                <c:pt idx="4">
                  <c:v>2.9345300000000001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6975120"/>
        <c:axId val="446976296"/>
      </c:barChart>
      <c:lineChart>
        <c:grouping val="standard"/>
        <c:varyColors val="0"/>
        <c:ser>
          <c:idx val="0"/>
          <c:order val="0"/>
          <c:tx>
            <c:strRef>
              <c:f>'[Comps Table - nintendo.xlsx]Comps Table'!$G$5</c:f>
              <c:strCache>
                <c:ptCount val="1"/>
                <c:pt idx="0">
                  <c:v>ROI (%)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marker>
            <c:symbol val="none"/>
          </c:marker>
          <c:cat>
            <c:strRef>
              <c:f>'[Comps Table - nintendo.xlsx]Comps Table'!$C$6:$C$10</c:f>
              <c:strCache>
                <c:ptCount val="5"/>
                <c:pt idx="0">
                  <c:v>Nintendo Co. Ltd.</c:v>
                </c:pt>
                <c:pt idx="1">
                  <c:v>Amazon.com Inc.</c:v>
                </c:pt>
                <c:pt idx="2">
                  <c:v>Apple Inc.</c:v>
                </c:pt>
                <c:pt idx="3">
                  <c:v>Sony Corporation</c:v>
                </c:pt>
                <c:pt idx="4">
                  <c:v>Microsoft Corporation</c:v>
                </c:pt>
              </c:strCache>
            </c:strRef>
          </c:cat>
          <c:val>
            <c:numRef>
              <c:f>'[Comps Table - nintendo.xlsx]Comps Table'!$G$6:$G$10</c:f>
              <c:numCache>
                <c:formatCode>General</c:formatCode>
                <c:ptCount val="5"/>
                <c:pt idx="0">
                  <c:v>-1.6171</c:v>
                </c:pt>
                <c:pt idx="1">
                  <c:v>3.3372999999999999</c:v>
                </c:pt>
                <c:pt idx="2">
                  <c:v>22.4697</c:v>
                </c:pt>
                <c:pt idx="3">
                  <c:v>1.1504000000000001</c:v>
                </c:pt>
                <c:pt idx="4">
                  <c:v>17.883400000000002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2539712"/>
        <c:axId val="442538536"/>
      </c:lineChart>
      <c:catAx>
        <c:axId val="446975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46976296"/>
        <c:crosses val="autoZero"/>
        <c:auto val="1"/>
        <c:lblAlgn val="ctr"/>
        <c:lblOffset val="100"/>
        <c:noMultiLvlLbl val="0"/>
      </c:catAx>
      <c:valAx>
        <c:axId val="446976296"/>
        <c:scaling>
          <c:orientation val="minMax"/>
          <c:max val="6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446975120"/>
        <c:crosses val="autoZero"/>
        <c:crossBetween val="between"/>
        <c:majorUnit val="1"/>
      </c:valAx>
      <c:valAx>
        <c:axId val="442538536"/>
        <c:scaling>
          <c:orientation val="minMax"/>
          <c:max val="25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42539712"/>
        <c:crosses val="max"/>
        <c:crossBetween val="between"/>
        <c:majorUnit val="5"/>
      </c:valAx>
      <c:catAx>
        <c:axId val="4425397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2538536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0642322358767"/>
          <c:y val="6.9513945524813395E-2"/>
          <c:w val="0.78479091068790596"/>
          <c:h val="0.611322606280502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'Statistics Data'!$C$7</c:f>
              <c:strCache>
                <c:ptCount val="1"/>
                <c:pt idx="0">
                  <c:v>Video Games Hardware</c:v>
                </c:pt>
              </c:strCache>
            </c:strRef>
          </c:tx>
          <c:spPr>
            <a:solidFill>
              <a:srgbClr val="44546A">
                <a:alpha val="77000"/>
              </a:srgbClr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.18471708891122701"/>
                  <c:y val="0.82882011971892899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19050" cmpd="sng">
                <a:solidFill>
                  <a:srgbClr val="FFFFFF"/>
                </a:solidFill>
                <a:prstDash val="lgDash"/>
              </a:ln>
            </c:spPr>
            <c:trendlineType val="linear"/>
            <c:dispRSqr val="0"/>
            <c:dispEq val="0"/>
          </c:trendline>
          <c:cat>
            <c:strRef>
              <c:f>'Statistics Data'!$D$6:$H$6</c:f>
              <c:strCach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strCache>
            </c:strRef>
          </c:cat>
          <c:val>
            <c:numRef>
              <c:f>'Statistics Data'!$D$7:$H$7</c:f>
              <c:numCache>
                <c:formatCode>#,##0.0</c:formatCode>
                <c:ptCount val="5"/>
                <c:pt idx="0">
                  <c:v>44.4</c:v>
                </c:pt>
                <c:pt idx="1">
                  <c:v>43.6</c:v>
                </c:pt>
                <c:pt idx="2">
                  <c:v>37.200000000000003</c:v>
                </c:pt>
                <c:pt idx="3">
                  <c:v>32.799999999999997</c:v>
                </c:pt>
                <c:pt idx="4">
                  <c:v>30</c:v>
                </c:pt>
              </c:numCache>
            </c:numRef>
          </c:val>
        </c:ser>
        <c:ser>
          <c:idx val="1"/>
          <c:order val="1"/>
          <c:tx>
            <c:strRef>
              <c:f>'Statistics Data'!$C$8</c:f>
              <c:strCache>
                <c:ptCount val="1"/>
                <c:pt idx="0">
                  <c:v>Video Games Software</c:v>
                </c:pt>
              </c:strCache>
            </c:strRef>
          </c:tx>
          <c:spPr>
            <a:solidFill>
              <a:srgbClr val="607796">
                <a:alpha val="83000"/>
              </a:srgbClr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.52137883142937602"/>
                  <c:y val="0.56862929055355804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19050" cmpd="sng">
                <a:solidFill>
                  <a:schemeClr val="bg1"/>
                </a:solidFill>
                <a:prstDash val="dashDot"/>
              </a:ln>
            </c:spPr>
            <c:trendlineType val="linear"/>
            <c:dispRSqr val="0"/>
            <c:dispEq val="0"/>
          </c:trendline>
          <c:cat>
            <c:strRef>
              <c:f>'Statistics Data'!$D$6:$H$6</c:f>
              <c:strCach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strCache>
            </c:strRef>
          </c:cat>
          <c:val>
            <c:numRef>
              <c:f>'Statistics Data'!$D$8:$H$8</c:f>
              <c:numCache>
                <c:formatCode>#,##0.0</c:formatCode>
                <c:ptCount val="5"/>
                <c:pt idx="0">
                  <c:v>19.2</c:v>
                </c:pt>
                <c:pt idx="1">
                  <c:v>19</c:v>
                </c:pt>
                <c:pt idx="2">
                  <c:v>18.399999999999999</c:v>
                </c:pt>
                <c:pt idx="3">
                  <c:v>16.3</c:v>
                </c:pt>
                <c:pt idx="4">
                  <c:v>17.2</c:v>
                </c:pt>
              </c:numCache>
            </c:numRef>
          </c:val>
        </c:ser>
        <c:dLbls>
          <c:showLegendKey val="0"/>
          <c:showVal val="0"/>
          <c:showCatName val="0"/>
          <c:showSerName val="1"/>
          <c:showPercent val="0"/>
          <c:showBubbleSize val="0"/>
        </c:dLbls>
        <c:gapWidth val="150"/>
        <c:axId val="449014496"/>
        <c:axId val="449012928"/>
      </c:barChart>
      <c:catAx>
        <c:axId val="449014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49012928"/>
        <c:crosses val="autoZero"/>
        <c:auto val="1"/>
        <c:lblAlgn val="ctr"/>
        <c:lblOffset val="100"/>
        <c:noMultiLvlLbl val="0"/>
      </c:catAx>
      <c:valAx>
        <c:axId val="4490129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(%)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4490144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solidFill>
            <a:srgbClr val="FFFFFF"/>
          </a:solidFill>
        </a:defRPr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7CDE18-2C79-4D6B-A11D-570CC875B05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97AF6FE9-D146-4E89-A64A-67AEEDFCB997}">
      <dgm:prSet phldrT="[Text]" custT="1"/>
      <dgm:spPr>
        <a:solidFill>
          <a:schemeClr val="tx2">
            <a:alpha val="50000"/>
          </a:schemeClr>
        </a:solidFill>
      </dgm:spPr>
      <dgm:t>
        <a:bodyPr/>
        <a:lstStyle/>
        <a:p>
          <a:r>
            <a:rPr lang="en-CA" sz="1600" dirty="0" smtClean="0">
              <a:solidFill>
                <a:schemeClr val="bg1"/>
              </a:solidFill>
              <a:latin typeface="+mj-lt"/>
            </a:rPr>
            <a:t>Deviation from core competencies</a:t>
          </a:r>
          <a:endParaRPr lang="en-CA" sz="1600" dirty="0">
            <a:solidFill>
              <a:schemeClr val="bg1"/>
            </a:solidFill>
            <a:latin typeface="+mj-lt"/>
          </a:endParaRPr>
        </a:p>
      </dgm:t>
    </dgm:pt>
    <dgm:pt modelId="{71EE4973-46FF-4850-9E56-B97AFBB7D9E3}" type="parTrans" cxnId="{FB4F0F1A-693E-4EA7-ABEA-9348498E2E81}">
      <dgm:prSet/>
      <dgm:spPr/>
      <dgm:t>
        <a:bodyPr/>
        <a:lstStyle/>
        <a:p>
          <a:endParaRPr lang="en-CA"/>
        </a:p>
      </dgm:t>
    </dgm:pt>
    <dgm:pt modelId="{E789C9FE-845E-479F-90AE-F0DE7AB63AD5}" type="sibTrans" cxnId="{FB4F0F1A-693E-4EA7-ABEA-9348498E2E81}">
      <dgm:prSet/>
      <dgm:spPr/>
      <dgm:t>
        <a:bodyPr/>
        <a:lstStyle/>
        <a:p>
          <a:endParaRPr lang="en-CA"/>
        </a:p>
      </dgm:t>
    </dgm:pt>
    <dgm:pt modelId="{E6F01C25-9BFF-4C39-A231-14F51706B2ED}">
      <dgm:prSet phldrT="[Text]" custT="1"/>
      <dgm:spPr>
        <a:solidFill>
          <a:schemeClr val="tx2">
            <a:alpha val="50000"/>
          </a:schemeClr>
        </a:solidFill>
      </dgm:spPr>
      <dgm:t>
        <a:bodyPr/>
        <a:lstStyle/>
        <a:p>
          <a:pPr>
            <a:lnSpc>
              <a:spcPct val="70000"/>
            </a:lnSpc>
          </a:pPr>
          <a:r>
            <a:rPr lang="en-CA" sz="1600" dirty="0" smtClean="0">
              <a:solidFill>
                <a:schemeClr val="bg1"/>
              </a:solidFill>
              <a:latin typeface="+mj-lt"/>
            </a:rPr>
            <a:t>Mobile </a:t>
          </a:r>
        </a:p>
        <a:p>
          <a:pPr>
            <a:lnSpc>
              <a:spcPct val="70000"/>
            </a:lnSpc>
          </a:pPr>
          <a:r>
            <a:rPr lang="en-CA" sz="1600" dirty="0" smtClean="0">
              <a:solidFill>
                <a:schemeClr val="bg1"/>
              </a:solidFill>
              <a:latin typeface="+mj-lt"/>
            </a:rPr>
            <a:t>Gaming </a:t>
          </a:r>
          <a:endParaRPr lang="en-CA" sz="1600" dirty="0">
            <a:solidFill>
              <a:schemeClr val="bg1"/>
            </a:solidFill>
            <a:latin typeface="+mj-lt"/>
          </a:endParaRPr>
        </a:p>
      </dgm:t>
    </dgm:pt>
    <dgm:pt modelId="{4D830A66-9C28-4782-B604-1FBD90553734}" type="parTrans" cxnId="{6880E0F8-78D4-4D27-A650-1B47744548E0}">
      <dgm:prSet/>
      <dgm:spPr/>
      <dgm:t>
        <a:bodyPr/>
        <a:lstStyle/>
        <a:p>
          <a:endParaRPr lang="en-CA"/>
        </a:p>
      </dgm:t>
    </dgm:pt>
    <dgm:pt modelId="{820F9FC7-FF92-4780-BC9F-7BB541241DAE}" type="sibTrans" cxnId="{6880E0F8-78D4-4D27-A650-1B47744548E0}">
      <dgm:prSet/>
      <dgm:spPr/>
      <dgm:t>
        <a:bodyPr/>
        <a:lstStyle/>
        <a:p>
          <a:endParaRPr lang="en-CA"/>
        </a:p>
      </dgm:t>
    </dgm:pt>
    <dgm:pt modelId="{2CB1C26E-59CC-46E4-B3BE-CD3DB482AA87}">
      <dgm:prSet phldrT="[Text]" custT="1"/>
      <dgm:spPr>
        <a:solidFill>
          <a:schemeClr val="tx2">
            <a:alpha val="50000"/>
          </a:schemeClr>
        </a:solidFill>
      </dgm:spPr>
      <dgm:t>
        <a:bodyPr/>
        <a:lstStyle/>
        <a:p>
          <a:r>
            <a:rPr lang="en-CA" sz="1600" dirty="0" smtClean="0">
              <a:solidFill>
                <a:schemeClr val="bg1"/>
              </a:solidFill>
              <a:latin typeface="+mj-lt"/>
            </a:rPr>
            <a:t>Cultural Differences</a:t>
          </a:r>
          <a:endParaRPr lang="en-CA" sz="1600" dirty="0">
            <a:solidFill>
              <a:schemeClr val="bg1"/>
            </a:solidFill>
            <a:latin typeface="+mj-lt"/>
          </a:endParaRPr>
        </a:p>
      </dgm:t>
    </dgm:pt>
    <dgm:pt modelId="{D154A9AE-CA7B-440C-B754-F76BA678006C}" type="parTrans" cxnId="{19875268-6D1C-4BB6-8BD3-7C1D927C7D5F}">
      <dgm:prSet/>
      <dgm:spPr/>
      <dgm:t>
        <a:bodyPr/>
        <a:lstStyle/>
        <a:p>
          <a:endParaRPr lang="en-CA"/>
        </a:p>
      </dgm:t>
    </dgm:pt>
    <dgm:pt modelId="{9F3635E3-C5CE-4B92-8143-36B476FA8455}" type="sibTrans" cxnId="{19875268-6D1C-4BB6-8BD3-7C1D927C7D5F}">
      <dgm:prSet/>
      <dgm:spPr/>
      <dgm:t>
        <a:bodyPr/>
        <a:lstStyle/>
        <a:p>
          <a:endParaRPr lang="en-CA"/>
        </a:p>
      </dgm:t>
    </dgm:pt>
    <dgm:pt modelId="{3BC4944E-4EE2-48F0-907A-91C6DCD1DB3B}" type="pres">
      <dgm:prSet presAssocID="{2B7CDE18-2C79-4D6B-A11D-570CC875B05D}" presName="compositeShape" presStyleCnt="0">
        <dgm:presLayoutVars>
          <dgm:chMax val="7"/>
          <dgm:dir/>
          <dgm:resizeHandles val="exact"/>
        </dgm:presLayoutVars>
      </dgm:prSet>
      <dgm:spPr/>
    </dgm:pt>
    <dgm:pt modelId="{72E20148-D45C-4E86-83BC-6FD502506226}" type="pres">
      <dgm:prSet presAssocID="{97AF6FE9-D146-4E89-A64A-67AEEDFCB997}" presName="circ1" presStyleLbl="vennNode1" presStyleIdx="0" presStyleCnt="3"/>
      <dgm:spPr/>
      <dgm:t>
        <a:bodyPr/>
        <a:lstStyle/>
        <a:p>
          <a:endParaRPr lang="en-CA"/>
        </a:p>
      </dgm:t>
    </dgm:pt>
    <dgm:pt modelId="{76C5C3B0-5090-4835-ABF7-9B8332794154}" type="pres">
      <dgm:prSet presAssocID="{97AF6FE9-D146-4E89-A64A-67AEEDFCB99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6A00E6C-F85B-4738-91B7-AB0811E4CB17}" type="pres">
      <dgm:prSet presAssocID="{E6F01C25-9BFF-4C39-A231-14F51706B2ED}" presName="circ2" presStyleLbl="vennNode1" presStyleIdx="1" presStyleCnt="3" custLinFactNeighborX="-2592" custLinFactNeighborY="1178"/>
      <dgm:spPr/>
      <dgm:t>
        <a:bodyPr/>
        <a:lstStyle/>
        <a:p>
          <a:endParaRPr lang="en-CA"/>
        </a:p>
      </dgm:t>
    </dgm:pt>
    <dgm:pt modelId="{5CDDF794-4790-417F-8B08-92205634CEFA}" type="pres">
      <dgm:prSet presAssocID="{E6F01C25-9BFF-4C39-A231-14F51706B2E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15C0BFB-E09B-4348-A57B-57987795E7E8}" type="pres">
      <dgm:prSet presAssocID="{2CB1C26E-59CC-46E4-B3BE-CD3DB482AA87}" presName="circ3" presStyleLbl="vennNode1" presStyleIdx="2" presStyleCnt="3"/>
      <dgm:spPr/>
    </dgm:pt>
    <dgm:pt modelId="{2794BB74-BD8A-4D4D-863C-8B8BD6FB0555}" type="pres">
      <dgm:prSet presAssocID="{2CB1C26E-59CC-46E4-B3BE-CD3DB482AA8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6880E0F8-78D4-4D27-A650-1B47744548E0}" srcId="{2B7CDE18-2C79-4D6B-A11D-570CC875B05D}" destId="{E6F01C25-9BFF-4C39-A231-14F51706B2ED}" srcOrd="1" destOrd="0" parTransId="{4D830A66-9C28-4782-B604-1FBD90553734}" sibTransId="{820F9FC7-FF92-4780-BC9F-7BB541241DAE}"/>
    <dgm:cxn modelId="{19875268-6D1C-4BB6-8BD3-7C1D927C7D5F}" srcId="{2B7CDE18-2C79-4D6B-A11D-570CC875B05D}" destId="{2CB1C26E-59CC-46E4-B3BE-CD3DB482AA87}" srcOrd="2" destOrd="0" parTransId="{D154A9AE-CA7B-440C-B754-F76BA678006C}" sibTransId="{9F3635E3-C5CE-4B92-8143-36B476FA8455}"/>
    <dgm:cxn modelId="{4B993E24-E2A8-486E-89F9-3226D17231AF}" type="presOf" srcId="{97AF6FE9-D146-4E89-A64A-67AEEDFCB997}" destId="{72E20148-D45C-4E86-83BC-6FD502506226}" srcOrd="0" destOrd="0" presId="urn:microsoft.com/office/officeart/2005/8/layout/venn1"/>
    <dgm:cxn modelId="{9BDE00AC-8C2D-46BF-9E60-4D31C8724A49}" type="presOf" srcId="{E6F01C25-9BFF-4C39-A231-14F51706B2ED}" destId="{06A00E6C-F85B-4738-91B7-AB0811E4CB17}" srcOrd="0" destOrd="0" presId="urn:microsoft.com/office/officeart/2005/8/layout/venn1"/>
    <dgm:cxn modelId="{D6A265B9-B76E-434D-B0FC-10F287B26667}" type="presOf" srcId="{2CB1C26E-59CC-46E4-B3BE-CD3DB482AA87}" destId="{2794BB74-BD8A-4D4D-863C-8B8BD6FB0555}" srcOrd="1" destOrd="0" presId="urn:microsoft.com/office/officeart/2005/8/layout/venn1"/>
    <dgm:cxn modelId="{86C07C4E-B4F4-4DB6-B53B-5C0B1459AA76}" type="presOf" srcId="{E6F01C25-9BFF-4C39-A231-14F51706B2ED}" destId="{5CDDF794-4790-417F-8B08-92205634CEFA}" srcOrd="1" destOrd="0" presId="urn:microsoft.com/office/officeart/2005/8/layout/venn1"/>
    <dgm:cxn modelId="{DCF44CD5-DC88-48E9-8965-F53A2CD78887}" type="presOf" srcId="{97AF6FE9-D146-4E89-A64A-67AEEDFCB997}" destId="{76C5C3B0-5090-4835-ABF7-9B8332794154}" srcOrd="1" destOrd="0" presId="urn:microsoft.com/office/officeart/2005/8/layout/venn1"/>
    <dgm:cxn modelId="{FB4F0F1A-693E-4EA7-ABEA-9348498E2E81}" srcId="{2B7CDE18-2C79-4D6B-A11D-570CC875B05D}" destId="{97AF6FE9-D146-4E89-A64A-67AEEDFCB997}" srcOrd="0" destOrd="0" parTransId="{71EE4973-46FF-4850-9E56-B97AFBB7D9E3}" sibTransId="{E789C9FE-845E-479F-90AE-F0DE7AB63AD5}"/>
    <dgm:cxn modelId="{C9C2E9E7-8BB0-4FBA-9118-465F88EE77E1}" type="presOf" srcId="{2B7CDE18-2C79-4D6B-A11D-570CC875B05D}" destId="{3BC4944E-4EE2-48F0-907A-91C6DCD1DB3B}" srcOrd="0" destOrd="0" presId="urn:microsoft.com/office/officeart/2005/8/layout/venn1"/>
    <dgm:cxn modelId="{6098C839-4E10-4FC5-86A6-047C4D2CA551}" type="presOf" srcId="{2CB1C26E-59CC-46E4-B3BE-CD3DB482AA87}" destId="{715C0BFB-E09B-4348-A57B-57987795E7E8}" srcOrd="0" destOrd="0" presId="urn:microsoft.com/office/officeart/2005/8/layout/venn1"/>
    <dgm:cxn modelId="{3E007B2B-3595-42B8-BC55-617E2AB8A456}" type="presParOf" srcId="{3BC4944E-4EE2-48F0-907A-91C6DCD1DB3B}" destId="{72E20148-D45C-4E86-83BC-6FD502506226}" srcOrd="0" destOrd="0" presId="urn:microsoft.com/office/officeart/2005/8/layout/venn1"/>
    <dgm:cxn modelId="{B2BA3CFB-8694-4378-A615-1F1B24E0B49C}" type="presParOf" srcId="{3BC4944E-4EE2-48F0-907A-91C6DCD1DB3B}" destId="{76C5C3B0-5090-4835-ABF7-9B8332794154}" srcOrd="1" destOrd="0" presId="urn:microsoft.com/office/officeart/2005/8/layout/venn1"/>
    <dgm:cxn modelId="{A32A395B-BBBB-484F-B313-195A1CEE6F22}" type="presParOf" srcId="{3BC4944E-4EE2-48F0-907A-91C6DCD1DB3B}" destId="{06A00E6C-F85B-4738-91B7-AB0811E4CB17}" srcOrd="2" destOrd="0" presId="urn:microsoft.com/office/officeart/2005/8/layout/venn1"/>
    <dgm:cxn modelId="{AFB57300-6313-43CD-AF80-5BBF4BE4BB52}" type="presParOf" srcId="{3BC4944E-4EE2-48F0-907A-91C6DCD1DB3B}" destId="{5CDDF794-4790-417F-8B08-92205634CEFA}" srcOrd="3" destOrd="0" presId="urn:microsoft.com/office/officeart/2005/8/layout/venn1"/>
    <dgm:cxn modelId="{28384D87-2F1C-4E54-8EDD-42AB4EA3D76F}" type="presParOf" srcId="{3BC4944E-4EE2-48F0-907A-91C6DCD1DB3B}" destId="{715C0BFB-E09B-4348-A57B-57987795E7E8}" srcOrd="4" destOrd="0" presId="urn:microsoft.com/office/officeart/2005/8/layout/venn1"/>
    <dgm:cxn modelId="{74610211-CE5E-4E4C-88C7-B1305B75BF4B}" type="presParOf" srcId="{3BC4944E-4EE2-48F0-907A-91C6DCD1DB3B}" destId="{2794BB74-BD8A-4D4D-863C-8B8BD6FB055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F2439C-672B-4C3E-BE98-D23C8896DDD3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83E822BB-109D-4CB9-960E-B51D98700F62}">
      <dgm:prSet phldrT="[Text]" custT="1"/>
      <dgm:spPr>
        <a:solidFill>
          <a:schemeClr val="tx2">
            <a:alpha val="78000"/>
          </a:schemeClr>
        </a:solidFill>
      </dgm:spPr>
      <dgm:t>
        <a:bodyPr/>
        <a:lstStyle/>
        <a:p>
          <a:r>
            <a:rPr lang="en-CA" sz="1400" dirty="0" smtClean="0">
              <a:latin typeface="+mj-lt"/>
            </a:rPr>
            <a:t>Industry Rivalry</a:t>
          </a:r>
          <a:endParaRPr lang="en-CA" sz="1400" dirty="0">
            <a:latin typeface="+mj-lt"/>
          </a:endParaRPr>
        </a:p>
      </dgm:t>
    </dgm:pt>
    <dgm:pt modelId="{2ED31634-BD68-4F3B-8AB8-835A6D26CA52}" type="parTrans" cxnId="{87FD0A65-6F03-48D9-8AE5-9CA02B7443C4}">
      <dgm:prSet/>
      <dgm:spPr/>
      <dgm:t>
        <a:bodyPr/>
        <a:lstStyle/>
        <a:p>
          <a:endParaRPr lang="en-CA"/>
        </a:p>
      </dgm:t>
    </dgm:pt>
    <dgm:pt modelId="{3B7B89F7-D7EA-4444-B417-6A9EBD223A31}" type="sibTrans" cxnId="{87FD0A65-6F03-48D9-8AE5-9CA02B7443C4}">
      <dgm:prSet/>
      <dgm:spPr/>
      <dgm:t>
        <a:bodyPr/>
        <a:lstStyle/>
        <a:p>
          <a:endParaRPr lang="en-CA"/>
        </a:p>
      </dgm:t>
    </dgm:pt>
    <dgm:pt modelId="{AE3B313B-ABA0-4035-A49F-6199C2FA6FC2}">
      <dgm:prSet phldrT="[Text]" custT="1"/>
      <dgm:spPr>
        <a:solidFill>
          <a:schemeClr val="tx2">
            <a:alpha val="12000"/>
          </a:schemeClr>
        </a:solidFill>
      </dgm:spPr>
      <dgm:t>
        <a:bodyPr/>
        <a:lstStyle/>
        <a:p>
          <a:r>
            <a:rPr lang="en-CA" sz="1400" dirty="0" smtClean="0">
              <a:latin typeface="+mj-lt"/>
            </a:rPr>
            <a:t>Buyer Power</a:t>
          </a:r>
          <a:endParaRPr lang="en-CA" sz="1400" dirty="0">
            <a:latin typeface="+mj-lt"/>
          </a:endParaRPr>
        </a:p>
      </dgm:t>
    </dgm:pt>
    <dgm:pt modelId="{FF55BCAE-FC88-4E71-9F26-5CB6273D0760}" type="parTrans" cxnId="{59D2F649-BFE6-47D5-AAF4-3E7C3BDFC65A}">
      <dgm:prSet/>
      <dgm:spPr/>
      <dgm:t>
        <a:bodyPr/>
        <a:lstStyle/>
        <a:p>
          <a:endParaRPr lang="en-CA"/>
        </a:p>
      </dgm:t>
    </dgm:pt>
    <dgm:pt modelId="{980B3CC7-43DA-46A4-9634-BF622E58AFB9}" type="sibTrans" cxnId="{59D2F649-BFE6-47D5-AAF4-3E7C3BDFC65A}">
      <dgm:prSet/>
      <dgm:spPr/>
      <dgm:t>
        <a:bodyPr/>
        <a:lstStyle/>
        <a:p>
          <a:endParaRPr lang="en-CA"/>
        </a:p>
      </dgm:t>
    </dgm:pt>
    <dgm:pt modelId="{4AA620D3-ABF4-4EEF-A9D1-93B7A0FE1B49}">
      <dgm:prSet phldrT="[Text]" custT="1"/>
      <dgm:spPr>
        <a:solidFill>
          <a:schemeClr val="tx2">
            <a:alpha val="78000"/>
          </a:schemeClr>
        </a:solidFill>
      </dgm:spPr>
      <dgm:t>
        <a:bodyPr/>
        <a:lstStyle/>
        <a:p>
          <a:r>
            <a:rPr lang="en-CA" sz="1400" dirty="0" smtClean="0">
              <a:latin typeface="+mj-lt"/>
            </a:rPr>
            <a:t>Supplier Power</a:t>
          </a:r>
        </a:p>
      </dgm:t>
    </dgm:pt>
    <dgm:pt modelId="{AE8D0795-5AF6-4E72-BF48-5B58EF38CFAC}" type="parTrans" cxnId="{F48F1592-CDE2-422A-8892-CA6D20725E05}">
      <dgm:prSet/>
      <dgm:spPr/>
      <dgm:t>
        <a:bodyPr/>
        <a:lstStyle/>
        <a:p>
          <a:endParaRPr lang="en-CA"/>
        </a:p>
      </dgm:t>
    </dgm:pt>
    <dgm:pt modelId="{E9D10B1E-FEAE-4066-9F72-60863D103759}" type="sibTrans" cxnId="{F48F1592-CDE2-422A-8892-CA6D20725E05}">
      <dgm:prSet/>
      <dgm:spPr/>
      <dgm:t>
        <a:bodyPr/>
        <a:lstStyle/>
        <a:p>
          <a:endParaRPr lang="en-CA"/>
        </a:p>
      </dgm:t>
    </dgm:pt>
    <dgm:pt modelId="{82BD6224-385C-477D-AC0C-C96D8F30EC08}">
      <dgm:prSet phldrT="[Text]" custT="1"/>
      <dgm:spPr>
        <a:solidFill>
          <a:schemeClr val="tx2">
            <a:alpha val="78000"/>
          </a:schemeClr>
        </a:solidFill>
      </dgm:spPr>
      <dgm:t>
        <a:bodyPr/>
        <a:lstStyle/>
        <a:p>
          <a:r>
            <a:rPr lang="en-CA" sz="1400" dirty="0" smtClean="0">
              <a:latin typeface="+mj-lt"/>
            </a:rPr>
            <a:t>Threat of Substitute</a:t>
          </a:r>
          <a:endParaRPr lang="en-CA" sz="1400" dirty="0">
            <a:latin typeface="+mj-lt"/>
          </a:endParaRPr>
        </a:p>
      </dgm:t>
    </dgm:pt>
    <dgm:pt modelId="{C8F24FD6-3667-4B03-AB21-2B2F010758B7}" type="parTrans" cxnId="{5A8F205B-8084-453F-9DEB-543147BA650A}">
      <dgm:prSet/>
      <dgm:spPr/>
      <dgm:t>
        <a:bodyPr/>
        <a:lstStyle/>
        <a:p>
          <a:endParaRPr lang="en-CA"/>
        </a:p>
      </dgm:t>
    </dgm:pt>
    <dgm:pt modelId="{9706C041-4C8D-45D1-9EBA-72CE1CAB3885}" type="sibTrans" cxnId="{5A8F205B-8084-453F-9DEB-543147BA650A}">
      <dgm:prSet/>
      <dgm:spPr/>
      <dgm:t>
        <a:bodyPr/>
        <a:lstStyle/>
        <a:p>
          <a:endParaRPr lang="en-CA"/>
        </a:p>
      </dgm:t>
    </dgm:pt>
    <dgm:pt modelId="{9A85B864-0303-4276-9E97-2DEC35C2CD32}">
      <dgm:prSet phldrT="[Text]" custT="1"/>
      <dgm:spPr>
        <a:solidFill>
          <a:schemeClr val="tx2">
            <a:alpha val="43000"/>
          </a:schemeClr>
        </a:solidFill>
      </dgm:spPr>
      <dgm:t>
        <a:bodyPr/>
        <a:lstStyle/>
        <a:p>
          <a:r>
            <a:rPr lang="en-CA" sz="1400" dirty="0" smtClean="0">
              <a:latin typeface="+mj-lt"/>
            </a:rPr>
            <a:t>Potential Entrants</a:t>
          </a:r>
          <a:endParaRPr lang="en-CA" sz="1400" dirty="0">
            <a:latin typeface="+mj-lt"/>
          </a:endParaRPr>
        </a:p>
      </dgm:t>
    </dgm:pt>
    <dgm:pt modelId="{DAB4C0C4-416F-40A8-9F45-C0E807BD7A36}" type="parTrans" cxnId="{DDDC5B9E-6B36-4F16-AC81-7770CBD72DD9}">
      <dgm:prSet/>
      <dgm:spPr/>
      <dgm:t>
        <a:bodyPr/>
        <a:lstStyle/>
        <a:p>
          <a:endParaRPr lang="en-CA"/>
        </a:p>
      </dgm:t>
    </dgm:pt>
    <dgm:pt modelId="{C2349C76-8B26-47F3-BDF9-00944BF17EB0}" type="sibTrans" cxnId="{DDDC5B9E-6B36-4F16-AC81-7770CBD72DD9}">
      <dgm:prSet/>
      <dgm:spPr/>
      <dgm:t>
        <a:bodyPr/>
        <a:lstStyle/>
        <a:p>
          <a:endParaRPr lang="en-CA"/>
        </a:p>
      </dgm:t>
    </dgm:pt>
    <dgm:pt modelId="{4BC91CC3-2CDE-416F-B192-B4C02239B2E6}" type="pres">
      <dgm:prSet presAssocID="{9BF2439C-672B-4C3E-BE98-D23C8896DDD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DA08E48-EA1C-43C0-BE8C-BFD815FDAE53}" type="pres">
      <dgm:prSet presAssocID="{83E822BB-109D-4CB9-960E-B51D98700F62}" presName="centerShape" presStyleLbl="node0" presStyleIdx="0" presStyleCnt="1"/>
      <dgm:spPr/>
    </dgm:pt>
    <dgm:pt modelId="{BAA9C394-3146-4BB7-A860-F36BA52F0607}" type="pres">
      <dgm:prSet presAssocID="{FF55BCAE-FC88-4E71-9F26-5CB6273D0760}" presName="parTrans" presStyleLbl="sibTrans2D1" presStyleIdx="0" presStyleCnt="4"/>
      <dgm:spPr/>
    </dgm:pt>
    <dgm:pt modelId="{B2D8EBA9-2191-458E-AC68-62B99BF6F2AD}" type="pres">
      <dgm:prSet presAssocID="{FF55BCAE-FC88-4E71-9F26-5CB6273D0760}" presName="connectorText" presStyleLbl="sibTrans2D1" presStyleIdx="0" presStyleCnt="4"/>
      <dgm:spPr/>
    </dgm:pt>
    <dgm:pt modelId="{6361852C-26D8-4D15-ACD2-8442FAB8F1BC}" type="pres">
      <dgm:prSet presAssocID="{AE3B313B-ABA0-4035-A49F-6199C2FA6FC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90A70B5-DCFD-4F17-BE60-F2999C061250}" type="pres">
      <dgm:prSet presAssocID="{AE8D0795-5AF6-4E72-BF48-5B58EF38CFAC}" presName="parTrans" presStyleLbl="sibTrans2D1" presStyleIdx="1" presStyleCnt="4"/>
      <dgm:spPr/>
    </dgm:pt>
    <dgm:pt modelId="{5A1E3867-4864-41D2-B93D-155B11737348}" type="pres">
      <dgm:prSet presAssocID="{AE8D0795-5AF6-4E72-BF48-5B58EF38CFAC}" presName="connectorText" presStyleLbl="sibTrans2D1" presStyleIdx="1" presStyleCnt="4"/>
      <dgm:spPr/>
    </dgm:pt>
    <dgm:pt modelId="{265AD188-FEB0-484F-99EC-1AB2C09B4F0A}" type="pres">
      <dgm:prSet presAssocID="{4AA620D3-ABF4-4EEF-A9D1-93B7A0FE1B4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A81B397-3B3D-415B-AA3F-75EF73851D22}" type="pres">
      <dgm:prSet presAssocID="{C8F24FD6-3667-4B03-AB21-2B2F010758B7}" presName="parTrans" presStyleLbl="sibTrans2D1" presStyleIdx="2" presStyleCnt="4"/>
      <dgm:spPr/>
    </dgm:pt>
    <dgm:pt modelId="{35A3A20D-3CC2-461B-A25C-2724137C7633}" type="pres">
      <dgm:prSet presAssocID="{C8F24FD6-3667-4B03-AB21-2B2F010758B7}" presName="connectorText" presStyleLbl="sibTrans2D1" presStyleIdx="2" presStyleCnt="4"/>
      <dgm:spPr/>
    </dgm:pt>
    <dgm:pt modelId="{BF95A3F5-721C-45A6-A69B-0505888A6274}" type="pres">
      <dgm:prSet presAssocID="{82BD6224-385C-477D-AC0C-C96D8F30EC0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2A6F988-0F32-4B71-ACDE-05F71CF70303}" type="pres">
      <dgm:prSet presAssocID="{DAB4C0C4-416F-40A8-9F45-C0E807BD7A36}" presName="parTrans" presStyleLbl="sibTrans2D1" presStyleIdx="3" presStyleCnt="4"/>
      <dgm:spPr/>
    </dgm:pt>
    <dgm:pt modelId="{9CC0B41B-6E6E-403A-BCC2-40F2E79E36F7}" type="pres">
      <dgm:prSet presAssocID="{DAB4C0C4-416F-40A8-9F45-C0E807BD7A36}" presName="connectorText" presStyleLbl="sibTrans2D1" presStyleIdx="3" presStyleCnt="4"/>
      <dgm:spPr/>
    </dgm:pt>
    <dgm:pt modelId="{28B89DB2-84F8-42D4-99A2-61FC4C40BB4C}" type="pres">
      <dgm:prSet presAssocID="{9A85B864-0303-4276-9E97-2DEC35C2CD3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5A5E767E-963B-4FCB-B571-106219ED21EA}" type="presOf" srcId="{83E822BB-109D-4CB9-960E-B51D98700F62}" destId="{4DA08E48-EA1C-43C0-BE8C-BFD815FDAE53}" srcOrd="0" destOrd="0" presId="urn:microsoft.com/office/officeart/2005/8/layout/radial5"/>
    <dgm:cxn modelId="{723BBAB8-0CD3-4AE5-9A32-D1C730509CA6}" type="presOf" srcId="{AE8D0795-5AF6-4E72-BF48-5B58EF38CFAC}" destId="{890A70B5-DCFD-4F17-BE60-F2999C061250}" srcOrd="0" destOrd="0" presId="urn:microsoft.com/office/officeart/2005/8/layout/radial5"/>
    <dgm:cxn modelId="{DDDC5B9E-6B36-4F16-AC81-7770CBD72DD9}" srcId="{83E822BB-109D-4CB9-960E-B51D98700F62}" destId="{9A85B864-0303-4276-9E97-2DEC35C2CD32}" srcOrd="3" destOrd="0" parTransId="{DAB4C0C4-416F-40A8-9F45-C0E807BD7A36}" sibTransId="{C2349C76-8B26-47F3-BDF9-00944BF17EB0}"/>
    <dgm:cxn modelId="{59D2F649-BFE6-47D5-AAF4-3E7C3BDFC65A}" srcId="{83E822BB-109D-4CB9-960E-B51D98700F62}" destId="{AE3B313B-ABA0-4035-A49F-6199C2FA6FC2}" srcOrd="0" destOrd="0" parTransId="{FF55BCAE-FC88-4E71-9F26-5CB6273D0760}" sibTransId="{980B3CC7-43DA-46A4-9634-BF622E58AFB9}"/>
    <dgm:cxn modelId="{0C117EB9-8A7D-4A2D-821E-7D5E3C4F78D4}" type="presOf" srcId="{AE8D0795-5AF6-4E72-BF48-5B58EF38CFAC}" destId="{5A1E3867-4864-41D2-B93D-155B11737348}" srcOrd="1" destOrd="0" presId="urn:microsoft.com/office/officeart/2005/8/layout/radial5"/>
    <dgm:cxn modelId="{DBFD4675-B0CD-4263-9253-B7BB31FE3BA1}" type="presOf" srcId="{4AA620D3-ABF4-4EEF-A9D1-93B7A0FE1B49}" destId="{265AD188-FEB0-484F-99EC-1AB2C09B4F0A}" srcOrd="0" destOrd="0" presId="urn:microsoft.com/office/officeart/2005/8/layout/radial5"/>
    <dgm:cxn modelId="{2177F939-40CF-4160-B572-E6A7F6B4665B}" type="presOf" srcId="{9A85B864-0303-4276-9E97-2DEC35C2CD32}" destId="{28B89DB2-84F8-42D4-99A2-61FC4C40BB4C}" srcOrd="0" destOrd="0" presId="urn:microsoft.com/office/officeart/2005/8/layout/radial5"/>
    <dgm:cxn modelId="{606CD49E-2298-47A3-BC84-049D202B87F1}" type="presOf" srcId="{9BF2439C-672B-4C3E-BE98-D23C8896DDD3}" destId="{4BC91CC3-2CDE-416F-B192-B4C02239B2E6}" srcOrd="0" destOrd="0" presId="urn:microsoft.com/office/officeart/2005/8/layout/radial5"/>
    <dgm:cxn modelId="{45DB78E3-2468-4AF9-8BA3-A51182425BA0}" type="presOf" srcId="{82BD6224-385C-477D-AC0C-C96D8F30EC08}" destId="{BF95A3F5-721C-45A6-A69B-0505888A6274}" srcOrd="0" destOrd="0" presId="urn:microsoft.com/office/officeart/2005/8/layout/radial5"/>
    <dgm:cxn modelId="{4B122E44-9279-4874-BDE5-F82B1EBAD877}" type="presOf" srcId="{AE3B313B-ABA0-4035-A49F-6199C2FA6FC2}" destId="{6361852C-26D8-4D15-ACD2-8442FAB8F1BC}" srcOrd="0" destOrd="0" presId="urn:microsoft.com/office/officeart/2005/8/layout/radial5"/>
    <dgm:cxn modelId="{17CB12F5-BBB4-4FD9-82A6-E88D50153592}" type="presOf" srcId="{DAB4C0C4-416F-40A8-9F45-C0E807BD7A36}" destId="{52A6F988-0F32-4B71-ACDE-05F71CF70303}" srcOrd="0" destOrd="0" presId="urn:microsoft.com/office/officeart/2005/8/layout/radial5"/>
    <dgm:cxn modelId="{8FC9C0FC-58D3-45B2-BA49-B107A1A2EF2A}" type="presOf" srcId="{C8F24FD6-3667-4B03-AB21-2B2F010758B7}" destId="{9A81B397-3B3D-415B-AA3F-75EF73851D22}" srcOrd="0" destOrd="0" presId="urn:microsoft.com/office/officeart/2005/8/layout/radial5"/>
    <dgm:cxn modelId="{B6D6CA47-59AA-4A2D-A3D1-170B7F158270}" type="presOf" srcId="{DAB4C0C4-416F-40A8-9F45-C0E807BD7A36}" destId="{9CC0B41B-6E6E-403A-BCC2-40F2E79E36F7}" srcOrd="1" destOrd="0" presId="urn:microsoft.com/office/officeart/2005/8/layout/radial5"/>
    <dgm:cxn modelId="{EEB781C9-93F1-4407-BBDD-D20B632218DA}" type="presOf" srcId="{FF55BCAE-FC88-4E71-9F26-5CB6273D0760}" destId="{B2D8EBA9-2191-458E-AC68-62B99BF6F2AD}" srcOrd="1" destOrd="0" presId="urn:microsoft.com/office/officeart/2005/8/layout/radial5"/>
    <dgm:cxn modelId="{56BDB93C-55B2-4EE7-95F1-5B6333C69F41}" type="presOf" srcId="{C8F24FD6-3667-4B03-AB21-2B2F010758B7}" destId="{35A3A20D-3CC2-461B-A25C-2724137C7633}" srcOrd="1" destOrd="0" presId="urn:microsoft.com/office/officeart/2005/8/layout/radial5"/>
    <dgm:cxn modelId="{87FD0A65-6F03-48D9-8AE5-9CA02B7443C4}" srcId="{9BF2439C-672B-4C3E-BE98-D23C8896DDD3}" destId="{83E822BB-109D-4CB9-960E-B51D98700F62}" srcOrd="0" destOrd="0" parTransId="{2ED31634-BD68-4F3B-8AB8-835A6D26CA52}" sibTransId="{3B7B89F7-D7EA-4444-B417-6A9EBD223A31}"/>
    <dgm:cxn modelId="{F48F1592-CDE2-422A-8892-CA6D20725E05}" srcId="{83E822BB-109D-4CB9-960E-B51D98700F62}" destId="{4AA620D3-ABF4-4EEF-A9D1-93B7A0FE1B49}" srcOrd="1" destOrd="0" parTransId="{AE8D0795-5AF6-4E72-BF48-5B58EF38CFAC}" sibTransId="{E9D10B1E-FEAE-4066-9F72-60863D103759}"/>
    <dgm:cxn modelId="{5A8F205B-8084-453F-9DEB-543147BA650A}" srcId="{83E822BB-109D-4CB9-960E-B51D98700F62}" destId="{82BD6224-385C-477D-AC0C-C96D8F30EC08}" srcOrd="2" destOrd="0" parTransId="{C8F24FD6-3667-4B03-AB21-2B2F010758B7}" sibTransId="{9706C041-4C8D-45D1-9EBA-72CE1CAB3885}"/>
    <dgm:cxn modelId="{68BF524C-EF2B-43E0-ACC0-51CEE11DBB63}" type="presOf" srcId="{FF55BCAE-FC88-4E71-9F26-5CB6273D0760}" destId="{BAA9C394-3146-4BB7-A860-F36BA52F0607}" srcOrd="0" destOrd="0" presId="urn:microsoft.com/office/officeart/2005/8/layout/radial5"/>
    <dgm:cxn modelId="{142FECDE-07EF-463A-A29F-559D369148B6}" type="presParOf" srcId="{4BC91CC3-2CDE-416F-B192-B4C02239B2E6}" destId="{4DA08E48-EA1C-43C0-BE8C-BFD815FDAE53}" srcOrd="0" destOrd="0" presId="urn:microsoft.com/office/officeart/2005/8/layout/radial5"/>
    <dgm:cxn modelId="{BA8F0D75-947D-4A97-AAE6-7453723005FC}" type="presParOf" srcId="{4BC91CC3-2CDE-416F-B192-B4C02239B2E6}" destId="{BAA9C394-3146-4BB7-A860-F36BA52F0607}" srcOrd="1" destOrd="0" presId="urn:microsoft.com/office/officeart/2005/8/layout/radial5"/>
    <dgm:cxn modelId="{341C3B65-4822-4166-BEBB-E47D27477811}" type="presParOf" srcId="{BAA9C394-3146-4BB7-A860-F36BA52F0607}" destId="{B2D8EBA9-2191-458E-AC68-62B99BF6F2AD}" srcOrd="0" destOrd="0" presId="urn:microsoft.com/office/officeart/2005/8/layout/radial5"/>
    <dgm:cxn modelId="{15588E2B-14BF-4F36-8FD8-CD679E31987F}" type="presParOf" srcId="{4BC91CC3-2CDE-416F-B192-B4C02239B2E6}" destId="{6361852C-26D8-4D15-ACD2-8442FAB8F1BC}" srcOrd="2" destOrd="0" presId="urn:microsoft.com/office/officeart/2005/8/layout/radial5"/>
    <dgm:cxn modelId="{A02414D7-A2A8-466B-9197-FFE5C5C96E8A}" type="presParOf" srcId="{4BC91CC3-2CDE-416F-B192-B4C02239B2E6}" destId="{890A70B5-DCFD-4F17-BE60-F2999C061250}" srcOrd="3" destOrd="0" presId="urn:microsoft.com/office/officeart/2005/8/layout/radial5"/>
    <dgm:cxn modelId="{B6009869-4B90-4C91-BE0B-E7EE971FC82C}" type="presParOf" srcId="{890A70B5-DCFD-4F17-BE60-F2999C061250}" destId="{5A1E3867-4864-41D2-B93D-155B11737348}" srcOrd="0" destOrd="0" presId="urn:microsoft.com/office/officeart/2005/8/layout/radial5"/>
    <dgm:cxn modelId="{8AD6C0D6-EAF5-4514-B16F-F5542A0F2908}" type="presParOf" srcId="{4BC91CC3-2CDE-416F-B192-B4C02239B2E6}" destId="{265AD188-FEB0-484F-99EC-1AB2C09B4F0A}" srcOrd="4" destOrd="0" presId="urn:microsoft.com/office/officeart/2005/8/layout/radial5"/>
    <dgm:cxn modelId="{749C4579-212E-402B-A14B-138463794AF2}" type="presParOf" srcId="{4BC91CC3-2CDE-416F-B192-B4C02239B2E6}" destId="{9A81B397-3B3D-415B-AA3F-75EF73851D22}" srcOrd="5" destOrd="0" presId="urn:microsoft.com/office/officeart/2005/8/layout/radial5"/>
    <dgm:cxn modelId="{249874E2-A937-4ADE-8665-1B7F1559F30D}" type="presParOf" srcId="{9A81B397-3B3D-415B-AA3F-75EF73851D22}" destId="{35A3A20D-3CC2-461B-A25C-2724137C7633}" srcOrd="0" destOrd="0" presId="urn:microsoft.com/office/officeart/2005/8/layout/radial5"/>
    <dgm:cxn modelId="{9EF93178-9CED-43B7-BFEE-43FBC1E70EC2}" type="presParOf" srcId="{4BC91CC3-2CDE-416F-B192-B4C02239B2E6}" destId="{BF95A3F5-721C-45A6-A69B-0505888A6274}" srcOrd="6" destOrd="0" presId="urn:microsoft.com/office/officeart/2005/8/layout/radial5"/>
    <dgm:cxn modelId="{DD402815-9991-4D3C-B9A5-F82A13FAEC29}" type="presParOf" srcId="{4BC91CC3-2CDE-416F-B192-B4C02239B2E6}" destId="{52A6F988-0F32-4B71-ACDE-05F71CF70303}" srcOrd="7" destOrd="0" presId="urn:microsoft.com/office/officeart/2005/8/layout/radial5"/>
    <dgm:cxn modelId="{DA457400-AAFA-4E3E-AEA6-631EB099B19F}" type="presParOf" srcId="{52A6F988-0F32-4B71-ACDE-05F71CF70303}" destId="{9CC0B41B-6E6E-403A-BCC2-40F2E79E36F7}" srcOrd="0" destOrd="0" presId="urn:microsoft.com/office/officeart/2005/8/layout/radial5"/>
    <dgm:cxn modelId="{7FD59036-3BF7-4AB9-B273-F21FCB88363E}" type="presParOf" srcId="{4BC91CC3-2CDE-416F-B192-B4C02239B2E6}" destId="{28B89DB2-84F8-42D4-99A2-61FC4C40BB4C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E20148-D45C-4E86-83BC-6FD502506226}">
      <dsp:nvSpPr>
        <dsp:cNvPr id="0" name=""/>
        <dsp:cNvSpPr/>
      </dsp:nvSpPr>
      <dsp:spPr>
        <a:xfrm>
          <a:off x="1519145" y="51040"/>
          <a:ext cx="2449966" cy="2449966"/>
        </a:xfrm>
        <a:prstGeom prst="ellipse">
          <a:avLst/>
        </a:prstGeom>
        <a:solidFill>
          <a:schemeClr val="tx2"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>
              <a:solidFill>
                <a:schemeClr val="bg1"/>
              </a:solidFill>
              <a:latin typeface="+mj-lt"/>
            </a:rPr>
            <a:t>Deviation from core competencies</a:t>
          </a:r>
          <a:endParaRPr lang="en-CA" sz="1600" kern="1200" dirty="0">
            <a:solidFill>
              <a:schemeClr val="bg1"/>
            </a:solidFill>
            <a:latin typeface="+mj-lt"/>
          </a:endParaRPr>
        </a:p>
      </dsp:txBody>
      <dsp:txXfrm>
        <a:off x="1845807" y="479785"/>
        <a:ext cx="1796642" cy="1102485"/>
      </dsp:txXfrm>
    </dsp:sp>
    <dsp:sp modelId="{06A00E6C-F85B-4738-91B7-AB0811E4CB17}">
      <dsp:nvSpPr>
        <dsp:cNvPr id="0" name=""/>
        <dsp:cNvSpPr/>
      </dsp:nvSpPr>
      <dsp:spPr>
        <a:xfrm>
          <a:off x="2339672" y="1611130"/>
          <a:ext cx="2449966" cy="2449966"/>
        </a:xfrm>
        <a:prstGeom prst="ellipse">
          <a:avLst/>
        </a:prstGeom>
        <a:solidFill>
          <a:schemeClr val="tx2"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>
              <a:solidFill>
                <a:schemeClr val="bg1"/>
              </a:solidFill>
              <a:latin typeface="+mj-lt"/>
            </a:rPr>
            <a:t>Mobile </a:t>
          </a:r>
        </a:p>
        <a:p>
          <a:pPr lvl="0" algn="ctr" defTabSz="7112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>
              <a:solidFill>
                <a:schemeClr val="bg1"/>
              </a:solidFill>
              <a:latin typeface="+mj-lt"/>
            </a:rPr>
            <a:t>Gaming </a:t>
          </a:r>
          <a:endParaRPr lang="en-CA" sz="1600" kern="1200" dirty="0">
            <a:solidFill>
              <a:schemeClr val="bg1"/>
            </a:solidFill>
            <a:latin typeface="+mj-lt"/>
          </a:endParaRPr>
        </a:p>
      </dsp:txBody>
      <dsp:txXfrm>
        <a:off x="3088953" y="2244038"/>
        <a:ext cx="1469980" cy="1347481"/>
      </dsp:txXfrm>
    </dsp:sp>
    <dsp:sp modelId="{715C0BFB-E09B-4348-A57B-57987795E7E8}">
      <dsp:nvSpPr>
        <dsp:cNvPr id="0" name=""/>
        <dsp:cNvSpPr/>
      </dsp:nvSpPr>
      <dsp:spPr>
        <a:xfrm>
          <a:off x="635115" y="1582270"/>
          <a:ext cx="2449966" cy="2449966"/>
        </a:xfrm>
        <a:prstGeom prst="ellipse">
          <a:avLst/>
        </a:prstGeom>
        <a:solidFill>
          <a:schemeClr val="tx2"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>
              <a:solidFill>
                <a:schemeClr val="bg1"/>
              </a:solidFill>
              <a:latin typeface="+mj-lt"/>
            </a:rPr>
            <a:t>Cultural Differences</a:t>
          </a:r>
          <a:endParaRPr lang="en-CA" sz="1600" kern="1200" dirty="0">
            <a:solidFill>
              <a:schemeClr val="bg1"/>
            </a:solidFill>
            <a:latin typeface="+mj-lt"/>
          </a:endParaRPr>
        </a:p>
      </dsp:txBody>
      <dsp:txXfrm>
        <a:off x="865821" y="2215178"/>
        <a:ext cx="1469980" cy="13474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A08E48-EA1C-43C0-BE8C-BFD815FDAE53}">
      <dsp:nvSpPr>
        <dsp:cNvPr id="0" name=""/>
        <dsp:cNvSpPr/>
      </dsp:nvSpPr>
      <dsp:spPr>
        <a:xfrm>
          <a:off x="2826161" y="1559525"/>
          <a:ext cx="1111309" cy="1111309"/>
        </a:xfrm>
        <a:prstGeom prst="ellipse">
          <a:avLst/>
        </a:prstGeom>
        <a:solidFill>
          <a:schemeClr val="tx2">
            <a:alpha val="7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latin typeface="+mj-lt"/>
            </a:rPr>
            <a:t>Industry Rivalry</a:t>
          </a:r>
          <a:endParaRPr lang="en-CA" sz="1400" kern="1200" dirty="0">
            <a:latin typeface="+mj-lt"/>
          </a:endParaRPr>
        </a:p>
      </dsp:txBody>
      <dsp:txXfrm>
        <a:off x="2988908" y="1722272"/>
        <a:ext cx="785815" cy="785815"/>
      </dsp:txXfrm>
    </dsp:sp>
    <dsp:sp modelId="{BAA9C394-3146-4BB7-A860-F36BA52F0607}">
      <dsp:nvSpPr>
        <dsp:cNvPr id="0" name=""/>
        <dsp:cNvSpPr/>
      </dsp:nvSpPr>
      <dsp:spPr>
        <a:xfrm rot="16200000">
          <a:off x="3263808" y="1154625"/>
          <a:ext cx="236015" cy="377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600" kern="1200"/>
        </a:p>
      </dsp:txBody>
      <dsp:txXfrm>
        <a:off x="3299210" y="1265596"/>
        <a:ext cx="165211" cy="226707"/>
      </dsp:txXfrm>
    </dsp:sp>
    <dsp:sp modelId="{6361852C-26D8-4D15-ACD2-8442FAB8F1BC}">
      <dsp:nvSpPr>
        <dsp:cNvPr id="0" name=""/>
        <dsp:cNvSpPr/>
      </dsp:nvSpPr>
      <dsp:spPr>
        <a:xfrm>
          <a:off x="2826161" y="2902"/>
          <a:ext cx="1111309" cy="1111309"/>
        </a:xfrm>
        <a:prstGeom prst="ellipse">
          <a:avLst/>
        </a:prstGeom>
        <a:solidFill>
          <a:schemeClr val="tx2">
            <a:alpha val="1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latin typeface="+mj-lt"/>
            </a:rPr>
            <a:t>Buyer Power</a:t>
          </a:r>
          <a:endParaRPr lang="en-CA" sz="1400" kern="1200" dirty="0">
            <a:latin typeface="+mj-lt"/>
          </a:endParaRPr>
        </a:p>
      </dsp:txBody>
      <dsp:txXfrm>
        <a:off x="2988908" y="165649"/>
        <a:ext cx="785815" cy="785815"/>
      </dsp:txXfrm>
    </dsp:sp>
    <dsp:sp modelId="{890A70B5-DCFD-4F17-BE60-F2999C061250}">
      <dsp:nvSpPr>
        <dsp:cNvPr id="0" name=""/>
        <dsp:cNvSpPr/>
      </dsp:nvSpPr>
      <dsp:spPr>
        <a:xfrm>
          <a:off x="4035440" y="1926257"/>
          <a:ext cx="236015" cy="377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600" kern="1200"/>
        </a:p>
      </dsp:txBody>
      <dsp:txXfrm>
        <a:off x="4035440" y="2001826"/>
        <a:ext cx="165211" cy="226707"/>
      </dsp:txXfrm>
    </dsp:sp>
    <dsp:sp modelId="{265AD188-FEB0-484F-99EC-1AB2C09B4F0A}">
      <dsp:nvSpPr>
        <dsp:cNvPr id="0" name=""/>
        <dsp:cNvSpPr/>
      </dsp:nvSpPr>
      <dsp:spPr>
        <a:xfrm>
          <a:off x="4382784" y="1559525"/>
          <a:ext cx="1111309" cy="1111309"/>
        </a:xfrm>
        <a:prstGeom prst="ellipse">
          <a:avLst/>
        </a:prstGeom>
        <a:solidFill>
          <a:schemeClr val="tx2">
            <a:alpha val="7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latin typeface="+mj-lt"/>
            </a:rPr>
            <a:t>Supplier Power</a:t>
          </a:r>
        </a:p>
      </dsp:txBody>
      <dsp:txXfrm>
        <a:off x="4545531" y="1722272"/>
        <a:ext cx="785815" cy="785815"/>
      </dsp:txXfrm>
    </dsp:sp>
    <dsp:sp modelId="{9A81B397-3B3D-415B-AA3F-75EF73851D22}">
      <dsp:nvSpPr>
        <dsp:cNvPr id="0" name=""/>
        <dsp:cNvSpPr/>
      </dsp:nvSpPr>
      <dsp:spPr>
        <a:xfrm rot="5400000">
          <a:off x="3263808" y="2697889"/>
          <a:ext cx="236015" cy="377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600" kern="1200"/>
        </a:p>
      </dsp:txBody>
      <dsp:txXfrm>
        <a:off x="3299210" y="2738056"/>
        <a:ext cx="165211" cy="226707"/>
      </dsp:txXfrm>
    </dsp:sp>
    <dsp:sp modelId="{BF95A3F5-721C-45A6-A69B-0505888A6274}">
      <dsp:nvSpPr>
        <dsp:cNvPr id="0" name=""/>
        <dsp:cNvSpPr/>
      </dsp:nvSpPr>
      <dsp:spPr>
        <a:xfrm>
          <a:off x="2826161" y="3116148"/>
          <a:ext cx="1111309" cy="1111309"/>
        </a:xfrm>
        <a:prstGeom prst="ellipse">
          <a:avLst/>
        </a:prstGeom>
        <a:solidFill>
          <a:schemeClr val="tx2">
            <a:alpha val="7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latin typeface="+mj-lt"/>
            </a:rPr>
            <a:t>Threat of Substitute</a:t>
          </a:r>
          <a:endParaRPr lang="en-CA" sz="1400" kern="1200" dirty="0">
            <a:latin typeface="+mj-lt"/>
          </a:endParaRPr>
        </a:p>
      </dsp:txBody>
      <dsp:txXfrm>
        <a:off x="2988908" y="3278895"/>
        <a:ext cx="785815" cy="785815"/>
      </dsp:txXfrm>
    </dsp:sp>
    <dsp:sp modelId="{52A6F988-0F32-4B71-ACDE-05F71CF70303}">
      <dsp:nvSpPr>
        <dsp:cNvPr id="0" name=""/>
        <dsp:cNvSpPr/>
      </dsp:nvSpPr>
      <dsp:spPr>
        <a:xfrm rot="10800000">
          <a:off x="2492176" y="1926257"/>
          <a:ext cx="236015" cy="3778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600" kern="1200"/>
        </a:p>
      </dsp:txBody>
      <dsp:txXfrm rot="10800000">
        <a:off x="2562980" y="2001826"/>
        <a:ext cx="165211" cy="226707"/>
      </dsp:txXfrm>
    </dsp:sp>
    <dsp:sp modelId="{28B89DB2-84F8-42D4-99A2-61FC4C40BB4C}">
      <dsp:nvSpPr>
        <dsp:cNvPr id="0" name=""/>
        <dsp:cNvSpPr/>
      </dsp:nvSpPr>
      <dsp:spPr>
        <a:xfrm>
          <a:off x="1269538" y="1559525"/>
          <a:ext cx="1111309" cy="1111309"/>
        </a:xfrm>
        <a:prstGeom prst="ellipse">
          <a:avLst/>
        </a:prstGeom>
        <a:solidFill>
          <a:schemeClr val="tx2">
            <a:alpha val="43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latin typeface="+mj-lt"/>
            </a:rPr>
            <a:t>Potential Entrants</a:t>
          </a:r>
          <a:endParaRPr lang="en-CA" sz="1400" kern="1200" dirty="0">
            <a:latin typeface="+mj-lt"/>
          </a:endParaRPr>
        </a:p>
      </dsp:txBody>
      <dsp:txXfrm>
        <a:off x="1432285" y="1722272"/>
        <a:ext cx="785815" cy="785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0.19862</cdr:x>
      <cdr:y>0.86269</cdr:y>
    </cdr:from>
    <cdr:to>
      <cdr:x>0.31382</cdr:x>
      <cdr:y>0.90725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846664" y="2048944"/>
          <a:ext cx="491067" cy="105824"/>
        </a:xfrm>
        <a:prstGeom xmlns:a="http://schemas.openxmlformats.org/drawingml/2006/main" prst="rect">
          <a:avLst/>
        </a:prstGeom>
        <a:solidFill xmlns:a="http://schemas.openxmlformats.org/drawingml/2006/main">
          <a:srgbClr val="44546A">
            <a:alpha val="82000"/>
          </a:srgbClr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0.58444</cdr:x>
      <cdr:y>0.85467</cdr:y>
    </cdr:from>
    <cdr:to>
      <cdr:x>0.69964</cdr:x>
      <cdr:y>0.89923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2491314" y="2029894"/>
          <a:ext cx="491067" cy="105824"/>
        </a:xfrm>
        <a:prstGeom xmlns:a="http://schemas.openxmlformats.org/drawingml/2006/main" prst="rect">
          <a:avLst/>
        </a:prstGeom>
        <a:solidFill xmlns:a="http://schemas.openxmlformats.org/drawingml/2006/main">
          <a:srgbClr val="607796">
            <a:alpha val="83000"/>
          </a:srgbClr>
        </a:solidFill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13CC4F6-7436-4267-B525-08437B9817AD}" type="datetimeFigureOut">
              <a:rPr lang="en-CA" smtClean="0"/>
              <a:t>03/03/2014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89D6C81-297B-43E0-B2E2-A9A63DEE78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0805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655E2B0-503A-4A81-AC6F-269CFC85136E}" type="datetimeFigureOut">
              <a:rPr lang="en-CA" smtClean="0"/>
              <a:t>02/03/2014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2164B04-604C-4EBE-B2D7-D6C77DD2132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4662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 defTabSz="966612">
              <a:buFont typeface="Arial"/>
              <a:buChar char="•"/>
              <a:defRPr/>
            </a:pPr>
            <a:r>
              <a:rPr lang="en-US" sz="1300" dirty="0"/>
              <a:t>Business Description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/>
              <a:t>Nintendo Co., Ltd. engages in d</a:t>
            </a:r>
            <a:r>
              <a:rPr lang="en-US" sz="1300" b="1" dirty="0"/>
              <a:t>eveloping, manufacturing, and distributing handheld </a:t>
            </a:r>
            <a:r>
              <a:rPr lang="en-US" sz="1300" dirty="0"/>
              <a:t>and </a:t>
            </a:r>
            <a:r>
              <a:rPr lang="en-US" sz="1300" b="1" dirty="0"/>
              <a:t>home console hardware machines and related software worldwide. </a:t>
            </a:r>
            <a:r>
              <a:rPr lang="en-US" sz="1300" dirty="0"/>
              <a:t>It offers entertainment product such as the Nintendo DS, Wii, and Wii along with some in-house game development</a:t>
            </a:r>
          </a:p>
          <a:p>
            <a:pPr marL="181240" indent="-181240" defTabSz="966612">
              <a:buFont typeface="Arial"/>
              <a:buChar char="•"/>
              <a:defRPr/>
            </a:pPr>
            <a:r>
              <a:rPr lang="en-US" sz="1300" dirty="0"/>
              <a:t>Early: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/>
              <a:t>Started off with distribution rights for Japan of a premade console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/>
              <a:t>Seeing the success, they fully moved into the Videogame Market in 1977 with the “Color TV-Game”	</a:t>
            </a:r>
          </a:p>
          <a:p>
            <a:pPr marL="181240" indent="-181240" defTabSz="966612">
              <a:buFont typeface="Arial"/>
              <a:buChar char="•"/>
              <a:defRPr/>
            </a:pPr>
            <a:r>
              <a:rPr lang="en-US" sz="1300" dirty="0"/>
              <a:t>Midterm: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/>
              <a:t>2001 - 2009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/>
              <a:t>Shift development strategy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/>
              <a:t>“The consensus was that power isn’t everything for console. Too many powerful consoles can’t coexist.”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/>
              <a:t>http://www.businessweek.com/stories/2006-11-16/businessweek</a:t>
            </a:r>
          </a:p>
          <a:p>
            <a:pPr marL="181240" indent="-181240" defTabSz="966612">
              <a:buFont typeface="Arial"/>
              <a:buChar char="•"/>
              <a:defRPr/>
            </a:pPr>
            <a:r>
              <a:rPr lang="en-US" sz="1300" dirty="0"/>
              <a:t>Current: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/>
              <a:t>Worldwide Market Share – 2008: 27.1% to 2012: 17.1% (Passport)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 err="1"/>
              <a:t>Reshift</a:t>
            </a:r>
            <a:r>
              <a:rPr lang="en-US" sz="1300" dirty="0"/>
              <a:t> Strategy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/>
              <a:t>Satoru Iwata CEO “Enhancing the quality of life through entertainment” key is health – citing wearable technologies; non </a:t>
            </a:r>
            <a:r>
              <a:rPr lang="en-US" sz="1300" dirty="0" err="1"/>
              <a:t>wearables</a:t>
            </a:r>
            <a:r>
              <a:rPr lang="en-US" sz="1300" dirty="0"/>
              <a:t> to monitor your health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/>
              <a:t>“Use smart devices as a catalyst to encourage customers to use its Nintendo platforms”</a:t>
            </a:r>
          </a:p>
          <a:p>
            <a:pPr marL="664546" lvl="1" indent="-181240" defTabSz="966612">
              <a:buFont typeface="Arial"/>
              <a:buChar char="•"/>
              <a:defRPr/>
            </a:pPr>
            <a:r>
              <a:rPr lang="en-US" sz="1300" dirty="0"/>
              <a:t>App to promote games on smart devices and license more rights to its customers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64B04-604C-4EBE-B2D7-D6C77DD2132D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5171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Porter’s Five Forces Model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 smtClean="0"/>
              <a:t>Buyer Power:</a:t>
            </a:r>
            <a:r>
              <a:rPr lang="en-US" baseline="0" dirty="0" smtClean="0"/>
              <a:t> </a:t>
            </a:r>
            <a:r>
              <a:rPr lang="en-US" dirty="0" smtClean="0"/>
              <a:t>Low</a:t>
            </a:r>
          </a:p>
          <a:p>
            <a:pPr marL="664546" lvl="1" indent="-181240">
              <a:buFont typeface="Arial" panose="020B0604020202020204" pitchFamily="34" charset="0"/>
              <a:buChar char="•"/>
            </a:pPr>
            <a:r>
              <a:rPr lang="en-US" baseline="0" dirty="0" smtClean="0"/>
              <a:t>Prices are fixed and distribution is international, thus each customer has little power to impact pricing 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 smtClean="0"/>
              <a:t>Potential</a:t>
            </a:r>
            <a:r>
              <a:rPr lang="en-US" baseline="0" dirty="0" smtClean="0"/>
              <a:t> Entrants: Medium </a:t>
            </a:r>
          </a:p>
          <a:p>
            <a:pPr marL="664546" lvl="1" indent="-181240">
              <a:buFont typeface="Arial" panose="020B0604020202020204" pitchFamily="34" charset="0"/>
              <a:buChar char="•"/>
            </a:pPr>
            <a:r>
              <a:rPr lang="en-US" baseline="0" dirty="0" smtClean="0"/>
              <a:t>Since the industry is extremely competitive, there is difficulty for new entrants to enter. </a:t>
            </a:r>
          </a:p>
          <a:p>
            <a:pPr marL="664546" lvl="1" indent="-181240">
              <a:buFont typeface="Arial" panose="020B0604020202020204" pitchFamily="34" charset="0"/>
              <a:buChar char="•"/>
            </a:pPr>
            <a:r>
              <a:rPr lang="en-US" baseline="0" dirty="0" smtClean="0"/>
              <a:t>There is also high switching costs due to loyalty programs such as Nintendo Club</a:t>
            </a:r>
          </a:p>
          <a:p>
            <a:pPr marL="664546" lvl="1" indent="-181240">
              <a:buFont typeface="Arial" panose="020B0604020202020204" pitchFamily="34" charset="0"/>
              <a:buChar char="•"/>
            </a:pPr>
            <a:r>
              <a:rPr lang="en-US" baseline="0" dirty="0" smtClean="0"/>
              <a:t>Companies such as Apple or Facebook is entering the casual gaming market </a:t>
            </a:r>
          </a:p>
          <a:p>
            <a:r>
              <a:rPr lang="en-US" baseline="0" dirty="0" smtClean="0"/>
              <a:t>Power of Supplier: High</a:t>
            </a:r>
          </a:p>
          <a:p>
            <a:pPr marL="664546" lvl="1" indent="-181240">
              <a:buFont typeface="Arial" panose="020B0604020202020204" pitchFamily="34" charset="0"/>
              <a:buChar char="•"/>
            </a:pPr>
            <a:r>
              <a:rPr lang="en-US" baseline="0" dirty="0" smtClean="0"/>
              <a:t>Game Developers: UBI Soft, EA, Activision Blizzard have lots of power, as customers purchase consoles based on the games available</a:t>
            </a:r>
          </a:p>
          <a:p>
            <a:pPr marL="664546" lvl="1" indent="-181240">
              <a:buFont typeface="Arial" panose="020B0604020202020204" pitchFamily="34" charset="0"/>
              <a:buChar char="•"/>
            </a:pPr>
            <a:r>
              <a:rPr lang="en-US" baseline="0" dirty="0" smtClean="0"/>
              <a:t>If popular game is released, then users would flock to it 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baseline="0" dirty="0" smtClean="0"/>
              <a:t>Threats of Substitutes: High</a:t>
            </a:r>
          </a:p>
          <a:p>
            <a:pPr marL="664546" lvl="1" indent="-181240">
              <a:buFont typeface="Arial" panose="020B0604020202020204" pitchFamily="34" charset="0"/>
              <a:buChar char="•"/>
            </a:pPr>
            <a:r>
              <a:rPr lang="en-US" baseline="0" dirty="0" smtClean="0"/>
              <a:t>Facebook, computers, mobile companies could take over in the casual game market – mainly because it’s a cheaper option and more </a:t>
            </a:r>
            <a:r>
              <a:rPr lang="en-US" baseline="0" dirty="0" err="1" smtClean="0"/>
              <a:t>convienient</a:t>
            </a:r>
            <a:r>
              <a:rPr lang="en-US" baseline="0" dirty="0" smtClean="0"/>
              <a:t> 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baseline="0" dirty="0" smtClean="0"/>
              <a:t>Rivalry: High</a:t>
            </a:r>
          </a:p>
          <a:p>
            <a:pPr marL="664546" lvl="1" indent="-181240">
              <a:buFont typeface="Arial" panose="020B0604020202020204" pitchFamily="34" charset="0"/>
              <a:buChar char="•"/>
            </a:pPr>
            <a:r>
              <a:rPr lang="en-US" baseline="0" dirty="0" smtClean="0"/>
              <a:t>Microsoft’s XBOX and Sony’s PlayStation extremely popular </a:t>
            </a:r>
          </a:p>
          <a:p>
            <a:pPr marL="483306" lvl="1" indent="0">
              <a:buFont typeface="Arial" panose="020B0604020202020204" pitchFamily="34" charset="0"/>
              <a:buNone/>
            </a:pPr>
            <a:endParaRPr lang="en-US" baseline="0" dirty="0" smtClean="0"/>
          </a:p>
          <a:p>
            <a:pPr marL="483306" lvl="1" indent="0">
              <a:buFont typeface="Arial" panose="020B0604020202020204" pitchFamily="34" charset="0"/>
              <a:buNone/>
            </a:pPr>
            <a:r>
              <a:rPr lang="en-US" baseline="0" dirty="0" smtClean="0"/>
              <a:t>Thanks Justin. We analyzed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64B04-604C-4EBE-B2D7-D6C77DD2132D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9803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/>
            <a:r>
              <a:rPr lang="en-CA" sz="1300" dirty="0">
                <a:solidFill>
                  <a:schemeClr val="bg1"/>
                </a:solidFill>
              </a:rPr>
              <a:t>Low Inventory Turnover on </a:t>
            </a:r>
            <a:r>
              <a:rPr lang="en-CA" sz="1300" dirty="0" err="1">
                <a:solidFill>
                  <a:schemeClr val="bg1"/>
                </a:solidFill>
              </a:rPr>
              <a:t>WiiU</a:t>
            </a:r>
            <a:endParaRPr lang="en-CA" sz="1300" dirty="0">
              <a:solidFill>
                <a:schemeClr val="bg1"/>
              </a:solidFill>
            </a:endParaRPr>
          </a:p>
          <a:p>
            <a:pPr defTabSz="966612"/>
            <a:r>
              <a:rPr lang="en-CA" sz="1300" dirty="0">
                <a:solidFill>
                  <a:schemeClr val="bg1"/>
                </a:solidFill>
              </a:rPr>
              <a:t>Not meeting analyst expectations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64B04-604C-4EBE-B2D7-D6C77DD2132D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3526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64B04-604C-4EBE-B2D7-D6C77DD2132D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4044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264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4759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1859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702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40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648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7641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5524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249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500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382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D4329-83F2-48C8-AEFC-4F0A5701C641}" type="datetimeFigureOut">
              <a:rPr lang="en-CA" smtClean="0"/>
              <a:t>01/03/2014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087CA-7202-4941-8B22-20BB438EAF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0655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7356" y="2330605"/>
            <a:ext cx="605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2642838" y="2330605"/>
            <a:ext cx="5597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0" spc="-3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nintendo</a:t>
            </a:r>
            <a:r>
              <a:rPr lang="en-CA" sz="7000" spc="-3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42838" y="3440162"/>
            <a:ext cx="403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SGMA SAP INTERIM REPORT</a:t>
            </a:r>
            <a:endParaRPr lang="en-CA" b="1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85639" y="4334276"/>
            <a:ext cx="46946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err="1" smtClean="0">
                <a:solidFill>
                  <a:schemeClr val="bg1">
                    <a:lumMod val="65000"/>
                  </a:schemeClr>
                </a:solidFill>
                <a:latin typeface="Franklin Gothic Book" panose="020B0503020102020204" pitchFamily="34" charset="0"/>
              </a:rPr>
              <a:t>Furla</a:t>
            </a:r>
            <a:r>
              <a:rPr lang="en-CA" sz="1400" dirty="0" smtClean="0">
                <a:solidFill>
                  <a:schemeClr val="bg1">
                    <a:lumMod val="65000"/>
                  </a:schemeClr>
                </a:solidFill>
                <a:latin typeface="Franklin Gothic Book" panose="020B0503020102020204" pitchFamily="34" charset="0"/>
              </a:rPr>
              <a:t> Lau</a:t>
            </a:r>
          </a:p>
          <a:p>
            <a:pPr algn="ctr"/>
            <a:r>
              <a:rPr lang="en-CA" sz="1400" dirty="0" smtClean="0">
                <a:solidFill>
                  <a:schemeClr val="bg1">
                    <a:lumMod val="65000"/>
                  </a:schemeClr>
                </a:solidFill>
                <a:latin typeface="Franklin Gothic Book" panose="020B0503020102020204" pitchFamily="34" charset="0"/>
              </a:rPr>
              <a:t>Justin </a:t>
            </a:r>
            <a:r>
              <a:rPr lang="en-CA" sz="1400" dirty="0" err="1" smtClean="0">
                <a:solidFill>
                  <a:schemeClr val="bg1">
                    <a:lumMod val="65000"/>
                  </a:schemeClr>
                </a:solidFill>
                <a:latin typeface="Franklin Gothic Book" panose="020B0503020102020204" pitchFamily="34" charset="0"/>
              </a:rPr>
              <a:t>Pon</a:t>
            </a:r>
            <a:endParaRPr lang="en-CA" sz="140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en-CA" sz="1400" dirty="0" smtClean="0">
                <a:solidFill>
                  <a:schemeClr val="bg1">
                    <a:lumMod val="65000"/>
                  </a:schemeClr>
                </a:solidFill>
                <a:latin typeface="Franklin Gothic Book" panose="020B0503020102020204" pitchFamily="34" charset="0"/>
              </a:rPr>
              <a:t>Emily Zhao</a:t>
            </a:r>
          </a:p>
          <a:p>
            <a:pPr algn="ctr"/>
            <a:r>
              <a:rPr lang="en-CA" sz="1400" dirty="0" smtClean="0">
                <a:solidFill>
                  <a:schemeClr val="bg1">
                    <a:lumMod val="65000"/>
                  </a:schemeClr>
                </a:solidFill>
                <a:latin typeface="Franklin Gothic Book" panose="020B0503020102020204" pitchFamily="34" charset="0"/>
              </a:rPr>
              <a:t>Ba-</a:t>
            </a:r>
            <a:r>
              <a:rPr lang="en-CA" sz="1400" dirty="0" err="1" smtClean="0">
                <a:solidFill>
                  <a:schemeClr val="bg1">
                    <a:lumMod val="65000"/>
                  </a:schemeClr>
                </a:solidFill>
                <a:latin typeface="Franklin Gothic Book" panose="020B0503020102020204" pitchFamily="34" charset="0"/>
              </a:rPr>
              <a:t>Cuong</a:t>
            </a:r>
            <a:r>
              <a:rPr lang="en-CA" sz="1400" dirty="0" smtClean="0">
                <a:solidFill>
                  <a:schemeClr val="bg1">
                    <a:lumMod val="65000"/>
                  </a:schemeClr>
                </a:solidFill>
                <a:latin typeface="Franklin Gothic Book" panose="020B0503020102020204" pitchFamily="34" charset="0"/>
              </a:rPr>
              <a:t> Phan</a:t>
            </a:r>
          </a:p>
          <a:p>
            <a:pPr algn="ctr"/>
            <a:r>
              <a:rPr lang="en-CA" sz="1400" dirty="0" smtClean="0">
                <a:solidFill>
                  <a:schemeClr val="bg1">
                    <a:lumMod val="65000"/>
                  </a:schemeClr>
                </a:solidFill>
                <a:latin typeface="Franklin Gothic Book" panose="020B0503020102020204" pitchFamily="34" charset="0"/>
              </a:rPr>
              <a:t>Jessica </a:t>
            </a:r>
            <a:r>
              <a:rPr lang="en-CA" sz="1400" dirty="0" err="1" smtClean="0">
                <a:solidFill>
                  <a:schemeClr val="bg1">
                    <a:lumMod val="65000"/>
                  </a:schemeClr>
                </a:solidFill>
                <a:latin typeface="Franklin Gothic Book" panose="020B0503020102020204" pitchFamily="34" charset="0"/>
              </a:rPr>
              <a:t>Hulsman</a:t>
            </a:r>
            <a:endParaRPr lang="en-CA" sz="1400" dirty="0" smtClean="0">
              <a:solidFill>
                <a:schemeClr val="bg1">
                  <a:lumMod val="65000"/>
                </a:schemeClr>
              </a:solidFill>
              <a:latin typeface="Franklin Gothic Book" panose="020B0503020102020204" pitchFamily="34" charset="0"/>
            </a:endParaRPr>
          </a:p>
          <a:p>
            <a:pPr algn="ctr"/>
            <a:endParaRPr lang="en-CA" sz="1400" dirty="0" smtClean="0">
              <a:solidFill>
                <a:schemeClr val="bg1">
                  <a:lumMod val="65000"/>
                </a:schemeClr>
              </a:solidFill>
              <a:latin typeface="HelveticaNeueLT Std Thin" panose="020B0403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60288" y="5719271"/>
            <a:ext cx="3345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>
                    <a:lumMod val="75000"/>
                  </a:schemeClr>
                </a:solidFill>
                <a:latin typeface="Franklin Gothic Book" panose="020B0503020102020204" pitchFamily="34" charset="0"/>
              </a:rPr>
              <a:t>03.03.14</a:t>
            </a:r>
          </a:p>
          <a:p>
            <a:pPr algn="ctr"/>
            <a:r>
              <a:rPr lang="en-CA" sz="1400" b="1" dirty="0" smtClean="0">
                <a:solidFill>
                  <a:schemeClr val="bg1">
                    <a:lumMod val="75000"/>
                  </a:schemeClr>
                </a:solidFill>
                <a:latin typeface="Franklin Gothic Book" panose="020B0503020102020204" pitchFamily="34" charset="0"/>
              </a:rPr>
              <a:t>Won-Yong Oh</a:t>
            </a:r>
          </a:p>
        </p:txBody>
      </p:sp>
    </p:spTree>
    <p:extLst>
      <p:ext uri="{BB962C8B-B14F-4D97-AF65-F5344CB8AC3E}">
        <p14:creationId xmlns:p14="http://schemas.microsoft.com/office/powerpoint/2010/main" val="423257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7687241"/>
              </p:ext>
            </p:extLst>
          </p:nvPr>
        </p:nvGraphicFramePr>
        <p:xfrm>
          <a:off x="-74301" y="3789920"/>
          <a:ext cx="8709660" cy="2716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Rectangle 25"/>
          <p:cNvSpPr/>
          <p:nvPr/>
        </p:nvSpPr>
        <p:spPr>
          <a:xfrm>
            <a:off x="3880733" y="2120651"/>
            <a:ext cx="1289779" cy="963573"/>
          </a:xfrm>
          <a:prstGeom prst="rect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Rectangle 23"/>
          <p:cNvSpPr/>
          <p:nvPr/>
        </p:nvSpPr>
        <p:spPr>
          <a:xfrm>
            <a:off x="6529730" y="4380131"/>
            <a:ext cx="1534129" cy="510872"/>
          </a:xfrm>
          <a:prstGeom prst="rect">
            <a:avLst/>
          </a:prstGeom>
          <a:solidFill>
            <a:schemeClr val="tx2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3292392" y="5075500"/>
            <a:ext cx="1239597" cy="671099"/>
          </a:xfrm>
          <a:prstGeom prst="rect">
            <a:avLst/>
          </a:prstGeom>
          <a:solidFill>
            <a:schemeClr val="tx2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8089930" y="-111513"/>
            <a:ext cx="574010" cy="9032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8192800" y="248672"/>
            <a:ext cx="21521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>
                <a:solidFill>
                  <a:schemeClr val="bg1"/>
                </a:solidFill>
                <a:latin typeface="Calibri "/>
              </a:rPr>
              <a:t>2</a:t>
            </a:r>
            <a:endParaRPr lang="en-CA" sz="2200" b="1" dirty="0">
              <a:solidFill>
                <a:schemeClr val="bg1"/>
              </a:solidFill>
              <a:latin typeface="Calibri 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0712" y="4166610"/>
            <a:ext cx="605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48672"/>
            <a:ext cx="72923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spc="-3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overview</a:t>
            </a:r>
            <a:r>
              <a:rPr lang="en-CA" sz="7000" spc="-3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HelveticaNeueLT Std" panose="020B0604020202020204" pitchFamily="34" charset="0"/>
              </a:rPr>
              <a:t>.</a:t>
            </a:r>
            <a:endParaRPr lang="en-CA" sz="7000" spc="-300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33000"/>
                  </a:prstClr>
                </a:outerShdw>
              </a:effectLst>
              <a:latin typeface="HelveticaNeueLT Std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210" y="373394"/>
            <a:ext cx="403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NINTENDO</a:t>
            </a:r>
            <a:endParaRPr lang="en-CA" b="1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51529" y="4046943"/>
            <a:ext cx="1684531" cy="496290"/>
          </a:xfrm>
          <a:prstGeom prst="rect">
            <a:avLst/>
          </a:prstGeom>
          <a:solidFill>
            <a:schemeClr val="tx2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>
            <a:off x="851529" y="4010798"/>
            <a:ext cx="165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spc="-150" dirty="0" smtClean="0">
                <a:solidFill>
                  <a:schemeClr val="bg1"/>
                </a:solidFill>
              </a:rPr>
              <a:t>1980s *</a:t>
            </a:r>
            <a:endParaRPr lang="en-CA" sz="2400" b="1" spc="-15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8710" y="4289317"/>
            <a:ext cx="1657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Nintendo Beginnings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1489" y="3427946"/>
            <a:ext cx="8081010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9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TIMELINE &amp; SHARE PRICE</a:t>
            </a:r>
            <a:endParaRPr lang="en-CA" sz="1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65211" y="5052583"/>
            <a:ext cx="165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spc="-150" dirty="0" smtClean="0">
                <a:solidFill>
                  <a:schemeClr val="bg1"/>
                </a:solidFill>
                <a:latin typeface="+mj-lt"/>
              </a:rPr>
              <a:t>2001-2009 *</a:t>
            </a:r>
            <a:endParaRPr lang="en-CA" sz="2400" b="1" spc="-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92392" y="5331102"/>
            <a:ext cx="1657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Development </a:t>
            </a:r>
          </a:p>
          <a:p>
            <a:r>
              <a:rPr lang="en-CA" sz="12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Strategy</a:t>
            </a:r>
            <a:r>
              <a:rPr lang="en-CA" sz="1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 </a:t>
            </a:r>
            <a:r>
              <a:rPr lang="en-CA" sz="12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Shift</a:t>
            </a:r>
            <a:endParaRPr lang="en-CA" sz="1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29728" y="4358567"/>
            <a:ext cx="1711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pc="-150" dirty="0" smtClean="0">
                <a:solidFill>
                  <a:schemeClr val="bg1"/>
                </a:solidFill>
                <a:latin typeface="HelveticaNeueLT Std" panose="020B0604020202020204" pitchFamily="34" charset="0"/>
              </a:rPr>
              <a:t>2009 – present *</a:t>
            </a:r>
            <a:endParaRPr lang="en-CA" sz="2400" spc="-150" dirty="0">
              <a:solidFill>
                <a:schemeClr val="bg1"/>
              </a:solidFill>
              <a:latin typeface="HelveticaNeueLT Std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56910" y="4637086"/>
            <a:ext cx="1657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Current problems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886" y="2298616"/>
            <a:ext cx="906884" cy="47574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020858" y="2811562"/>
            <a:ext cx="1289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1">
                    <a:lumMod val="65000"/>
                  </a:schemeClr>
                </a:solidFill>
              </a:rPr>
              <a:t>  HARDWARE</a:t>
            </a:r>
            <a:endParaRPr lang="en-CA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310637" y="2120651"/>
            <a:ext cx="1289779" cy="963573"/>
          </a:xfrm>
          <a:prstGeom prst="rect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TextBox 30"/>
          <p:cNvSpPr txBox="1"/>
          <p:nvPr/>
        </p:nvSpPr>
        <p:spPr>
          <a:xfrm>
            <a:off x="5544605" y="2811562"/>
            <a:ext cx="1289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1">
                    <a:lumMod val="65000"/>
                  </a:schemeClr>
                </a:solidFill>
              </a:rPr>
              <a:t> SOFTWARE</a:t>
            </a:r>
            <a:endParaRPr lang="en-CA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450829" y="2124490"/>
            <a:ext cx="1289779" cy="963573"/>
          </a:xfrm>
          <a:prstGeom prst="rect">
            <a:avLst/>
          </a:prstGeom>
          <a:solidFill>
            <a:schemeClr val="tx1">
              <a:lumMod val="50000"/>
              <a:lumOff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TextBox 33"/>
          <p:cNvSpPr txBox="1"/>
          <p:nvPr/>
        </p:nvSpPr>
        <p:spPr>
          <a:xfrm>
            <a:off x="2520891" y="2816965"/>
            <a:ext cx="1289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1">
                    <a:lumMod val="65000"/>
                  </a:schemeClr>
                </a:solidFill>
              </a:rPr>
              <a:t>  DISTRIBUTION</a:t>
            </a:r>
            <a:endParaRPr lang="en-CA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3447" y="1598933"/>
            <a:ext cx="8081010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9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NINTENDO’S BACKGROUND</a:t>
            </a:r>
            <a:endParaRPr lang="en-CA" sz="1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665" y="2191526"/>
            <a:ext cx="745519" cy="71684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420" y="2158319"/>
            <a:ext cx="755987" cy="726911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7181507" y="6261886"/>
            <a:ext cx="3353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 </a:t>
            </a:r>
            <a:r>
              <a:rPr lang="en-CA" sz="1000" b="1" dirty="0" smtClean="0">
                <a:solidFill>
                  <a:schemeClr val="bg1"/>
                </a:solidFill>
              </a:rPr>
              <a:t>Source: Bloomberg</a:t>
            </a:r>
            <a:endParaRPr lang="en-CA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74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89930" y="-111513"/>
            <a:ext cx="574010" cy="9032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8192800" y="248672"/>
            <a:ext cx="21521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>
                <a:solidFill>
                  <a:schemeClr val="bg1"/>
                </a:solidFill>
                <a:latin typeface="Calibri "/>
              </a:rPr>
              <a:t>3</a:t>
            </a:r>
            <a:endParaRPr lang="en-CA" sz="2200" b="1" dirty="0">
              <a:solidFill>
                <a:schemeClr val="bg1"/>
              </a:solidFill>
              <a:latin typeface="Calibri 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13056" y="1912263"/>
            <a:ext cx="605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285750" y="248672"/>
            <a:ext cx="7498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spc="-3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issues</a:t>
            </a:r>
            <a:r>
              <a:rPr lang="en-CA" sz="7000" spc="-3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HelveticaNeueLT Std" panose="020B0604020202020204" pitchFamily="34" charset="0"/>
              </a:rPr>
              <a:t>.</a:t>
            </a:r>
            <a:endParaRPr lang="en-CA" sz="7000" spc="-300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33000"/>
                  </a:prstClr>
                </a:outerShdw>
              </a:effectLst>
              <a:latin typeface="HelveticaNeueLT Std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210" y="373394"/>
            <a:ext cx="403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STRATEGIC</a:t>
            </a:r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NeueLT Std Lt Cn" panose="020B0406020202030204" pitchFamily="34" charset="0"/>
              </a:rPr>
              <a:t> </a:t>
            </a:r>
            <a:endParaRPr lang="en-CA" b="1" spc="300" dirty="0">
              <a:solidFill>
                <a:schemeClr val="tx2">
                  <a:lumMod val="60000"/>
                  <a:lumOff val="40000"/>
                </a:schemeClr>
              </a:solidFill>
              <a:latin typeface="HelveticaNeueLT Std Lt Cn" panose="020B0406020202030204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64880189"/>
              </p:ext>
            </p:extLst>
          </p:nvPr>
        </p:nvGraphicFramePr>
        <p:xfrm>
          <a:off x="1689782" y="1732955"/>
          <a:ext cx="5488258" cy="4083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428818" y="6373504"/>
            <a:ext cx="2470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 smtClean="0">
                <a:solidFill>
                  <a:schemeClr val="bg1"/>
                </a:solidFill>
              </a:rPr>
              <a:t>Source: Global </a:t>
            </a:r>
            <a:r>
              <a:rPr lang="en-CA" sz="1000" dirty="0">
                <a:solidFill>
                  <a:schemeClr val="bg1"/>
                </a:solidFill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287331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89930" y="-111513"/>
            <a:ext cx="574010" cy="9032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8192800" y="248672"/>
            <a:ext cx="21521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solidFill>
                  <a:schemeClr val="bg1"/>
                </a:solidFill>
                <a:latin typeface="Calibri "/>
              </a:rPr>
              <a:t>4</a:t>
            </a:r>
            <a:endParaRPr lang="en-CA" sz="2200" b="1" dirty="0">
              <a:solidFill>
                <a:schemeClr val="bg1"/>
              </a:solidFill>
              <a:latin typeface="Calibri 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0276" y="1653848"/>
            <a:ext cx="605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400050" y="248672"/>
            <a:ext cx="7498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spc="-3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external</a:t>
            </a:r>
            <a:r>
              <a:rPr lang="en-CA" sz="7000" spc="-3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.</a:t>
            </a:r>
            <a:endParaRPr lang="en-CA" sz="7000" spc="-300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33000"/>
                  </a:prstClr>
                </a:outerShdw>
              </a:effectLst>
              <a:latin typeface="Franklin Gothic Book" panose="020B0503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50" y="1233557"/>
            <a:ext cx="403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ENVIRONMENT</a:t>
            </a:r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NeueLT Std Lt Cn" panose="020B0406020202030204" pitchFamily="34" charset="0"/>
              </a:rPr>
              <a:t> </a:t>
            </a:r>
            <a:endParaRPr lang="en-CA" b="1" spc="300" dirty="0">
              <a:solidFill>
                <a:schemeClr val="tx2">
                  <a:lumMod val="60000"/>
                  <a:lumOff val="40000"/>
                </a:schemeClr>
              </a:solidFill>
              <a:latin typeface="HelveticaNeueLT Std Lt Cn" panose="020B0406020202030204" pitchFamily="34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548561056"/>
              </p:ext>
            </p:extLst>
          </p:nvPr>
        </p:nvGraphicFramePr>
        <p:xfrm>
          <a:off x="1221755" y="2241690"/>
          <a:ext cx="6763633" cy="423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82930" y="1776621"/>
            <a:ext cx="8081010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9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 smtClean="0">
                <a:solidFill>
                  <a:schemeClr val="bg1"/>
                </a:solidFill>
                <a:latin typeface="Franklin Gothic Book" panose="020B0503020102020204" pitchFamily="34" charset="0"/>
              </a:rPr>
              <a:t>PORTER’S FIVE FORCES</a:t>
            </a:r>
            <a:endParaRPr lang="en-CA" sz="1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62497" y="3008065"/>
            <a:ext cx="48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2">
                    <a:lumMod val="90000"/>
                  </a:schemeClr>
                </a:solidFill>
              </a:rPr>
              <a:t>LOW</a:t>
            </a:r>
            <a:endParaRPr lang="en-CA" sz="12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09356" y="4520635"/>
            <a:ext cx="617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2">
                    <a:lumMod val="90000"/>
                  </a:schemeClr>
                </a:solidFill>
              </a:rPr>
              <a:t>HIGH</a:t>
            </a:r>
            <a:endParaRPr lang="en-CA" sz="12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28206" y="4520635"/>
            <a:ext cx="617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2">
                    <a:lumMod val="90000"/>
                  </a:schemeClr>
                </a:solidFill>
              </a:rPr>
              <a:t>HIGH</a:t>
            </a:r>
            <a:endParaRPr lang="en-CA" sz="12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55616" y="4503560"/>
            <a:ext cx="807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2">
                    <a:lumMod val="90000"/>
                  </a:schemeClr>
                </a:solidFill>
              </a:rPr>
              <a:t>MEDIUM</a:t>
            </a:r>
            <a:endParaRPr lang="en-CA" sz="12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40659" y="6113215"/>
            <a:ext cx="617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2">
                    <a:lumMod val="90000"/>
                  </a:schemeClr>
                </a:solidFill>
              </a:rPr>
              <a:t>HIGH</a:t>
            </a:r>
            <a:endParaRPr lang="en-CA" sz="1200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48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89930" y="-111513"/>
            <a:ext cx="574010" cy="9032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8192800" y="248672"/>
            <a:ext cx="21521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solidFill>
                  <a:schemeClr val="bg1"/>
                </a:solidFill>
                <a:latin typeface="Calibri "/>
              </a:rPr>
              <a:t>5</a:t>
            </a:r>
            <a:endParaRPr lang="en-CA" sz="2200" b="1" dirty="0">
              <a:solidFill>
                <a:schemeClr val="bg1"/>
              </a:solidFill>
              <a:latin typeface="Calibri 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050" y="248672"/>
            <a:ext cx="7498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spc="-3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internal</a:t>
            </a:r>
            <a:r>
              <a:rPr lang="en-CA" sz="7000" spc="-3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.</a:t>
            </a:r>
            <a:endParaRPr lang="en-CA" sz="7000" spc="-300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33000"/>
                  </a:prstClr>
                </a:outerShdw>
              </a:effectLst>
              <a:latin typeface="Franklin Gothic Book" panose="020B0503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50" y="1233557"/>
            <a:ext cx="403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ENVIRONMENT</a:t>
            </a:r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NeueLT Std Lt Cn" panose="020B0406020202030204" pitchFamily="34" charset="0"/>
              </a:rPr>
              <a:t> </a:t>
            </a:r>
            <a:endParaRPr lang="en-CA" b="1" spc="300" dirty="0">
              <a:solidFill>
                <a:schemeClr val="tx2">
                  <a:lumMod val="60000"/>
                  <a:lumOff val="40000"/>
                </a:schemeClr>
              </a:solidFill>
              <a:latin typeface="HelveticaNeueLT Std Lt Cn" panose="020B0406020202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2930" y="2710547"/>
            <a:ext cx="8081010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9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SWOT ANALYSIS</a:t>
            </a:r>
            <a:endParaRPr lang="en-CA" sz="1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2930" y="3116590"/>
            <a:ext cx="1979342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5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STRENGTHS</a:t>
            </a:r>
            <a:endParaRPr lang="en-CA" sz="1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17553" y="3116590"/>
            <a:ext cx="1874520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5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WEAKNESSES</a:t>
            </a:r>
            <a:endParaRPr lang="en-CA" sz="1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13481" y="3116590"/>
            <a:ext cx="1874520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5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OPPORTUNITIES</a:t>
            </a:r>
            <a:endParaRPr lang="en-CA" sz="1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09410" y="3116591"/>
            <a:ext cx="1954530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5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THREATS</a:t>
            </a:r>
            <a:endParaRPr lang="en-CA" sz="1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2930" y="3521700"/>
            <a:ext cx="1979342" cy="1169551"/>
          </a:xfrm>
          <a:prstGeom prst="rect">
            <a:avLst/>
          </a:prstGeom>
          <a:solidFill>
            <a:schemeClr val="tx1">
              <a:lumMod val="75000"/>
              <a:lumOff val="25000"/>
              <a:alpha val="21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 smtClean="0">
                <a:solidFill>
                  <a:schemeClr val="bg1"/>
                </a:solidFill>
                <a:latin typeface="+mj-lt"/>
              </a:rPr>
              <a:t>Targets casual gamers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 smtClean="0">
                <a:solidFill>
                  <a:schemeClr val="bg1"/>
                </a:solidFill>
                <a:latin typeface="+mj-lt"/>
              </a:rPr>
              <a:t>Strong brand recognition</a:t>
            </a:r>
          </a:p>
          <a:p>
            <a:endParaRPr lang="en-CA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17553" y="3521699"/>
            <a:ext cx="1874520" cy="1169551"/>
          </a:xfrm>
          <a:prstGeom prst="rect">
            <a:avLst/>
          </a:prstGeom>
          <a:solidFill>
            <a:schemeClr val="tx1">
              <a:lumMod val="75000"/>
              <a:lumOff val="25000"/>
              <a:alpha val="21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 smtClean="0">
                <a:solidFill>
                  <a:schemeClr val="bg1"/>
                </a:solidFill>
              </a:rPr>
              <a:t>Lacking technology innovation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 smtClean="0">
                <a:solidFill>
                  <a:schemeClr val="bg1"/>
                </a:solidFill>
              </a:rPr>
              <a:t>Poor marketing strategy</a:t>
            </a:r>
          </a:p>
          <a:p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13481" y="3521698"/>
            <a:ext cx="1874520" cy="1169551"/>
          </a:xfrm>
          <a:prstGeom prst="rect">
            <a:avLst/>
          </a:prstGeom>
          <a:solidFill>
            <a:schemeClr val="tx1">
              <a:lumMod val="75000"/>
              <a:lumOff val="25000"/>
              <a:alpha val="21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 smtClean="0">
                <a:solidFill>
                  <a:schemeClr val="bg1"/>
                </a:solidFill>
              </a:rPr>
              <a:t>More consumers staying home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 smtClean="0">
                <a:solidFill>
                  <a:schemeClr val="bg1"/>
                </a:solidFill>
              </a:rPr>
              <a:t>Gen Y nostalgia</a:t>
            </a:r>
          </a:p>
          <a:p>
            <a:endParaRPr lang="en-CA" sz="1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09410" y="3521697"/>
            <a:ext cx="1954530" cy="1169551"/>
          </a:xfrm>
          <a:prstGeom prst="rect">
            <a:avLst/>
          </a:prstGeom>
          <a:solidFill>
            <a:schemeClr val="tx1">
              <a:lumMod val="75000"/>
              <a:lumOff val="25000"/>
              <a:alpha val="21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 smtClean="0">
                <a:solidFill>
                  <a:schemeClr val="bg1"/>
                </a:solidFill>
              </a:rPr>
              <a:t>Mobile gaming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400" dirty="0" smtClean="0">
                <a:solidFill>
                  <a:schemeClr val="bg1"/>
                </a:solidFill>
              </a:rPr>
              <a:t>Short product life cycles</a:t>
            </a:r>
          </a:p>
          <a:p>
            <a:endParaRPr lang="en-CA" sz="1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51428" y="6267103"/>
            <a:ext cx="26476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 smtClean="0">
                <a:solidFill>
                  <a:schemeClr val="bg1"/>
                </a:solidFill>
              </a:rPr>
              <a:t>Source: Global </a:t>
            </a:r>
            <a:r>
              <a:rPr lang="en-CA" sz="1000" dirty="0">
                <a:solidFill>
                  <a:schemeClr val="bg1"/>
                </a:solidFill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389084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89930" y="-111513"/>
            <a:ext cx="574010" cy="9032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8192800" y="248672"/>
            <a:ext cx="21521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solidFill>
                  <a:schemeClr val="bg1"/>
                </a:solidFill>
                <a:latin typeface="Calibri "/>
              </a:rPr>
              <a:t>6</a:t>
            </a:r>
            <a:endParaRPr lang="en-CA" sz="2200" b="1" dirty="0">
              <a:solidFill>
                <a:schemeClr val="bg1"/>
              </a:solidFill>
              <a:latin typeface="Calibri 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050" y="248672"/>
            <a:ext cx="7498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spc="-3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financial</a:t>
            </a:r>
            <a:r>
              <a:rPr lang="en-CA" sz="7000" spc="-3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.</a:t>
            </a:r>
            <a:endParaRPr lang="en-CA" sz="7000" spc="-300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33000"/>
                  </a:prstClr>
                </a:outerShdw>
              </a:effectLst>
              <a:latin typeface="Franklin Gothic Book" panose="020B0503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50" y="1233557"/>
            <a:ext cx="403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ANALYSIS</a:t>
            </a:r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NeueLT Std Lt Cn" panose="020B0406020202030204" pitchFamily="34" charset="0"/>
              </a:rPr>
              <a:t> </a:t>
            </a:r>
            <a:endParaRPr lang="en-CA" b="1" spc="300" dirty="0">
              <a:solidFill>
                <a:schemeClr val="tx2">
                  <a:lumMod val="60000"/>
                  <a:lumOff val="40000"/>
                </a:schemeClr>
              </a:solidFill>
              <a:latin typeface="HelveticaNeueLT Std Lt Cn" panose="020B0406020202030204" pitchFamily="34" charset="0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1556936"/>
              </p:ext>
            </p:extLst>
          </p:nvPr>
        </p:nvGraphicFramePr>
        <p:xfrm>
          <a:off x="1044313" y="2243476"/>
          <a:ext cx="7507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82930" y="1776621"/>
            <a:ext cx="8081010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9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QUICK RATIO &amp; ROI COMPARISONS</a:t>
            </a:r>
            <a:endParaRPr lang="en-CA" sz="14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91589" y="5601897"/>
            <a:ext cx="1979342" cy="738664"/>
          </a:xfrm>
          <a:prstGeom prst="rect">
            <a:avLst/>
          </a:prstGeom>
          <a:solidFill>
            <a:schemeClr val="tx1">
              <a:lumMod val="75000"/>
              <a:lumOff val="25000"/>
              <a:alpha val="51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CA" sz="1400" dirty="0" smtClean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CA" sz="1400" dirty="0" smtClean="0">
                <a:solidFill>
                  <a:schemeClr val="bg1"/>
                </a:solidFill>
                <a:latin typeface="+mj-lt"/>
              </a:rPr>
              <a:t>Deflationary Yen</a:t>
            </a:r>
          </a:p>
          <a:p>
            <a:pPr algn="ctr"/>
            <a:endParaRPr lang="en-CA" sz="1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95962" y="5601897"/>
            <a:ext cx="1979342" cy="738664"/>
          </a:xfrm>
          <a:prstGeom prst="rect">
            <a:avLst/>
          </a:prstGeom>
          <a:solidFill>
            <a:schemeClr val="tx1">
              <a:lumMod val="75000"/>
              <a:lumOff val="2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3971534" y="5817340"/>
            <a:ext cx="1979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chemeClr val="bg1"/>
                </a:solidFill>
                <a:latin typeface="+mj-lt"/>
              </a:rPr>
              <a:t>Low Wii U Sales</a:t>
            </a:r>
            <a:endParaRPr lang="en-CA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800335" y="5601897"/>
            <a:ext cx="1979342" cy="738664"/>
          </a:xfrm>
          <a:prstGeom prst="rect">
            <a:avLst/>
          </a:prstGeom>
          <a:solidFill>
            <a:schemeClr val="tx1">
              <a:lumMod val="75000"/>
              <a:lumOff val="25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/>
          <p:cNvSpPr txBox="1"/>
          <p:nvPr/>
        </p:nvSpPr>
        <p:spPr>
          <a:xfrm>
            <a:off x="5800335" y="5709618"/>
            <a:ext cx="1979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  <a:latin typeface="+mj-lt"/>
              </a:rPr>
              <a:t>Short of Analyst </a:t>
            </a:r>
            <a:br>
              <a:rPr lang="en-CA" sz="1400" dirty="0" smtClean="0">
                <a:solidFill>
                  <a:schemeClr val="bg1"/>
                </a:solidFill>
                <a:latin typeface="+mj-lt"/>
              </a:rPr>
            </a:br>
            <a:r>
              <a:rPr lang="en-CA" sz="1400" dirty="0" smtClean="0">
                <a:solidFill>
                  <a:schemeClr val="bg1"/>
                </a:solidFill>
                <a:latin typeface="+mj-lt"/>
              </a:rPr>
              <a:t>Expectations</a:t>
            </a:r>
            <a:endParaRPr lang="en-CA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2930" y="5023559"/>
            <a:ext cx="8081010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9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POTENTIAL REASONS</a:t>
            </a:r>
            <a:endParaRPr lang="en-CA" sz="1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29866" y="4723477"/>
            <a:ext cx="38883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 smtClean="0">
                <a:solidFill>
                  <a:schemeClr val="bg1"/>
                </a:solidFill>
              </a:rPr>
              <a:t>Source: S&amp;P </a:t>
            </a:r>
            <a:r>
              <a:rPr lang="en-CA" sz="1000" dirty="0">
                <a:solidFill>
                  <a:schemeClr val="bg1"/>
                </a:solidFill>
              </a:rPr>
              <a:t>Capital IQ</a:t>
            </a:r>
          </a:p>
        </p:txBody>
      </p:sp>
    </p:spTree>
    <p:extLst>
      <p:ext uri="{BB962C8B-B14F-4D97-AF65-F5344CB8AC3E}">
        <p14:creationId xmlns:p14="http://schemas.microsoft.com/office/powerpoint/2010/main" val="165701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89930" y="-111513"/>
            <a:ext cx="574010" cy="9032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8192800" y="248672"/>
            <a:ext cx="21521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solidFill>
                  <a:schemeClr val="bg1"/>
                </a:solidFill>
              </a:rPr>
              <a:t>7</a:t>
            </a:r>
            <a:endParaRPr lang="en-CA" sz="2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050" y="248672"/>
            <a:ext cx="7498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spc="-3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market</a:t>
            </a:r>
            <a:r>
              <a:rPr lang="en-CA" sz="7000" spc="-3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.</a:t>
            </a:r>
            <a:endParaRPr lang="en-CA" sz="7000" spc="-300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33000"/>
                  </a:prstClr>
                </a:outerShdw>
              </a:effectLst>
              <a:latin typeface="Franklin Gothic Book" panose="020B0503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50" y="1233557"/>
            <a:ext cx="403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ANALYSIS</a:t>
            </a:r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NeueLT Std Lt Cn" panose="020B0406020202030204" pitchFamily="34" charset="0"/>
              </a:rPr>
              <a:t>  </a:t>
            </a:r>
            <a:endParaRPr lang="en-CA" b="1" spc="300" dirty="0">
              <a:solidFill>
                <a:schemeClr val="tx2">
                  <a:lumMod val="60000"/>
                  <a:lumOff val="40000"/>
                </a:schemeClr>
              </a:solidFill>
              <a:latin typeface="HelveticaNeueLT Std Lt Cn" panose="020B0406020202030204" pitchFamily="34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6864337"/>
              </p:ext>
            </p:extLst>
          </p:nvPr>
        </p:nvGraphicFramePr>
        <p:xfrm>
          <a:off x="1817858" y="2343090"/>
          <a:ext cx="5355856" cy="339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887794" y="1955533"/>
            <a:ext cx="5722374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9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14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NINTENDO MARKET SHARE</a:t>
            </a:r>
            <a:endParaRPr lang="en-CA" sz="14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94669" y="6391139"/>
            <a:ext cx="31645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 smtClean="0">
                <a:solidFill>
                  <a:schemeClr val="bg1"/>
                </a:solidFill>
              </a:rPr>
              <a:t>Source: Capital </a:t>
            </a:r>
            <a:r>
              <a:rPr lang="en-CA" sz="1000" dirty="0">
                <a:solidFill>
                  <a:schemeClr val="bg1"/>
                </a:solidFill>
              </a:rPr>
              <a:t>IQ &amp; Passport</a:t>
            </a:r>
          </a:p>
        </p:txBody>
      </p:sp>
    </p:spTree>
    <p:extLst>
      <p:ext uri="{BB962C8B-B14F-4D97-AF65-F5344CB8AC3E}">
        <p14:creationId xmlns:p14="http://schemas.microsoft.com/office/powerpoint/2010/main" val="203820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089930" y="-111513"/>
            <a:ext cx="574010" cy="9032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8192800" y="248672"/>
            <a:ext cx="21521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>
                <a:solidFill>
                  <a:schemeClr val="bg1"/>
                </a:solidFill>
                <a:latin typeface="Calibri "/>
              </a:rPr>
              <a:t>8</a:t>
            </a:r>
            <a:endParaRPr lang="en-CA" sz="2200" b="1" dirty="0">
              <a:solidFill>
                <a:schemeClr val="bg1"/>
              </a:solidFill>
              <a:latin typeface="Calibri 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050" y="248672"/>
            <a:ext cx="7498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spc="-3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data</a:t>
            </a:r>
            <a:r>
              <a:rPr lang="en-CA" sz="7000" spc="-3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.</a:t>
            </a:r>
            <a:endParaRPr lang="en-CA" sz="7000" spc="-300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33000"/>
                  </a:prstClr>
                </a:outerShdw>
              </a:effectLst>
              <a:latin typeface="Franklin Gothic Book" panose="020B0503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50" y="1233557"/>
            <a:ext cx="403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SOURCES</a:t>
            </a:r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elveticaNeueLT Std Lt Cn" panose="020B0406020202030204" pitchFamily="34" charset="0"/>
              </a:rPr>
              <a:t> </a:t>
            </a:r>
            <a:endParaRPr lang="en-CA" b="1" spc="300" dirty="0">
              <a:solidFill>
                <a:schemeClr val="tx2">
                  <a:lumMod val="60000"/>
                  <a:lumOff val="40000"/>
                </a:schemeClr>
              </a:solidFill>
              <a:latin typeface="HelveticaNeueLT Std Lt Cn" panose="020B040602020203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497199"/>
              </p:ext>
            </p:extLst>
          </p:nvPr>
        </p:nvGraphicFramePr>
        <p:xfrm>
          <a:off x="1634543" y="2646471"/>
          <a:ext cx="6096000" cy="2189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1600"/>
                <a:gridCol w="2742400"/>
                <a:gridCol w="2032000"/>
              </a:tblGrid>
              <a:tr h="297145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Analysis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Person Responsible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Sources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Internal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2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Furla</a:t>
                      </a:r>
                      <a:r>
                        <a:rPr lang="en-CA" sz="1600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Lau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2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Global</a:t>
                      </a:r>
                      <a:r>
                        <a:rPr lang="en-CA" sz="1600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Data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26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Internal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5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Justin </a:t>
                      </a:r>
                      <a:r>
                        <a:rPr lang="en-CA" sz="1600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Pon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5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NetAdvantage</a:t>
                      </a:r>
                      <a:endParaRPr lang="en-CA" sz="1600" dirty="0" smtClean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59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Financial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2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Jessica </a:t>
                      </a:r>
                      <a:r>
                        <a:rPr lang="en-CA" sz="1600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Hulsman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2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Bloomberg,</a:t>
                      </a:r>
                      <a:r>
                        <a:rPr lang="en-CA" sz="1600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Capital IQ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21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External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Emily Zhao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5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EBSCO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54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External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Ba-</a:t>
                      </a:r>
                      <a:r>
                        <a:rPr lang="en-CA" sz="1600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Cuong</a:t>
                      </a:r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 Phan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>
                          <a:solidFill>
                            <a:schemeClr val="bg1"/>
                          </a:solidFill>
                          <a:latin typeface="+mj-lt"/>
                        </a:rPr>
                        <a:t>Passport,</a:t>
                      </a:r>
                      <a:r>
                        <a:rPr lang="en-CA" sz="1600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EDGAR</a:t>
                      </a:r>
                      <a:endParaRPr lang="en-CA" sz="16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alpha val="4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600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7356" y="2330605"/>
            <a:ext cx="605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2330605" y="2330605"/>
            <a:ext cx="5597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0" spc="-300" dirty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t</a:t>
            </a:r>
            <a:r>
              <a:rPr lang="en-CA" sz="8000" spc="-3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hank you</a:t>
            </a:r>
            <a:r>
              <a:rPr lang="en-CA" sz="7000" spc="-3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33000"/>
                    </a:prstClr>
                  </a:outerShdw>
                </a:effectLst>
                <a:latin typeface="Franklin Gothic Book" panose="020B0503020102020204" pitchFamily="34" charset="0"/>
              </a:rPr>
              <a:t>.</a:t>
            </a:r>
            <a:endParaRPr lang="en-CA" sz="7000" spc="-300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33000"/>
                  </a:prstClr>
                </a:outerShdw>
              </a:effectLst>
              <a:latin typeface="Franklin Gothic Book" panose="020B0503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45726" y="5229616"/>
            <a:ext cx="403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spc="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ANY QUESTIONS?</a:t>
            </a:r>
            <a:endParaRPr lang="en-CA" b="1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089930" y="-111513"/>
            <a:ext cx="574010" cy="90324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8181649" y="204067"/>
            <a:ext cx="21521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>
                <a:solidFill>
                  <a:schemeClr val="bg1"/>
                </a:solidFill>
                <a:latin typeface="Calibri "/>
              </a:rPr>
              <a:t>9</a:t>
            </a:r>
            <a:endParaRPr lang="en-CA" sz="2200" b="1" dirty="0">
              <a:solidFill>
                <a:schemeClr val="bg1"/>
              </a:solidFill>
              <a:latin typeface="Calibri 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101" y="3807912"/>
            <a:ext cx="1423536" cy="142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70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2882</TotalTime>
  <Words>459</Words>
  <Application>Microsoft Office PowerPoint</Application>
  <PresentationFormat>On-screen Show (4:3)</PresentationFormat>
  <Paragraphs>145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Arial Rounded MT Bold</vt:lpstr>
      <vt:lpstr>Calibri</vt:lpstr>
      <vt:lpstr>Calibri </vt:lpstr>
      <vt:lpstr>Calibri Light</vt:lpstr>
      <vt:lpstr>Franklin Gothic Book</vt:lpstr>
      <vt:lpstr>HelveticaNeueLT Std</vt:lpstr>
      <vt:lpstr>HelveticaNeueLT Std Lt Cn</vt:lpstr>
      <vt:lpstr>HelveticaNeueLT Std Thin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BC Phan</dc:creator>
  <cp:lastModifiedBy>BC Phan</cp:lastModifiedBy>
  <cp:revision>42</cp:revision>
  <cp:lastPrinted>2014-03-03T19:15:49Z</cp:lastPrinted>
  <dcterms:created xsi:type="dcterms:W3CDTF">2014-03-01T22:02:31Z</dcterms:created>
  <dcterms:modified xsi:type="dcterms:W3CDTF">2014-03-03T22:05:18Z</dcterms:modified>
</cp:coreProperties>
</file>