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9" r:id="rId4"/>
    <p:sldId id="265" r:id="rId5"/>
    <p:sldId id="259" r:id="rId6"/>
    <p:sldId id="260" r:id="rId7"/>
    <p:sldId id="261" r:id="rId8"/>
    <p:sldId id="266" r:id="rId9"/>
    <p:sldId id="267" r:id="rId10"/>
    <p:sldId id="268" r:id="rId11"/>
    <p:sldId id="262"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924" autoAdjust="0"/>
  </p:normalViewPr>
  <p:slideViewPr>
    <p:cSldViewPr snapToGrid="0" snapToObjects="1">
      <p:cViewPr varScale="1">
        <p:scale>
          <a:sx n="84" d="100"/>
          <a:sy n="84" d="100"/>
        </p:scale>
        <p:origin x="223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3FB8F-C900-1D41-91D7-3CF1F504BAD4}" type="datetimeFigureOut">
              <a:rPr lang="en-US" smtClean="0"/>
              <a:t>5/7/2014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07C62C-B058-9249-AFD2-FA361FDBF372}" type="slidenum">
              <a:rPr lang="en-US" smtClean="0"/>
              <a:t>‹N°›</a:t>
            </a:fld>
            <a:endParaRPr lang="en-US"/>
          </a:p>
        </p:txBody>
      </p:sp>
    </p:spTree>
    <p:extLst>
      <p:ext uri="{BB962C8B-B14F-4D97-AF65-F5344CB8AC3E}">
        <p14:creationId xmlns:p14="http://schemas.microsoft.com/office/powerpoint/2010/main" val="39609142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ANT:</a:t>
            </a:r>
            <a:br>
              <a:rPr lang="en-US" b="1" dirty="0" smtClean="0"/>
            </a:br>
            <a:r>
              <a:rPr lang="en-US" dirty="0" smtClean="0"/>
              <a:t>Good morning and welcome to our Management 110 presentation. As</a:t>
            </a:r>
            <a:r>
              <a:rPr lang="en-US" baseline="0" dirty="0" smtClean="0"/>
              <a:t> you can see, our project is focused on Blackberry, and throughout this presentation we will discuss our findings which occurred when we probed the question “why has Blackberry declined in the mobile phone market?”</a:t>
            </a:r>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a:t>
            </a:fld>
            <a:endParaRPr lang="en-US"/>
          </a:p>
        </p:txBody>
      </p:sp>
    </p:spTree>
    <p:extLst>
      <p:ext uri="{BB962C8B-B14F-4D97-AF65-F5344CB8AC3E}">
        <p14:creationId xmlns:p14="http://schemas.microsoft.com/office/powerpoint/2010/main" val="2549938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NASSER</a:t>
            </a:r>
            <a:r>
              <a:rPr lang="en-GB" b="1" baseline="0" dirty="0" smtClean="0"/>
              <a:t> AND CAMILLA:</a:t>
            </a:r>
            <a:br>
              <a:rPr lang="en-GB" b="1" baseline="0" dirty="0" smtClean="0"/>
            </a:br>
            <a:r>
              <a:rPr lang="en-GB" b="1" dirty="0" smtClean="0"/>
              <a:t>How did Blackberry’s finances lead to their decline in the mobile phone market?</a:t>
            </a:r>
          </a:p>
          <a:p>
            <a:endParaRPr lang="en-GB" sz="1200" kern="1200" dirty="0" smtClean="0">
              <a:solidFill>
                <a:schemeClr val="tx1"/>
              </a:solidFill>
              <a:effectLst/>
              <a:latin typeface="+mn-lt"/>
              <a:ea typeface="+mn-ea"/>
              <a:cs typeface="+mn-cs"/>
            </a:endParaRPr>
          </a:p>
          <a:p>
            <a:pPr rtl="0"/>
            <a:r>
              <a:rPr lang="en-GB" dirty="0" smtClean="0">
                <a:effectLst/>
              </a:rPr>
              <a:t>The most important feature that Blackberry had was BBM, as the handheld device in itself was weak and incapable of competing with other products emerging in the market. The CEO, John Chen, tried to emphasise the abilities of the software and services rather than the device, which through our research has found was less powerful than other smartphones. Due to lack of innovation, Apple and Android offered a more interactive experience through improved camera quality, applications and internet speed. </a:t>
            </a:r>
          </a:p>
          <a:p>
            <a:pPr rtl="0"/>
            <a:endParaRPr lang="en-GB" dirty="0" smtClean="0">
              <a:effectLst/>
            </a:endParaRPr>
          </a:p>
          <a:p>
            <a:pPr rtl="0"/>
            <a:r>
              <a:rPr lang="en-GB" dirty="0" smtClean="0">
                <a:effectLst/>
              </a:rPr>
              <a:t>September 2013 it was reported that 4,500 jobs were lost and Blackberry were writing off $960 million of inventory for the financial second quarter. This lead to shares dropping by 17% and they are still continuing to drop. </a:t>
            </a:r>
          </a:p>
          <a:p>
            <a:pPr rtl="0"/>
            <a:endParaRPr lang="en-GB" dirty="0" smtClean="0">
              <a:effectLst/>
            </a:endParaRPr>
          </a:p>
          <a:p>
            <a:pPr rtl="0"/>
            <a:r>
              <a:rPr lang="en-GB" dirty="0" smtClean="0">
                <a:effectLst/>
              </a:rPr>
              <a:t>Our primary research concluded that Blackberry devices are not worth their price as other smartphones are more powerful and are similarly priced. This indicates that after a consumer used a Blackberry, they would not purchase another as they were aware of its </a:t>
            </a:r>
            <a:r>
              <a:rPr lang="en-GB" dirty="0" err="1" smtClean="0">
                <a:effectLst/>
              </a:rPr>
              <a:t>incapabilities</a:t>
            </a:r>
            <a:r>
              <a:rPr lang="en-GB" dirty="0" smtClean="0">
                <a:effectLst/>
              </a:rPr>
              <a:t>, however the consumers indicate that they repeatedly purchase iPhones as they "never let [them] down."</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10</a:t>
            </a:fld>
            <a:endParaRPr lang="en-US"/>
          </a:p>
        </p:txBody>
      </p:sp>
    </p:spTree>
    <p:extLst>
      <p:ext uri="{BB962C8B-B14F-4D97-AF65-F5344CB8AC3E}">
        <p14:creationId xmlns:p14="http://schemas.microsoft.com/office/powerpoint/2010/main" val="3152191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there </a:t>
            </a:r>
            <a:r>
              <a:rPr lang="en-US" sz="1200" kern="1200" dirty="0" smtClean="0">
                <a:solidFill>
                  <a:schemeClr val="tx1"/>
                </a:solidFill>
                <a:effectLst/>
                <a:latin typeface="+mn-lt"/>
                <a:ea typeface="+mn-ea"/>
                <a:cs typeface="+mn-cs"/>
              </a:rPr>
              <a:t>are three reasons to blackberry’s decline one the mobile phone market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most important one being Poor marketing</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first, their target audience was people related to business but as their brand penetrated the market they tried to get the young audience which failed due to their poor brand image, the fact that they didn’t listen to what customers wanted from them and devices that were too expensive while not justifying it’s price with outstanding quality.</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 The second factor for their failure is management</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They didn’t keep up with competition and popular trends on the smartphone technology market by stubbornly doing things that customers didn’t want such as full keyboards, Poor maintenance of their service, which gave them an image of being unreliable and the company’s leaders failed to recognize that android and apple were threats which lead to the brand being completely obsolete.</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Finally, there were some trouble with their finance.</a:t>
            </a:r>
            <a:endParaRPr lang="fr-FR" sz="1200" kern="1200" dirty="0" smtClean="0">
              <a:solidFill>
                <a:schemeClr val="tx1"/>
              </a:solidFill>
              <a:effectLst/>
              <a:latin typeface="+mn-lt"/>
              <a:ea typeface="+mn-ea"/>
              <a:cs typeface="+mn-cs"/>
            </a:endParaRPr>
          </a:p>
          <a:p>
            <a:r>
              <a:rPr lang="en-US" sz="1200" kern="120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company kept pushing forward the BBM instead of researching innovative ideas or enhancing user’s experience on their phone.</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situation ultimately lead to blackberry losing shares, having to write off massive amount of inventory and having to shut down jobs.</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Blackberry’s failure is now a good example for other companies since it shows us that nobody is safe from decline if they don’t keep innovating and having a close relationship with customers.</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11</a:t>
            </a:fld>
            <a:endParaRPr lang="en-US"/>
          </a:p>
        </p:txBody>
      </p:sp>
    </p:spTree>
    <p:extLst>
      <p:ext uri="{BB962C8B-B14F-4D97-AF65-F5344CB8AC3E}">
        <p14:creationId xmlns:p14="http://schemas.microsoft.com/office/powerpoint/2010/main" val="744249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ANT:</a:t>
            </a:r>
          </a:p>
          <a:p>
            <a:r>
              <a:rPr lang="en-US" sz="1200" kern="1200" dirty="0" smtClean="0">
                <a:solidFill>
                  <a:schemeClr val="tx1"/>
                </a:solidFill>
                <a:effectLst/>
                <a:latin typeface="+mn-lt"/>
                <a:ea typeface="+mn-ea"/>
                <a:cs typeface="+mn-cs"/>
              </a:rPr>
              <a:t>This project has allowed us to learn and practice key skills necessary for our future. </a:t>
            </a:r>
            <a:r>
              <a:rPr lang="fr-FR" sz="1200" kern="1200" dirty="0" err="1" smtClean="0">
                <a:solidFill>
                  <a:schemeClr val="tx1"/>
                </a:solidFill>
                <a:effectLst/>
                <a:latin typeface="+mn-lt"/>
                <a:ea typeface="+mn-ea"/>
                <a:cs typeface="+mn-cs"/>
              </a:rPr>
              <a:t>We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adapted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ourselves</a:t>
            </a:r>
            <a:r>
              <a:rPr lang="fr-FR" sz="1200" kern="1200" dirty="0" smtClean="0">
                <a:solidFill>
                  <a:schemeClr val="tx1"/>
                </a:solidFill>
                <a:effectLst/>
                <a:latin typeface="+mn-lt"/>
                <a:ea typeface="+mn-ea"/>
                <a:cs typeface="+mn-cs"/>
              </a:rPr>
              <a:t> to the </a:t>
            </a:r>
            <a:r>
              <a:rPr lang="fr-FR" sz="1200" kern="1200" dirty="0" err="1" smtClean="0">
                <a:solidFill>
                  <a:schemeClr val="tx1"/>
                </a:solidFill>
                <a:effectLst/>
                <a:latin typeface="+mn-lt"/>
                <a:ea typeface="+mn-ea"/>
                <a:cs typeface="+mn-cs"/>
              </a:rPr>
              <a:t>challenging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circumstances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developed</a:t>
            </a:r>
            <a:r>
              <a:rPr lang="fr-FR" sz="1200" kern="1200" dirty="0" smtClean="0">
                <a:solidFill>
                  <a:schemeClr val="tx1"/>
                </a:solidFill>
                <a:effectLst/>
                <a:latin typeface="+mn-lt"/>
                <a:ea typeface="+mn-ea"/>
                <a:cs typeface="+mn-cs"/>
              </a:rPr>
              <a:t> communication </a:t>
            </a:r>
            <a:r>
              <a:rPr lang="fr-FR" sz="1200" kern="1200" dirty="0" err="1" smtClean="0">
                <a:solidFill>
                  <a:schemeClr val="tx1"/>
                </a:solidFill>
                <a:effectLst/>
                <a:latin typeface="+mn-lt"/>
                <a:ea typeface="+mn-ea"/>
                <a:cs typeface="+mn-cs"/>
              </a:rPr>
              <a:t>skills</a:t>
            </a:r>
            <a:r>
              <a:rPr lang="fr-FR" sz="1200" kern="1200" dirty="0" smtClean="0">
                <a:solidFill>
                  <a:schemeClr val="tx1"/>
                </a:solidFill>
                <a:effectLst/>
                <a:latin typeface="+mn-lt"/>
                <a:ea typeface="+mn-ea"/>
                <a:cs typeface="+mn-cs"/>
              </a:rPr>
              <a:t> and </a:t>
            </a:r>
            <a:r>
              <a:rPr lang="fr-FR" sz="1200" kern="1200" dirty="0" err="1" smtClean="0">
                <a:solidFill>
                  <a:schemeClr val="tx1"/>
                </a:solidFill>
                <a:effectLst/>
                <a:latin typeface="+mn-lt"/>
                <a:ea typeface="+mn-ea"/>
                <a:cs typeface="+mn-cs"/>
              </a:rPr>
              <a:t>cooperated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with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each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other</a:t>
            </a:r>
            <a:r>
              <a:rPr lang="fr-FR" sz="1200" kern="1200" dirty="0" smtClean="0">
                <a:solidFill>
                  <a:schemeClr val="tx1"/>
                </a:solidFill>
                <a:effectLst/>
                <a:latin typeface="+mn-lt"/>
                <a:ea typeface="+mn-ea"/>
                <a:cs typeface="+mn-cs"/>
              </a:rPr>
              <a:t> in </a:t>
            </a:r>
            <a:r>
              <a:rPr lang="fr-FR" sz="1200" kern="1200" dirty="0" err="1" smtClean="0">
                <a:solidFill>
                  <a:schemeClr val="tx1"/>
                </a:solidFill>
                <a:effectLst/>
                <a:latin typeface="+mn-lt"/>
                <a:ea typeface="+mn-ea"/>
                <a:cs typeface="+mn-cs"/>
              </a:rPr>
              <a:t>order</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accomplish</a:t>
            </a:r>
            <a:r>
              <a:rPr lang="fr-FR" sz="1200" kern="1200" dirty="0" smtClean="0">
                <a:solidFill>
                  <a:schemeClr val="tx1"/>
                </a:solidFill>
                <a:effectLst/>
                <a:latin typeface="+mn-lt"/>
                <a:ea typeface="+mn-ea"/>
                <a:cs typeface="+mn-cs"/>
              </a:rPr>
              <a:t> a </a:t>
            </a:r>
            <a:r>
              <a:rPr lang="fr-FR" sz="1200" kern="1200" dirty="0" err="1" smtClean="0">
                <a:solidFill>
                  <a:schemeClr val="tx1"/>
                </a:solidFill>
                <a:effectLst/>
                <a:latin typeface="+mn-lt"/>
                <a:ea typeface="+mn-ea"/>
                <a:cs typeface="+mn-cs"/>
              </a:rPr>
              <a:t>common</a:t>
            </a:r>
            <a:r>
              <a:rPr lang="fr-FR" sz="1200" kern="1200" dirty="0" smtClean="0">
                <a:solidFill>
                  <a:schemeClr val="tx1"/>
                </a:solidFill>
                <a:effectLst/>
                <a:latin typeface="+mn-lt"/>
                <a:ea typeface="+mn-ea"/>
                <a:cs typeface="+mn-cs"/>
              </a:rPr>
              <a:t> goal of </a:t>
            </a:r>
            <a:r>
              <a:rPr lang="fr-FR" sz="1200" kern="1200" dirty="0" err="1" smtClean="0">
                <a:solidFill>
                  <a:schemeClr val="tx1"/>
                </a:solidFill>
                <a:effectLst/>
                <a:latin typeface="+mn-lt"/>
                <a:ea typeface="+mn-ea"/>
                <a:cs typeface="+mn-cs"/>
              </a:rPr>
              <a:t>completing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this</a:t>
            </a:r>
            <a:r>
              <a:rPr lang="fr-FR" sz="1200" kern="1200" dirty="0" smtClean="0">
                <a:solidFill>
                  <a:schemeClr val="tx1"/>
                </a:solidFill>
                <a:effectLst/>
                <a:latin typeface="+mn-lt"/>
                <a:ea typeface="+mn-ea"/>
                <a:cs typeface="+mn-cs"/>
              </a:rPr>
              <a:t> report. </a:t>
            </a:r>
          </a:p>
          <a:p>
            <a:r>
              <a:rPr lang="fr-FR" sz="1200" kern="1200" dirty="0" smtClean="0">
                <a:solidFill>
                  <a:schemeClr val="tx1"/>
                </a:solidFill>
                <a:effectLst/>
                <a:latin typeface="+mn-lt"/>
                <a:ea typeface="+mn-ea"/>
                <a:cs typeface="+mn-cs"/>
              </a:rPr>
              <a:t>A </a:t>
            </a:r>
            <a:r>
              <a:rPr lang="fr-FR" sz="1200" kern="1200" dirty="0" err="1" smtClean="0">
                <a:solidFill>
                  <a:schemeClr val="tx1"/>
                </a:solidFill>
                <a:effectLst/>
                <a:latin typeface="+mn-lt"/>
                <a:ea typeface="+mn-ea"/>
                <a:cs typeface="+mn-cs"/>
              </a:rPr>
              <a:t>fair</a:t>
            </a:r>
            <a:r>
              <a:rPr lang="fr-FR" sz="1200" kern="1200" dirty="0" smtClean="0">
                <a:solidFill>
                  <a:schemeClr val="tx1"/>
                </a:solidFill>
                <a:effectLst/>
                <a:latin typeface="+mn-lt"/>
                <a:ea typeface="+mn-ea"/>
                <a:cs typeface="+mn-cs"/>
              </a:rPr>
              <a:t> division of </a:t>
            </a:r>
            <a:r>
              <a:rPr lang="fr-FR" sz="1200" kern="1200" dirty="0" err="1" smtClean="0">
                <a:solidFill>
                  <a:schemeClr val="tx1"/>
                </a:solidFill>
                <a:effectLst/>
                <a:latin typeface="+mn-lt"/>
                <a:ea typeface="+mn-ea"/>
                <a:cs typeface="+mn-cs"/>
              </a:rPr>
              <a:t>tasks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was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certainly</a:t>
            </a:r>
            <a:r>
              <a:rPr lang="fr-FR" sz="1200" kern="1200" dirty="0" smtClean="0">
                <a:solidFill>
                  <a:schemeClr val="tx1"/>
                </a:solidFill>
                <a:effectLst/>
                <a:latin typeface="+mn-lt"/>
                <a:ea typeface="+mn-ea"/>
                <a:cs typeface="+mn-cs"/>
              </a:rPr>
              <a:t> an </a:t>
            </a:r>
            <a:r>
              <a:rPr lang="fr-FR" sz="1200" kern="1200" dirty="0" err="1" smtClean="0">
                <a:solidFill>
                  <a:schemeClr val="tx1"/>
                </a:solidFill>
                <a:effectLst/>
                <a:latin typeface="+mn-lt"/>
                <a:ea typeface="+mn-ea"/>
                <a:cs typeface="+mn-cs"/>
              </a:rPr>
              <a:t>asset</a:t>
            </a:r>
            <a:r>
              <a:rPr lang="fr-FR" sz="1200" kern="1200" dirty="0" smtClean="0">
                <a:solidFill>
                  <a:schemeClr val="tx1"/>
                </a:solidFill>
                <a:effectLst/>
                <a:latin typeface="+mn-lt"/>
                <a:ea typeface="+mn-ea"/>
                <a:cs typeface="+mn-cs"/>
              </a:rPr>
              <a:t>, as </a:t>
            </a:r>
            <a:r>
              <a:rPr lang="fr-FR" sz="1200" kern="1200" dirty="0" err="1" smtClean="0">
                <a:solidFill>
                  <a:schemeClr val="tx1"/>
                </a:solidFill>
                <a:effectLst/>
                <a:latin typeface="+mn-lt"/>
                <a:ea typeface="+mn-ea"/>
                <a:cs typeface="+mn-cs"/>
              </a:rPr>
              <a:t>we</a:t>
            </a:r>
            <a:r>
              <a:rPr lang="fr-FR" sz="1200" kern="1200" dirty="0" smtClean="0">
                <a:solidFill>
                  <a:schemeClr val="tx1"/>
                </a:solidFill>
                <a:effectLst/>
                <a:latin typeface="+mn-lt"/>
                <a:ea typeface="+mn-ea"/>
                <a:cs typeface="+mn-cs"/>
              </a:rPr>
              <a:t> all </a:t>
            </a:r>
            <a:r>
              <a:rPr lang="fr-FR" sz="1200" kern="1200" dirty="0" err="1" smtClean="0">
                <a:solidFill>
                  <a:schemeClr val="tx1"/>
                </a:solidFill>
                <a:effectLst/>
                <a:latin typeface="+mn-lt"/>
                <a:ea typeface="+mn-ea"/>
                <a:cs typeface="+mn-cs"/>
              </a:rPr>
              <a:t>had</a:t>
            </a:r>
            <a:r>
              <a:rPr lang="fr-FR" sz="1200" kern="1200" dirty="0" smtClean="0">
                <a:solidFill>
                  <a:schemeClr val="tx1"/>
                </a:solidFill>
                <a:effectLst/>
                <a:latin typeface="+mn-lt"/>
                <a:ea typeface="+mn-ea"/>
                <a:cs typeface="+mn-cs"/>
              </a:rPr>
              <a:t> a chance to </a:t>
            </a:r>
            <a:r>
              <a:rPr lang="fr-FR" sz="1200" kern="1200" dirty="0" err="1" smtClean="0">
                <a:solidFill>
                  <a:schemeClr val="tx1"/>
                </a:solidFill>
                <a:effectLst/>
                <a:latin typeface="+mn-lt"/>
                <a:ea typeface="+mn-ea"/>
                <a:cs typeface="+mn-cs"/>
              </a:rPr>
              <a:t>contribute</a:t>
            </a:r>
            <a:r>
              <a:rPr lang="fr-FR" sz="1200" kern="1200" dirty="0" smtClean="0">
                <a:solidFill>
                  <a:schemeClr val="tx1"/>
                </a:solidFill>
                <a:effectLst/>
                <a:latin typeface="+mn-lt"/>
                <a:ea typeface="+mn-ea"/>
                <a:cs typeface="+mn-cs"/>
              </a:rPr>
              <a:t> to the report. </a:t>
            </a:r>
            <a:r>
              <a:rPr lang="fr-FR" sz="1200" kern="1200" dirty="0" err="1" smtClean="0">
                <a:solidFill>
                  <a:schemeClr val="tx1"/>
                </a:solidFill>
                <a:effectLst/>
                <a:latin typeface="+mn-lt"/>
                <a:ea typeface="+mn-ea"/>
                <a:cs typeface="+mn-cs"/>
              </a:rPr>
              <a:t>Decision</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were</a:t>
            </a:r>
            <a:r>
              <a:rPr lang="fr-FR" sz="1200" kern="1200" dirty="0" smtClean="0">
                <a:solidFill>
                  <a:schemeClr val="tx1"/>
                </a:solidFill>
                <a:effectLst/>
                <a:latin typeface="+mn-lt"/>
                <a:ea typeface="+mn-ea"/>
                <a:cs typeface="+mn-cs"/>
              </a:rPr>
              <a:t> made </a:t>
            </a:r>
            <a:r>
              <a:rPr lang="fr-FR" sz="1200" kern="1200" dirty="0" err="1" smtClean="0">
                <a:solidFill>
                  <a:schemeClr val="tx1"/>
                </a:solidFill>
                <a:effectLst/>
                <a:latin typeface="+mn-lt"/>
                <a:ea typeface="+mn-ea"/>
                <a:cs typeface="+mn-cs"/>
              </a:rPr>
              <a:t>based</a:t>
            </a:r>
            <a:r>
              <a:rPr lang="fr-FR" sz="1200" kern="1200" dirty="0" smtClean="0">
                <a:solidFill>
                  <a:schemeClr val="tx1"/>
                </a:solidFill>
                <a:effectLst/>
                <a:latin typeface="+mn-lt"/>
                <a:ea typeface="+mn-ea"/>
                <a:cs typeface="+mn-cs"/>
              </a:rPr>
              <a:t> on all </a:t>
            </a:r>
            <a:r>
              <a:rPr lang="fr-FR" sz="1200" kern="1200" dirty="0" err="1" smtClean="0">
                <a:solidFill>
                  <a:schemeClr val="tx1"/>
                </a:solidFill>
                <a:effectLst/>
                <a:latin typeface="+mn-lt"/>
                <a:ea typeface="+mn-ea"/>
                <a:cs typeface="+mn-cs"/>
              </a:rPr>
              <a:t>members</a:t>
            </a:r>
            <a:r>
              <a:rPr lang="fr-FR" sz="1200" kern="1200" dirty="0" smtClean="0">
                <a:solidFill>
                  <a:schemeClr val="tx1"/>
                </a:solidFill>
                <a:effectLst/>
                <a:latin typeface="+mn-lt"/>
                <a:ea typeface="+mn-ea"/>
                <a:cs typeface="+mn-cs"/>
              </a:rPr>
              <a:t>’ perspective in </a:t>
            </a:r>
            <a:r>
              <a:rPr lang="fr-FR" sz="1200" kern="1200" dirty="0" err="1" smtClean="0">
                <a:solidFill>
                  <a:schemeClr val="tx1"/>
                </a:solidFill>
                <a:effectLst/>
                <a:latin typeface="+mn-lt"/>
                <a:ea typeface="+mn-ea"/>
                <a:cs typeface="+mn-cs"/>
              </a:rPr>
              <a:t>mind</a:t>
            </a:r>
            <a:r>
              <a:rPr lang="fr-FR" sz="1200" kern="1200" dirty="0" smtClean="0">
                <a:solidFill>
                  <a:schemeClr val="tx1"/>
                </a:solidFill>
                <a:effectLst/>
                <a:latin typeface="+mn-lt"/>
                <a:ea typeface="+mn-ea"/>
                <a:cs typeface="+mn-cs"/>
              </a:rPr>
              <a:t> and by </a:t>
            </a:r>
            <a:r>
              <a:rPr lang="fr-FR" sz="1200" kern="1200" dirty="0" err="1" smtClean="0">
                <a:solidFill>
                  <a:schemeClr val="tx1"/>
                </a:solidFill>
                <a:effectLst/>
                <a:latin typeface="+mn-lt"/>
                <a:ea typeface="+mn-ea"/>
                <a:cs typeface="+mn-cs"/>
              </a:rPr>
              <a:t>being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comprehensive</a:t>
            </a:r>
            <a:r>
              <a:rPr lang="fr-FR" sz="1200" kern="1200" dirty="0" smtClean="0">
                <a:solidFill>
                  <a:schemeClr val="tx1"/>
                </a:solidFill>
                <a:effectLst/>
                <a:latin typeface="+mn-lt"/>
                <a:ea typeface="+mn-ea"/>
                <a:cs typeface="+mn-cs"/>
              </a:rPr>
              <a:t> and open </a:t>
            </a:r>
            <a:r>
              <a:rPr lang="fr-FR" sz="1200" kern="1200" dirty="0" err="1" smtClean="0">
                <a:solidFill>
                  <a:schemeClr val="tx1"/>
                </a:solidFill>
                <a:effectLst/>
                <a:latin typeface="+mn-lt"/>
                <a:ea typeface="+mn-ea"/>
                <a:cs typeface="+mn-cs"/>
              </a:rPr>
              <a:t>minded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were</a:t>
            </a:r>
            <a:r>
              <a:rPr lang="fr-FR" sz="1200" kern="1200" dirty="0" smtClean="0">
                <a:solidFill>
                  <a:schemeClr val="tx1"/>
                </a:solidFill>
                <a:effectLst/>
                <a:latin typeface="+mn-lt"/>
                <a:ea typeface="+mn-ea"/>
                <a:cs typeface="+mn-cs"/>
              </a:rPr>
              <a:t> all able to </a:t>
            </a:r>
            <a:r>
              <a:rPr lang="fr-FR" sz="1200" kern="1200" dirty="0" err="1" smtClean="0">
                <a:solidFill>
                  <a:schemeClr val="tx1"/>
                </a:solidFill>
                <a:effectLst/>
                <a:latin typeface="+mn-lt"/>
                <a:ea typeface="+mn-ea"/>
                <a:cs typeface="+mn-cs"/>
              </a:rPr>
              <a:t>give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valuable</a:t>
            </a:r>
            <a:r>
              <a:rPr lang="fr-FR" sz="1200" kern="1200" dirty="0" smtClean="0">
                <a:solidFill>
                  <a:schemeClr val="tx1"/>
                </a:solidFill>
                <a:effectLst/>
                <a:latin typeface="+mn-lt"/>
                <a:ea typeface="+mn-ea"/>
                <a:cs typeface="+mn-cs"/>
              </a:rPr>
              <a:t> input in </a:t>
            </a:r>
            <a:r>
              <a:rPr lang="fr-FR" sz="1200" kern="1200" dirty="0" err="1" smtClean="0">
                <a:solidFill>
                  <a:schemeClr val="tx1"/>
                </a:solidFill>
                <a:effectLst/>
                <a:latin typeface="+mn-lt"/>
                <a:ea typeface="+mn-ea"/>
                <a:cs typeface="+mn-cs"/>
              </a:rPr>
              <a:t>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research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project</a:t>
            </a:r>
            <a:r>
              <a:rPr lang="fr-FR" sz="1200" kern="1200" dirty="0" smtClean="0">
                <a:solidFill>
                  <a:schemeClr val="tx1"/>
                </a:solidFill>
                <a:effectLst/>
                <a:latin typeface="+mn-lt"/>
                <a:ea typeface="+mn-ea"/>
                <a:cs typeface="+mn-cs"/>
              </a:rPr>
              <a:t>.</a:t>
            </a:r>
          </a:p>
          <a:p>
            <a:r>
              <a:rPr lang="fr-FR" sz="1200" kern="1200" dirty="0" err="1" smtClean="0">
                <a:solidFill>
                  <a:schemeClr val="tx1"/>
                </a:solidFill>
                <a:effectLst/>
                <a:latin typeface="+mn-lt"/>
                <a:ea typeface="+mn-ea"/>
                <a:cs typeface="+mn-cs"/>
              </a:rPr>
              <a:t>Nonetheless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had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some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slight</a:t>
            </a:r>
            <a:r>
              <a:rPr lang="fr-FR" sz="1200" kern="1200" dirty="0" smtClean="0">
                <a:solidFill>
                  <a:schemeClr val="tx1"/>
                </a:solidFill>
                <a:effectLst/>
                <a:latin typeface="+mn-lt"/>
                <a:ea typeface="+mn-ea"/>
                <a:cs typeface="+mn-cs"/>
              </a:rPr>
              <a:t> trouble about data collection </a:t>
            </a:r>
            <a:r>
              <a:rPr lang="fr-FR" sz="1200" kern="1200" dirty="0" err="1" smtClean="0">
                <a:solidFill>
                  <a:schemeClr val="tx1"/>
                </a:solidFill>
                <a:effectLst/>
                <a:latin typeface="+mn-lt"/>
                <a:ea typeface="+mn-ea"/>
                <a:cs typeface="+mn-cs"/>
              </a:rPr>
              <a:t>since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had</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work</a:t>
            </a:r>
            <a:r>
              <a:rPr lang="fr-FR" sz="1200" kern="1200" dirty="0" smtClean="0">
                <a:solidFill>
                  <a:schemeClr val="tx1"/>
                </a:solidFill>
                <a:effectLst/>
                <a:latin typeface="+mn-lt"/>
                <a:ea typeface="+mn-ea"/>
                <a:cs typeface="+mn-cs"/>
              </a:rPr>
              <a:t> to deadlines on </a:t>
            </a:r>
            <a:r>
              <a:rPr lang="fr-FR" sz="1200" kern="1200" dirty="0" err="1" smtClean="0">
                <a:solidFill>
                  <a:schemeClr val="tx1"/>
                </a:solidFill>
                <a:effectLst/>
                <a:latin typeface="+mn-lt"/>
                <a:ea typeface="+mn-ea"/>
                <a:cs typeface="+mn-cs"/>
              </a:rPr>
              <a:t>survey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answers</a:t>
            </a:r>
            <a:r>
              <a:rPr lang="fr-FR" sz="1200" kern="1200" dirty="0" smtClean="0">
                <a:solidFill>
                  <a:schemeClr val="tx1"/>
                </a:solidFill>
                <a:effectLst/>
                <a:latin typeface="+mn-lt"/>
                <a:ea typeface="+mn-ea"/>
                <a:cs typeface="+mn-cs"/>
              </a:rPr>
              <a:t> and </a:t>
            </a:r>
            <a:r>
              <a:rPr lang="fr-FR" sz="1200" kern="1200" dirty="0" err="1" smtClean="0">
                <a:solidFill>
                  <a:schemeClr val="tx1"/>
                </a:solidFill>
                <a:effectLst/>
                <a:latin typeface="+mn-lt"/>
                <a:ea typeface="+mn-ea"/>
                <a:cs typeface="+mn-cs"/>
              </a:rPr>
              <a:t>motivating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enough</a:t>
            </a:r>
            <a:r>
              <a:rPr lang="fr-FR" sz="1200" kern="1200" dirty="0" smtClean="0">
                <a:solidFill>
                  <a:schemeClr val="tx1"/>
                </a:solidFill>
                <a:effectLst/>
                <a:latin typeface="+mn-lt"/>
                <a:ea typeface="+mn-ea"/>
                <a:cs typeface="+mn-cs"/>
              </a:rPr>
              <a:t> people to </a:t>
            </a:r>
            <a:r>
              <a:rPr lang="fr-FR" sz="1200" kern="1200" dirty="0" err="1" smtClean="0">
                <a:solidFill>
                  <a:schemeClr val="tx1"/>
                </a:solidFill>
                <a:effectLst/>
                <a:latin typeface="+mn-lt"/>
                <a:ea typeface="+mn-ea"/>
                <a:cs typeface="+mn-cs"/>
              </a:rPr>
              <a:t>participate</a:t>
            </a:r>
            <a:r>
              <a:rPr lang="fr-FR" sz="1200" kern="1200" dirty="0" smtClean="0">
                <a:solidFill>
                  <a:schemeClr val="tx1"/>
                </a:solidFill>
                <a:effectLst/>
                <a:latin typeface="+mn-lt"/>
                <a:ea typeface="+mn-ea"/>
                <a:cs typeface="+mn-cs"/>
              </a:rPr>
              <a:t> as </a:t>
            </a:r>
            <a:r>
              <a:rPr lang="fr-FR" sz="1200" kern="1200" dirty="0" err="1" smtClean="0">
                <a:solidFill>
                  <a:schemeClr val="tx1"/>
                </a:solidFill>
                <a:effectLst/>
                <a:latin typeface="+mn-lt"/>
                <a:ea typeface="+mn-ea"/>
                <a:cs typeface="+mn-cs"/>
              </a:rPr>
              <a:t>well</a:t>
            </a:r>
            <a:r>
              <a:rPr lang="fr-FR" sz="1200" kern="1200" dirty="0" smtClean="0">
                <a:solidFill>
                  <a:schemeClr val="tx1"/>
                </a:solidFill>
                <a:effectLst/>
                <a:latin typeface="+mn-lt"/>
                <a:ea typeface="+mn-ea"/>
                <a:cs typeface="+mn-cs"/>
              </a:rPr>
              <a:t> as </a:t>
            </a:r>
            <a:r>
              <a:rPr lang="fr-FR" sz="1200" kern="1200" dirty="0" err="1" smtClean="0">
                <a:solidFill>
                  <a:schemeClr val="tx1"/>
                </a:solidFill>
                <a:effectLst/>
                <a:latin typeface="+mn-lt"/>
                <a:ea typeface="+mn-ea"/>
                <a:cs typeface="+mn-cs"/>
              </a:rPr>
              <a:t>finding</a:t>
            </a:r>
            <a:r>
              <a:rPr lang="fr-FR" sz="1200" kern="1200" dirty="0" smtClean="0">
                <a:solidFill>
                  <a:schemeClr val="tx1"/>
                </a:solidFill>
                <a:effectLst/>
                <a:latin typeface="+mn-lt"/>
                <a:ea typeface="+mn-ea"/>
                <a:cs typeface="+mn-cs"/>
              </a:rPr>
              <a:t> relevant </a:t>
            </a:r>
            <a:r>
              <a:rPr lang="fr-FR" sz="1200" kern="1200" dirty="0" err="1" smtClean="0">
                <a:solidFill>
                  <a:schemeClr val="tx1"/>
                </a:solidFill>
                <a:effectLst/>
                <a:latin typeface="+mn-lt"/>
                <a:ea typeface="+mn-ea"/>
                <a:cs typeface="+mn-cs"/>
              </a:rPr>
              <a:t>companies</a:t>
            </a:r>
            <a:r>
              <a:rPr lang="fr-FR" sz="1200" kern="1200" dirty="0" smtClean="0">
                <a:solidFill>
                  <a:schemeClr val="tx1"/>
                </a:solidFill>
                <a:effectLst/>
                <a:latin typeface="+mn-lt"/>
                <a:ea typeface="+mn-ea"/>
                <a:cs typeface="+mn-cs"/>
              </a:rPr>
              <a:t>.</a:t>
            </a:r>
          </a:p>
          <a:p>
            <a:endParaRPr lang="en-GB" b="1" dirty="0"/>
          </a:p>
        </p:txBody>
      </p:sp>
      <p:sp>
        <p:nvSpPr>
          <p:cNvPr id="4" name="Slide Number Placeholder 3"/>
          <p:cNvSpPr>
            <a:spLocks noGrp="1"/>
          </p:cNvSpPr>
          <p:nvPr>
            <p:ph type="sldNum" sz="quarter" idx="10"/>
          </p:nvPr>
        </p:nvSpPr>
        <p:spPr/>
        <p:txBody>
          <a:bodyPr/>
          <a:lstStyle/>
          <a:p>
            <a:fld id="{8E07C62C-B058-9249-AFD2-FA361FDBF372}" type="slidenum">
              <a:rPr lang="en-US" smtClean="0"/>
              <a:t>12</a:t>
            </a:fld>
            <a:endParaRPr lang="en-US"/>
          </a:p>
        </p:txBody>
      </p:sp>
    </p:spTree>
    <p:extLst>
      <p:ext uri="{BB962C8B-B14F-4D97-AF65-F5344CB8AC3E}">
        <p14:creationId xmlns:p14="http://schemas.microsoft.com/office/powerpoint/2010/main" val="2207497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13</a:t>
            </a:fld>
            <a:endParaRPr lang="en-US"/>
          </a:p>
        </p:txBody>
      </p:sp>
    </p:spTree>
    <p:extLst>
      <p:ext uri="{BB962C8B-B14F-4D97-AF65-F5344CB8AC3E}">
        <p14:creationId xmlns:p14="http://schemas.microsoft.com/office/powerpoint/2010/main" val="416491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Previously known as Research in Motion (RIM), Blackberry grew from its formation in 1984 until 2009 when Apple’s iPhone and Google’s Android phones were introduced and began to dominate the mobile phone market. Targeting business people, Blackberry were the first device to offer a QWERTY keyboard and the ability to use email, fax and peer-to-peer messaging services. As you can see, the</a:t>
            </a:r>
            <a:r>
              <a:rPr lang="en-GB" sz="1200" kern="1200" baseline="0" dirty="0" smtClean="0">
                <a:solidFill>
                  <a:schemeClr val="tx1"/>
                </a:solidFill>
                <a:effectLst/>
                <a:latin typeface="+mn-lt"/>
                <a:ea typeface="+mn-ea"/>
                <a:cs typeface="+mn-cs"/>
              </a:rPr>
              <a:t> Blackberry device has evolved over the years to be what we know it today.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US" dirty="0" smtClean="0"/>
          </a:p>
          <a:p>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2</a:t>
            </a:fld>
            <a:endParaRPr lang="en-US"/>
          </a:p>
        </p:txBody>
      </p:sp>
    </p:spTree>
    <p:extLst>
      <p:ext uri="{BB962C8B-B14F-4D97-AF65-F5344CB8AC3E}">
        <p14:creationId xmlns:p14="http://schemas.microsoft.com/office/powerpoint/2010/main" val="4249868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JULIEN:</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At its peak in</a:t>
            </a:r>
            <a:r>
              <a:rPr lang="en-GB" sz="1200" kern="1200" baseline="0" dirty="0" smtClean="0">
                <a:solidFill>
                  <a:schemeClr val="tx1"/>
                </a:solidFill>
                <a:effectLst/>
                <a:latin typeface="+mn-lt"/>
                <a:ea typeface="+mn-ea"/>
                <a:cs typeface="+mn-cs"/>
              </a:rPr>
              <a:t> 2008</a:t>
            </a:r>
            <a:r>
              <a:rPr lang="en-GB" sz="1200" kern="1200" dirty="0" smtClean="0">
                <a:solidFill>
                  <a:schemeClr val="tx1"/>
                </a:solidFill>
                <a:effectLst/>
                <a:latin typeface="+mn-lt"/>
                <a:ea typeface="+mn-ea"/>
                <a:cs typeface="+mn-cs"/>
              </a:rPr>
              <a:t>, Blackberry was worth an estimated $80 billion, however, in September 2013, their shares dropped to $8.73, meaning Blackberry’s market value reduced to $4.6 billion. This significant drop has probed us to undertake primary research regarding the reasons for Blackberry’s decline in the mobile phone market.</a:t>
            </a:r>
            <a:r>
              <a:rPr lang="en-GB" sz="1200" kern="1200" baseline="0" dirty="0" smtClean="0">
                <a:solidFill>
                  <a:schemeClr val="tx1"/>
                </a:solidFill>
                <a:effectLst/>
                <a:latin typeface="+mn-lt"/>
                <a:ea typeface="+mn-ea"/>
                <a:cs typeface="+mn-cs"/>
              </a:rPr>
              <a:t> F</a:t>
            </a:r>
            <a:r>
              <a:rPr lang="en-GB" sz="1200" kern="1200" dirty="0" smtClean="0">
                <a:solidFill>
                  <a:schemeClr val="tx1"/>
                </a:solidFill>
                <a:effectLst/>
                <a:latin typeface="+mn-lt"/>
                <a:ea typeface="+mn-ea"/>
                <a:cs typeface="+mn-cs"/>
              </a:rPr>
              <a:t>ocusing specifically on the dissolution of marketing, management and financial strategies,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have conducted surveys to question a variety of companies and personal consumers about their current or previous use of Blackberry.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3</a:t>
            </a:fld>
            <a:endParaRPr lang="en-US"/>
          </a:p>
        </p:txBody>
      </p:sp>
    </p:spTree>
    <p:extLst>
      <p:ext uri="{BB962C8B-B14F-4D97-AF65-F5344CB8AC3E}">
        <p14:creationId xmlns:p14="http://schemas.microsoft.com/office/powerpoint/2010/main" val="65514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RALI:</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To gather qualitative primary research regarding the use of Blackberry for personal and business use, we adopted two techniques to sample the different groups. Firstly, a questionnaire that was sent to 5 business professionals regarding the use of Blackberry in their company. Secondly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we approached a random sample of Lancaster University students and asked them questions regarding their current phone choice and whether they would consider purchasing a Blackberry.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Secondary research was then conducted to draw conclusions from the results. This was achieved through academic journals, used to extract relevant theories regarding the analysed topics; such as Jerome McCarthy’s (McCarthy, 1960) theory on successful marketing. These reports are written by credited scholars and contain accurate information, therefore making them more reliable.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
            </a:r>
            <a:br>
              <a:rPr lang="en-GB" sz="1200" b="1"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E07C62C-B058-9249-AFD2-FA361FDBF372}" type="slidenum">
              <a:rPr lang="en-US" smtClean="0"/>
              <a:t>4</a:t>
            </a:fld>
            <a:endParaRPr lang="en-US"/>
          </a:p>
        </p:txBody>
      </p:sp>
    </p:spTree>
    <p:extLst>
      <p:ext uri="{BB962C8B-B14F-4D97-AF65-F5344CB8AC3E}">
        <p14:creationId xmlns:p14="http://schemas.microsoft.com/office/powerpoint/2010/main" val="2488027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NASSER:</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For</a:t>
            </a:r>
            <a:r>
              <a:rPr lang="en-GB" sz="1200" kern="1200" baseline="0" dirty="0" smtClean="0">
                <a:solidFill>
                  <a:schemeClr val="tx1"/>
                </a:solidFill>
                <a:effectLst/>
                <a:latin typeface="+mn-lt"/>
                <a:ea typeface="+mn-ea"/>
                <a:cs typeface="+mn-cs"/>
              </a:rPr>
              <a:t> this project, we felt it was necessary to have an insight into how and why companies use Blackberry devices, so collectively we formed a questionnaire that was suitable for all industries and would give us the information we need to form a valuable and credible argument. </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The questions displayed on the screen were sent to 6 business professionals in industries covering pharmaceuticals, food and beverage engineering, online gaming and professional services, therefore the results we acquired can be related to wide spread generalisations. </a:t>
            </a:r>
          </a:p>
        </p:txBody>
      </p:sp>
      <p:sp>
        <p:nvSpPr>
          <p:cNvPr id="4" name="Slide Number Placeholder 3"/>
          <p:cNvSpPr>
            <a:spLocks noGrp="1"/>
          </p:cNvSpPr>
          <p:nvPr>
            <p:ph type="sldNum" sz="quarter" idx="10"/>
          </p:nvPr>
        </p:nvSpPr>
        <p:spPr/>
        <p:txBody>
          <a:bodyPr/>
          <a:lstStyle/>
          <a:p>
            <a:fld id="{8E07C62C-B058-9249-AFD2-FA361FDBF372}" type="slidenum">
              <a:rPr lang="en-US" smtClean="0"/>
              <a:t>5</a:t>
            </a:fld>
            <a:endParaRPr lang="en-US"/>
          </a:p>
        </p:txBody>
      </p:sp>
    </p:spTree>
    <p:extLst>
      <p:ext uri="{BB962C8B-B14F-4D97-AF65-F5344CB8AC3E}">
        <p14:creationId xmlns:p14="http://schemas.microsoft.com/office/powerpoint/2010/main" val="104720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CAMILLA:</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Secondly, we approached a random sample of Lancaster University students and asked them questions regarding their current phone choice and whether they would consider purchasing a Blackberry. These two simple questions gave us enough information to discover</a:t>
            </a:r>
            <a:r>
              <a:rPr lang="en-GB" sz="1200" kern="1200" baseline="0" dirty="0" smtClean="0">
                <a:solidFill>
                  <a:schemeClr val="tx1"/>
                </a:solidFill>
                <a:effectLst/>
                <a:latin typeface="+mn-lt"/>
                <a:ea typeface="+mn-ea"/>
                <a:cs typeface="+mn-cs"/>
              </a:rPr>
              <a:t> what the general student population at Lancaster used for a mobile device and their opinions towards Blackberry's.  We did this to investigate into the consumer market, so that it could then be compared to the results from the </a:t>
            </a:r>
            <a:r>
              <a:rPr lang="en-GB" sz="1200" kern="1200" baseline="0" smtClean="0">
                <a:solidFill>
                  <a:schemeClr val="tx1"/>
                </a:solidFill>
                <a:effectLst/>
                <a:latin typeface="+mn-lt"/>
                <a:ea typeface="+mn-ea"/>
                <a:cs typeface="+mn-cs"/>
              </a:rPr>
              <a:t>business professionals.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These methods are appropriate as during the process of compiling the questions, it was ensured that they were open ended, allowing the respondents to provide detailed explanations, thereby enhancing the quality of the data.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6</a:t>
            </a:fld>
            <a:endParaRPr lang="en-US"/>
          </a:p>
        </p:txBody>
      </p:sp>
    </p:spTree>
    <p:extLst>
      <p:ext uri="{BB962C8B-B14F-4D97-AF65-F5344CB8AC3E}">
        <p14:creationId xmlns:p14="http://schemas.microsoft.com/office/powerpoint/2010/main" val="4212685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CHARLIE:</a:t>
            </a:r>
            <a:br>
              <a:rPr lang="en-GB" sz="1200" b="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Once the primary data was collected, analysis and generation of graphs could begin.</a:t>
            </a:r>
            <a:r>
              <a:rPr lang="en-GB" sz="1200" kern="1200" baseline="0" dirty="0" smtClean="0">
                <a:solidFill>
                  <a:schemeClr val="tx1"/>
                </a:solidFill>
                <a:effectLst/>
                <a:latin typeface="+mn-lt"/>
                <a:ea typeface="+mn-ea"/>
                <a:cs typeface="+mn-cs"/>
              </a:rPr>
              <a:t> To add structure and clarity to this presentation, we will discuss them in order from Marketing to Management to Finance. </a:t>
            </a:r>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7</a:t>
            </a:fld>
            <a:endParaRPr lang="en-US"/>
          </a:p>
        </p:txBody>
      </p:sp>
    </p:spTree>
    <p:extLst>
      <p:ext uri="{BB962C8B-B14F-4D97-AF65-F5344CB8AC3E}">
        <p14:creationId xmlns:p14="http://schemas.microsoft.com/office/powerpoint/2010/main" val="2855543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CHARLIE:</a:t>
            </a:r>
            <a:r>
              <a:rPr lang="en-US" b="1" baseline="0" dirty="0" smtClean="0"/>
              <a:t> </a:t>
            </a:r>
            <a:r>
              <a:rPr lang="en-US" dirty="0" smtClean="0"/>
              <a:t>When</a:t>
            </a:r>
            <a:r>
              <a:rPr lang="en-US" baseline="0" dirty="0" smtClean="0"/>
              <a:t> investigating impact of marketing on the decline of </a:t>
            </a:r>
            <a:r>
              <a:rPr lang="en-US" baseline="0" dirty="0" err="1" smtClean="0"/>
              <a:t>Blackbery</a:t>
            </a:r>
            <a:r>
              <a:rPr lang="en-US" baseline="0" dirty="0" smtClean="0"/>
              <a:t>, we used McCarthy’s 4P’s model. This model proposes that in order to be successful in marketing your product you must consider the product, place, price and the promotion.</a:t>
            </a:r>
          </a:p>
          <a:p>
            <a:endParaRPr lang="en-US" baseline="0" dirty="0" smtClean="0"/>
          </a:p>
          <a:p>
            <a:r>
              <a:rPr lang="en-US" b="1" baseline="0" dirty="0" smtClean="0"/>
              <a:t>RALI: </a:t>
            </a:r>
            <a:r>
              <a:rPr lang="en-US" baseline="0" dirty="0" smtClean="0"/>
              <a:t>Blackberry’s first line of products launched were targeted at business professionals, proving extremely popular due to the email capabilities. The products allowed people to access their emails away the office which, when combined with the unique full keyboard, proved to be very functional and successful, However, the business then went onto create more multimedia orientated products aimed at the consumer market, such as the pearl series of phones. These products proved to be unsuccessful due to the lack of fully keyboard, and furthermore the device being unable to compete with the existing touchscreen phones in the market.</a:t>
            </a:r>
          </a:p>
          <a:p>
            <a:endParaRPr lang="en-US" baseline="0" dirty="0" smtClean="0"/>
          </a:p>
          <a:p>
            <a:r>
              <a:rPr lang="en-US" b="1" baseline="0" dirty="0" smtClean="0"/>
              <a:t>CHARLIE: </a:t>
            </a:r>
            <a:r>
              <a:rPr lang="en-US" baseline="0" dirty="0" smtClean="0"/>
              <a:t>The placement of Blackberry’s products refers to the target audience that they are aimed at. As previously mentioned, Blackberry began successfully by targeting their products at business professionals, due to their email capabilities. As the business grew more successful, they began to penetrate the consumer market, which proved less effective. This proved to be an inappropriate market for the products, with the stiff competition along with the fast paced and dynamic market leading to reduced sales and consequently sending the business into decline. </a:t>
            </a:r>
          </a:p>
          <a:p>
            <a:endParaRPr lang="en-US" baseline="0" dirty="0" smtClean="0"/>
          </a:p>
          <a:p>
            <a:r>
              <a:rPr lang="en-US" b="1" baseline="0" dirty="0" smtClean="0"/>
              <a:t>RALI: </a:t>
            </a:r>
            <a:r>
              <a:rPr lang="en-US" baseline="0" dirty="0" smtClean="0"/>
              <a:t>The price and promotion used by Blackberry also contributed to their decline. The products were placed in the market at a price that was too high, and the did not reflect the quality. Furthermore, the promotion was also ineffective. Blackberry was unable to fully utilize the opportunity of social media promotions, despite having 11 million likes on Facebook. As you can see, the marketing used by </a:t>
            </a:r>
            <a:r>
              <a:rPr lang="en-US" baseline="0" dirty="0" err="1" smtClean="0"/>
              <a:t>Blackvbrry</a:t>
            </a:r>
            <a:r>
              <a:rPr lang="en-US" baseline="0" dirty="0" smtClean="0"/>
              <a:t> was a big contributor to their decline. This was due to an inappropriate target market, a price that was too high, poor promotion and also stiff competition. </a:t>
            </a:r>
          </a:p>
          <a:p>
            <a:endParaRPr lang="en-US" dirty="0"/>
          </a:p>
        </p:txBody>
      </p:sp>
      <p:sp>
        <p:nvSpPr>
          <p:cNvPr id="4" name="Slide Number Placeholder 3"/>
          <p:cNvSpPr>
            <a:spLocks noGrp="1"/>
          </p:cNvSpPr>
          <p:nvPr>
            <p:ph type="sldNum" sz="quarter" idx="10"/>
          </p:nvPr>
        </p:nvSpPr>
        <p:spPr/>
        <p:txBody>
          <a:bodyPr/>
          <a:lstStyle/>
          <a:p>
            <a:fld id="{8E07C62C-B058-9249-AFD2-FA361FDBF372}" type="slidenum">
              <a:rPr lang="en-US" smtClean="0"/>
              <a:t>8</a:t>
            </a:fld>
            <a:endParaRPr lang="en-US"/>
          </a:p>
        </p:txBody>
      </p:sp>
    </p:spTree>
    <p:extLst>
      <p:ext uri="{BB962C8B-B14F-4D97-AF65-F5344CB8AC3E}">
        <p14:creationId xmlns:p14="http://schemas.microsoft.com/office/powerpoint/2010/main" val="4038456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ARIANNA: </a:t>
            </a:r>
            <a:r>
              <a:rPr lang="en-GB" sz="1200" kern="1200" dirty="0" smtClean="0">
                <a:solidFill>
                  <a:schemeClr val="tx1"/>
                </a:solidFill>
                <a:effectLst/>
                <a:latin typeface="+mn-lt"/>
                <a:ea typeface="+mn-ea"/>
                <a:cs typeface="+mn-cs"/>
              </a:rPr>
              <a:t>Blackberry grew into cooperate life and became ubiquitous with Wall Street and The City. They continued designing for this segment and didn’t realise that consumers, not business customers would drive the smartphone technology. They also failed to keep up with the explosion of the App industry. This not only meant huge financial cost to Blackberry but also a loss in the reputation. They also continued to waste resources on the Playbook which took resources away from smartphone development. Finally the leadership of Blackberry by Mike </a:t>
            </a:r>
            <a:r>
              <a:rPr lang="en-GB" sz="1200" kern="1200" dirty="0" err="1" smtClean="0">
                <a:solidFill>
                  <a:schemeClr val="tx1"/>
                </a:solidFill>
                <a:effectLst/>
                <a:latin typeface="+mn-lt"/>
                <a:ea typeface="+mn-ea"/>
                <a:cs typeface="+mn-cs"/>
              </a:rPr>
              <a:t>Lazaridis</a:t>
            </a:r>
            <a:r>
              <a:rPr lang="en-GB" sz="1200" kern="1200" dirty="0" smtClean="0">
                <a:solidFill>
                  <a:schemeClr val="tx1"/>
                </a:solidFill>
                <a:effectLst/>
                <a:latin typeface="+mn-lt"/>
                <a:ea typeface="+mn-ea"/>
                <a:cs typeface="+mn-cs"/>
              </a:rPr>
              <a:t> and Jim </a:t>
            </a:r>
            <a:r>
              <a:rPr lang="en-GB" sz="1200" kern="1200" dirty="0" err="1" smtClean="0">
                <a:solidFill>
                  <a:schemeClr val="tx1"/>
                </a:solidFill>
                <a:effectLst/>
                <a:latin typeface="+mn-lt"/>
                <a:ea typeface="+mn-ea"/>
                <a:cs typeface="+mn-cs"/>
              </a:rPr>
              <a:t>Balsillie</a:t>
            </a:r>
            <a:r>
              <a:rPr lang="en-GB" sz="1200" kern="1200" dirty="0" smtClean="0">
                <a:solidFill>
                  <a:schemeClr val="tx1"/>
                </a:solidFill>
                <a:effectLst/>
                <a:latin typeface="+mn-lt"/>
                <a:ea typeface="+mn-ea"/>
                <a:cs typeface="+mn-cs"/>
              </a:rPr>
              <a:t> led the company into the current situation it finds itself in. The bull-headed &amp; unwilling approach to change and they ignored competitive threats from Android &amp; Apple.</a:t>
            </a:r>
          </a:p>
          <a:p>
            <a:endParaRPr lang="en-GB" b="1" baseline="0" dirty="0" smtClean="0"/>
          </a:p>
        </p:txBody>
      </p:sp>
      <p:sp>
        <p:nvSpPr>
          <p:cNvPr id="4" name="Slide Number Placeholder 3"/>
          <p:cNvSpPr>
            <a:spLocks noGrp="1"/>
          </p:cNvSpPr>
          <p:nvPr>
            <p:ph type="sldNum" sz="quarter" idx="10"/>
          </p:nvPr>
        </p:nvSpPr>
        <p:spPr/>
        <p:txBody>
          <a:bodyPr/>
          <a:lstStyle/>
          <a:p>
            <a:fld id="{8E07C62C-B058-9249-AFD2-FA361FDBF372}" type="slidenum">
              <a:rPr lang="en-US" smtClean="0"/>
              <a:t>9</a:t>
            </a:fld>
            <a:endParaRPr lang="en-US"/>
          </a:p>
        </p:txBody>
      </p:sp>
    </p:spTree>
    <p:extLst>
      <p:ext uri="{BB962C8B-B14F-4D97-AF65-F5344CB8AC3E}">
        <p14:creationId xmlns:p14="http://schemas.microsoft.com/office/powerpoint/2010/main" val="1901781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5/7/2014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1115196-1C6F-4784-83AC-30756D8F10B3}" type="datetimeFigureOut">
              <a:rPr lang="en-US" smtClean="0"/>
              <a:t>5/7/2014</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‹N°›</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115196-1C6F-4784-83AC-30756D8F10B3}" type="datetimeFigureOut">
              <a:rPr lang="en-US" smtClean="0"/>
              <a:t>5/7/2014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GB"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5/7/2014</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1115196-1C6F-4784-83AC-30756D8F10B3}" type="datetimeFigureOut">
              <a:rPr lang="en-US" smtClean="0"/>
              <a:t>5/7/2014</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GB"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1115196-1C6F-4784-83AC-30756D8F10B3}" type="datetimeFigureOut">
              <a:rPr lang="en-US" smtClean="0"/>
              <a:t>5/7/2014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1115196-1C6F-4784-83AC-30756D8F10B3}" type="datetimeFigureOut">
              <a:rPr lang="en-US" smtClean="0"/>
              <a:t>5/7/2014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115196-1C6F-4784-83AC-30756D8F10B3}" type="datetimeFigureOut">
              <a:rPr lang="en-US" smtClean="0"/>
              <a:t>5/7/2014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71D3E-5A18-49EB-AD2A-429AF165759F}" type="slidenum">
              <a:rPr lang="en-US" smtClean="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GB"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1115196-1C6F-4784-83AC-30756D8F10B3}" type="datetimeFigureOut">
              <a:rPr lang="en-US" smtClean="0"/>
              <a:t>5/7/2014</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GB"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1115196-1C6F-4784-83AC-30756D8F10B3}" type="datetimeFigureOut">
              <a:rPr lang="en-US" smtClean="0"/>
              <a:t>5/7/2014</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echradar.com/news/phone-and-communications/mobile-phones/the-10-moments-that-defined-blackberry-s-rise-and-fall-1175428"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pcmag.com/slideshow/story/307369/the-evolution-of-the-blackberry-from-957-to-z10/12" TargetMode="External"/><Relationship Id="rId5" Type="http://schemas.openxmlformats.org/officeDocument/2006/relationships/hyperlink" Target="http://business.financialpost.com/2013/02/13/blackberry-smartphone-market-share-declined-44-in-fourth-quarter-gartner/?__lsa=44e6-8ab2" TargetMode="External"/><Relationship Id="rId4" Type="http://schemas.openxmlformats.org/officeDocument/2006/relationships/hyperlink" Target="http://www.keynote.co.uk/market-intelligence/view/product/10844/mobile-phones?highlight=mobile+phone+market&amp;utm_source=kn.reports.sear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774385"/>
            <a:ext cx="5867400" cy="1470025"/>
          </a:xfrm>
        </p:spPr>
        <p:txBody>
          <a:bodyPr>
            <a:normAutofit fontScale="90000"/>
          </a:bodyPr>
          <a:lstStyle/>
          <a:p>
            <a:r>
              <a:rPr lang="en-GB" b="1" dirty="0"/>
              <a:t>Why Has Blackberry Declined in the Mobile Phone Market</a:t>
            </a:r>
            <a:r>
              <a:rPr lang="en-GB" b="1" dirty="0" smtClean="0"/>
              <a:t>?</a:t>
            </a:r>
            <a:endParaRPr lang="en-GB" dirty="0"/>
          </a:p>
        </p:txBody>
      </p:sp>
      <p:sp>
        <p:nvSpPr>
          <p:cNvPr id="3" name="Subtitle 2"/>
          <p:cNvSpPr>
            <a:spLocks noGrp="1"/>
          </p:cNvSpPr>
          <p:nvPr>
            <p:ph type="subTitle" idx="1"/>
          </p:nvPr>
        </p:nvSpPr>
        <p:spPr>
          <a:xfrm>
            <a:off x="0" y="5089713"/>
            <a:ext cx="5691020" cy="882824"/>
          </a:xfrm>
        </p:spPr>
        <p:txBody>
          <a:bodyPr>
            <a:noAutofit/>
          </a:bodyPr>
          <a:lstStyle/>
          <a:p>
            <a:r>
              <a:rPr lang="it-IT" b="1" dirty="0"/>
              <a:t>MNGT 110 – PC 2</a:t>
            </a:r>
            <a:r>
              <a:rPr lang="en-GB" dirty="0"/>
              <a:t/>
            </a:r>
            <a:br>
              <a:rPr lang="en-GB" dirty="0"/>
            </a:br>
            <a:r>
              <a:rPr lang="it-IT" b="1" dirty="0"/>
              <a:t>Anthony </a:t>
            </a:r>
            <a:r>
              <a:rPr lang="it-IT" b="1" dirty="0" err="1"/>
              <a:t>Avrili</a:t>
            </a:r>
            <a:r>
              <a:rPr lang="it-IT" b="1" dirty="0"/>
              <a:t>, </a:t>
            </a:r>
            <a:r>
              <a:rPr lang="it-IT" b="1" dirty="0" err="1"/>
              <a:t>Rali</a:t>
            </a:r>
            <a:r>
              <a:rPr lang="it-IT" b="1" dirty="0"/>
              <a:t> </a:t>
            </a:r>
            <a:r>
              <a:rPr lang="it-IT" b="1" dirty="0" err="1"/>
              <a:t>Chilikov</a:t>
            </a:r>
            <a:r>
              <a:rPr lang="it-IT" b="1" dirty="0"/>
              <a:t>, Julien Hong, Ariana Ma, Nasser </a:t>
            </a:r>
            <a:r>
              <a:rPr lang="it-IT" b="1" dirty="0" err="1"/>
              <a:t>Mansurali</a:t>
            </a:r>
            <a:r>
              <a:rPr lang="it-IT" b="1" dirty="0"/>
              <a:t>, Camilla </a:t>
            </a:r>
            <a:r>
              <a:rPr lang="it-IT" b="1" dirty="0" err="1"/>
              <a:t>Moody</a:t>
            </a:r>
            <a:r>
              <a:rPr lang="it-IT" b="1" dirty="0"/>
              <a:t>, Charlotte Prescott</a:t>
            </a:r>
            <a:endParaRPr lang="en-US" dirty="0"/>
          </a:p>
        </p:txBody>
      </p:sp>
    </p:spTree>
    <p:extLst>
      <p:ext uri="{BB962C8B-B14F-4D97-AF65-F5344CB8AC3E}">
        <p14:creationId xmlns:p14="http://schemas.microsoft.com/office/powerpoint/2010/main" val="613481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Finance</a:t>
            </a:r>
            <a:endParaRPr lang="en-US" dirty="0"/>
          </a:p>
        </p:txBody>
      </p:sp>
      <p:sp>
        <p:nvSpPr>
          <p:cNvPr id="3" name="Content Placeholder 2"/>
          <p:cNvSpPr>
            <a:spLocks noGrp="1"/>
          </p:cNvSpPr>
          <p:nvPr>
            <p:ph idx="1"/>
          </p:nvPr>
        </p:nvSpPr>
        <p:spPr/>
        <p:txBody>
          <a:bodyPr/>
          <a:lstStyle/>
          <a:p>
            <a:pPr lvl="0"/>
            <a:r>
              <a:rPr lang="en-GB" b="1" i="1" dirty="0" smtClean="0"/>
              <a:t>“</a:t>
            </a:r>
            <a:r>
              <a:rPr lang="en-US" i="1" dirty="0" smtClean="0"/>
              <a:t>BBM </a:t>
            </a:r>
            <a:r>
              <a:rPr lang="en-US" i="1" dirty="0"/>
              <a:t>became redundant with the emergence of apps like </a:t>
            </a:r>
            <a:r>
              <a:rPr lang="en-US" i="1" dirty="0" err="1"/>
              <a:t>W</a:t>
            </a:r>
            <a:r>
              <a:rPr lang="en-US" i="1" dirty="0" err="1" smtClean="0"/>
              <a:t>hatsapp</a:t>
            </a:r>
            <a:r>
              <a:rPr lang="en-US" i="1" dirty="0"/>
              <a:t>, </a:t>
            </a:r>
            <a:r>
              <a:rPr lang="en-US" i="1" dirty="0" err="1"/>
              <a:t>K</a:t>
            </a:r>
            <a:r>
              <a:rPr lang="en-US" i="1" dirty="0" err="1" smtClean="0"/>
              <a:t>ik</a:t>
            </a:r>
            <a:r>
              <a:rPr lang="en-US" i="1" dirty="0"/>
              <a:t>, or even </a:t>
            </a:r>
            <a:r>
              <a:rPr lang="en-US" i="1" dirty="0" err="1"/>
              <a:t>V</a:t>
            </a:r>
            <a:r>
              <a:rPr lang="en-US" i="1" dirty="0" err="1" smtClean="0"/>
              <a:t>iber</a:t>
            </a:r>
            <a:r>
              <a:rPr lang="en-US" i="1" dirty="0"/>
              <a:t>. The most important feature of the phone just became less relevant</a:t>
            </a:r>
            <a:r>
              <a:rPr lang="en-US" i="1" dirty="0" smtClean="0"/>
              <a:t>.” </a:t>
            </a:r>
            <a:r>
              <a:rPr lang="en-US" dirty="0" err="1" smtClean="0"/>
              <a:t>Shezaad</a:t>
            </a:r>
            <a:r>
              <a:rPr lang="en-US" dirty="0" smtClean="0"/>
              <a:t> </a:t>
            </a:r>
            <a:r>
              <a:rPr lang="en-US" dirty="0" err="1" smtClean="0"/>
              <a:t>Ladak</a:t>
            </a:r>
            <a:r>
              <a:rPr lang="en-US" dirty="0" smtClean="0"/>
              <a:t>, American Bank, February 2014. </a:t>
            </a:r>
            <a:endParaRPr lang="en-GB" dirty="0"/>
          </a:p>
          <a:p>
            <a:endParaRPr lang="en-US" dirty="0"/>
          </a:p>
        </p:txBody>
      </p:sp>
    </p:spTree>
    <p:extLst>
      <p:ext uri="{BB962C8B-B14F-4D97-AF65-F5344CB8AC3E}">
        <p14:creationId xmlns:p14="http://schemas.microsoft.com/office/powerpoint/2010/main" val="2875443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a:t>There are multiple reasons behind Blackberry’s decline on the mobile phone market:</a:t>
            </a:r>
          </a:p>
          <a:p>
            <a:pPr lvl="1"/>
            <a:r>
              <a:rPr lang="en-US" dirty="0"/>
              <a:t>Poor marketing</a:t>
            </a:r>
          </a:p>
          <a:p>
            <a:pPr lvl="1"/>
            <a:r>
              <a:rPr lang="en-US" dirty="0"/>
              <a:t>Bad management</a:t>
            </a:r>
          </a:p>
          <a:p>
            <a:pPr lvl="1"/>
            <a:r>
              <a:rPr lang="en-US" dirty="0"/>
              <a:t>Lackluster Finance</a:t>
            </a:r>
          </a:p>
          <a:p>
            <a:endParaRPr lang="en-US" dirty="0"/>
          </a:p>
        </p:txBody>
      </p:sp>
    </p:spTree>
    <p:extLst>
      <p:ext uri="{BB962C8B-B14F-4D97-AF65-F5344CB8AC3E}">
        <p14:creationId xmlns:p14="http://schemas.microsoft.com/office/powerpoint/2010/main" val="4201892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a:t>Did the achievement of this project learned us something?</a:t>
            </a:r>
          </a:p>
          <a:p>
            <a:endParaRPr lang="en-US" dirty="0"/>
          </a:p>
        </p:txBody>
      </p:sp>
    </p:spTree>
    <p:extLst>
      <p:ext uri="{BB962C8B-B14F-4D97-AF65-F5344CB8AC3E}">
        <p14:creationId xmlns:p14="http://schemas.microsoft.com/office/powerpoint/2010/main" val="4177695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70000" lnSpcReduction="20000"/>
          </a:bodyPr>
          <a:lstStyle/>
          <a:p>
            <a:r>
              <a:rPr lang="en-US" dirty="0"/>
              <a:t>Hill, S. (September 23, 2013). Tech Rader. Retrieved February 2014, from Tech Rader: The 11 moments that defined Blackberry’s rise and fall: </a:t>
            </a:r>
            <a:r>
              <a:rPr lang="en-US" u="sng" dirty="0">
                <a:hlinkClick r:id="rId3"/>
              </a:rPr>
              <a:t>http://www.techradar.com/news/phone-and-communications/mobile-phones/the-10-moments-that-defined-blackberry-s-rise-and-fall-1175428</a:t>
            </a:r>
            <a:r>
              <a:rPr lang="en-US" u="sng" dirty="0"/>
              <a:t> </a:t>
            </a:r>
            <a:br>
              <a:rPr lang="en-US" u="sng" dirty="0"/>
            </a:br>
            <a:r>
              <a:rPr lang="en-US" u="sng" dirty="0"/>
              <a:t/>
            </a:r>
            <a:br>
              <a:rPr lang="en-US" u="sng" dirty="0"/>
            </a:br>
            <a:r>
              <a:rPr lang="en-US" dirty="0"/>
              <a:t>Key Note (May 2012). Mobile Phones Market Report 2012.</a:t>
            </a:r>
            <a:br>
              <a:rPr lang="en-US" dirty="0"/>
            </a:br>
            <a:r>
              <a:rPr lang="en-US" u="sng" dirty="0">
                <a:hlinkClick r:id="rId4"/>
              </a:rPr>
              <a:t>http://www.keynote.co.uk/market-intelligence/view/product/10844/mobile-phones?highlight=mobile+phone+market&amp;utm_source=kn.reports.search</a:t>
            </a:r>
            <a:r>
              <a:rPr lang="en-US" dirty="0"/>
              <a:t> </a:t>
            </a:r>
            <a:endParaRPr lang="en-GB" dirty="0"/>
          </a:p>
          <a:p>
            <a:r>
              <a:rPr lang="en-US" dirty="0"/>
              <a:t>McCarthy, J. (1960) Basic Marketing - A Managerial Approach. Irwin, IL.</a:t>
            </a:r>
            <a:endParaRPr lang="en-GB" dirty="0"/>
          </a:p>
          <a:p>
            <a:r>
              <a:rPr lang="en-US" dirty="0"/>
              <a:t>Reuters (February 13, 2013). Financial Post. Retrieved February 2014, from FP Tech Desk: BlackBerry’s smartphone market share declined more than 33% in 2012: Gartner: </a:t>
            </a:r>
            <a:r>
              <a:rPr lang="en-US" u="sng" dirty="0">
                <a:hlinkClick r:id="rId5"/>
              </a:rPr>
              <a:t>http://business.financialpost.com/2013/02/13/blackberry-smartphone-market-share-declined-44-in-fourth-quarter-gartner/?__lsa=44e6-8ab2</a:t>
            </a:r>
            <a:r>
              <a:rPr lang="en-US" u="sng" dirty="0"/>
              <a:t> </a:t>
            </a:r>
            <a:endParaRPr lang="en-GB" dirty="0"/>
          </a:p>
          <a:p>
            <a:r>
              <a:rPr lang="en-US" dirty="0" err="1"/>
              <a:t>Segan</a:t>
            </a:r>
            <a:r>
              <a:rPr lang="en-US" dirty="0"/>
              <a:t>, S. (2013). The Evolution of the Blackberry, from 957 to Z10. </a:t>
            </a:r>
            <a:r>
              <a:rPr lang="en-US" u="sng" dirty="0">
                <a:hlinkClick r:id="rId6"/>
              </a:rPr>
              <a:t>http://www.pcmag.com/slideshow/story/307369/the-evolution-of-the-blackberry-from-957-to-z10/12</a:t>
            </a:r>
            <a:r>
              <a:rPr lang="en-US" dirty="0"/>
              <a:t> </a:t>
            </a:r>
            <a:endParaRPr lang="en-GB" dirty="0"/>
          </a:p>
          <a:p>
            <a:endParaRPr lang="en-US" dirty="0"/>
          </a:p>
        </p:txBody>
      </p:sp>
    </p:spTree>
    <p:extLst>
      <p:ext uri="{BB962C8B-B14F-4D97-AF65-F5344CB8AC3E}">
        <p14:creationId xmlns:p14="http://schemas.microsoft.com/office/powerpoint/2010/main" val="389857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5" name="Content Placeholder 2"/>
          <p:cNvSpPr>
            <a:spLocks noGrp="1"/>
          </p:cNvSpPr>
          <p:nvPr>
            <p:ph idx="1"/>
          </p:nvPr>
        </p:nvSpPr>
        <p:spPr>
          <a:xfrm>
            <a:off x="779463" y="1949824"/>
            <a:ext cx="7583488" cy="1780531"/>
          </a:xfrm>
        </p:spPr>
        <p:txBody>
          <a:bodyPr/>
          <a:lstStyle/>
          <a:p>
            <a:r>
              <a:rPr lang="en-US" dirty="0" smtClean="0"/>
              <a:t>Why were they popular?</a:t>
            </a:r>
          </a:p>
          <a:p>
            <a:pPr lvl="1"/>
            <a:r>
              <a:rPr lang="en-US" dirty="0" smtClean="0"/>
              <a:t>QWERTY keyboard</a:t>
            </a:r>
          </a:p>
          <a:p>
            <a:pPr lvl="1"/>
            <a:r>
              <a:rPr lang="en-US" dirty="0" smtClean="0"/>
              <a:t>Email, fax and instant messaging services</a:t>
            </a:r>
          </a:p>
          <a:p>
            <a:pPr lvl="1"/>
            <a:r>
              <a:rPr lang="en-US" dirty="0" smtClean="0"/>
              <a:t>Safe for business use (strong encryption security)</a:t>
            </a:r>
          </a:p>
        </p:txBody>
      </p:sp>
      <p:pic>
        <p:nvPicPr>
          <p:cNvPr id="7" name="Picture 6" descr="RIM-history1.jpg"/>
          <p:cNvPicPr>
            <a:picLocks noChangeAspect="1"/>
          </p:cNvPicPr>
          <p:nvPr/>
        </p:nvPicPr>
        <p:blipFill rotWithShape="1">
          <a:blip r:embed="rId3">
            <a:extLst>
              <a:ext uri="{28A0092B-C50C-407E-A947-70E740481C1C}">
                <a14:useLocalDpi xmlns:a14="http://schemas.microsoft.com/office/drawing/2010/main" val="0"/>
              </a:ext>
            </a:extLst>
          </a:blip>
          <a:srcRect t="12483" r="5026"/>
          <a:stretch/>
        </p:blipFill>
        <p:spPr>
          <a:xfrm>
            <a:off x="1575997" y="3579689"/>
            <a:ext cx="6001844" cy="2936586"/>
          </a:xfrm>
          <a:prstGeom prst="rect">
            <a:avLst/>
          </a:prstGeom>
        </p:spPr>
      </p:pic>
    </p:spTree>
    <p:extLst>
      <p:ext uri="{BB962C8B-B14F-4D97-AF65-F5344CB8AC3E}">
        <p14:creationId xmlns:p14="http://schemas.microsoft.com/office/powerpoint/2010/main" val="23130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pic>
        <p:nvPicPr>
          <p:cNvPr id="5" name="Picture 4" descr="Screen Shot 2014-04-28 at 06.13.07.png"/>
          <p:cNvPicPr>
            <a:picLocks noChangeAspect="1"/>
          </p:cNvPicPr>
          <p:nvPr/>
        </p:nvPicPr>
        <p:blipFill rotWithShape="1">
          <a:blip r:embed="rId3">
            <a:extLst>
              <a:ext uri="{28A0092B-C50C-407E-A947-70E740481C1C}">
                <a14:useLocalDpi xmlns:a14="http://schemas.microsoft.com/office/drawing/2010/main" val="0"/>
              </a:ext>
            </a:extLst>
          </a:blip>
          <a:srcRect t="12410"/>
          <a:stretch/>
        </p:blipFill>
        <p:spPr>
          <a:xfrm>
            <a:off x="313086" y="2622892"/>
            <a:ext cx="8599488" cy="3166993"/>
          </a:xfrm>
          <a:prstGeom prst="rect">
            <a:avLst/>
          </a:prstGeom>
        </p:spPr>
      </p:pic>
    </p:spTree>
    <p:extLst>
      <p:ext uri="{BB962C8B-B14F-4D97-AF65-F5344CB8AC3E}">
        <p14:creationId xmlns:p14="http://schemas.microsoft.com/office/powerpoint/2010/main" val="276645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779463" y="1949824"/>
            <a:ext cx="7583488" cy="2527113"/>
          </a:xfrm>
        </p:spPr>
        <p:txBody>
          <a:bodyPr>
            <a:normAutofit/>
          </a:bodyPr>
          <a:lstStyle/>
          <a:p>
            <a:r>
              <a:rPr lang="en-US" sz="2400" dirty="0" smtClean="0"/>
              <a:t>Qualitative primary data</a:t>
            </a:r>
          </a:p>
          <a:p>
            <a:pPr lvl="1"/>
            <a:r>
              <a:rPr lang="en-US" sz="2400" dirty="0" smtClean="0"/>
              <a:t>Questionnaires sent to a range of businesses in a variety of sectors.  </a:t>
            </a:r>
          </a:p>
          <a:p>
            <a:pPr lvl="1"/>
            <a:r>
              <a:rPr lang="en-US" sz="2400" dirty="0" smtClean="0"/>
              <a:t>Approach a </a:t>
            </a:r>
            <a:r>
              <a:rPr lang="en-US" sz="2400" dirty="0"/>
              <a:t>r</a:t>
            </a:r>
            <a:r>
              <a:rPr lang="en-US" sz="2400" dirty="0" smtClean="0"/>
              <a:t>andom sample of  Lancaster University students regarding their personal mobile phone choice. </a:t>
            </a:r>
          </a:p>
          <a:p>
            <a:pPr marL="349250" lvl="1" indent="0">
              <a:buNone/>
            </a:pPr>
            <a:endParaRPr lang="en-US" sz="2400" dirty="0" smtClean="0"/>
          </a:p>
          <a:p>
            <a:pPr lvl="1"/>
            <a:endParaRPr lang="en-US" sz="1600" dirty="0"/>
          </a:p>
          <a:p>
            <a:pPr lvl="1"/>
            <a:endParaRPr lang="en-US" sz="1600" dirty="0"/>
          </a:p>
        </p:txBody>
      </p:sp>
      <p:sp>
        <p:nvSpPr>
          <p:cNvPr id="4" name="Content Placeholder 2"/>
          <p:cNvSpPr txBox="1">
            <a:spLocks/>
          </p:cNvSpPr>
          <p:nvPr/>
        </p:nvSpPr>
        <p:spPr>
          <a:xfrm>
            <a:off x="779463" y="4512882"/>
            <a:ext cx="7583488" cy="1879667"/>
          </a:xfrm>
          <a:prstGeom prst="rect">
            <a:avLst/>
          </a:prstGeom>
        </p:spPr>
        <p:txBody>
          <a:bodyPr vert="horz" lIns="91440" tIns="45720" rIns="91440" bIns="45720" rtlCol="0">
            <a:normAutofit/>
          </a:bodyPr>
          <a:lst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a:lstStyle>
          <a:p>
            <a:r>
              <a:rPr lang="en-US" sz="2400" dirty="0" smtClean="0"/>
              <a:t>Secondary research</a:t>
            </a:r>
          </a:p>
          <a:p>
            <a:pPr lvl="1"/>
            <a:r>
              <a:rPr lang="en-US" sz="2400" dirty="0" smtClean="0"/>
              <a:t>Academic journals</a:t>
            </a:r>
          </a:p>
          <a:p>
            <a:pPr lvl="1"/>
            <a:r>
              <a:rPr lang="en-US" sz="2400" dirty="0" smtClean="0"/>
              <a:t>Theories</a:t>
            </a:r>
          </a:p>
          <a:p>
            <a:pPr marL="349250" lvl="1" indent="0">
              <a:buFont typeface="Wingdings 2" pitchFamily="18" charset="2"/>
              <a:buNone/>
            </a:pPr>
            <a:endParaRPr lang="en-US" sz="2400" dirty="0" smtClean="0"/>
          </a:p>
          <a:p>
            <a:pPr lvl="1"/>
            <a:endParaRPr lang="en-US" sz="1600" dirty="0" smtClean="0"/>
          </a:p>
          <a:p>
            <a:pPr lvl="1"/>
            <a:endParaRPr lang="en-US" sz="1600" dirty="0"/>
          </a:p>
        </p:txBody>
      </p:sp>
    </p:spTree>
    <p:extLst>
      <p:ext uri="{BB962C8B-B14F-4D97-AF65-F5344CB8AC3E}">
        <p14:creationId xmlns:p14="http://schemas.microsoft.com/office/powerpoint/2010/main" val="1850081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a:xfrm>
            <a:off x="779463" y="1734587"/>
            <a:ext cx="7583488" cy="4007224"/>
          </a:xfrm>
        </p:spPr>
        <p:txBody>
          <a:bodyPr>
            <a:noAutofit/>
          </a:bodyPr>
          <a:lstStyle/>
          <a:p>
            <a:pPr lvl="0"/>
            <a:r>
              <a:rPr lang="en-US" sz="2000" dirty="0"/>
              <a:t>What is your current mobile device</a:t>
            </a:r>
            <a:r>
              <a:rPr lang="en-US" sz="2000" dirty="0" smtClean="0"/>
              <a:t>?</a:t>
            </a:r>
          </a:p>
          <a:p>
            <a:pPr lvl="0"/>
            <a:r>
              <a:rPr lang="en-US" sz="2000" dirty="0" smtClean="0"/>
              <a:t>Why </a:t>
            </a:r>
            <a:r>
              <a:rPr lang="en-US" sz="2000" dirty="0"/>
              <a:t>did you begin to use Blackberry? </a:t>
            </a:r>
          </a:p>
          <a:p>
            <a:pPr lvl="0"/>
            <a:r>
              <a:rPr lang="en-US" sz="2000" dirty="0" smtClean="0"/>
              <a:t>Do </a:t>
            </a:r>
            <a:r>
              <a:rPr lang="en-US" sz="2000" dirty="0"/>
              <a:t>you still use them? Why (not)? </a:t>
            </a:r>
          </a:p>
          <a:p>
            <a:pPr lvl="0"/>
            <a:r>
              <a:rPr lang="en-US" sz="2000" dirty="0" smtClean="0"/>
              <a:t>What </a:t>
            </a:r>
            <a:r>
              <a:rPr lang="en-US" sz="2000" dirty="0"/>
              <a:t>particular features were/are most </a:t>
            </a:r>
            <a:r>
              <a:rPr lang="en-US" sz="2000" dirty="0" smtClean="0"/>
              <a:t>used?</a:t>
            </a:r>
          </a:p>
          <a:p>
            <a:pPr lvl="0"/>
            <a:r>
              <a:rPr lang="en-US" sz="2000" dirty="0" smtClean="0"/>
              <a:t>Is </a:t>
            </a:r>
            <a:r>
              <a:rPr lang="en-US" sz="2000" dirty="0"/>
              <a:t>the price worth its value? </a:t>
            </a:r>
            <a:endParaRPr lang="en-US" sz="2000" dirty="0" smtClean="0"/>
          </a:p>
          <a:p>
            <a:pPr lvl="0"/>
            <a:r>
              <a:rPr lang="en-US" sz="2000" dirty="0" smtClean="0"/>
              <a:t>What </a:t>
            </a:r>
            <a:r>
              <a:rPr lang="en-US" sz="2000" dirty="0"/>
              <a:t>model do you use? Why that model? </a:t>
            </a:r>
            <a:endParaRPr lang="en-US" sz="2000" dirty="0" smtClean="0"/>
          </a:p>
          <a:p>
            <a:pPr lvl="0"/>
            <a:r>
              <a:rPr lang="en-US" sz="2000" dirty="0" smtClean="0"/>
              <a:t>How </a:t>
            </a:r>
            <a:r>
              <a:rPr lang="en-US" sz="2000" dirty="0"/>
              <a:t>has your experience been with Blackberry compared to your current device? </a:t>
            </a:r>
          </a:p>
          <a:p>
            <a:pPr lvl="0"/>
            <a:r>
              <a:rPr lang="en-US" sz="2000" dirty="0" smtClean="0"/>
              <a:t>Is </a:t>
            </a:r>
            <a:r>
              <a:rPr lang="en-US" sz="2000" dirty="0"/>
              <a:t>it purely for business use or personal</a:t>
            </a:r>
            <a:r>
              <a:rPr lang="en-US" sz="2000" dirty="0" smtClean="0"/>
              <a:t>?</a:t>
            </a:r>
            <a:endParaRPr lang="en-GB" sz="2000" dirty="0"/>
          </a:p>
          <a:p>
            <a:endParaRPr lang="en-US" sz="2000" dirty="0"/>
          </a:p>
        </p:txBody>
      </p:sp>
    </p:spTree>
    <p:extLst>
      <p:ext uri="{BB962C8B-B14F-4D97-AF65-F5344CB8AC3E}">
        <p14:creationId xmlns:p14="http://schemas.microsoft.com/office/powerpoint/2010/main" val="182995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normAutofit/>
          </a:bodyPr>
          <a:lstStyle/>
          <a:p>
            <a:pPr lvl="0"/>
            <a:r>
              <a:rPr lang="en-US" sz="2400" dirty="0"/>
              <a:t>What phone do you have and why did you choose it?</a:t>
            </a:r>
            <a:endParaRPr lang="en-GB" sz="2400" dirty="0"/>
          </a:p>
          <a:p>
            <a:r>
              <a:rPr lang="en-US" sz="2400" dirty="0"/>
              <a:t>Would you ever consider getting a blackberry, why/why not?</a:t>
            </a:r>
            <a:r>
              <a:rPr lang="en-GB" sz="2400" dirty="0"/>
              <a:t> </a:t>
            </a:r>
            <a:endParaRPr lang="en-US" sz="2400" dirty="0"/>
          </a:p>
        </p:txBody>
      </p:sp>
    </p:spTree>
    <p:extLst>
      <p:ext uri="{BB962C8B-B14F-4D97-AF65-F5344CB8AC3E}">
        <p14:creationId xmlns:p14="http://schemas.microsoft.com/office/powerpoint/2010/main" val="1902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normAutofit/>
          </a:bodyPr>
          <a:lstStyle/>
          <a:p>
            <a:r>
              <a:rPr lang="en-US" sz="2400" dirty="0" smtClean="0"/>
              <a:t>Marketing</a:t>
            </a:r>
          </a:p>
          <a:p>
            <a:r>
              <a:rPr lang="en-US" sz="2400" dirty="0" smtClean="0"/>
              <a:t>Leadership Style</a:t>
            </a:r>
          </a:p>
          <a:p>
            <a:r>
              <a:rPr lang="en-US" sz="2400" dirty="0" smtClean="0"/>
              <a:t>Finance</a:t>
            </a:r>
            <a:endParaRPr lang="en-US" sz="2400" dirty="0"/>
          </a:p>
        </p:txBody>
      </p:sp>
    </p:spTree>
    <p:extLst>
      <p:ext uri="{BB962C8B-B14F-4D97-AF65-F5344CB8AC3E}">
        <p14:creationId xmlns:p14="http://schemas.microsoft.com/office/powerpoint/2010/main" val="383960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Marketing</a:t>
            </a:r>
            <a:endParaRPr lang="en-US" dirty="0"/>
          </a:p>
        </p:txBody>
      </p:sp>
      <p:sp>
        <p:nvSpPr>
          <p:cNvPr id="3" name="Content Placeholder 2"/>
          <p:cNvSpPr>
            <a:spLocks noGrp="1"/>
          </p:cNvSpPr>
          <p:nvPr>
            <p:ph idx="1"/>
          </p:nvPr>
        </p:nvSpPr>
        <p:spPr/>
        <p:txBody>
          <a:bodyPr/>
          <a:lstStyle/>
          <a:p>
            <a:r>
              <a:rPr lang="en-GB" b="1" dirty="0"/>
              <a:t>How </a:t>
            </a:r>
            <a:r>
              <a:rPr lang="en-GB" b="1" dirty="0" smtClean="0"/>
              <a:t>did Blackberry’s </a:t>
            </a:r>
            <a:r>
              <a:rPr lang="en-GB" b="1" dirty="0"/>
              <a:t>m</a:t>
            </a:r>
            <a:r>
              <a:rPr lang="en-GB" b="1" dirty="0" smtClean="0"/>
              <a:t>arketing </a:t>
            </a:r>
            <a:r>
              <a:rPr lang="en-GB" b="1" dirty="0"/>
              <a:t>s</a:t>
            </a:r>
            <a:r>
              <a:rPr lang="en-GB" b="1" dirty="0" smtClean="0"/>
              <a:t>trategy contribute </a:t>
            </a:r>
            <a:r>
              <a:rPr lang="en-GB" b="1" dirty="0"/>
              <a:t>to their Decline</a:t>
            </a:r>
            <a:r>
              <a:rPr lang="en-GB" dirty="0"/>
              <a:t> </a:t>
            </a:r>
            <a:r>
              <a:rPr lang="en-GB" b="1" dirty="0"/>
              <a:t>in the </a:t>
            </a:r>
            <a:r>
              <a:rPr lang="en-GB" b="1" dirty="0" smtClean="0"/>
              <a:t>mobile </a:t>
            </a:r>
            <a:r>
              <a:rPr lang="en-GB" b="1" dirty="0"/>
              <a:t>p</a:t>
            </a:r>
            <a:r>
              <a:rPr lang="en-GB" b="1" dirty="0" smtClean="0"/>
              <a:t>hone market</a:t>
            </a:r>
            <a:r>
              <a:rPr lang="en-GB" dirty="0"/>
              <a:t>?</a:t>
            </a:r>
            <a:endParaRPr lang="en-US" dirty="0"/>
          </a:p>
        </p:txBody>
      </p:sp>
    </p:spTree>
    <p:extLst>
      <p:ext uri="{BB962C8B-B14F-4D97-AF65-F5344CB8AC3E}">
        <p14:creationId xmlns:p14="http://schemas.microsoft.com/office/powerpoint/2010/main" val="270221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Leadership Style</a:t>
            </a:r>
            <a:endParaRPr lang="en-US" dirty="0"/>
          </a:p>
        </p:txBody>
      </p:sp>
      <p:sp>
        <p:nvSpPr>
          <p:cNvPr id="3" name="Content Placeholder 2"/>
          <p:cNvSpPr>
            <a:spLocks noGrp="1"/>
          </p:cNvSpPr>
          <p:nvPr>
            <p:ph idx="1"/>
          </p:nvPr>
        </p:nvSpPr>
        <p:spPr/>
        <p:txBody>
          <a:bodyPr>
            <a:normAutofit/>
          </a:bodyPr>
          <a:lstStyle/>
          <a:p>
            <a:r>
              <a:rPr lang="en-GB" dirty="0" smtClean="0"/>
              <a:t>Blackberry grew into cooperate life and became ubiquitous with Wall Street and The City</a:t>
            </a:r>
          </a:p>
          <a:p>
            <a:r>
              <a:rPr lang="en-GB" dirty="0" smtClean="0"/>
              <a:t>They </a:t>
            </a:r>
            <a:r>
              <a:rPr lang="en-GB" dirty="0"/>
              <a:t>also failed to keep up with the explosion of the App </a:t>
            </a:r>
            <a:r>
              <a:rPr lang="en-GB" dirty="0" smtClean="0"/>
              <a:t>industry</a:t>
            </a:r>
          </a:p>
          <a:p>
            <a:r>
              <a:rPr lang="en-GB" dirty="0"/>
              <a:t>D</a:t>
            </a:r>
            <a:r>
              <a:rPr lang="en-GB" dirty="0" smtClean="0"/>
              <a:t>idn’t </a:t>
            </a:r>
            <a:r>
              <a:rPr lang="en-GB" dirty="0"/>
              <a:t>evolve beyond communication into mobile </a:t>
            </a:r>
            <a:r>
              <a:rPr lang="en-GB" dirty="0" smtClean="0"/>
              <a:t>entertainment</a:t>
            </a:r>
          </a:p>
          <a:p>
            <a:r>
              <a:rPr lang="en-GB" dirty="0"/>
              <a:t>B</a:t>
            </a:r>
            <a:r>
              <a:rPr lang="en-GB" dirty="0" smtClean="0"/>
              <a:t>y </a:t>
            </a:r>
            <a:r>
              <a:rPr lang="en-GB" dirty="0"/>
              <a:t>Mike </a:t>
            </a:r>
            <a:r>
              <a:rPr lang="en-GB" dirty="0" err="1"/>
              <a:t>Lazaridis</a:t>
            </a:r>
            <a:r>
              <a:rPr lang="en-GB" dirty="0"/>
              <a:t> and Jim </a:t>
            </a:r>
            <a:r>
              <a:rPr lang="en-GB" dirty="0" err="1"/>
              <a:t>Balsillie</a:t>
            </a:r>
            <a:r>
              <a:rPr lang="en-GB" dirty="0"/>
              <a:t> </a:t>
            </a:r>
            <a:endParaRPr lang="en-GB" dirty="0" smtClean="0"/>
          </a:p>
          <a:p>
            <a:pPr lvl="1"/>
            <a:r>
              <a:rPr lang="en-GB" dirty="0" smtClean="0"/>
              <a:t>Introduction </a:t>
            </a:r>
            <a:r>
              <a:rPr lang="en-GB" dirty="0"/>
              <a:t>of </a:t>
            </a:r>
            <a:r>
              <a:rPr lang="en-GB" dirty="0" err="1"/>
              <a:t>BB10</a:t>
            </a:r>
            <a:r>
              <a:rPr lang="en-GB" dirty="0"/>
              <a:t>  </a:t>
            </a:r>
            <a:r>
              <a:rPr lang="en-GB" dirty="0" smtClean="0"/>
              <a:t>and Playbook</a:t>
            </a:r>
          </a:p>
          <a:p>
            <a:pPr lvl="1"/>
            <a:r>
              <a:rPr lang="en-GB" dirty="0" smtClean="0"/>
              <a:t>Bull-headed </a:t>
            </a:r>
            <a:r>
              <a:rPr lang="en-GB" dirty="0"/>
              <a:t>&amp; unwilling approach to change </a:t>
            </a:r>
            <a:endParaRPr lang="en-GB" dirty="0" smtClean="0"/>
          </a:p>
          <a:p>
            <a:endParaRPr lang="en-US" dirty="0"/>
          </a:p>
        </p:txBody>
      </p:sp>
    </p:spTree>
    <p:extLst>
      <p:ext uri="{BB962C8B-B14F-4D97-AF65-F5344CB8AC3E}">
        <p14:creationId xmlns:p14="http://schemas.microsoft.com/office/powerpoint/2010/main" val="31638733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369</TotalTime>
  <Words>1001</Words>
  <Application>Microsoft Office PowerPoint</Application>
  <PresentationFormat>Affichage à l'écran (4:3)</PresentationFormat>
  <Paragraphs>118</Paragraphs>
  <Slides>13</Slides>
  <Notes>13</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Calibri</vt:lpstr>
      <vt:lpstr>Corbel</vt:lpstr>
      <vt:lpstr>Wingdings 2</vt:lpstr>
      <vt:lpstr>Pixel</vt:lpstr>
      <vt:lpstr>Why Has Blackberry Declined in the Mobile Phone Market?</vt:lpstr>
      <vt:lpstr>Introduction</vt:lpstr>
      <vt:lpstr>Introduction</vt:lpstr>
      <vt:lpstr>Method</vt:lpstr>
      <vt:lpstr>Method 1</vt:lpstr>
      <vt:lpstr>Method 2</vt:lpstr>
      <vt:lpstr>Analysis</vt:lpstr>
      <vt:lpstr>Marketing</vt:lpstr>
      <vt:lpstr>Leadership Style</vt:lpstr>
      <vt:lpstr>Finance</vt:lpstr>
      <vt:lpstr>Conclusion</vt:lpstr>
      <vt:lpstr>Evaluation</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Has Blackberry Declined in the Mobile Phone Market?</dc:title>
  <dc:creator>Camilla Moody</dc:creator>
  <cp:lastModifiedBy>Akai Sekai</cp:lastModifiedBy>
  <cp:revision>34</cp:revision>
  <dcterms:created xsi:type="dcterms:W3CDTF">2014-04-28T04:46:31Z</dcterms:created>
  <dcterms:modified xsi:type="dcterms:W3CDTF">2014-05-07T10:38:08Z</dcterms:modified>
</cp:coreProperties>
</file>