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rman Dieset" initials="HD" lastIdx="1" clrIdx="0">
    <p:extLst>
      <p:ext uri="{19B8F6BF-5375-455C-9EA6-DF929625EA0E}">
        <p15:presenceInfo xmlns:p15="http://schemas.microsoft.com/office/powerpoint/2012/main" userId="6210b599d5b94c5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89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0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D6479B-8D96-4AA1-9069-C8F07F8656FD}" type="datetimeFigureOut">
              <a:rPr lang="nb-NO" smtClean="0"/>
              <a:t>11.05.2014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CAEF59-A579-40E6-8C51-E618FB28124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17079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smtClean="0"/>
              <a:t>8.5.6 hvis </a:t>
            </a:r>
            <a:r>
              <a:rPr lang="nb-NO" smtClean="0"/>
              <a:t>folk blir ferdige</a:t>
            </a:r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CAEF59-A579-40E6-8C51-E618FB28124B}" type="slidenum">
              <a:rPr lang="nb-NO" smtClean="0"/>
              <a:t>9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40067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57350" y="4464028"/>
            <a:ext cx="6858000" cy="1194650"/>
          </a:xfrm>
        </p:spPr>
        <p:txBody>
          <a:bodyPr wrap="none" anchor="t">
            <a:normAutofit/>
          </a:bodyPr>
          <a:lstStyle>
            <a:lvl1pPr algn="r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100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7349" y="3829878"/>
            <a:ext cx="6858000" cy="618523"/>
          </a:xfrm>
        </p:spPr>
        <p:txBody>
          <a:bodyPr anchor="b">
            <a:normAutofit/>
          </a:bodyPr>
          <a:lstStyle>
            <a:lvl1pPr marL="0" indent="0" algn="r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b-NO" smtClean="0"/>
              <a:t>Klikk for å redigere undertittelstil i malen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09F63-80AE-4633-901A-5F868FC621AB}" type="datetimeFigureOut">
              <a:rPr lang="nb-NO" smtClean="0"/>
              <a:t>11.05.2014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B5E45-3E29-41EF-8E8A-430DFAABA1F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24595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e med bilde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367161"/>
            <a:ext cx="7886700" cy="81935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9841" y="987426"/>
            <a:ext cx="7886700" cy="337973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b-NO" smtClean="0"/>
              <a:t>Klikk ikonet for å legge til et bilde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5186516"/>
            <a:ext cx="7885509" cy="682472"/>
          </a:xfrm>
        </p:spPr>
        <p:txBody>
          <a:bodyPr/>
          <a:lstStyle>
            <a:lvl1pPr marL="0" indent="0">
              <a:buNone/>
              <a:defRPr sz="12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09F63-80AE-4633-901A-5F868FC621AB}" type="datetimeFigureOut">
              <a:rPr lang="nb-NO" smtClean="0"/>
              <a:t>11.05.2014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B5E45-3E29-41EF-8E8A-430DFAABA1F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37728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3534344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489399"/>
            <a:ext cx="7885509" cy="1501826"/>
          </a:xfrm>
        </p:spPr>
        <p:txBody>
          <a:bodyPr anchor="ctr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09F63-80AE-4633-901A-5F868FC621AB}" type="datetimeFigureOut">
              <a:rPr lang="nb-NO" smtClean="0"/>
              <a:t>11.05.2014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B5E45-3E29-41EF-8E8A-430DFAABA1F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043172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itat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365125"/>
            <a:ext cx="6977064" cy="2992904"/>
          </a:xfrm>
        </p:spPr>
        <p:txBody>
          <a:bodyPr anchor="ctr"/>
          <a:lstStyle>
            <a:lvl1pPr>
              <a:defRPr sz="3300"/>
            </a:lvl1pPr>
          </a:lstStyle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650" y="4501729"/>
            <a:ext cx="7884318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09F63-80AE-4633-901A-5F868FC621AB}" type="datetimeFigureOut">
              <a:rPr lang="nb-NO" smtClean="0"/>
              <a:t>11.05.2014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B5E45-3E29-41EF-8E8A-430DFAABA1F3}" type="slidenum">
              <a:rPr lang="nb-NO" smtClean="0"/>
              <a:t>‹#›</a:t>
            </a:fld>
            <a:endParaRPr lang="nb-NO"/>
          </a:p>
        </p:txBody>
      </p:sp>
      <p:sp>
        <p:nvSpPr>
          <p:cNvPr id="9" name="TextBox 8"/>
          <p:cNvSpPr txBox="1"/>
          <p:nvPr/>
        </p:nvSpPr>
        <p:spPr>
          <a:xfrm>
            <a:off x="833283" y="786824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28359" y="2743200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031467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vneko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326968"/>
            <a:ext cx="7886700" cy="2511835"/>
          </a:xfrm>
        </p:spPr>
        <p:txBody>
          <a:bodyPr anchor="b">
            <a:normAutofit/>
          </a:bodyPr>
          <a:lstStyle>
            <a:lvl1pPr>
              <a:defRPr sz="4050"/>
            </a:lvl1pPr>
          </a:lstStyle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850581"/>
            <a:ext cx="7885509" cy="1140644"/>
          </a:xfrm>
        </p:spPr>
        <p:txBody>
          <a:bodyPr anchor="t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09F63-80AE-4633-901A-5F868FC621AB}" type="datetimeFigureOut">
              <a:rPr lang="nb-NO" smtClean="0"/>
              <a:t>11.05.2014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B5E45-3E29-41EF-8E8A-430DFAABA1F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015599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002961" y="1885950"/>
            <a:ext cx="2210150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017598" y="2571750"/>
            <a:ext cx="21955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40996" y="1885950"/>
            <a:ext cx="220218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nb-NO" smtClean="0"/>
              <a:t>Klikk for å redigere tekststiler i malen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33081" y="2571750"/>
            <a:ext cx="2210096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71777" y="1885950"/>
            <a:ext cx="2199085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nb-NO" smtClean="0"/>
              <a:t>Klikk for å redigere tekststiler i malen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71777" y="2571750"/>
            <a:ext cx="2199085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09F63-80AE-4633-901A-5F868FC621AB}" type="datetimeFigureOut">
              <a:rPr lang="nb-NO" smtClean="0"/>
              <a:t>11.05.2014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B5E45-3E29-41EF-8E8A-430DFAABA1F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912852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nner for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99064" y="4297503"/>
            <a:ext cx="2205038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99064" y="2256354"/>
            <a:ext cx="220503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nb-NO" smtClean="0"/>
              <a:t>Klikk ikonet for å legge til et bilde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99064" y="4873766"/>
            <a:ext cx="220503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26748" y="4297503"/>
            <a:ext cx="2197894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26747" y="2256354"/>
            <a:ext cx="2197894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nb-NO" smtClean="0"/>
              <a:t>Klikk ikonet for å legge til et bilde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25733" y="4873765"/>
            <a:ext cx="2200805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53242" y="4297503"/>
            <a:ext cx="2199085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53241" y="2256354"/>
            <a:ext cx="219908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nb-NO" smtClean="0"/>
              <a:t>Klikk ikonet for å legge til et bilde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53148" y="4873763"/>
            <a:ext cx="220199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09F63-80AE-4633-901A-5F868FC621AB}" type="datetimeFigureOut">
              <a:rPr lang="nb-NO" smtClean="0"/>
              <a:t>11.05.2014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B5E45-3E29-41EF-8E8A-430DFAABA1F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524057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09F63-80AE-4633-901A-5F868FC621AB}" type="datetimeFigureOut">
              <a:rPr lang="nb-NO" smtClean="0"/>
              <a:t>11.05.2014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B5E45-3E29-41EF-8E8A-430DFAABA1F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197055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09F63-80AE-4633-901A-5F868FC621AB}" type="datetimeFigureOut">
              <a:rPr lang="nb-NO" smtClean="0"/>
              <a:t>11.05.2014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B5E45-3E29-41EF-8E8A-430DFAABA1F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30965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09F63-80AE-4633-901A-5F868FC621AB}" type="datetimeFigureOut">
              <a:rPr lang="nb-NO" smtClean="0"/>
              <a:t>11.05.2014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B5E45-3E29-41EF-8E8A-430DFAABA1F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92345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40899" y="4464028"/>
            <a:ext cx="6858000" cy="1194650"/>
          </a:xfrm>
        </p:spPr>
        <p:txBody>
          <a:bodyPr wrap="none" anchor="t">
            <a:normAutofit/>
          </a:bodyPr>
          <a:lstStyle>
            <a:lvl1pPr algn="l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40899" y="3829878"/>
            <a:ext cx="6858000" cy="617822"/>
          </a:xfrm>
        </p:spPr>
        <p:txBody>
          <a:bodyPr anchor="b">
            <a:normAutofit/>
          </a:bodyPr>
          <a:lstStyle>
            <a:lvl1pPr marL="0" indent="0" algn="l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b-NO" smtClean="0"/>
              <a:t>Klikk for å redigere undertittelstil i malen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09F63-80AE-4633-901A-5F868FC621AB}" type="datetimeFigureOut">
              <a:rPr lang="nb-NO" smtClean="0"/>
              <a:t>11.05.2014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B5E45-3E29-41EF-8E8A-430DFAABA1F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90854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0000" y="1825625"/>
            <a:ext cx="3768912" cy="435133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9880" y="1825625"/>
            <a:ext cx="3775470" cy="435133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09F63-80AE-4633-901A-5F868FC621AB}" type="datetimeFigureOut">
              <a:rPr lang="nb-NO" smtClean="0"/>
              <a:t>11.05.2014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B5E45-3E29-41EF-8E8A-430DFAABA1F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48236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681163"/>
            <a:ext cx="3768912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000" y="2505075"/>
            <a:ext cx="3768912" cy="368458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39880" y="1681163"/>
            <a:ext cx="3776661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nb-NO" smtClean="0"/>
              <a:t>Klikk for å redigere tekststiler i malen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39880" y="2505075"/>
            <a:ext cx="3776661" cy="368458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09F63-80AE-4633-901A-5F868FC621AB}" type="datetimeFigureOut">
              <a:rPr lang="nb-NO" smtClean="0"/>
              <a:t>11.05.2014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B5E45-3E29-41EF-8E8A-430DFAABA1F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68188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09F63-80AE-4633-901A-5F868FC621AB}" type="datetimeFigureOut">
              <a:rPr lang="nb-NO" smtClean="0"/>
              <a:t>11.05.2014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B5E45-3E29-41EF-8E8A-430DFAABA1F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20536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09F63-80AE-4633-901A-5F868FC621AB}" type="datetimeFigureOut">
              <a:rPr lang="nb-NO" smtClean="0"/>
              <a:t>11.05.2014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B5E45-3E29-41EF-8E8A-430DFAABA1F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15273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09F63-80AE-4633-901A-5F868FC621AB}" type="datetimeFigureOut">
              <a:rPr lang="nb-NO" smtClean="0"/>
              <a:t>11.05.2014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B5E45-3E29-41EF-8E8A-430DFAABA1F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25473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b-NO" smtClean="0"/>
              <a:t>Klikk ikonet for å legge til et bilde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09F63-80AE-4633-901A-5F868FC621AB}" type="datetimeFigureOut">
              <a:rPr lang="nb-NO" smtClean="0"/>
              <a:t>11.05.2014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B5E45-3E29-41EF-8E8A-430DFAABA1F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39385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825625"/>
            <a:ext cx="76753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ABC09F63-80AE-4633-901A-5F868FC621AB}" type="datetimeFigureOut">
              <a:rPr lang="nb-NO" smtClean="0"/>
              <a:t>11.05.2014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B6B5E45-3E29-41EF-8E8A-430DFAABA1F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998392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  <p:sldLayoutId id="2147483797" r:id="rId17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youtu.be/HuHphmJw-fA" TargetMode="Externa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0" y="4839167"/>
            <a:ext cx="9144000" cy="1194650"/>
          </a:xfrm>
        </p:spPr>
        <p:txBody>
          <a:bodyPr/>
          <a:lstStyle/>
          <a:p>
            <a:pPr algn="ctr"/>
            <a:r>
              <a:rPr lang="nb-NO" dirty="0" smtClean="0"/>
              <a:t>Stereoisomeri</a:t>
            </a:r>
            <a:endParaRPr lang="nb-NO" dirty="0"/>
          </a:p>
        </p:txBody>
      </p:sp>
      <p:pic>
        <p:nvPicPr>
          <p:cNvPr id="1032" name="Picture 8" descr="http://chirbase.u-3mrs.fr/chirality/laboratory/img/chirality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34250" y1="94118" x2="43500" y2="24632"/>
                        <a14:foregroundMark x1="36500" y1="97059" x2="18500" y2="91544"/>
                        <a14:foregroundMark x1="16000" y1="92279" x2="3000" y2="38235"/>
                        <a14:foregroundMark x1="15500" y1="68750" x2="14250" y2="13235"/>
                        <a14:foregroundMark x1="24750" y1="29412" x2="24500" y2="5882"/>
                        <a14:foregroundMark x1="34000" y1="21691" x2="36500" y2="11029"/>
                        <a14:foregroundMark x1="58750" y1="27206" x2="55500" y2="20956"/>
                        <a14:foregroundMark x1="67000" y1="22059" x2="64000" y2="10294"/>
                        <a14:foregroundMark x1="76750" y1="28309" x2="74500" y2="5147"/>
                        <a14:foregroundMark x1="69500" y1="94485" x2="95000" y2="55882"/>
                        <a14:foregroundMark x1="97500" y1="58824" x2="92000" y2="41544"/>
                        <a14:foregroundMark x1="84250" y1="58824" x2="86000" y2="20221"/>
                        <a14:foregroundMark x1="6000" y1="58824" x2="2500" y2="57721"/>
                        <a14:foregroundMark x1="2500" y1="54779" x2="1000" y2="56985"/>
                        <a14:backgroundMark x1="1500" y1="51103" x2="0" y2="45956"/>
                        <a14:backgroundMark x1="80500" y1="17279" x2="80500" y2="34191"/>
                        <a14:backgroundMark x1="500" y1="42647" x2="500" y2="53309"/>
                        <a14:backgroundMark x1="1250" y1="63603" x2="0" y2="5882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1" r="722"/>
          <a:stretch/>
        </p:blipFill>
        <p:spPr bwMode="auto">
          <a:xfrm>
            <a:off x="2035907" y="836246"/>
            <a:ext cx="5072185" cy="3490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561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Generelt om stereoisomeri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smtClean="0"/>
              <a:t>Stereoisomere forbindelser har samme strukturformel, samme type bindinger, men orientert annerledes i rommet</a:t>
            </a:r>
          </a:p>
          <a:p>
            <a:r>
              <a:rPr lang="nb-NO" dirty="0" smtClean="0"/>
              <a:t>Kirale karbonatomer: bundet til 4 forskjellige atomer/grupper</a:t>
            </a:r>
          </a:p>
          <a:p>
            <a:pPr marL="0" indent="0">
              <a:buNone/>
            </a:pPr>
            <a:endParaRPr lang="nb-NO" dirty="0" smtClean="0"/>
          </a:p>
        </p:txBody>
      </p:sp>
      <p:pic>
        <p:nvPicPr>
          <p:cNvPr id="4" name="Picture 6" descr="http://chemwiki.ucdavis.edu/@api/deki/files/4838/image082.png?size=bestfit&amp;width=217&amp;height=127&amp;revision=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759200" y="3673503"/>
            <a:ext cx="2825428" cy="2503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01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Cis</a:t>
            </a:r>
            <a:r>
              <a:rPr lang="nb-NO" dirty="0" smtClean="0"/>
              <a:t>-trans-isomeri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smtClean="0"/>
              <a:t>Orienteringen ved dobbeltbindinger</a:t>
            </a:r>
          </a:p>
          <a:p>
            <a:r>
              <a:rPr lang="nb-NO" dirty="0" smtClean="0"/>
              <a:t>Spiller liten rolle i celle-reaksjoner</a:t>
            </a:r>
            <a:endParaRPr lang="nb-NO" dirty="0"/>
          </a:p>
        </p:txBody>
      </p:sp>
      <p:pic>
        <p:nvPicPr>
          <p:cNvPr id="2050" name="Picture 2" descr="http://www.elmhurst.edu/~chm/vchembook/images/209cistrans.g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4412" y1="83898" x2="42353" y2="7372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880" t="12071" r="31440" b="11441"/>
          <a:stretch/>
        </p:blipFill>
        <p:spPr bwMode="auto">
          <a:xfrm>
            <a:off x="3562500" y="2680582"/>
            <a:ext cx="2019000" cy="3681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Sylinder 3"/>
          <p:cNvSpPr txBox="1"/>
          <p:nvPr/>
        </p:nvSpPr>
        <p:spPr>
          <a:xfrm>
            <a:off x="0" y="6176963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dirty="0" smtClean="0"/>
              <a:t>1,2-dikloreten</a:t>
            </a:r>
            <a:endParaRPr lang="nb-NO" dirty="0"/>
          </a:p>
        </p:txBody>
      </p:sp>
      <p:sp>
        <p:nvSpPr>
          <p:cNvPr id="5" name="TekstSylinder 4"/>
          <p:cNvSpPr txBox="1"/>
          <p:nvPr/>
        </p:nvSpPr>
        <p:spPr>
          <a:xfrm>
            <a:off x="1611086" y="3265714"/>
            <a:ext cx="1433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smtClean="0"/>
              <a:t>Trans-isomer</a:t>
            </a:r>
            <a:endParaRPr lang="nb-NO" dirty="0"/>
          </a:p>
        </p:txBody>
      </p:sp>
      <p:sp>
        <p:nvSpPr>
          <p:cNvPr id="6" name="TekstSylinder 5"/>
          <p:cNvSpPr txBox="1"/>
          <p:nvPr/>
        </p:nvSpPr>
        <p:spPr>
          <a:xfrm>
            <a:off x="6055151" y="3265714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smtClean="0"/>
              <a:t>Motsatt</a:t>
            </a:r>
            <a:endParaRPr lang="nb-NO" dirty="0"/>
          </a:p>
        </p:txBody>
      </p:sp>
      <p:sp>
        <p:nvSpPr>
          <p:cNvPr id="7" name="TekstSylinder 6"/>
          <p:cNvSpPr txBox="1"/>
          <p:nvPr/>
        </p:nvSpPr>
        <p:spPr>
          <a:xfrm>
            <a:off x="1848074" y="5672695"/>
            <a:ext cx="1196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err="1" smtClean="0"/>
              <a:t>Cis</a:t>
            </a:r>
            <a:r>
              <a:rPr lang="nb-NO" dirty="0" smtClean="0"/>
              <a:t>-isomer</a:t>
            </a:r>
            <a:endParaRPr lang="nb-NO" dirty="0"/>
          </a:p>
        </p:txBody>
      </p:sp>
      <p:sp>
        <p:nvSpPr>
          <p:cNvPr id="8" name="TekstSylinder 7"/>
          <p:cNvSpPr txBox="1"/>
          <p:nvPr/>
        </p:nvSpPr>
        <p:spPr>
          <a:xfrm>
            <a:off x="6055151" y="5672695"/>
            <a:ext cx="1486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smtClean="0"/>
              <a:t>"samme side"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76469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Speilbildeisomeri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smtClean="0"/>
              <a:t>Forbindelse med et kiralt karbonatom kan eksistere i to speilvendte former</a:t>
            </a:r>
          </a:p>
          <a:p>
            <a:r>
              <a:rPr lang="nb-NO" dirty="0" smtClean="0"/>
              <a:t>Stor betydning</a:t>
            </a:r>
          </a:p>
          <a:p>
            <a:pPr lvl="1"/>
            <a:r>
              <a:rPr lang="nb-NO" dirty="0" smtClean="0"/>
              <a:t>Eks: </a:t>
            </a:r>
            <a:r>
              <a:rPr lang="nb-NO" dirty="0" err="1" smtClean="0"/>
              <a:t>Naproxen</a:t>
            </a:r>
            <a:r>
              <a:rPr lang="nb-NO" dirty="0"/>
              <a:t> </a:t>
            </a:r>
            <a:r>
              <a:rPr lang="nb-NO" dirty="0" smtClean="0"/>
              <a:t>– kiralt legemiddel, smertedempende i muskler og ledd, speilbildeisomeren </a:t>
            </a:r>
            <a:r>
              <a:rPr lang="nb-NO" dirty="0" err="1" smtClean="0"/>
              <a:t>effektløs</a:t>
            </a:r>
            <a:r>
              <a:rPr lang="nb-NO" dirty="0" smtClean="0"/>
              <a:t> og giftig for leveren</a:t>
            </a:r>
          </a:p>
          <a:p>
            <a:r>
              <a:rPr lang="nb-NO" dirty="0" smtClean="0"/>
              <a:t>Samme smeltepunkt</a:t>
            </a:r>
            <a:endParaRPr lang="nb-NO" dirty="0"/>
          </a:p>
        </p:txBody>
      </p:sp>
      <p:pic>
        <p:nvPicPr>
          <p:cNvPr id="3074" name="Picture 2" descr="http://upload.wikimedia.org/wikipedia/commons/f/fc/Naproxe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201" y="3623074"/>
            <a:ext cx="3765062" cy="1425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Rett pil 4"/>
          <p:cNvCxnSpPr/>
          <p:nvPr/>
        </p:nvCxnSpPr>
        <p:spPr>
          <a:xfrm flipH="1" flipV="1">
            <a:off x="8049846" y="4173415"/>
            <a:ext cx="132862" cy="60178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" name="Picture 6" descr="http://chemwiki.ucdavis.edu/@api/deki/files/4838/image082.png?size=bestfit&amp;width=217&amp;height=127&amp;revision=1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283201" y="5036674"/>
            <a:ext cx="3765062" cy="1767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Rett linje 8"/>
          <p:cNvCxnSpPr>
            <a:stCxn id="8" idx="0"/>
            <a:endCxn id="8" idx="2"/>
          </p:cNvCxnSpPr>
          <p:nvPr/>
        </p:nvCxnSpPr>
        <p:spPr>
          <a:xfrm>
            <a:off x="7165732" y="5036674"/>
            <a:ext cx="0" cy="17679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9598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Stereoisomere reaksjoner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smtClean="0"/>
              <a:t>Enzymer har kiralt aktive seter, danner kun en speilbildeisomer</a:t>
            </a:r>
          </a:p>
          <a:p>
            <a:r>
              <a:rPr lang="nb-NO" dirty="0" smtClean="0"/>
              <a:t>Eks: pyrodruesukker uten tilgang til oksygen.</a:t>
            </a:r>
          </a:p>
          <a:p>
            <a:pPr lvl="1"/>
            <a:r>
              <a:rPr lang="nb-NO" dirty="0" smtClean="0"/>
              <a:t>Melkesyre er speilbildeisomert</a:t>
            </a:r>
            <a:endParaRPr lang="nb-NO" dirty="0"/>
          </a:p>
        </p:txBody>
      </p:sp>
      <p:pic>
        <p:nvPicPr>
          <p:cNvPr id="4098" name="Picture 2" descr="http://web2.gyldendal.no/undervisning/felles/pixdir20/data/archive_specific/aqua2/image_fullsize/8-3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44341"/>
            <a:ext cx="9144000" cy="2432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Buet linje 4"/>
          <p:cNvCxnSpPr/>
          <p:nvPr/>
        </p:nvCxnSpPr>
        <p:spPr>
          <a:xfrm>
            <a:off x="2938585" y="3282462"/>
            <a:ext cx="4040553" cy="2164861"/>
          </a:xfrm>
          <a:prstGeom prst="curvedConnector3">
            <a:avLst>
              <a:gd name="adj1" fmla="val 82495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724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D- og L-isomerer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smtClean="0"/>
              <a:t>To former: </a:t>
            </a:r>
          </a:p>
          <a:p>
            <a:pPr lvl="1"/>
            <a:r>
              <a:rPr lang="nb-NO" dirty="0" smtClean="0"/>
              <a:t>D </a:t>
            </a:r>
            <a:r>
              <a:rPr lang="nb-NO" i="1" dirty="0" smtClean="0"/>
              <a:t>(</a:t>
            </a:r>
            <a:r>
              <a:rPr lang="nb-NO" i="1" dirty="0" err="1" smtClean="0"/>
              <a:t>dekster</a:t>
            </a:r>
            <a:r>
              <a:rPr lang="nb-NO" dirty="0" smtClean="0"/>
              <a:t>) </a:t>
            </a:r>
            <a:r>
              <a:rPr lang="nb-NO" i="1" dirty="0" smtClean="0"/>
              <a:t>=</a:t>
            </a:r>
            <a:r>
              <a:rPr lang="nb-NO" dirty="0" smtClean="0"/>
              <a:t> høyre</a:t>
            </a:r>
          </a:p>
          <a:p>
            <a:pPr lvl="1"/>
            <a:r>
              <a:rPr lang="nb-NO" dirty="0" smtClean="0"/>
              <a:t>L </a:t>
            </a:r>
            <a:r>
              <a:rPr lang="nb-NO" i="1" dirty="0" smtClean="0"/>
              <a:t>(</a:t>
            </a:r>
            <a:r>
              <a:rPr lang="nb-NO" i="1" dirty="0" err="1" smtClean="0"/>
              <a:t>laevus</a:t>
            </a:r>
            <a:r>
              <a:rPr lang="nb-NO" dirty="0" smtClean="0"/>
              <a:t>) </a:t>
            </a:r>
            <a:r>
              <a:rPr lang="nb-NO" i="1" dirty="0" smtClean="0"/>
              <a:t>=</a:t>
            </a:r>
            <a:r>
              <a:rPr lang="nb-NO" dirty="0" smtClean="0"/>
              <a:t> venstre</a:t>
            </a:r>
          </a:p>
          <a:p>
            <a:r>
              <a:rPr lang="nb-NO" dirty="0" smtClean="0"/>
              <a:t>Tidligere skillet med planpolarisert lys, med klokken = D</a:t>
            </a:r>
          </a:p>
          <a:p>
            <a:r>
              <a:rPr lang="nb-NO" dirty="0" smtClean="0"/>
              <a:t>Biologisk sammenheng: D/L bestemmes etter lignende molekyler</a:t>
            </a:r>
          </a:p>
          <a:p>
            <a:r>
              <a:rPr lang="nb-NO" dirty="0" smtClean="0"/>
              <a:t>Enkel og rimelig generell huskeregel: </a:t>
            </a:r>
          </a:p>
          <a:p>
            <a:pPr lvl="1"/>
            <a:r>
              <a:rPr lang="nb-NO" dirty="0" smtClean="0"/>
              <a:t>L har OH til venstre og CH</a:t>
            </a:r>
            <a:r>
              <a:rPr lang="nb-NO" baseline="-25000" dirty="0" smtClean="0"/>
              <a:t>2</a:t>
            </a:r>
            <a:r>
              <a:rPr lang="nb-NO" dirty="0" smtClean="0"/>
              <a:t>OH til høyre</a:t>
            </a:r>
          </a:p>
          <a:p>
            <a:endParaRPr lang="nb-NO" dirty="0"/>
          </a:p>
        </p:txBody>
      </p:sp>
      <p:pic>
        <p:nvPicPr>
          <p:cNvPr id="4" name="Bild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9" t="1304" r="-141" b="7166"/>
          <a:stretch/>
        </p:blipFill>
        <p:spPr>
          <a:xfrm>
            <a:off x="3821723" y="4861169"/>
            <a:ext cx="5322277" cy="1996831"/>
          </a:xfrm>
          <a:prstGeom prst="rect">
            <a:avLst/>
          </a:prstGeom>
        </p:spPr>
      </p:pic>
      <p:pic>
        <p:nvPicPr>
          <p:cNvPr id="5" name="Bild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81553" y="394433"/>
            <a:ext cx="2301903" cy="199683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kstSylinder 5"/>
              <p:cNvSpPr txBox="1"/>
              <p:nvPr/>
            </p:nvSpPr>
            <p:spPr>
              <a:xfrm>
                <a:off x="839999" y="5009661"/>
                <a:ext cx="2981724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nb-NO" sz="2000" dirty="0" smtClean="0"/>
                  <a:t>Le Bel-</a:t>
                </a:r>
                <a:r>
                  <a:rPr lang="nb-NO" sz="2000" dirty="0" err="1" smtClean="0"/>
                  <a:t>van't</a:t>
                </a:r>
                <a:r>
                  <a:rPr lang="nb-NO" sz="2000" dirty="0" smtClean="0"/>
                  <a:t> Hoffs regel: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nb-NO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nb-NO" dirty="0" smtClean="0"/>
                  <a:t> </a:t>
                </a:r>
                <a:r>
                  <a:rPr lang="nb-NO" sz="2000" dirty="0" smtClean="0"/>
                  <a:t>mulige isomerer</a:t>
                </a:r>
                <a:r>
                  <a:rPr lang="nb-NO" dirty="0" smtClean="0"/>
                  <a:t>, </a:t>
                </a:r>
                <a14:m>
                  <m:oMath xmlns:m="http://schemas.openxmlformats.org/officeDocument/2006/math">
                    <m:r>
                      <a:rPr lang="nb-NO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nb-NO" dirty="0" smtClean="0"/>
                  <a:t> </a:t>
                </a:r>
                <a:r>
                  <a:rPr lang="nb-NO" sz="2000" dirty="0" smtClean="0"/>
                  <a:t>er antall kirale karbonatomer</a:t>
                </a:r>
                <a:endParaRPr lang="nb-NO" sz="2000" dirty="0"/>
              </a:p>
            </p:txBody>
          </p:sp>
        </mc:Choice>
        <mc:Fallback>
          <p:sp>
            <p:nvSpPr>
              <p:cNvPr id="6" name="TekstSylinder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999" y="5009661"/>
                <a:ext cx="2981724" cy="1323439"/>
              </a:xfrm>
              <a:prstGeom prst="rect">
                <a:avLst/>
              </a:prstGeom>
              <a:blipFill rotWithShape="0">
                <a:blip r:embed="rId4"/>
                <a:stretch>
                  <a:fillRect l="-2249" t="-2765" r="-1840" b="-7373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kstSylinder 6"/>
          <p:cNvSpPr txBox="1"/>
          <p:nvPr/>
        </p:nvSpPr>
        <p:spPr>
          <a:xfrm>
            <a:off x="8423275" y="2974065"/>
            <a:ext cx="81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>
                <a:hlinkClick r:id="rId5"/>
              </a:rPr>
              <a:t>Video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36287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D-</a:t>
            </a:r>
            <a:r>
              <a:rPr lang="nb-NO" dirty="0" err="1" smtClean="0"/>
              <a:t>glyseraldehyd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smtClean="0"/>
              <a:t>I fotosyntesen bygges glukose og andre sukkere av D-</a:t>
            </a:r>
            <a:r>
              <a:rPr lang="nb-NO" dirty="0" err="1" smtClean="0"/>
              <a:t>glyseraldehyd</a:t>
            </a:r>
            <a:endParaRPr lang="nb-NO" dirty="0" smtClean="0"/>
          </a:p>
          <a:p>
            <a:pPr lvl="1"/>
            <a:r>
              <a:rPr lang="nb-NO" sz="2400" dirty="0" smtClean="0"/>
              <a:t>Kalles derfor D-sukkere</a:t>
            </a:r>
          </a:p>
          <a:p>
            <a:r>
              <a:rPr lang="nb-NO" dirty="0" smtClean="0"/>
              <a:t>Alle sukkere i naturen består av det kirale C-atomet</a:t>
            </a:r>
          </a:p>
          <a:p>
            <a:endParaRPr lang="nb-NO" dirty="0" smtClean="0"/>
          </a:p>
        </p:txBody>
      </p:sp>
      <p:pic>
        <p:nvPicPr>
          <p:cNvPr id="4" name="Bild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53354" y="260474"/>
            <a:ext cx="3985530" cy="1430215"/>
          </a:xfrm>
          <a:prstGeom prst="rect">
            <a:avLst/>
          </a:prstGeom>
        </p:spPr>
      </p:pic>
      <p:pic>
        <p:nvPicPr>
          <p:cNvPr id="5" name="Bild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93675" y="3412420"/>
            <a:ext cx="3204307" cy="1672492"/>
          </a:xfrm>
          <a:prstGeom prst="rect">
            <a:avLst/>
          </a:prstGeom>
        </p:spPr>
      </p:pic>
      <p:sp>
        <p:nvSpPr>
          <p:cNvPr id="6" name="TekstSylinder 5"/>
          <p:cNvSpPr txBox="1"/>
          <p:nvPr/>
        </p:nvSpPr>
        <p:spPr>
          <a:xfrm>
            <a:off x="7390069" y="5084912"/>
            <a:ext cx="1507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smtClean="0"/>
              <a:t>Nr. 5 i glukose</a:t>
            </a:r>
          </a:p>
        </p:txBody>
      </p:sp>
    </p:spTree>
    <p:extLst>
      <p:ext uri="{BB962C8B-B14F-4D97-AF65-F5344CB8AC3E}">
        <p14:creationId xmlns:p14="http://schemas.microsoft.com/office/powerpoint/2010/main" val="2755092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Aminosyrer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smtClean="0"/>
              <a:t>Alle unntatt glysin har et kiralt karbonatom, to speilbildeisomerer</a:t>
            </a:r>
          </a:p>
          <a:p>
            <a:r>
              <a:rPr lang="nb-NO" dirty="0" smtClean="0"/>
              <a:t>Bare L-form i naturen, inngår i proteinsyntesen</a:t>
            </a:r>
          </a:p>
          <a:p>
            <a:endParaRPr lang="nb-NO" dirty="0"/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7125" y="3926178"/>
            <a:ext cx="3416445" cy="2385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61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Oppgaver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b-NO" sz="3600" dirty="0" smtClean="0"/>
              <a:t>8.5.1, 3, 4 (ikke d), 5.</a:t>
            </a:r>
            <a:endParaRPr lang="nb-NO" sz="3600" dirty="0"/>
          </a:p>
        </p:txBody>
      </p:sp>
    </p:spTree>
    <p:extLst>
      <p:ext uri="{BB962C8B-B14F-4D97-AF65-F5344CB8AC3E}">
        <p14:creationId xmlns:p14="http://schemas.microsoft.com/office/powerpoint/2010/main" val="279733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ybde">
  <a:themeElements>
    <a:clrScheme name="Dybde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ybde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ybd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Dybde</Template>
  <TotalTime>159</TotalTime>
  <Words>223</Words>
  <Application>Microsoft Office PowerPoint</Application>
  <PresentationFormat>Skjermfremvisning (4:3)</PresentationFormat>
  <Paragraphs>44</Paragraphs>
  <Slides>9</Slides>
  <Notes>1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9</vt:i4>
      </vt:variant>
    </vt:vector>
  </HeadingPairs>
  <TitlesOfParts>
    <vt:vector size="14" baseType="lpstr">
      <vt:lpstr>Arial</vt:lpstr>
      <vt:lpstr>Calibri</vt:lpstr>
      <vt:lpstr>Cambria Math</vt:lpstr>
      <vt:lpstr>Corbel</vt:lpstr>
      <vt:lpstr>Dybde</vt:lpstr>
      <vt:lpstr>Stereoisomeri</vt:lpstr>
      <vt:lpstr>Generelt om stereoisomeri</vt:lpstr>
      <vt:lpstr>Cis-trans-isomeri</vt:lpstr>
      <vt:lpstr>Speilbildeisomeri</vt:lpstr>
      <vt:lpstr>Stereoisomere reaksjoner</vt:lpstr>
      <vt:lpstr>D- og L-isomerer</vt:lpstr>
      <vt:lpstr>D-glyseraldehyd</vt:lpstr>
      <vt:lpstr>Aminosyrer</vt:lpstr>
      <vt:lpstr>Oppgaver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Stereoisomeri</dc:title>
  <dc:creator>Herman Dieset</dc:creator>
  <cp:lastModifiedBy>Herman Dieset</cp:lastModifiedBy>
  <cp:revision>13</cp:revision>
  <dcterms:created xsi:type="dcterms:W3CDTF">2014-05-11T15:46:52Z</dcterms:created>
  <dcterms:modified xsi:type="dcterms:W3CDTF">2014-05-11T18:26:22Z</dcterms:modified>
</cp:coreProperties>
</file>