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3" r:id="rId8"/>
    <p:sldId id="260" r:id="rId9"/>
    <p:sldId id="265" r:id="rId10"/>
    <p:sldId id="266" r:id="rId11"/>
    <p:sldId id="261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 varScale="1">
        <p:scale>
          <a:sx n="76" d="100"/>
          <a:sy n="76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B9768D9-D682-4413-A796-833EAC9B5486}" type="datetimeFigureOut">
              <a:rPr lang="en-CA" smtClean="0"/>
              <a:t>11/05/2014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303CE72-B9EA-41D8-B6F7-9C431033A924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604"/>
            <a:ext cx="9280578" cy="717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72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Refer to example 5  on the worksheet. </a:t>
            </a:r>
          </a:p>
          <a:p>
            <a:endParaRPr lang="en-CA" dirty="0"/>
          </a:p>
          <a:p>
            <a:pPr marL="0" indent="0">
              <a:buNone/>
            </a:pPr>
            <a:r>
              <a:rPr lang="en-CA" dirty="0" smtClean="0"/>
              <a:t>Now, lets have an organism with </a:t>
            </a:r>
            <a:r>
              <a:rPr lang="en-CA" b="1" dirty="0" smtClean="0"/>
              <a:t>two </a:t>
            </a:r>
            <a:r>
              <a:rPr lang="en-CA" dirty="0" smtClean="0"/>
              <a:t>eyes attempt to do example 6 for the class. (no pressure!)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Finally, find a partner who has the same colour of fabric as you. Its time for the challenge!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Sample Calculations: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995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93"/>
            <a:ext cx="9143999" cy="687343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5287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Sources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6937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872"/>
            <a:ext cx="9144000" cy="698135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045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" y="-1296"/>
            <a:ext cx="9139604" cy="687003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55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" y="-195708"/>
            <a:ext cx="9139604" cy="70644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9770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800" dirty="0" smtClean="0"/>
              <a:t>Determining Population Density</a:t>
            </a:r>
            <a:endParaRPr lang="en-CA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204864"/>
            <a:ext cx="8595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Let A, D</a:t>
            </a:r>
            <a:r>
              <a:rPr lang="en-CA" baseline="-25000" dirty="0" smtClean="0"/>
              <a:t>P</a:t>
            </a:r>
            <a:r>
              <a:rPr lang="en-CA" dirty="0" smtClean="0"/>
              <a:t> and N represent Area, Population Density, and Number of Individuals, </a:t>
            </a:r>
          </a:p>
          <a:p>
            <a:r>
              <a:rPr lang="en-CA" dirty="0" smtClean="0"/>
              <a:t>respectively.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4010434" y="2915499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</a:t>
            </a:r>
            <a:r>
              <a:rPr lang="en-CA" baseline="-25000" dirty="0" smtClean="0"/>
              <a:t>P</a:t>
            </a:r>
            <a:r>
              <a:rPr lang="en-CA" dirty="0" smtClean="0"/>
              <a:t> = N/A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2207696"/>
            <a:ext cx="7745505" cy="3877815"/>
          </a:xfrm>
        </p:spPr>
        <p:txBody>
          <a:bodyPr>
            <a:normAutofit/>
          </a:bodyPr>
          <a:lstStyle/>
          <a:p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sz="2000" dirty="0" smtClean="0"/>
              <a:t>Refer to example #1 on the worksheet:</a:t>
            </a:r>
          </a:p>
          <a:p>
            <a:pPr marL="0" indent="0">
              <a:buNone/>
            </a:pPr>
            <a:endParaRPr lang="en-CA" sz="2000" dirty="0" smtClean="0"/>
          </a:p>
          <a:p>
            <a:pPr marL="0" indent="0">
              <a:buNone/>
            </a:pPr>
            <a:endParaRPr lang="en-CA" sz="2000" dirty="0"/>
          </a:p>
          <a:p>
            <a:pPr marL="0" indent="0">
              <a:buNone/>
            </a:pPr>
            <a:endParaRPr lang="en-CA" sz="2000" dirty="0" smtClean="0"/>
          </a:p>
          <a:p>
            <a:pPr marL="0" indent="0">
              <a:buNone/>
            </a:pPr>
            <a:endParaRPr lang="en-CA" sz="2000" dirty="0"/>
          </a:p>
          <a:p>
            <a:pPr marL="0" indent="0">
              <a:buNone/>
            </a:pPr>
            <a:r>
              <a:rPr lang="en-CA" sz="2000" dirty="0" smtClean="0"/>
              <a:t>Since there are 5 wolves living on 10 m</a:t>
            </a:r>
            <a:r>
              <a:rPr lang="en-CA" sz="2000" baseline="30000" dirty="0" smtClean="0"/>
              <a:t>2</a:t>
            </a:r>
            <a:r>
              <a:rPr lang="en-CA" sz="2000" dirty="0" smtClean="0"/>
              <a:t> , the population density can be found to be  one wolf/two m</a:t>
            </a:r>
            <a:r>
              <a:rPr lang="en-CA" sz="2000" baseline="30000" dirty="0" smtClean="0"/>
              <a:t>2</a:t>
            </a:r>
            <a:r>
              <a:rPr lang="en-CA" sz="2000" dirty="0" smtClean="0"/>
              <a:t>. </a:t>
            </a:r>
            <a:endParaRPr lang="en-CA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230" y="3900855"/>
            <a:ext cx="1944216" cy="145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05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Now, lets calculate the population density of one-eyed puppets in the class!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More Examples!</a:t>
            </a:r>
            <a:endParaRPr lang="en-CA" dirty="0"/>
          </a:p>
        </p:txBody>
      </p:sp>
      <p:pic>
        <p:nvPicPr>
          <p:cNvPr id="1026" name="Picture 2" descr="http://steve-simpson.com/uploads/files/bigstock_Blue_Eye_29105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40968"/>
            <a:ext cx="4896544" cy="3237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468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 smtClean="0"/>
              <a:t>Taking our equation from before,                 and rearranging for N gives us:  </a:t>
            </a:r>
          </a:p>
          <a:p>
            <a:endParaRPr lang="en-CA" dirty="0"/>
          </a:p>
          <a:p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Please refer to example #3 on the worksheet.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Now, try example #4 on your own!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The answer is 250 lynx.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800" dirty="0" smtClean="0"/>
              <a:t>Estimating Population Sizes</a:t>
            </a:r>
            <a:endParaRPr lang="en-CA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724127" y="2286533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</a:t>
            </a:r>
            <a:r>
              <a:rPr lang="en-CA" baseline="-25000" dirty="0" smtClean="0"/>
              <a:t>P</a:t>
            </a:r>
            <a:r>
              <a:rPr lang="en-CA" dirty="0" smtClean="0"/>
              <a:t> = N/A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1920" y="3284831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N = D</a:t>
            </a:r>
            <a:r>
              <a:rPr lang="en-CA" baseline="-25000" dirty="0" smtClean="0"/>
              <a:t>P</a:t>
            </a:r>
            <a:r>
              <a:rPr lang="en-CA" dirty="0" smtClean="0"/>
              <a:t> * A </a:t>
            </a:r>
          </a:p>
        </p:txBody>
      </p:sp>
      <p:pic>
        <p:nvPicPr>
          <p:cNvPr id="2050" name="Picture 2" descr="http://wallpapers.wallbase.cc/rozne/wallpaper-4560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344" y="4365104"/>
            <a:ext cx="3144978" cy="209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081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" y="-56954"/>
            <a:ext cx="9139604" cy="692569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7159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Let  a</a:t>
            </a:r>
            <a:r>
              <a:rPr lang="en-CA" baseline="-25000" dirty="0" smtClean="0"/>
              <a:t>m1 </a:t>
            </a:r>
            <a:r>
              <a:rPr lang="en-CA" dirty="0" smtClean="0"/>
              <a:t>represent the number originally marked,</a:t>
            </a:r>
          </a:p>
          <a:p>
            <a:pPr marL="0" indent="0">
              <a:buNone/>
            </a:pPr>
            <a:r>
              <a:rPr lang="en-CA" dirty="0" smtClean="0"/>
              <a:t> Let  </a:t>
            </a:r>
            <a:r>
              <a:rPr lang="en-CA" dirty="0" err="1" smtClean="0"/>
              <a:t>a</a:t>
            </a:r>
            <a:r>
              <a:rPr lang="en-CA" baseline="-25000" dirty="0" err="1" smtClean="0"/>
              <a:t>T</a:t>
            </a:r>
            <a:r>
              <a:rPr lang="en-CA" dirty="0"/>
              <a:t> </a:t>
            </a:r>
            <a:r>
              <a:rPr lang="en-CA" dirty="0" smtClean="0"/>
              <a:t>represent the total number of individuals in the recapture,</a:t>
            </a:r>
          </a:p>
          <a:p>
            <a:pPr marL="0" indent="0">
              <a:buNone/>
            </a:pPr>
            <a:r>
              <a:rPr lang="en-CA" dirty="0" smtClean="0"/>
              <a:t>Let  a</a:t>
            </a:r>
            <a:r>
              <a:rPr lang="en-CA" baseline="-25000" dirty="0" smtClean="0"/>
              <a:t>m2</a:t>
            </a:r>
            <a:r>
              <a:rPr lang="en-CA" dirty="0" smtClean="0"/>
              <a:t> represent the number of marked individuals in the recapture: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                                      N = (a</a:t>
            </a:r>
            <a:r>
              <a:rPr lang="en-CA" baseline="-25000" dirty="0"/>
              <a:t>m1</a:t>
            </a:r>
            <a:r>
              <a:rPr lang="en-CA" dirty="0" smtClean="0"/>
              <a:t> * </a:t>
            </a:r>
            <a:r>
              <a:rPr lang="en-CA" dirty="0" err="1" smtClean="0"/>
              <a:t>a</a:t>
            </a:r>
            <a:r>
              <a:rPr lang="en-CA" baseline="-25000" dirty="0" err="1" smtClean="0"/>
              <a:t>T</a:t>
            </a:r>
            <a:r>
              <a:rPr lang="en-CA" baseline="-25000" dirty="0" smtClean="0"/>
              <a:t> </a:t>
            </a:r>
            <a:r>
              <a:rPr lang="en-CA" dirty="0" smtClean="0"/>
              <a:t> ) / a</a:t>
            </a:r>
            <a:r>
              <a:rPr lang="en-CA" baseline="-25000" dirty="0" smtClean="0"/>
              <a:t>m2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800" dirty="0" smtClean="0"/>
              <a:t>Mark-Recapture Calculations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414540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53</TotalTime>
  <Words>224</Words>
  <Application>Microsoft Office PowerPoint</Application>
  <PresentationFormat>On-screen Show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Hardcover</vt:lpstr>
      <vt:lpstr>PowerPoint Presentation</vt:lpstr>
      <vt:lpstr>PowerPoint Presentation</vt:lpstr>
      <vt:lpstr>PowerPoint Presentation</vt:lpstr>
      <vt:lpstr>PowerPoint Presentation</vt:lpstr>
      <vt:lpstr>Determining Population Density</vt:lpstr>
      <vt:lpstr>More Examples!</vt:lpstr>
      <vt:lpstr>Estimating Population Sizes</vt:lpstr>
      <vt:lpstr>PowerPoint Presentation</vt:lpstr>
      <vt:lpstr>Mark-Recapture Calculations</vt:lpstr>
      <vt:lpstr>Sample Calculations:</vt:lpstr>
      <vt:lpstr>PowerPoint Presentation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Arnesh</dc:creator>
  <cp:lastModifiedBy>Arnesh</cp:lastModifiedBy>
  <cp:revision>16</cp:revision>
  <dcterms:created xsi:type="dcterms:W3CDTF">2014-05-11T18:13:31Z</dcterms:created>
  <dcterms:modified xsi:type="dcterms:W3CDTF">2014-05-11T19:06:31Z</dcterms:modified>
</cp:coreProperties>
</file>