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5" r:id="rId12"/>
    <p:sldId id="268" r:id="rId13"/>
    <p:sldId id="267" r:id="rId14"/>
    <p:sldId id="269" r:id="rId15"/>
    <p:sldId id="271" r:id="rId16"/>
    <p:sldId id="270" r:id="rId17"/>
    <p:sldId id="273" r:id="rId18"/>
    <p:sldId id="272" r:id="rId19"/>
    <p:sldId id="274" r:id="rId20"/>
    <p:sldId id="276" r:id="rId21"/>
    <p:sldId id="275" r:id="rId22"/>
    <p:sldId id="277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3" autoAdjust="0"/>
    <p:restoredTop sz="94660"/>
  </p:normalViewPr>
  <p:slideViewPr>
    <p:cSldViewPr>
      <p:cViewPr varScale="1">
        <p:scale>
          <a:sx n="95" d="100"/>
          <a:sy n="95" d="100"/>
        </p:scale>
        <p:origin x="-828" y="-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51"/>
            <a:ext cx="7543800" cy="1945481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6461760" cy="8001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1752600" cy="4388644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889647"/>
            <a:ext cx="6135687" cy="12251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52144"/>
            <a:ext cx="3657600" cy="34427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152144"/>
            <a:ext cx="3657600" cy="34427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3657600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365760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151335"/>
            <a:ext cx="3657600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1631156"/>
            <a:ext cx="365760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4121658"/>
            <a:ext cx="7772400" cy="44577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4572000"/>
            <a:ext cx="7772401" cy="4572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285750"/>
            <a:ext cx="7772400" cy="37071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121458"/>
            <a:ext cx="7772400" cy="445970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4572000"/>
            <a:ext cx="7772400" cy="45948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620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4236720"/>
            <a:ext cx="548640" cy="29718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7ED4ED1-AC69-4330-B9BC-31FDCE65B0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882821" y="2990850"/>
            <a:ext cx="177546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56152" y="1188720"/>
            <a:ext cx="18287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E63806-58AB-4F1E-B21C-7E1671E2BACA}" type="datetimeFigureOut">
              <a:rPr lang="en-US" smtClean="0"/>
              <a:t>5/11/2014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1" y="-857250"/>
            <a:ext cx="7766333" cy="3849987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</a:rPr>
              <a:t>DESTILACIJA </a:t>
            </a:r>
            <a:endParaRPr lang="en-US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0" y="4781550"/>
            <a:ext cx="6400800" cy="1314450"/>
          </a:xfrm>
        </p:spPr>
        <p:txBody>
          <a:bodyPr/>
          <a:lstStyle/>
          <a:p>
            <a:r>
              <a:rPr lang="en-US" dirty="0" smtClean="0"/>
              <a:t>Marko </a:t>
            </a:r>
            <a:r>
              <a:rPr lang="en-US" dirty="0" err="1" smtClean="0"/>
              <a:t>Mati</a:t>
            </a:r>
            <a:r>
              <a:rPr lang="sr-Latn-RS" dirty="0" smtClean="0"/>
              <a:t>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4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42951"/>
            <a:ext cx="7798040" cy="3527933"/>
          </a:xfrm>
        </p:spPr>
      </p:pic>
    </p:spTree>
    <p:extLst>
      <p:ext uri="{BB962C8B-B14F-4D97-AF65-F5344CB8AC3E}">
        <p14:creationId xmlns:p14="http://schemas.microsoft.com/office/powerpoint/2010/main" val="20695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500"/>
            <a:ext cx="8382000" cy="457200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sr-Latn-CS" sz="3600" dirty="0" smtClean="0"/>
              <a:t>Ako </a:t>
            </a:r>
            <a:r>
              <a:rPr lang="sr-Latn-CS" sz="3600" dirty="0"/>
              <a:t>u isparljivosti komponenata smeše nema velike razlike, tj. njihove temperature ključanja se malo razlikuju, razdvajanje se vrši rektifikacijom.</a:t>
            </a:r>
          </a:p>
          <a:p>
            <a:pPr marL="114300" indent="0">
              <a:buNone/>
            </a:pPr>
            <a:r>
              <a:rPr lang="sr-Latn-CS" sz="3600" dirty="0" smtClean="0"/>
              <a:t>Rektifikacija </a:t>
            </a:r>
            <a:r>
              <a:rPr lang="sr-Latn-CS" sz="3600" dirty="0"/>
              <a:t>je u stvari više puta ponovljena destilacija.</a:t>
            </a:r>
          </a:p>
          <a:p>
            <a:pPr marL="114300" indent="0">
              <a:buNone/>
            </a:pPr>
            <a:r>
              <a:rPr lang="sr-Latn-CS" sz="3600" dirty="0" smtClean="0"/>
              <a:t>Ona </a:t>
            </a:r>
            <a:r>
              <a:rPr lang="sr-Latn-CS" sz="3600" dirty="0"/>
              <a:t>može biti takođe, </a:t>
            </a:r>
            <a:endParaRPr lang="en-US" sz="3600" dirty="0" smtClean="0"/>
          </a:p>
          <a:p>
            <a:r>
              <a:rPr lang="sr-Latn-CS" sz="3600" dirty="0" smtClean="0"/>
              <a:t>kontinualna </a:t>
            </a:r>
            <a:endParaRPr lang="en-US" sz="3600" dirty="0" smtClean="0"/>
          </a:p>
          <a:p>
            <a:r>
              <a:rPr lang="sr-Latn-CS" sz="3600" dirty="0" smtClean="0"/>
              <a:t>i </a:t>
            </a:r>
            <a:r>
              <a:rPr lang="sr-Latn-CS" sz="3600" dirty="0"/>
              <a:t>diskontinualna.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57150"/>
            <a:ext cx="75438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</a:rPr>
              <a:t>REKTIFIKACIJA</a:t>
            </a:r>
            <a:endParaRPr lang="en-US" sz="40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6323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1950"/>
            <a:ext cx="7936431" cy="4419600"/>
          </a:xfr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18798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8382000" cy="4572000"/>
          </a:xfrm>
        </p:spPr>
        <p:txBody>
          <a:bodyPr>
            <a:normAutofit/>
          </a:bodyPr>
          <a:lstStyle/>
          <a:p>
            <a:pPr marL="0" indent="0" algn="ctr">
              <a:buClr>
                <a:srgbClr val="FF66CC"/>
              </a:buClr>
              <a:buNone/>
            </a:pPr>
            <a:r>
              <a:rPr lang="sr-Latn-CS" sz="3600" b="1" dirty="0"/>
              <a:t>Stepen slobode </a:t>
            </a:r>
            <a:r>
              <a:rPr lang="sr-Latn-CS" sz="3600" dirty="0"/>
              <a:t>dvokomponentnih sistema (K=2), kada se tečna faza nalazi u ravnoteži sa parom, dat je izrazom:</a:t>
            </a:r>
          </a:p>
          <a:p>
            <a:pPr marL="609600" indent="-609600">
              <a:buFont typeface="Wingdings" pitchFamily="2" charset="2"/>
              <a:buNone/>
            </a:pPr>
            <a:r>
              <a:rPr lang="sr-Latn-CS" sz="3600" dirty="0"/>
              <a:t>			</a:t>
            </a:r>
          </a:p>
          <a:p>
            <a:pPr marL="609600" indent="-609600">
              <a:buFont typeface="Wingdings" pitchFamily="2" charset="2"/>
              <a:buNone/>
            </a:pPr>
            <a:r>
              <a:rPr lang="sr-Latn-CS" sz="3600" dirty="0"/>
              <a:t>				</a:t>
            </a:r>
            <a:r>
              <a:rPr lang="sr-Latn-CS" sz="4400" b="1" dirty="0"/>
              <a:t>S=K+2-F</a:t>
            </a:r>
            <a:r>
              <a:rPr lang="sr-Latn-CS" sz="4400" dirty="0">
                <a:solidFill>
                  <a:srgbClr val="00FF99"/>
                </a:solidFill>
              </a:rPr>
              <a:t>  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sr-Latn-CS" sz="3600" dirty="0"/>
              <a:t>Pošto je</a:t>
            </a:r>
            <a:r>
              <a:rPr lang="sr-Latn-CS" sz="4400" dirty="0"/>
              <a:t> </a:t>
            </a:r>
            <a:r>
              <a:rPr lang="sr-Latn-CS" sz="3600" dirty="0"/>
              <a:t>K=2, a F=2 (broj faza), </a:t>
            </a:r>
            <a:r>
              <a:rPr lang="sr-Latn-CS" sz="3600" dirty="0" smtClean="0"/>
              <a:t>S=2+2-2=2 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57150"/>
            <a:ext cx="83058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Osnovne</a:t>
            </a:r>
            <a:r>
              <a:rPr lang="en-US" sz="3200" b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karakteristike</a:t>
            </a:r>
            <a:r>
              <a:rPr lang="en-US" sz="3200" b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dvofaznih</a:t>
            </a:r>
            <a:r>
              <a:rPr lang="en-US" sz="3200" b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sistema</a:t>
            </a:r>
            <a:r>
              <a:rPr lang="en-US" sz="3200" b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tečnost-para</a:t>
            </a:r>
            <a:endParaRPr lang="en-US" sz="32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715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61950"/>
            <a:ext cx="83820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CS" sz="3200" dirty="0"/>
              <a:t>Ovo znači da, ako su nam </a:t>
            </a:r>
            <a:r>
              <a:rPr lang="sr-Latn-CS" sz="3200" b="1" dirty="0"/>
              <a:t>poznata dva parametra</a:t>
            </a:r>
            <a:r>
              <a:rPr lang="sr-Latn-CS" sz="3200" dirty="0"/>
              <a:t> sistema, ostali se mogu odrediti.</a:t>
            </a:r>
          </a:p>
          <a:p>
            <a:pPr marL="0" indent="0">
              <a:buNone/>
            </a:pPr>
            <a:r>
              <a:rPr lang="sr-Latn-CS" sz="3200" dirty="0"/>
              <a:t>Parametri dvokomponentnih tečnih smeša su sledeći: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sz="3200" b="1" dirty="0"/>
              <a:t>Ukupan pritisak pare iznad tečnosti (p);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sz="3200" b="1" dirty="0"/>
              <a:t>Temperatura ključanja smeše (t);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sz="3200" b="1" dirty="0"/>
              <a:t>Koncentracija jedne komponente u tečnoj fazi (x).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9010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295" y="361950"/>
            <a:ext cx="5207441" cy="4419600"/>
          </a:xfr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76612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8382000" cy="4572000"/>
          </a:xfrm>
        </p:spPr>
        <p:txBody>
          <a:bodyPr>
            <a:normAutofit/>
          </a:bodyPr>
          <a:lstStyle/>
          <a:p>
            <a:pPr marL="609600" indent="-609600"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sr-Latn-CS" sz="3600" b="1" dirty="0"/>
              <a:t>Smeše tečnosti koje se ne mešaju;</a:t>
            </a:r>
          </a:p>
          <a:p>
            <a:pPr marL="609600" indent="-609600"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sr-Latn-CS" sz="3600" b="1" dirty="0"/>
              <a:t>Smeše tečnosti koje se delimično mešaju;</a:t>
            </a:r>
          </a:p>
          <a:p>
            <a:pPr marL="609600" indent="-609600"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sr-Latn-CS" sz="3600" b="1" dirty="0"/>
              <a:t>Smeše tečnosti koje se mešaju u svim odnosima.</a:t>
            </a:r>
            <a:endParaRPr lang="en-US" sz="36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57150"/>
            <a:ext cx="83058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Podela</a:t>
            </a:r>
            <a:r>
              <a:rPr lang="en-US" sz="3200" b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dvokomponentnih</a:t>
            </a:r>
            <a:r>
              <a:rPr lang="en-US" sz="3200" b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tečnih</a:t>
            </a:r>
            <a:r>
              <a:rPr lang="en-US" sz="3200" b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</a:rPr>
              <a:t>smeša</a:t>
            </a:r>
            <a:endParaRPr lang="en-US" sz="32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5936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33350"/>
            <a:ext cx="3694971" cy="4780654"/>
          </a:xfr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99238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8382000" cy="409575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sr-Latn-CS" sz="3600" dirty="0"/>
              <a:t>Takve smeše nazivamo </a:t>
            </a:r>
            <a:r>
              <a:rPr lang="sr-Latn-CS" sz="3600" b="1" dirty="0"/>
              <a:t>idealnim smešama</a:t>
            </a:r>
            <a:r>
              <a:rPr lang="sr-Latn-CS" sz="3600" dirty="0"/>
              <a:t>. Idealnu smešu formiraju na primer:</a:t>
            </a:r>
          </a:p>
          <a:p>
            <a:pPr>
              <a:buClr>
                <a:schemeClr val="tx2"/>
              </a:buClr>
            </a:pPr>
            <a:r>
              <a:rPr lang="en-US" sz="3600" dirty="0" err="1" smtClean="0"/>
              <a:t>benz</a:t>
            </a:r>
            <a:r>
              <a:rPr lang="sr-Latn-CS" sz="3600" dirty="0"/>
              <a:t>en</a:t>
            </a:r>
            <a:r>
              <a:rPr lang="en-US" sz="3600" dirty="0"/>
              <a:t> – </a:t>
            </a:r>
            <a:r>
              <a:rPr lang="en-US" sz="3600" dirty="0" err="1"/>
              <a:t>tolu</a:t>
            </a:r>
            <a:r>
              <a:rPr lang="sr-Latn-CS" sz="3600" dirty="0"/>
              <a:t>en</a:t>
            </a:r>
            <a:r>
              <a:rPr lang="en-US" sz="3600" dirty="0"/>
              <a:t>, </a:t>
            </a:r>
          </a:p>
          <a:p>
            <a:pPr>
              <a:buClr>
                <a:schemeClr val="tx2"/>
              </a:buClr>
            </a:pPr>
            <a:r>
              <a:rPr lang="en-US" sz="3600" dirty="0" smtClean="0"/>
              <a:t>ben</a:t>
            </a:r>
            <a:r>
              <a:rPr lang="sr-Latn-CS" sz="3600" dirty="0"/>
              <a:t>zen</a:t>
            </a:r>
            <a:r>
              <a:rPr lang="en-US" sz="3600" dirty="0"/>
              <a:t> – </a:t>
            </a:r>
            <a:r>
              <a:rPr lang="en-US" sz="3600" dirty="0" err="1"/>
              <a:t>xil</a:t>
            </a:r>
            <a:r>
              <a:rPr lang="sr-Latn-CS" sz="3600" dirty="0"/>
              <a:t>en</a:t>
            </a:r>
            <a:r>
              <a:rPr lang="en-US" sz="3600" dirty="0"/>
              <a:t>, </a:t>
            </a: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err="1" smtClean="0"/>
              <a:t>ciklohe</a:t>
            </a:r>
            <a:r>
              <a:rPr lang="sr-Latn-CS" sz="3600" dirty="0"/>
              <a:t>ksa</a:t>
            </a:r>
            <a:r>
              <a:rPr lang="en-US" sz="3600" dirty="0"/>
              <a:t>n – </a:t>
            </a:r>
            <a:r>
              <a:rPr lang="en-US" sz="3600" dirty="0" err="1"/>
              <a:t>tolu</a:t>
            </a:r>
            <a:r>
              <a:rPr lang="sr-Latn-CS" sz="3600" dirty="0"/>
              <a:t>en</a:t>
            </a:r>
            <a:r>
              <a:rPr lang="en-US" sz="3600" dirty="0" smtClean="0"/>
              <a:t>,</a:t>
            </a:r>
          </a:p>
          <a:p>
            <a:pPr>
              <a:buClr>
                <a:schemeClr val="tx2"/>
              </a:buClr>
            </a:pPr>
            <a:r>
              <a:rPr lang="en-US" sz="3600" dirty="0" smtClean="0"/>
              <a:t>kl</a:t>
            </a:r>
            <a:r>
              <a:rPr lang="sr-Latn-CS" sz="3600" dirty="0"/>
              <a:t>o</a:t>
            </a:r>
            <a:r>
              <a:rPr lang="en-US" sz="3600" dirty="0" err="1"/>
              <a:t>rbenz</a:t>
            </a:r>
            <a:r>
              <a:rPr lang="sr-Latn-CS" sz="3600" dirty="0"/>
              <a:t>en</a:t>
            </a:r>
            <a:r>
              <a:rPr lang="en-US" sz="3600" dirty="0"/>
              <a:t> – </a:t>
            </a:r>
            <a:r>
              <a:rPr lang="en-US" sz="3600" dirty="0" err="1"/>
              <a:t>anilin</a:t>
            </a:r>
            <a:r>
              <a:rPr lang="en-US" sz="3600" dirty="0"/>
              <a:t>, </a:t>
            </a: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sr-Latn-CS" sz="3600" dirty="0" smtClean="0"/>
              <a:t>azot</a:t>
            </a:r>
            <a:r>
              <a:rPr lang="en-US" sz="3600" dirty="0" smtClean="0"/>
              <a:t> </a:t>
            </a:r>
            <a:r>
              <a:rPr lang="en-US" sz="3600" dirty="0"/>
              <a:t>– </a:t>
            </a:r>
            <a:r>
              <a:rPr lang="sr-Latn-CS" sz="3600" dirty="0"/>
              <a:t>k</a:t>
            </a:r>
            <a:r>
              <a:rPr lang="en-US" sz="3600" dirty="0"/>
              <a:t>i</a:t>
            </a:r>
            <a:r>
              <a:rPr lang="sr-Latn-CS" sz="3600" dirty="0"/>
              <a:t>seonik, </a:t>
            </a: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sr-Latn-CS" sz="3600" dirty="0" smtClean="0"/>
              <a:t>n-heksan</a:t>
            </a:r>
            <a:r>
              <a:rPr lang="sr-Latn-CS" sz="3600" dirty="0">
                <a:cs typeface="Arial" charset="0"/>
              </a:rPr>
              <a:t>– </a:t>
            </a:r>
            <a:r>
              <a:rPr lang="sr-Latn-CS" sz="3600" dirty="0"/>
              <a:t>n-oktan,  itd.</a:t>
            </a:r>
            <a:endParaRPr lang="en-US" sz="36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57150"/>
            <a:ext cx="83058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i-FI" sz="3200" b="1" dirty="0">
                <a:ln>
                  <a:solidFill>
                    <a:schemeClr val="tx1"/>
                  </a:solidFill>
                </a:ln>
              </a:rPr>
              <a:t>Smeše tečnosti koje se mešaju u svim odnosima</a:t>
            </a:r>
            <a:endParaRPr lang="en-US" sz="32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8333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8382000" cy="409575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sr-Latn-CS" sz="3200" dirty="0" smtClean="0"/>
              <a:t>Parcijalni pritisak komponente u parnoj fazi </a:t>
            </a:r>
            <a:r>
              <a:rPr lang="sr-Latn-CS" sz="3200" dirty="0" smtClean="0">
                <a:solidFill>
                  <a:srgbClr val="00FF99"/>
                </a:solidFill>
              </a:rPr>
              <a:t>p</a:t>
            </a:r>
            <a:r>
              <a:rPr lang="sr-Latn-CS" sz="3200" baseline="-25000" dirty="0" smtClean="0">
                <a:solidFill>
                  <a:srgbClr val="00FF99"/>
                </a:solidFill>
              </a:rPr>
              <a:t>A</a:t>
            </a:r>
            <a:r>
              <a:rPr lang="sr-Latn-CS" sz="3200" dirty="0" smtClean="0"/>
              <a:t> , zavisi od koncentracije te komponente u tečnoj fazi </a:t>
            </a:r>
            <a:r>
              <a:rPr lang="sr-Latn-CS" sz="3200" b="1" dirty="0" smtClean="0"/>
              <a:t>x</a:t>
            </a:r>
            <a:r>
              <a:rPr lang="sr-Latn-CS" sz="3200" b="1" baseline="-25000" dirty="0" smtClean="0"/>
              <a:t>A</a:t>
            </a:r>
            <a:r>
              <a:rPr lang="sr-Latn-CS" sz="3200" dirty="0" smtClean="0"/>
              <a:t>.</a:t>
            </a:r>
          </a:p>
          <a:p>
            <a:pPr marL="114300" indent="0">
              <a:buNone/>
            </a:pPr>
            <a:r>
              <a:rPr lang="sr-Latn-CS" sz="3200" dirty="0" smtClean="0"/>
              <a:t>Ovo isto odnosi se i na komponentu B:</a:t>
            </a:r>
          </a:p>
          <a:p>
            <a:pPr>
              <a:buFont typeface="Wingdings" pitchFamily="2" charset="2"/>
              <a:buNone/>
            </a:pPr>
            <a:r>
              <a:rPr lang="hu-HU" sz="4000" b="1" dirty="0" smtClean="0"/>
              <a:t>p</a:t>
            </a:r>
            <a:r>
              <a:rPr lang="hu-HU" sz="4000" b="1" baseline="-25000" dirty="0" smtClean="0"/>
              <a:t>A</a:t>
            </a:r>
            <a:r>
              <a:rPr lang="hu-HU" sz="4000" b="1" dirty="0" smtClean="0"/>
              <a:t> = P</a:t>
            </a:r>
            <a:r>
              <a:rPr lang="hu-HU" sz="4000" b="1" baseline="-25000" dirty="0" smtClean="0"/>
              <a:t>A</a:t>
            </a:r>
            <a:r>
              <a:rPr lang="en-US" sz="4000" b="1" dirty="0" smtClean="0">
                <a:cs typeface="Arial" charset="0"/>
              </a:rPr>
              <a:t>·</a:t>
            </a:r>
            <a:r>
              <a:rPr lang="hu-HU" sz="4000" b="1" dirty="0" smtClean="0"/>
              <a:t> </a:t>
            </a:r>
            <a:r>
              <a:rPr lang="en-US" sz="4000" b="1" dirty="0" err="1" smtClean="0"/>
              <a:t>x</a:t>
            </a:r>
            <a:r>
              <a:rPr lang="en-US" sz="4000" b="1" baseline="-25000" dirty="0" err="1" smtClean="0"/>
              <a:t>A</a:t>
            </a:r>
            <a:r>
              <a:rPr lang="sr-Latn-CS" sz="4000" b="1" baseline="-25000" dirty="0" smtClean="0"/>
              <a:t>     </a:t>
            </a:r>
            <a:r>
              <a:rPr lang="sr-Latn-CS" sz="3200" dirty="0" smtClean="0"/>
              <a:t>odnosno   </a:t>
            </a:r>
            <a:r>
              <a:rPr lang="en-US" sz="4000" b="1" dirty="0" err="1" smtClean="0"/>
              <a:t>p</a:t>
            </a:r>
            <a:r>
              <a:rPr lang="en-US" sz="4000" b="1" baseline="-25000" dirty="0" err="1" smtClean="0"/>
              <a:t>B</a:t>
            </a:r>
            <a:r>
              <a:rPr lang="en-US" sz="4000" b="1" dirty="0" smtClean="0"/>
              <a:t> = P</a:t>
            </a:r>
            <a:r>
              <a:rPr lang="en-US" sz="4000" b="1" baseline="-25000" dirty="0" smtClean="0"/>
              <a:t>B</a:t>
            </a:r>
            <a:r>
              <a:rPr lang="en-US" sz="4000" b="1" dirty="0" smtClean="0"/>
              <a:t> </a:t>
            </a:r>
            <a:r>
              <a:rPr lang="en-US" sz="4000" b="1" dirty="0" smtClean="0">
                <a:cs typeface="Arial" charset="0"/>
              </a:rPr>
              <a:t>·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x</a:t>
            </a:r>
            <a:r>
              <a:rPr lang="en-US" sz="4000" b="1" baseline="-25000" dirty="0" err="1" smtClean="0"/>
              <a:t>B</a:t>
            </a:r>
            <a:endParaRPr lang="sr-Latn-CS" sz="4000" b="1" baseline="-25000" dirty="0" smtClean="0"/>
          </a:p>
          <a:p>
            <a:pPr>
              <a:buFont typeface="Wingdings" pitchFamily="2" charset="2"/>
              <a:buNone/>
            </a:pPr>
            <a:endParaRPr lang="sr-Latn-CS" sz="4000" b="1" baseline="-25000" dirty="0" smtClean="0">
              <a:solidFill>
                <a:srgbClr val="66FF33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hu-HU" sz="2800" b="1" dirty="0" smtClean="0"/>
              <a:t>P</a:t>
            </a:r>
            <a:r>
              <a:rPr lang="hu-HU" sz="2800" b="1" baseline="-25000" dirty="0" smtClean="0"/>
              <a:t>A </a:t>
            </a:r>
            <a:r>
              <a:rPr lang="hu-HU" sz="2800" dirty="0" smtClean="0"/>
              <a:t>i </a:t>
            </a:r>
            <a:r>
              <a:rPr lang="en-US" sz="2800" b="1" dirty="0" smtClean="0"/>
              <a:t>P</a:t>
            </a:r>
            <a:r>
              <a:rPr lang="en-US" sz="2800" b="1" baseline="-25000" dirty="0" smtClean="0"/>
              <a:t>B</a:t>
            </a:r>
            <a:r>
              <a:rPr lang="sr-Latn-CS" sz="2800" b="1" dirty="0" smtClean="0"/>
              <a:t> </a:t>
            </a:r>
            <a:r>
              <a:rPr lang="sr-Latn-CS" sz="2800" dirty="0" smtClean="0"/>
              <a:t>su parcijalni pritisci čistih komponenata na datoj temperaturi.</a:t>
            </a:r>
            <a:endParaRPr lang="hu-HU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57150"/>
            <a:ext cx="83058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i-FI" sz="3200" b="1" dirty="0" smtClean="0">
                <a:ln>
                  <a:solidFill>
                    <a:schemeClr val="tx1"/>
                  </a:solidFill>
                </a:ln>
              </a:rPr>
              <a:t>Raulov zakon</a:t>
            </a:r>
            <a:endParaRPr lang="en-US" sz="32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787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349" y="0"/>
            <a:ext cx="8229600" cy="36576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3600" dirty="0" err="1" smtClean="0"/>
              <a:t>Destilacija</a:t>
            </a:r>
            <a:r>
              <a:rPr lang="en-US" sz="3600" dirty="0" smtClean="0"/>
              <a:t> je </a:t>
            </a:r>
            <a:r>
              <a:rPr lang="en-US" sz="3600" dirty="0" err="1" smtClean="0"/>
              <a:t>operacija</a:t>
            </a:r>
            <a:r>
              <a:rPr lang="en-US" sz="3600" dirty="0" smtClean="0"/>
              <a:t> </a:t>
            </a:r>
            <a:r>
              <a:rPr lang="en-US" sz="3600" dirty="0" err="1" smtClean="0"/>
              <a:t>razdvajanja</a:t>
            </a:r>
            <a:r>
              <a:rPr lang="en-US" sz="3600" dirty="0" smtClean="0"/>
              <a:t> </a:t>
            </a:r>
            <a:r>
              <a:rPr lang="en-US" sz="3600" dirty="0" err="1" smtClean="0"/>
              <a:t>tečnih</a:t>
            </a:r>
            <a:r>
              <a:rPr lang="en-US" sz="3600" dirty="0" smtClean="0"/>
              <a:t> </a:t>
            </a:r>
            <a:r>
              <a:rPr lang="en-US" sz="3600" dirty="0" err="1" smtClean="0"/>
              <a:t>smeša</a:t>
            </a:r>
            <a:r>
              <a:rPr lang="en-US" sz="3600" dirty="0" smtClean="0"/>
              <a:t>, </a:t>
            </a:r>
            <a:r>
              <a:rPr lang="en-US" sz="3600" b="1" dirty="0" err="1" smtClean="0"/>
              <a:t>na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osnovu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razlike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isparljivosti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njihovih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komponenata</a:t>
            </a:r>
            <a:r>
              <a:rPr lang="en-US" sz="3600" dirty="0" smtClean="0"/>
              <a:t>.</a:t>
            </a:r>
            <a:endParaRPr lang="en-US" sz="3600" dirty="0"/>
          </a:p>
          <a:p>
            <a:pPr marL="114300" indent="0">
              <a:buNone/>
            </a:pPr>
            <a:r>
              <a:rPr lang="en-US" sz="3600" dirty="0" smtClean="0"/>
              <a:t>Po </a:t>
            </a:r>
            <a:r>
              <a:rPr lang="en-US" sz="3600" dirty="0" err="1" smtClean="0"/>
              <a:t>završetku</a:t>
            </a:r>
            <a:r>
              <a:rPr lang="en-US" sz="3600" dirty="0" smtClean="0"/>
              <a:t> </a:t>
            </a:r>
            <a:r>
              <a:rPr lang="en-US" sz="3600" dirty="0" err="1" smtClean="0"/>
              <a:t>destilacije</a:t>
            </a:r>
            <a:r>
              <a:rPr lang="en-US" sz="3600" dirty="0" smtClean="0"/>
              <a:t> </a:t>
            </a:r>
            <a:r>
              <a:rPr lang="en-US" sz="3600" dirty="0" err="1" smtClean="0"/>
              <a:t>dobije</a:t>
            </a:r>
            <a:r>
              <a:rPr lang="en-US" sz="3600" dirty="0" smtClean="0"/>
              <a:t> se </a:t>
            </a:r>
            <a:r>
              <a:rPr lang="en-US" sz="3600" dirty="0" err="1" smtClean="0"/>
              <a:t>proizvod</a:t>
            </a:r>
            <a:r>
              <a:rPr lang="en-US" sz="3600" dirty="0" smtClean="0"/>
              <a:t>, </a:t>
            </a:r>
            <a:r>
              <a:rPr lang="en-US" sz="3600" dirty="0" err="1" smtClean="0"/>
              <a:t>koji</a:t>
            </a:r>
            <a:r>
              <a:rPr lang="en-US" sz="3600" dirty="0" smtClean="0"/>
              <a:t> se </a:t>
            </a:r>
            <a:r>
              <a:rPr lang="en-US" sz="3600" dirty="0" err="1" smtClean="0"/>
              <a:t>naziva</a:t>
            </a:r>
            <a:r>
              <a:rPr lang="en-US" sz="3600" dirty="0" smtClean="0"/>
              <a:t> </a:t>
            </a:r>
            <a:r>
              <a:rPr lang="en-US" sz="3600" b="1" dirty="0" smtClean="0"/>
              <a:t>DESTILAT</a:t>
            </a:r>
            <a:r>
              <a:rPr lang="en-US" sz="3600" dirty="0" smtClean="0"/>
              <a:t>.</a:t>
            </a:r>
            <a:r>
              <a:rPr lang="en-US" sz="3600" dirty="0"/>
              <a:t> </a:t>
            </a:r>
            <a:endParaRPr lang="en-US" sz="3600" dirty="0" smtClean="0"/>
          </a:p>
          <a:p>
            <a:pPr marL="114300" indent="0">
              <a:buNone/>
            </a:pPr>
            <a:r>
              <a:rPr lang="en-US" sz="3600" dirty="0" err="1" smtClean="0"/>
              <a:t>Sastav</a:t>
            </a:r>
            <a:r>
              <a:rPr lang="en-US" sz="3600" dirty="0" smtClean="0"/>
              <a:t> </a:t>
            </a:r>
            <a:r>
              <a:rPr lang="en-US" sz="3600" dirty="0" err="1"/>
              <a:t>destilata</a:t>
            </a:r>
            <a:r>
              <a:rPr lang="en-US" sz="3600" dirty="0"/>
              <a:t> se </a:t>
            </a:r>
            <a:r>
              <a:rPr lang="en-US" sz="3600" dirty="0" err="1"/>
              <a:t>razlikuje</a:t>
            </a:r>
            <a:r>
              <a:rPr lang="en-US" sz="3600" dirty="0"/>
              <a:t> od </a:t>
            </a:r>
            <a:r>
              <a:rPr lang="en-US" sz="3600" dirty="0" err="1"/>
              <a:t>sastava</a:t>
            </a:r>
            <a:r>
              <a:rPr lang="en-US" sz="3600" dirty="0"/>
              <a:t> </a:t>
            </a:r>
            <a:r>
              <a:rPr lang="en-US" sz="3600" dirty="0" err="1"/>
              <a:t>početne</a:t>
            </a:r>
            <a:r>
              <a:rPr lang="en-US" sz="3600" dirty="0"/>
              <a:t> </a:t>
            </a:r>
            <a:r>
              <a:rPr lang="en-US" sz="3600" dirty="0" err="1"/>
              <a:t>smeše</a:t>
            </a:r>
            <a:r>
              <a:rPr lang="en-US" sz="3600" dirty="0"/>
              <a:t> </a:t>
            </a:r>
            <a:r>
              <a:rPr lang="en-US" sz="3600" dirty="0" err="1"/>
              <a:t>po</a:t>
            </a:r>
            <a:r>
              <a:rPr lang="en-US" sz="3600" dirty="0"/>
              <a:t> tome, </a:t>
            </a:r>
            <a:r>
              <a:rPr lang="en-US" sz="3600" dirty="0" err="1"/>
              <a:t>što</a:t>
            </a:r>
            <a:r>
              <a:rPr lang="en-US" sz="3600" dirty="0"/>
              <a:t> je </a:t>
            </a:r>
            <a:r>
              <a:rPr lang="en-US" sz="3600" b="1" dirty="0" err="1"/>
              <a:t>bogatiji</a:t>
            </a:r>
            <a:r>
              <a:rPr lang="en-US" sz="3600" b="1" dirty="0"/>
              <a:t> u </a:t>
            </a:r>
            <a:r>
              <a:rPr lang="en-US" sz="3600" b="1" dirty="0" err="1"/>
              <a:t>lakše</a:t>
            </a:r>
            <a:r>
              <a:rPr lang="en-US" sz="3600" b="1" dirty="0"/>
              <a:t> </a:t>
            </a:r>
            <a:r>
              <a:rPr lang="en-US" sz="3600" b="1" dirty="0" err="1"/>
              <a:t>isparljivoj</a:t>
            </a:r>
            <a:r>
              <a:rPr lang="en-US" sz="3600" b="1" dirty="0"/>
              <a:t> </a:t>
            </a:r>
            <a:r>
              <a:rPr lang="en-US" sz="3600" b="1" dirty="0" err="1"/>
              <a:t>komponenti</a:t>
            </a:r>
            <a:r>
              <a:rPr lang="en-US" sz="3600" dirty="0"/>
              <a:t>. 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54174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047750"/>
            <a:ext cx="6626683" cy="3447665"/>
          </a:xfr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228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8382000" cy="409575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sr-Latn-CS" sz="3200" dirty="0"/>
              <a:t>Ukupan pritisak pare iznad tečnosti jednak je zbiru parcijalnih pritisaka komponenata.</a:t>
            </a:r>
          </a:p>
          <a:p>
            <a:endParaRPr lang="sr-Latn-CS" sz="3200" dirty="0"/>
          </a:p>
          <a:p>
            <a:pPr>
              <a:buFont typeface="Wingdings" pitchFamily="2" charset="2"/>
              <a:buNone/>
            </a:pPr>
            <a:r>
              <a:rPr lang="en-US" sz="4000" b="1" dirty="0"/>
              <a:t>P = </a:t>
            </a:r>
            <a:r>
              <a:rPr lang="en-US" sz="4000" b="1" dirty="0" err="1"/>
              <a:t>p</a:t>
            </a:r>
            <a:r>
              <a:rPr lang="en-US" sz="4000" b="1" baseline="-25000" dirty="0" err="1"/>
              <a:t>A</a:t>
            </a:r>
            <a:r>
              <a:rPr lang="en-US" sz="4000" b="1" dirty="0"/>
              <a:t> + </a:t>
            </a:r>
            <a:r>
              <a:rPr lang="en-US" sz="4000" b="1" dirty="0" err="1"/>
              <a:t>p</a:t>
            </a:r>
            <a:r>
              <a:rPr lang="en-US" sz="4000" b="1" baseline="-25000" dirty="0" err="1"/>
              <a:t>B</a:t>
            </a:r>
            <a:r>
              <a:rPr lang="en-US" sz="4000" b="1" dirty="0"/>
              <a:t> = P</a:t>
            </a:r>
            <a:r>
              <a:rPr lang="en-US" sz="4000" b="1" baseline="-25000" dirty="0"/>
              <a:t>A</a:t>
            </a:r>
            <a:r>
              <a:rPr lang="en-US" sz="4000" b="1" dirty="0"/>
              <a:t> </a:t>
            </a:r>
            <a:r>
              <a:rPr lang="en-US" sz="4000" b="1" dirty="0">
                <a:cs typeface="Arial" charset="0"/>
              </a:rPr>
              <a:t>·</a:t>
            </a:r>
            <a:r>
              <a:rPr lang="en-US" sz="4000" b="1" dirty="0" err="1"/>
              <a:t>x</a:t>
            </a:r>
            <a:r>
              <a:rPr lang="en-US" sz="4000" b="1" baseline="-25000" dirty="0" err="1"/>
              <a:t>A</a:t>
            </a:r>
            <a:r>
              <a:rPr lang="en-US" sz="4000" b="1" dirty="0"/>
              <a:t> + P</a:t>
            </a:r>
            <a:r>
              <a:rPr lang="en-US" sz="4000" b="1" baseline="-25000" dirty="0"/>
              <a:t>B</a:t>
            </a:r>
            <a:r>
              <a:rPr lang="en-US" sz="4000" b="1" dirty="0"/>
              <a:t> (1 – </a:t>
            </a:r>
            <a:r>
              <a:rPr lang="en-US" sz="4000" b="1" dirty="0" err="1"/>
              <a:t>x</a:t>
            </a:r>
            <a:r>
              <a:rPr lang="en-US" sz="4000" b="1" baseline="-25000" dirty="0" err="1"/>
              <a:t>A</a:t>
            </a:r>
            <a:r>
              <a:rPr lang="en-US" sz="4000" b="1" dirty="0"/>
              <a:t>)</a:t>
            </a:r>
          </a:p>
          <a:p>
            <a:pPr marL="114300" indent="0">
              <a:spcBef>
                <a:spcPct val="50000"/>
              </a:spcBef>
              <a:buNone/>
            </a:pPr>
            <a:endParaRPr lang="en-US" sz="3200" b="1" dirty="0" smtClean="0">
              <a:solidFill>
                <a:srgbClr val="FF99FF"/>
              </a:solidFill>
            </a:endParaRPr>
          </a:p>
          <a:p>
            <a:pPr marL="114300" indent="0">
              <a:spcBef>
                <a:spcPct val="50000"/>
              </a:spcBef>
              <a:buNone/>
            </a:pPr>
            <a:r>
              <a:rPr lang="sr-Latn-CS" sz="3200" b="1" dirty="0" smtClean="0"/>
              <a:t>x</a:t>
            </a:r>
            <a:r>
              <a:rPr lang="sr-Latn-CS" sz="3200" b="1" baseline="-25000" dirty="0" smtClean="0"/>
              <a:t>A</a:t>
            </a:r>
            <a:r>
              <a:rPr lang="sr-Latn-CS" sz="3200" dirty="0" smtClean="0"/>
              <a:t> </a:t>
            </a:r>
            <a:r>
              <a:rPr lang="sr-Latn-CS" sz="3200" dirty="0"/>
              <a:t>i </a:t>
            </a:r>
            <a:r>
              <a:rPr lang="sr-Latn-CS" sz="3200" b="1" dirty="0"/>
              <a:t>x</a:t>
            </a:r>
            <a:r>
              <a:rPr lang="sr-Latn-CS" sz="3200" b="1" baseline="-25000" dirty="0"/>
              <a:t>B</a:t>
            </a:r>
            <a:r>
              <a:rPr lang="sr-Latn-CS" sz="3200" dirty="0"/>
              <a:t> - molski udeo komponenata u tečnoj fazi.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57150"/>
            <a:ext cx="83058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i-FI" sz="3200" b="1" dirty="0">
                <a:ln>
                  <a:solidFill>
                    <a:schemeClr val="tx1"/>
                  </a:solidFill>
                </a:ln>
              </a:rPr>
              <a:t>Daltonov zakon</a:t>
            </a:r>
            <a:endParaRPr lang="en-US" sz="32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44166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61950"/>
            <a:ext cx="8382000" cy="4095750"/>
          </a:xfrm>
        </p:spPr>
        <p:txBody>
          <a:bodyPr>
            <a:normAutofit/>
          </a:bodyPr>
          <a:lstStyle/>
          <a:p>
            <a:pPr marL="114300" indent="0">
              <a:buClr>
                <a:srgbClr val="FF0000"/>
              </a:buClr>
              <a:buNone/>
            </a:pPr>
            <a:r>
              <a:rPr lang="hu-HU" sz="3200" dirty="0"/>
              <a:t>Na osnovu Daltonovog zakon možemo zaključiti </a:t>
            </a:r>
            <a:r>
              <a:rPr lang="hu-HU" sz="3200" dirty="0" smtClean="0"/>
              <a:t>sledeće:</a:t>
            </a:r>
            <a:endParaRPr lang="en-US" sz="3200" dirty="0" smtClean="0"/>
          </a:p>
          <a:p>
            <a:pPr marL="114300" indent="0">
              <a:buClr>
                <a:srgbClr val="FF0000"/>
              </a:buClr>
              <a:buNone/>
            </a:pPr>
            <a:r>
              <a:rPr lang="hu-HU" sz="3200" dirty="0" smtClean="0"/>
              <a:t>Parcijalni </a:t>
            </a:r>
            <a:r>
              <a:rPr lang="hu-HU" sz="3200" dirty="0"/>
              <a:t>pritisak komponente </a:t>
            </a:r>
            <a:r>
              <a:rPr lang="hu-HU" sz="3200" b="1" dirty="0"/>
              <a:t>p</a:t>
            </a:r>
            <a:r>
              <a:rPr lang="hu-HU" sz="3200" b="1" baseline="-25000" dirty="0"/>
              <a:t>A</a:t>
            </a:r>
            <a:r>
              <a:rPr lang="hu-HU" sz="3200" dirty="0"/>
              <a:t> jednak je proizvodu ukupnog pritiska pare i molskog udela te komponente u pari </a:t>
            </a:r>
            <a:r>
              <a:rPr lang="hu-HU" sz="3200" b="1" dirty="0"/>
              <a:t>y</a:t>
            </a:r>
            <a:r>
              <a:rPr lang="hu-HU" sz="3200" b="1" baseline="-25000" dirty="0"/>
              <a:t>A</a:t>
            </a:r>
            <a:r>
              <a:rPr lang="hu-HU" sz="3200" dirty="0"/>
              <a:t>.</a:t>
            </a:r>
          </a:p>
          <a:p>
            <a:pPr>
              <a:buFont typeface="Wingdings" pitchFamily="2" charset="2"/>
              <a:buNone/>
            </a:pPr>
            <a:endParaRPr lang="hu-HU" sz="3200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hu-HU" sz="4000" b="1" dirty="0" smtClean="0"/>
              <a:t>p</a:t>
            </a:r>
            <a:r>
              <a:rPr lang="hu-HU" sz="4000" b="1" baseline="-25000" dirty="0" smtClean="0"/>
              <a:t>A</a:t>
            </a:r>
            <a:r>
              <a:rPr lang="hu-HU" sz="4000" b="1" dirty="0"/>
              <a:t>= p</a:t>
            </a:r>
            <a:r>
              <a:rPr lang="en-US" sz="4000" b="1" dirty="0">
                <a:cs typeface="Arial" charset="0"/>
              </a:rPr>
              <a:t>·</a:t>
            </a:r>
            <a:r>
              <a:rPr lang="hu-HU" sz="4000" b="1" dirty="0">
                <a:cs typeface="Arial" charset="0"/>
              </a:rPr>
              <a:t>y</a:t>
            </a:r>
            <a:r>
              <a:rPr lang="hu-HU" sz="4000" b="1" baseline="-25000" dirty="0">
                <a:cs typeface="Arial" charset="0"/>
              </a:rPr>
              <a:t>A </a:t>
            </a:r>
            <a:r>
              <a:rPr lang="hu-HU" sz="3200" dirty="0">
                <a:cs typeface="Arial" charset="0"/>
              </a:rPr>
              <a:t>ili </a:t>
            </a:r>
            <a:r>
              <a:rPr lang="hu-HU" sz="4000" b="1" dirty="0">
                <a:cs typeface="Arial" charset="0"/>
              </a:rPr>
              <a:t>p</a:t>
            </a:r>
            <a:r>
              <a:rPr lang="hu-HU" sz="4000" b="1" baseline="-25000" dirty="0">
                <a:cs typeface="Arial" charset="0"/>
              </a:rPr>
              <a:t>B</a:t>
            </a:r>
            <a:r>
              <a:rPr lang="hu-HU" sz="4000" b="1" dirty="0">
                <a:cs typeface="Arial" charset="0"/>
              </a:rPr>
              <a:t>=p</a:t>
            </a:r>
            <a:r>
              <a:rPr lang="en-US" sz="4000" b="1" dirty="0">
                <a:cs typeface="Arial" charset="0"/>
              </a:rPr>
              <a:t>·</a:t>
            </a:r>
            <a:r>
              <a:rPr lang="sr-Latn-CS" sz="4000" b="1" dirty="0">
                <a:cs typeface="Arial" charset="0"/>
              </a:rPr>
              <a:t>(1-y</a:t>
            </a:r>
            <a:r>
              <a:rPr lang="sr-Latn-CS" sz="4000" b="1" baseline="-25000" dirty="0">
                <a:cs typeface="Arial" charset="0"/>
              </a:rPr>
              <a:t>A</a:t>
            </a:r>
            <a:r>
              <a:rPr lang="sr-Latn-CS" sz="4000" b="1" dirty="0">
                <a:cs typeface="Arial" charset="0"/>
              </a:rPr>
              <a:t>)</a:t>
            </a:r>
            <a:endParaRPr lang="en-US" sz="4000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0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7696200" cy="5143500"/>
          </a:xfrm>
          <a:effectLst>
            <a:softEdge rad="266700"/>
          </a:effectLst>
        </p:spPr>
      </p:pic>
    </p:spTree>
    <p:extLst>
      <p:ext uri="{BB962C8B-B14F-4D97-AF65-F5344CB8AC3E}">
        <p14:creationId xmlns:p14="http://schemas.microsoft.com/office/powerpoint/2010/main" val="1606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500"/>
            <a:ext cx="8382000" cy="457200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vi-VN" sz="3200" dirty="0"/>
              <a:t>Pod isparljivošću podrazumevamo parcijalni pritisak komponente u parnoj fazi, na određenoj temperaturi.</a:t>
            </a:r>
          </a:p>
          <a:p>
            <a:pPr marL="114300" indent="0">
              <a:buNone/>
            </a:pPr>
            <a:endParaRPr lang="en-US" sz="3200" dirty="0" smtClean="0"/>
          </a:p>
          <a:p>
            <a:pPr marL="114300" indent="0">
              <a:buNone/>
            </a:pPr>
            <a:r>
              <a:rPr lang="vi-VN" sz="3200" dirty="0" smtClean="0"/>
              <a:t>Ona </a:t>
            </a:r>
            <a:r>
              <a:rPr lang="vi-VN" sz="3200" dirty="0"/>
              <a:t>komponenta koja ima nižu temperaturu ključanja je isparljivija. </a:t>
            </a:r>
            <a:endParaRPr lang="en-US" sz="3200" dirty="0" smtClean="0"/>
          </a:p>
          <a:p>
            <a:r>
              <a:rPr lang="vi-VN" sz="3200" b="1" dirty="0" smtClean="0"/>
              <a:t>Na </a:t>
            </a:r>
            <a:r>
              <a:rPr lang="vi-VN" sz="3200" b="1" dirty="0"/>
              <a:t>primer</a:t>
            </a:r>
            <a:r>
              <a:rPr lang="vi-VN" sz="3200" dirty="0"/>
              <a:t>: U smeši benzena i toluena, benzen je isparljivija komponenta jer u čistom stanju ključa na oko 80 °C, a toluen na 110 °C.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57150"/>
            <a:ext cx="5105400" cy="285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</a:rPr>
              <a:t>POJAM ISPARLJIVOSTI</a:t>
            </a:r>
            <a:endParaRPr lang="en-US" sz="40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18903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171450"/>
            <a:ext cx="5308993" cy="4699045"/>
          </a:xfrm>
        </p:spPr>
      </p:pic>
    </p:spTree>
    <p:extLst>
      <p:ext uri="{BB962C8B-B14F-4D97-AF65-F5344CB8AC3E}">
        <p14:creationId xmlns:p14="http://schemas.microsoft.com/office/powerpoint/2010/main" val="20547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61950"/>
            <a:ext cx="8382000" cy="4572000"/>
          </a:xfrm>
        </p:spPr>
        <p:txBody>
          <a:bodyPr>
            <a:normAutofit fontScale="92500" lnSpcReduction="10000"/>
          </a:bodyPr>
          <a:lstStyle/>
          <a:p>
            <a:r>
              <a:rPr lang="sr-Latn-CS" sz="3600" dirty="0"/>
              <a:t>Pri destilaciji tečnu smešu zagrevamo do temperature ključanja i celo vreme držimo na toj temperaturi.</a:t>
            </a:r>
          </a:p>
          <a:p>
            <a:r>
              <a:rPr lang="sr-Latn-CS" sz="3600" dirty="0"/>
              <a:t>Nastale pare odvodimo u kondenzator i kondenzujemo ih – </a:t>
            </a:r>
            <a:r>
              <a:rPr lang="sr-Latn-CS" sz="3600" b="1" dirty="0"/>
              <a:t>destilat</a:t>
            </a:r>
            <a:r>
              <a:rPr lang="sr-Latn-CS" sz="3600" dirty="0"/>
              <a:t>.</a:t>
            </a:r>
          </a:p>
          <a:p>
            <a:r>
              <a:rPr lang="sr-Latn-CS" sz="3600" dirty="0"/>
              <a:t>Po završetku destilacije zaostaje </a:t>
            </a:r>
            <a:r>
              <a:rPr lang="sr-Latn-CS" sz="3600" b="1" dirty="0"/>
              <a:t>ostatak</a:t>
            </a:r>
            <a:r>
              <a:rPr lang="sr-Latn-CS" sz="3600" dirty="0"/>
              <a:t>, koji je bogat u teže isparljivoj komponenti.</a:t>
            </a:r>
          </a:p>
          <a:p>
            <a:r>
              <a:rPr lang="sr-Latn-CS" sz="3600" dirty="0"/>
              <a:t>Na ovaj način komponente smeše možemo potpuno, ili delimično razdvojiti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889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71550"/>
            <a:ext cx="8028214" cy="3371850"/>
          </a:xfr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20767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00050"/>
            <a:ext cx="6400800" cy="4502963"/>
          </a:xfrm>
        </p:spPr>
      </p:pic>
    </p:spTree>
    <p:extLst>
      <p:ext uri="{BB962C8B-B14F-4D97-AF65-F5344CB8AC3E}">
        <p14:creationId xmlns:p14="http://schemas.microsoft.com/office/powerpoint/2010/main" val="29119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75" y="1740834"/>
            <a:ext cx="3829050" cy="381000"/>
          </a:xfrm>
        </p:spPr>
        <p:txBody>
          <a:bodyPr>
            <a:noAutofit/>
          </a:bodyPr>
          <a:lstStyle/>
          <a:p>
            <a:r>
              <a:rPr lang="sr-Latn-R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DESTILACIJA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500"/>
            <a:ext cx="8382000" cy="457200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endParaRPr lang="en-US" sz="3600" dirty="0" smtClean="0"/>
          </a:p>
          <a:p>
            <a:pPr marL="114300" indent="0">
              <a:buNone/>
            </a:pPr>
            <a:r>
              <a:rPr lang="sr-Latn-CS" sz="3600" dirty="0" smtClean="0"/>
              <a:t>Primenjuje </a:t>
            </a:r>
            <a:r>
              <a:rPr lang="sr-Latn-CS" sz="3600" dirty="0"/>
              <a:t>se za razdvajanje takvih smeša, čije se komponente po svojoj isparljivosti, mnogo razlikuju.</a:t>
            </a:r>
          </a:p>
          <a:p>
            <a:endParaRPr lang="sr-Latn-CS" sz="3600" dirty="0"/>
          </a:p>
          <a:p>
            <a:pPr marL="114300" indent="0">
              <a:buNone/>
            </a:pPr>
            <a:r>
              <a:rPr lang="sr-Latn-CS" sz="3600" dirty="0"/>
              <a:t>Operacija može da se izvodi:</a:t>
            </a:r>
          </a:p>
          <a:p>
            <a:r>
              <a:rPr lang="sr-Latn-CS" sz="3600" dirty="0"/>
              <a:t>Kontinualno i </a:t>
            </a:r>
          </a:p>
          <a:p>
            <a:r>
              <a:rPr lang="sr-Latn-CS" sz="3600" dirty="0"/>
              <a:t>Diskontinualno.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57150"/>
            <a:ext cx="75438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</a:rPr>
              <a:t>JEDNOSTAVNA DESTILACIJA</a:t>
            </a:r>
            <a:endParaRPr lang="en-US" sz="40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0905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43</TotalTime>
  <Words>539</Words>
  <Application>Microsoft Office PowerPoint</Application>
  <PresentationFormat>On-screen Show (16:9)</PresentationFormat>
  <Paragraphs>86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Adjacency</vt:lpstr>
      <vt:lpstr>DESTILACIJA 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  <vt:lpstr>DESTILACIJA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DESTILACIJA</dc:title>
  <dc:creator>Otto Von Stierlitz</dc:creator>
  <cp:lastModifiedBy>Otto Von Stierlitz</cp:lastModifiedBy>
  <cp:revision>5</cp:revision>
  <dcterms:created xsi:type="dcterms:W3CDTF">2014-05-12T04:21:40Z</dcterms:created>
  <dcterms:modified xsi:type="dcterms:W3CDTF">2014-05-12T05:05:36Z</dcterms:modified>
</cp:coreProperties>
</file>