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83" r:id="rId1"/>
  </p:sldMasterIdLst>
  <p:notesMasterIdLst>
    <p:notesMasterId r:id="rId31"/>
  </p:notesMasterIdLst>
  <p:sldIdLst>
    <p:sldId id="256" r:id="rId2"/>
    <p:sldId id="257" r:id="rId3"/>
    <p:sldId id="258" r:id="rId4"/>
    <p:sldId id="265" r:id="rId5"/>
    <p:sldId id="262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59" r:id="rId14"/>
    <p:sldId id="282" r:id="rId15"/>
    <p:sldId id="260" r:id="rId16"/>
    <p:sldId id="275" r:id="rId17"/>
    <p:sldId id="278" r:id="rId18"/>
    <p:sldId id="279" r:id="rId19"/>
    <p:sldId id="280" r:id="rId20"/>
    <p:sldId id="286" r:id="rId21"/>
    <p:sldId id="276" r:id="rId22"/>
    <p:sldId id="281" r:id="rId23"/>
    <p:sldId id="277" r:id="rId24"/>
    <p:sldId id="261" r:id="rId25"/>
    <p:sldId id="263" r:id="rId26"/>
    <p:sldId id="264" r:id="rId27"/>
    <p:sldId id="283" r:id="rId28"/>
    <p:sldId id="285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929"/>
    <a:srgbClr val="FF3F3F"/>
    <a:srgbClr val="FF5D5D"/>
    <a:srgbClr val="FF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7" autoAdjust="0"/>
    <p:restoredTop sz="82593" autoAdjust="0"/>
  </p:normalViewPr>
  <p:slideViewPr>
    <p:cSldViewPr snapToGrid="0" snapToObjects="1">
      <p:cViewPr>
        <p:scale>
          <a:sx n="65" d="100"/>
          <a:sy n="65" d="100"/>
        </p:scale>
        <p:origin x="-308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545A0-6B0F-564F-BEC1-486401BD6C32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80C22-70D0-CD45-9772-9BDF87BF0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Sexual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maioria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infeções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VIH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adquirida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através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relações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sexuais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desprotegidas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transmissão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via sexual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ocorrer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quando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secreções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sexuais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infetadas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um dos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parceiros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entram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contacto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membranas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muscosas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genitais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outro.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relações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desprotegidas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várias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pessoas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diferentes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aumenta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risco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se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poder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contrair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HIV.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4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68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Após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infecção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inicial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um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primeiro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contacto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antigénio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imunológico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inicia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série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reações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tentar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combater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multiplicação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vírus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corpo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produção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anticorpos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desenvolvimento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células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capazes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identificar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eliminar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outras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células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foram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infectadas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pelo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HIV,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linfócitos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citotóxicos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663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antigénio</a:t>
            </a:r>
            <a:r>
              <a:rPr lang="en-US" dirty="0" smtClean="0"/>
              <a:t> </a:t>
            </a:r>
            <a:r>
              <a:rPr lang="en-US" dirty="0" err="1" smtClean="0"/>
              <a:t>vai</a:t>
            </a:r>
            <a:r>
              <a:rPr lang="en-US" dirty="0" smtClean="0"/>
              <a:t> </a:t>
            </a:r>
            <a:r>
              <a:rPr lang="en-US" dirty="0" err="1" smtClean="0"/>
              <a:t>activar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linfócitos</a:t>
            </a:r>
            <a:r>
              <a:rPr lang="en-US" dirty="0" smtClean="0"/>
              <a:t> T;</a:t>
            </a:r>
          </a:p>
          <a:p>
            <a:r>
              <a:rPr lang="en-US" dirty="0" smtClean="0"/>
              <a:t>Os </a:t>
            </a:r>
            <a:r>
              <a:rPr lang="en-US" dirty="0" err="1" smtClean="0"/>
              <a:t>linfócitos</a:t>
            </a:r>
            <a:r>
              <a:rPr lang="en-US" dirty="0" smtClean="0"/>
              <a:t> T </a:t>
            </a:r>
            <a:r>
              <a:rPr lang="en-US" dirty="0" err="1" smtClean="0"/>
              <a:t>diferenciam</a:t>
            </a:r>
            <a:r>
              <a:rPr lang="en-US" dirty="0" smtClean="0"/>
              <a:t>-se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linfócitos</a:t>
            </a:r>
            <a:r>
              <a:rPr lang="en-US" dirty="0" smtClean="0"/>
              <a:t> </a:t>
            </a:r>
            <a:r>
              <a:rPr lang="en-US" dirty="0" err="1" smtClean="0"/>
              <a:t>citotóxicos</a:t>
            </a:r>
            <a:r>
              <a:rPr lang="en-US" dirty="0" smtClean="0"/>
              <a:t>;</a:t>
            </a:r>
          </a:p>
          <a:p>
            <a:r>
              <a:rPr lang="en-US" dirty="0" smtClean="0"/>
              <a:t>Estes </a:t>
            </a:r>
            <a:r>
              <a:rPr lang="en-US" dirty="0" err="1" smtClean="0"/>
              <a:t>têm</a:t>
            </a:r>
            <a:r>
              <a:rPr lang="en-US" dirty="0" smtClean="0"/>
              <a:t> a </a:t>
            </a:r>
            <a:r>
              <a:rPr lang="en-US" dirty="0" err="1" smtClean="0"/>
              <a:t>capacidade</a:t>
            </a:r>
            <a:r>
              <a:rPr lang="en-US" dirty="0" smtClean="0"/>
              <a:t> de </a:t>
            </a:r>
            <a:r>
              <a:rPr lang="en-US" dirty="0" err="1" smtClean="0"/>
              <a:t>destruir</a:t>
            </a:r>
            <a:r>
              <a:rPr lang="en-US" dirty="0" smtClean="0"/>
              <a:t> </a:t>
            </a:r>
            <a:r>
              <a:rPr lang="en-US" dirty="0" err="1" smtClean="0"/>
              <a:t>células</a:t>
            </a:r>
            <a:r>
              <a:rPr lang="en-US" dirty="0" smtClean="0"/>
              <a:t> </a:t>
            </a:r>
            <a:r>
              <a:rPr lang="en-US" dirty="0" err="1" smtClean="0"/>
              <a:t>malignas</a:t>
            </a:r>
            <a:r>
              <a:rPr lang="en-US" dirty="0" smtClean="0"/>
              <a:t>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89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299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78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´s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aumentam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risco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infecção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pelo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HIV,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porque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causam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lesões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órgãos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genitais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ficando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isso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expostos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contacto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o sangue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contaminado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outra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secreções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As </a:t>
            </a:r>
            <a:r>
              <a:rPr lang="en-US" dirty="0" err="1" smtClean="0"/>
              <a:t>restantes</a:t>
            </a:r>
            <a:r>
              <a:rPr lang="en-US" dirty="0" smtClean="0"/>
              <a:t> </a:t>
            </a:r>
            <a:r>
              <a:rPr lang="en-US" dirty="0" err="1" smtClean="0"/>
              <a:t>secreções</a:t>
            </a:r>
            <a:r>
              <a:rPr lang="en-US" dirty="0" smtClean="0"/>
              <a:t> </a:t>
            </a:r>
            <a:r>
              <a:rPr lang="en-US" dirty="0" err="1" smtClean="0"/>
              <a:t>corporais</a:t>
            </a:r>
            <a:r>
              <a:rPr lang="en-US" dirty="0" smtClean="0"/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saliva,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urina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não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possuem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carga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viral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suficiente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permitir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ocorra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tranmissão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vírus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utilização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espermicida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capaz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aumentar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probabilidade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contágio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5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 smtClean="0"/>
              <a:t>Através do </a:t>
            </a:r>
            <a:r>
              <a:rPr lang="en-US" dirty="0" err="1" smtClean="0"/>
              <a:t>contacto</a:t>
            </a:r>
            <a:r>
              <a:rPr lang="en-US" dirty="0" smtClean="0"/>
              <a:t> </a:t>
            </a:r>
            <a:r>
              <a:rPr lang="en-US" dirty="0" err="1" smtClean="0"/>
              <a:t>directo</a:t>
            </a:r>
            <a:r>
              <a:rPr lang="en-US" dirty="0" smtClean="0"/>
              <a:t> com sangue </a:t>
            </a:r>
            <a:r>
              <a:rPr lang="en-US" dirty="0" err="1" smtClean="0"/>
              <a:t>contaminado</a:t>
            </a:r>
            <a:r>
              <a:rPr lang="en-US" dirty="0" smtClean="0"/>
              <a:t>, </a:t>
            </a:r>
            <a:r>
              <a:rPr lang="en-US" dirty="0" err="1" smtClean="0"/>
              <a:t>isto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é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q</a:t>
            </a:r>
            <a:r>
              <a:rPr lang="en-US" dirty="0" err="1" smtClean="0"/>
              <a:t>uando</a:t>
            </a:r>
            <a:r>
              <a:rPr lang="en-US" dirty="0" smtClean="0"/>
              <a:t> o sangue </a:t>
            </a:r>
            <a:r>
              <a:rPr lang="en-US" dirty="0" err="1" smtClean="0"/>
              <a:t>infetado</a:t>
            </a:r>
            <a:r>
              <a:rPr lang="en-US" dirty="0" smtClean="0"/>
              <a:t> </a:t>
            </a:r>
            <a:r>
              <a:rPr lang="en-US" dirty="0" err="1" smtClean="0"/>
              <a:t>entra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contacto</a:t>
            </a:r>
            <a:r>
              <a:rPr lang="en-US" dirty="0" smtClean="0"/>
              <a:t> com </a:t>
            </a:r>
            <a:r>
              <a:rPr lang="en-US" dirty="0" err="1" smtClean="0"/>
              <a:t>qualquer</a:t>
            </a:r>
            <a:r>
              <a:rPr lang="en-US" dirty="0" smtClean="0"/>
              <a:t> </a:t>
            </a:r>
            <a:r>
              <a:rPr lang="en-US" dirty="0" err="1" smtClean="0"/>
              <a:t>ferida</a:t>
            </a:r>
            <a:r>
              <a:rPr lang="en-US" dirty="0" smtClean="0"/>
              <a:t> </a:t>
            </a:r>
            <a:r>
              <a:rPr lang="en-US" dirty="0" err="1" smtClean="0"/>
              <a:t>exposta</a:t>
            </a:r>
            <a:r>
              <a:rPr lang="en-US" dirty="0" smtClean="0"/>
              <a:t>;</a:t>
            </a:r>
          </a:p>
          <a:p>
            <a:pPr marL="0" indent="0">
              <a:buFont typeface="Arial"/>
              <a:buNone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Através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transfusões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sangue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receber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sangue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Através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picadas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cortes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instrumentos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cortantes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perfurantes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contaminados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esterilizados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seringas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agulhas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lâminas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barbear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entre outros.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81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Durante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gravidez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 sangue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amobos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mistura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 Mas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há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troca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várias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substâncias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entre o sangue do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bebé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o da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mãe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através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 placenta,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oxigénio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alimentos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anticorpos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nessa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ocasião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se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mãe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estiver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infectada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 HIV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também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passar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bebé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93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Durante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risco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transmissão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HIV é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porque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bebé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sofrer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lesões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permitem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sangue da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mãe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entre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contacto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sendo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possível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transmissão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HIV.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32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alimentação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crianças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comunidades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poucos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recursos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baixas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condições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problema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muito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complexo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Existe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risco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transmissão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HIV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bebé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durante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amamentação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smtClean="0"/>
              <a:t>devido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presença</a:t>
            </a:r>
            <a:r>
              <a:rPr lang="en-US" dirty="0" smtClean="0"/>
              <a:t> do </a:t>
            </a:r>
            <a:r>
              <a:rPr lang="en-US" dirty="0" err="1" smtClean="0"/>
              <a:t>vírus</a:t>
            </a:r>
            <a:r>
              <a:rPr lang="en-US" dirty="0" smtClean="0"/>
              <a:t> no </a:t>
            </a:r>
            <a:r>
              <a:rPr lang="en-US" dirty="0" err="1" smtClean="0"/>
              <a:t>leite</a:t>
            </a:r>
            <a:r>
              <a:rPr lang="en-US" dirty="0" smtClean="0"/>
              <a:t> e </a:t>
            </a:r>
            <a:r>
              <a:rPr lang="en-US" dirty="0" err="1" smtClean="0"/>
              <a:t>ao</a:t>
            </a:r>
            <a:r>
              <a:rPr lang="en-US" dirty="0" smtClean="0"/>
              <a:t> facto de </a:t>
            </a:r>
            <a:r>
              <a:rPr lang="en-US" dirty="0" err="1" smtClean="0"/>
              <a:t>este</a:t>
            </a:r>
            <a:r>
              <a:rPr lang="en-US" dirty="0" smtClean="0"/>
              <a:t> se </a:t>
            </a:r>
            <a:r>
              <a:rPr lang="en-US" dirty="0" err="1" smtClean="0"/>
              <a:t>verificar</a:t>
            </a:r>
            <a:r>
              <a:rPr lang="en-US" dirty="0" smtClean="0"/>
              <a:t> </a:t>
            </a:r>
            <a:r>
              <a:rPr lang="en-US" dirty="0" err="1" smtClean="0"/>
              <a:t>infeccioso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Philippe Van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investigador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francês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equipa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mostraram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existência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reservatórios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HIV no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leite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materno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ajudar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entender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fatores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influenciam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transmissão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vírus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mãe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o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26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O HIV </a:t>
            </a:r>
            <a:r>
              <a:rPr lang="en-US" dirty="0" err="1" smtClean="0"/>
              <a:t>pertence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 dos </a:t>
            </a:r>
            <a:r>
              <a:rPr lang="en-US" dirty="0" err="1" smtClean="0"/>
              <a:t>retrvírus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o </a:t>
            </a:r>
            <a:r>
              <a:rPr lang="en-US" dirty="0" err="1" smtClean="0"/>
              <a:t>seu</a:t>
            </a:r>
            <a:r>
              <a:rPr lang="en-US" dirty="0" smtClean="0"/>
              <a:t> material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genético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está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armazenado</a:t>
            </a:r>
            <a:r>
              <a:rPr lang="en-US" baseline="0" dirty="0" smtClean="0"/>
              <a:t> sob a forma de RNA.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O </a:t>
            </a:r>
            <a:r>
              <a:rPr lang="en-US" baseline="0" dirty="0" err="1" smtClean="0"/>
              <a:t>vírus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fixar</a:t>
            </a:r>
            <a:r>
              <a:rPr lang="en-US" baseline="0" dirty="0" smtClean="0"/>
              <a:t>-se,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exemplo</a:t>
            </a:r>
            <a:r>
              <a:rPr lang="en-US" baseline="0" dirty="0" smtClean="0"/>
              <a:t>, a um </a:t>
            </a:r>
            <a:r>
              <a:rPr lang="en-US" baseline="0" dirty="0" err="1" smtClean="0"/>
              <a:t>linfócito</a:t>
            </a:r>
            <a:r>
              <a:rPr lang="en-US" baseline="0" dirty="0" smtClean="0"/>
              <a:t> T </a:t>
            </a:r>
            <a:r>
              <a:rPr lang="en-US" baseline="0" dirty="0" err="1" smtClean="0"/>
              <a:t>auxíliar</a:t>
            </a:r>
            <a:r>
              <a:rPr lang="en-US" baseline="0" dirty="0" smtClean="0"/>
              <a:t>, e o </a:t>
            </a:r>
            <a:r>
              <a:rPr lang="en-US" baseline="0" dirty="0" err="1" smtClean="0"/>
              <a:t>seu</a:t>
            </a:r>
            <a:r>
              <a:rPr lang="en-US" baseline="0" dirty="0" smtClean="0"/>
              <a:t> material </a:t>
            </a:r>
            <a:r>
              <a:rPr lang="en-US" baseline="0" dirty="0" err="1" smtClean="0"/>
              <a:t>genético</a:t>
            </a:r>
            <a:r>
              <a:rPr lang="en-US" baseline="0" dirty="0" smtClean="0"/>
              <a:t> e as </a:t>
            </a:r>
            <a:r>
              <a:rPr lang="en-US" baseline="0" dirty="0" err="1" smtClean="0"/>
              <a:t>enzimas</a:t>
            </a:r>
            <a:r>
              <a:rPr lang="en-US" baseline="0" dirty="0" smtClean="0"/>
              <a:t> transcriptase </a:t>
            </a:r>
            <a:r>
              <a:rPr lang="en-US" baseline="0" dirty="0" err="1" smtClean="0"/>
              <a:t>reversas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entrar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célula-alvo</a:t>
            </a:r>
            <a:r>
              <a:rPr lang="en-US" baseline="0" dirty="0" smtClean="0"/>
              <a:t>. 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 Devido à </a:t>
            </a:r>
            <a:r>
              <a:rPr lang="en-US" baseline="0" dirty="0" err="1" smtClean="0"/>
              <a:t>presença</a:t>
            </a:r>
            <a:r>
              <a:rPr lang="en-US" baseline="0" dirty="0" smtClean="0"/>
              <a:t> da </a:t>
            </a:r>
            <a:r>
              <a:rPr lang="en-US" baseline="0" dirty="0" err="1" smtClean="0"/>
              <a:t>enzima</a:t>
            </a:r>
            <a:r>
              <a:rPr lang="en-US" baseline="0" dirty="0" smtClean="0"/>
              <a:t> transcriptase </a:t>
            </a:r>
            <a:r>
              <a:rPr lang="en-US" baseline="0" dirty="0" err="1" smtClean="0"/>
              <a:t>reversa</a:t>
            </a:r>
            <a:r>
              <a:rPr lang="en-US" baseline="0" dirty="0" smtClean="0"/>
              <a:t>, o RNA é </a:t>
            </a:r>
            <a:r>
              <a:rPr lang="en-US" baseline="0" dirty="0" err="1" smtClean="0"/>
              <a:t>transcrito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originando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cadeia</a:t>
            </a:r>
            <a:r>
              <a:rPr lang="en-US" baseline="0" dirty="0" smtClean="0"/>
              <a:t> de DNA, a </a:t>
            </a:r>
            <a:r>
              <a:rPr lang="en-US" baseline="0" dirty="0" err="1" smtClean="0"/>
              <a:t>partir</a:t>
            </a:r>
            <a:r>
              <a:rPr lang="en-US" baseline="0" dirty="0" smtClean="0"/>
              <a:t> da </a:t>
            </a:r>
            <a:r>
              <a:rPr lang="en-US" baseline="0" dirty="0" err="1" smtClean="0"/>
              <a:t>qual</a:t>
            </a:r>
            <a:r>
              <a:rPr lang="en-US" baseline="0" dirty="0" smtClean="0"/>
              <a:t> se forma </a:t>
            </a:r>
            <a:r>
              <a:rPr lang="en-US" baseline="0" dirty="0" err="1" smtClean="0"/>
              <a:t>uma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segunda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cadeia</a:t>
            </a:r>
            <a:r>
              <a:rPr lang="en-US" baseline="0" dirty="0" smtClean="0"/>
              <a:t>, e </a:t>
            </a:r>
            <a:r>
              <a:rPr lang="en-US" baseline="0" dirty="0" err="1" smtClean="0"/>
              <a:t>assim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uma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molécula</a:t>
            </a:r>
            <a:r>
              <a:rPr lang="en-US" baseline="0" dirty="0" smtClean="0"/>
              <a:t> de DNA </a:t>
            </a:r>
            <a:r>
              <a:rPr lang="en-US" baseline="0" dirty="0" err="1" smtClean="0"/>
              <a:t>víral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Esta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transcrição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ocorre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o HIV </a:t>
            </a:r>
            <a:r>
              <a:rPr lang="en-US" baseline="0" dirty="0" err="1" smtClean="0"/>
              <a:t>possa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introduzir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seus</a:t>
            </a:r>
            <a:r>
              <a:rPr lang="en-US" baseline="0" dirty="0" smtClean="0"/>
              <a:t> genes no DNA da </a:t>
            </a:r>
            <a:r>
              <a:rPr lang="en-US" baseline="0" dirty="0" err="1" smtClean="0"/>
              <a:t>célula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infectar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pois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molécula</a:t>
            </a:r>
            <a:r>
              <a:rPr lang="en-US" baseline="0" dirty="0" smtClean="0"/>
              <a:t> de DNA </a:t>
            </a:r>
            <a:r>
              <a:rPr lang="en-US" baseline="0" dirty="0" err="1" smtClean="0"/>
              <a:t>complementar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incorporar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célula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hospedeira</a:t>
            </a:r>
            <a:r>
              <a:rPr lang="en-US" baseline="0" dirty="0" smtClean="0"/>
              <a:t>. Este DNA é </a:t>
            </a:r>
            <a:r>
              <a:rPr lang="en-US" baseline="0" dirty="0" err="1" smtClean="0"/>
              <a:t>activado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transcrito</a:t>
            </a:r>
            <a:r>
              <a:rPr lang="en-US" baseline="0" dirty="0" smtClean="0"/>
              <a:t> para o RNA </a:t>
            </a:r>
            <a:r>
              <a:rPr lang="en-US" baseline="0" dirty="0" err="1" smtClean="0"/>
              <a:t>mensageiro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abandonar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núcleo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ligando</a:t>
            </a:r>
            <a:r>
              <a:rPr lang="en-US" baseline="0" dirty="0" smtClean="0"/>
              <a:t>-se a um </a:t>
            </a:r>
            <a:r>
              <a:rPr lang="en-US" baseline="0" dirty="0" err="1" smtClean="0"/>
              <a:t>ribossoma</a:t>
            </a:r>
            <a:r>
              <a:rPr lang="en-US" baseline="0" dirty="0" smtClean="0"/>
              <a:t> e, </a:t>
            </a:r>
            <a:r>
              <a:rPr lang="en-US" baseline="0" dirty="0" err="1" smtClean="0"/>
              <a:t>assim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ocorrendo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sua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tradução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Vão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portanto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formar</a:t>
            </a:r>
            <a:r>
              <a:rPr lang="en-US" baseline="0" dirty="0" smtClean="0"/>
              <a:t>-se </a:t>
            </a:r>
            <a:r>
              <a:rPr lang="en-US" baseline="0" dirty="0" err="1" smtClean="0"/>
              <a:t>proteínas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virais</a:t>
            </a:r>
            <a:r>
              <a:rPr lang="en-US" baseline="0" dirty="0" smtClean="0"/>
              <a:t>. </a:t>
            </a:r>
          </a:p>
          <a:p>
            <a:pPr marL="171450" indent="-171450">
              <a:buFontTx/>
              <a:buChar char="•"/>
            </a:pPr>
            <a:r>
              <a:rPr lang="en-US" baseline="0" dirty="0" err="1" smtClean="0"/>
              <a:t>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assim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ocorre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formação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novos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vírus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abandonar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célula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infectar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outras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células</a:t>
            </a:r>
            <a:r>
              <a:rPr lang="en-US" baseline="0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23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ausência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tratamento</a:t>
            </a:r>
            <a:r>
              <a:rPr lang="en-US" baseline="0" dirty="0" smtClean="0"/>
              <a:t>, a </a:t>
            </a:r>
            <a:r>
              <a:rPr lang="en-US" baseline="0" dirty="0" err="1" smtClean="0"/>
              <a:t>infecção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pelo</a:t>
            </a:r>
            <a:r>
              <a:rPr lang="en-US" baseline="0" dirty="0" smtClean="0"/>
              <a:t> HIV </a:t>
            </a:r>
            <a:r>
              <a:rPr lang="en-US" baseline="0" dirty="0" err="1" smtClean="0"/>
              <a:t>caracteriza</a:t>
            </a:r>
            <a:r>
              <a:rPr lang="en-US" baseline="0" dirty="0" smtClean="0"/>
              <a:t>-se </a:t>
            </a:r>
            <a:r>
              <a:rPr lang="en-US" baseline="0" dirty="0" err="1" smtClean="0"/>
              <a:t>pela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evolução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conjunta</a:t>
            </a:r>
            <a:r>
              <a:rPr lang="en-US" baseline="0" dirty="0" smtClean="0"/>
              <a:t> dos </a:t>
            </a:r>
            <a:r>
              <a:rPr lang="en-US" baseline="0" dirty="0" err="1" smtClean="0"/>
              <a:t>linfócitos</a:t>
            </a:r>
            <a:r>
              <a:rPr lang="en-US" baseline="0" dirty="0" smtClean="0"/>
              <a:t> T e </a:t>
            </a:r>
            <a:r>
              <a:rPr lang="en-US" baseline="0" dirty="0" err="1" smtClean="0"/>
              <a:t>pela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evolução</a:t>
            </a:r>
            <a:r>
              <a:rPr lang="en-US" baseline="0" dirty="0" smtClean="0"/>
              <a:t> da </a:t>
            </a:r>
            <a:r>
              <a:rPr lang="en-US" baseline="0" dirty="0" err="1" smtClean="0"/>
              <a:t>carga</a:t>
            </a:r>
            <a:r>
              <a:rPr lang="en-US" baseline="0" dirty="0" smtClean="0"/>
              <a:t> viral. </a:t>
            </a:r>
            <a:r>
              <a:rPr lang="en-US" baseline="0" dirty="0" err="1" smtClean="0"/>
              <a:t>Esta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evolução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faz</a:t>
            </a:r>
            <a:r>
              <a:rPr lang="en-US" baseline="0" dirty="0" smtClean="0"/>
              <a:t>-se </a:t>
            </a:r>
            <a:r>
              <a:rPr lang="en-US" baseline="0" dirty="0" err="1" smtClean="0"/>
              <a:t>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três</a:t>
            </a:r>
            <a:r>
              <a:rPr lang="en-US" baseline="0" dirty="0" smtClean="0"/>
              <a:t> fazes </a:t>
            </a:r>
            <a:r>
              <a:rPr lang="en-US" baseline="0" dirty="0" err="1" smtClean="0"/>
              <a:t>sucessivas</a:t>
            </a:r>
            <a:r>
              <a:rPr lang="en-US" baseline="0" dirty="0" smtClean="0"/>
              <a:t>: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	</a:t>
            </a:r>
            <a:r>
              <a:rPr lang="en-US" dirty="0" err="1" smtClean="0"/>
              <a:t>Primoinfecção</a:t>
            </a:r>
            <a:r>
              <a:rPr lang="en-US" dirty="0" smtClean="0"/>
              <a:t> - </a:t>
            </a:r>
            <a:r>
              <a:rPr lang="en-US" dirty="0" err="1" smtClean="0"/>
              <a:t>Ocorre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p</a:t>
            </a:r>
            <a:r>
              <a:rPr lang="en-US" dirty="0" err="1" smtClean="0"/>
              <a:t>roliferação</a:t>
            </a:r>
            <a:r>
              <a:rPr lang="en-US" dirty="0" smtClean="0"/>
              <a:t> </a:t>
            </a:r>
            <a:r>
              <a:rPr lang="en-US" dirty="0" err="1" smtClean="0"/>
              <a:t>rápida</a:t>
            </a:r>
            <a:r>
              <a:rPr lang="en-US" dirty="0" smtClean="0"/>
              <a:t> do </a:t>
            </a:r>
            <a:r>
              <a:rPr lang="en-US" dirty="0" err="1" smtClean="0"/>
              <a:t>vírus</a:t>
            </a:r>
            <a:r>
              <a:rPr lang="en-US" dirty="0" smtClean="0"/>
              <a:t> e </a:t>
            </a:r>
            <a:r>
              <a:rPr lang="en-US" dirty="0" err="1" smtClean="0"/>
              <a:t>diminuição</a:t>
            </a:r>
            <a:r>
              <a:rPr lang="en-US" dirty="0" smtClean="0"/>
              <a:t> da </a:t>
            </a:r>
            <a:r>
              <a:rPr lang="en-US" dirty="0" err="1" smtClean="0"/>
              <a:t>população</a:t>
            </a:r>
            <a:r>
              <a:rPr lang="en-US" dirty="0" smtClean="0"/>
              <a:t> de </a:t>
            </a:r>
            <a:r>
              <a:rPr lang="en-US" dirty="0" err="1" smtClean="0"/>
              <a:t>linfócitos</a:t>
            </a:r>
            <a:r>
              <a:rPr lang="en-US" dirty="0" smtClean="0"/>
              <a:t> T </a:t>
            </a:r>
            <a:r>
              <a:rPr lang="en-US" dirty="0" err="1" smtClean="0"/>
              <a:t>auxíliares</a:t>
            </a:r>
            <a:r>
              <a:rPr lang="en-US" dirty="0" smtClean="0"/>
              <a:t>;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	</a:t>
            </a:r>
            <a:r>
              <a:rPr lang="en-US" dirty="0" err="1" smtClean="0"/>
              <a:t>Fase</a:t>
            </a:r>
            <a:r>
              <a:rPr lang="en-US" dirty="0" smtClean="0"/>
              <a:t> de </a:t>
            </a:r>
            <a:r>
              <a:rPr lang="en-US" dirty="0" err="1" smtClean="0"/>
              <a:t>latência</a:t>
            </a:r>
            <a:r>
              <a:rPr lang="en-US" dirty="0" smtClean="0"/>
              <a:t> – a </a:t>
            </a:r>
            <a:r>
              <a:rPr lang="en-US" dirty="0" err="1" smtClean="0"/>
              <a:t>situação</a:t>
            </a:r>
            <a:r>
              <a:rPr lang="en-US" dirty="0" smtClean="0"/>
              <a:t> </a:t>
            </a:r>
            <a:r>
              <a:rPr lang="en-US" dirty="0" err="1" smtClean="0"/>
              <a:t>estabiliza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</a:t>
            </a:r>
            <a:r>
              <a:rPr lang="en-US" dirty="0" err="1" smtClean="0"/>
              <a:t>vários</a:t>
            </a:r>
            <a:r>
              <a:rPr lang="en-US" dirty="0" smtClean="0"/>
              <a:t> </a:t>
            </a:r>
            <a:r>
              <a:rPr lang="en-US" dirty="0" err="1" smtClean="0"/>
              <a:t>anos</a:t>
            </a:r>
            <a:r>
              <a:rPr lang="en-US" dirty="0" smtClean="0"/>
              <a:t>, </a:t>
            </a:r>
            <a:r>
              <a:rPr lang="en-US" dirty="0" err="1" smtClean="0"/>
              <a:t>sendo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resposta</a:t>
            </a:r>
            <a:r>
              <a:rPr lang="en-US" dirty="0" smtClean="0"/>
              <a:t> </a:t>
            </a:r>
            <a:r>
              <a:rPr lang="en-US" dirty="0" err="1" smtClean="0"/>
              <a:t>imunitária</a:t>
            </a:r>
            <a:r>
              <a:rPr lang="en-US" dirty="0" smtClean="0"/>
              <a:t> </a:t>
            </a:r>
            <a:r>
              <a:rPr lang="en-US" dirty="0" err="1" smtClean="0"/>
              <a:t>limita</a:t>
            </a:r>
            <a:r>
              <a:rPr lang="en-US" dirty="0" smtClean="0"/>
              <a:t> o </a:t>
            </a:r>
            <a:r>
              <a:rPr lang="en-US" dirty="0" err="1" smtClean="0"/>
              <a:t>desenvolvimento</a:t>
            </a:r>
            <a:r>
              <a:rPr lang="en-US" dirty="0" smtClean="0"/>
              <a:t> do </a:t>
            </a:r>
            <a:r>
              <a:rPr lang="en-US" dirty="0" err="1" smtClean="0"/>
              <a:t>vírus</a:t>
            </a:r>
            <a:r>
              <a:rPr lang="en-US" dirty="0" smtClean="0"/>
              <a:t>. São </a:t>
            </a:r>
            <a:r>
              <a:rPr lang="en-US" dirty="0" err="1" smtClean="0"/>
              <a:t>produzidos</a:t>
            </a:r>
            <a:r>
              <a:rPr lang="en-US" dirty="0" smtClean="0"/>
              <a:t> </a:t>
            </a:r>
            <a:r>
              <a:rPr lang="en-US" dirty="0" err="1" smtClean="0"/>
              <a:t>muitos</a:t>
            </a:r>
            <a:r>
              <a:rPr lang="en-US" dirty="0" smtClean="0"/>
              <a:t> </a:t>
            </a:r>
            <a:r>
              <a:rPr lang="en-US" dirty="0" err="1" smtClean="0"/>
              <a:t>anticorpos</a:t>
            </a:r>
            <a:r>
              <a:rPr lang="en-US" dirty="0" smtClean="0"/>
              <a:t> e </a:t>
            </a:r>
            <a:r>
              <a:rPr lang="en-US" dirty="0" err="1" smtClean="0"/>
              <a:t>proliferam</a:t>
            </a:r>
            <a:r>
              <a:rPr lang="en-US" dirty="0" smtClean="0"/>
              <a:t> </a:t>
            </a:r>
            <a:r>
              <a:rPr lang="en-US" dirty="0" err="1" smtClean="0"/>
              <a:t>linfócitos</a:t>
            </a:r>
            <a:r>
              <a:rPr lang="en-US" dirty="0" smtClean="0"/>
              <a:t> T </a:t>
            </a:r>
            <a:r>
              <a:rPr lang="en-US" dirty="0" err="1" smtClean="0"/>
              <a:t>citotóxicos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matam</a:t>
            </a:r>
            <a:r>
              <a:rPr lang="en-US" dirty="0" smtClean="0"/>
              <a:t> </a:t>
            </a:r>
            <a:r>
              <a:rPr lang="en-US" dirty="0" err="1" smtClean="0"/>
              <a:t>células</a:t>
            </a:r>
            <a:r>
              <a:rPr lang="en-US" dirty="0" smtClean="0"/>
              <a:t> </a:t>
            </a:r>
            <a:r>
              <a:rPr lang="en-US" dirty="0" err="1" smtClean="0"/>
              <a:t>infetadas</a:t>
            </a:r>
            <a:r>
              <a:rPr lang="en-US" dirty="0" smtClean="0"/>
              <a:t>. Deste </a:t>
            </a:r>
            <a:r>
              <a:rPr lang="en-US" dirty="0" err="1" smtClean="0"/>
              <a:t>modo</a:t>
            </a:r>
            <a:r>
              <a:rPr lang="en-US" dirty="0" smtClean="0"/>
              <a:t> o </a:t>
            </a:r>
            <a:r>
              <a:rPr lang="en-US" dirty="0" err="1" smtClean="0"/>
              <a:t>sistema</a:t>
            </a:r>
            <a:r>
              <a:rPr lang="en-US" baseline="0" dirty="0" smtClean="0"/>
              <a:t> imunitário </a:t>
            </a:r>
            <a:r>
              <a:rPr lang="en-US" baseline="0" dirty="0" err="1" smtClean="0"/>
              <a:t>vai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apresentar</a:t>
            </a:r>
            <a:r>
              <a:rPr lang="en-US" baseline="0" dirty="0" smtClean="0"/>
              <a:t> um </a:t>
            </a:r>
            <a:r>
              <a:rPr lang="en-US" baseline="0" dirty="0" err="1" smtClean="0"/>
              <a:t>funcionamento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correcto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durante</a:t>
            </a:r>
            <a:r>
              <a:rPr lang="en-US" baseline="0" dirty="0" smtClean="0"/>
              <a:t> um </a:t>
            </a:r>
            <a:r>
              <a:rPr lang="en-US" baseline="0" dirty="0" err="1" smtClean="0"/>
              <a:t>determinado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espaço</a:t>
            </a:r>
            <a:r>
              <a:rPr lang="en-US" baseline="0" dirty="0" smtClean="0"/>
              <a:t> de tempo.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</a:t>
            </a:r>
            <a:r>
              <a:rPr lang="en-US" baseline="0" dirty="0" err="1" smtClean="0"/>
              <a:t>Fase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imunodeficiencia</a:t>
            </a:r>
            <a:r>
              <a:rPr lang="en-US" baseline="0" dirty="0" smtClean="0"/>
              <a:t> – A </a:t>
            </a:r>
            <a:r>
              <a:rPr lang="en-US" baseline="0" dirty="0" err="1" smtClean="0"/>
              <a:t>resposta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sistema</a:t>
            </a:r>
            <a:r>
              <a:rPr lang="en-US" baseline="0" dirty="0" smtClean="0"/>
              <a:t> imunitário </a:t>
            </a:r>
            <a:r>
              <a:rPr lang="en-US" baseline="0" dirty="0" err="1" smtClean="0"/>
              <a:t>não</a:t>
            </a:r>
            <a:r>
              <a:rPr lang="en-US" baseline="0" dirty="0" smtClean="0"/>
              <a:t> é </a:t>
            </a:r>
            <a:r>
              <a:rPr lang="en-US" baseline="0" dirty="0" err="1" smtClean="0"/>
              <a:t>suficientemente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eficaz</a:t>
            </a:r>
            <a:r>
              <a:rPr lang="en-US" baseline="0" dirty="0" smtClean="0"/>
              <a:t>, logo a </a:t>
            </a:r>
            <a:r>
              <a:rPr lang="en-US" baseline="0" dirty="0" err="1" smtClean="0"/>
              <a:t>carga</a:t>
            </a:r>
            <a:r>
              <a:rPr lang="en-US" baseline="0" dirty="0" smtClean="0"/>
              <a:t> viral </a:t>
            </a:r>
            <a:r>
              <a:rPr lang="en-US" baseline="0" dirty="0" err="1" smtClean="0"/>
              <a:t>aumenta</a:t>
            </a:r>
            <a:r>
              <a:rPr lang="en-US" baseline="0" dirty="0" smtClean="0"/>
              <a:t> e, </a:t>
            </a:r>
            <a:r>
              <a:rPr lang="en-US" baseline="0" dirty="0" err="1" smtClean="0"/>
              <a:t>consequentemente</a:t>
            </a:r>
            <a:r>
              <a:rPr lang="en-US" baseline="0" dirty="0" smtClean="0"/>
              <a:t>, o </a:t>
            </a:r>
            <a:r>
              <a:rPr lang="en-US" baseline="0" dirty="0" err="1" smtClean="0"/>
              <a:t>número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linfócitos</a:t>
            </a:r>
            <a:r>
              <a:rPr lang="en-US" baseline="0" dirty="0" smtClean="0"/>
              <a:t> T </a:t>
            </a:r>
            <a:r>
              <a:rPr lang="en-US" baseline="0" dirty="0" err="1" smtClean="0"/>
              <a:t>baixa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bastante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Desta</a:t>
            </a:r>
            <a:r>
              <a:rPr lang="en-US" baseline="0" dirty="0" smtClean="0"/>
              <a:t> forma </a:t>
            </a:r>
            <a:r>
              <a:rPr lang="en-US" baseline="0" dirty="0" err="1" smtClean="0"/>
              <a:t>vão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instalar</a:t>
            </a:r>
            <a:r>
              <a:rPr lang="en-US" baseline="0" dirty="0" smtClean="0"/>
              <a:t>-se </a:t>
            </a:r>
            <a:r>
              <a:rPr lang="en-US" baseline="0" dirty="0" err="1" smtClean="0"/>
              <a:t>infecções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oportunistas</a:t>
            </a:r>
            <a:r>
              <a:rPr lang="en-US" baseline="0" dirty="0" smtClean="0"/>
              <a:t>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188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 </a:t>
            </a:r>
            <a:r>
              <a:rPr lang="en-US" dirty="0" err="1" smtClean="0"/>
              <a:t>vírus</a:t>
            </a:r>
            <a:r>
              <a:rPr lang="en-US" dirty="0" smtClean="0"/>
              <a:t> HIV </a:t>
            </a:r>
            <a:r>
              <a:rPr lang="en-US" dirty="0" err="1" smtClean="0"/>
              <a:t>ataca</a:t>
            </a:r>
            <a:r>
              <a:rPr lang="en-US" dirty="0" smtClean="0"/>
              <a:t> </a:t>
            </a:r>
            <a:r>
              <a:rPr lang="en-US" dirty="0" err="1" smtClean="0"/>
              <a:t>algumas</a:t>
            </a:r>
            <a:r>
              <a:rPr lang="en-US" dirty="0" smtClean="0"/>
              <a:t> </a:t>
            </a:r>
            <a:r>
              <a:rPr lang="en-US" dirty="0" err="1" smtClean="0"/>
              <a:t>células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r>
              <a:rPr lang="en-US" dirty="0" smtClean="0"/>
              <a:t> imunitário, </a:t>
            </a:r>
            <a:r>
              <a:rPr lang="en-US" dirty="0" err="1" smtClean="0"/>
              <a:t>sendo</a:t>
            </a:r>
            <a:r>
              <a:rPr lang="en-US" dirty="0" smtClean="0"/>
              <a:t> </a:t>
            </a:r>
            <a:r>
              <a:rPr lang="en-US" dirty="0" err="1" smtClean="0"/>
              <a:t>elas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linfócitos</a:t>
            </a:r>
            <a:r>
              <a:rPr lang="en-US" dirty="0" smtClean="0"/>
              <a:t> T, </a:t>
            </a:r>
            <a:r>
              <a:rPr lang="en-US" dirty="0" err="1" smtClean="0"/>
              <a:t>essencialmente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linfócitos</a:t>
            </a:r>
            <a:r>
              <a:rPr lang="en-US" dirty="0" smtClean="0"/>
              <a:t> 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auxiliares</a:t>
            </a:r>
            <a:r>
              <a:rPr lang="en-US" baseline="0" dirty="0" smtClean="0"/>
              <a:t>,</a:t>
            </a:r>
            <a:r>
              <a:rPr lang="en-US" dirty="0" smtClean="0"/>
              <a:t> e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macrófagos</a:t>
            </a:r>
            <a:r>
              <a:rPr lang="en-US" dirty="0" smtClean="0"/>
              <a:t>, </a:t>
            </a:r>
            <a:r>
              <a:rPr lang="en-US" dirty="0" err="1" smtClean="0"/>
              <a:t>acabando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destruí-las</a:t>
            </a:r>
            <a:r>
              <a:rPr lang="en-US" dirty="0" smtClean="0"/>
              <a:t>. É a </a:t>
            </a:r>
            <a:r>
              <a:rPr lang="en-US" dirty="0" err="1" smtClean="0"/>
              <a:t>partir</a:t>
            </a:r>
            <a:r>
              <a:rPr lang="en-US" dirty="0" smtClean="0"/>
              <a:t> </a:t>
            </a:r>
            <a:r>
              <a:rPr lang="en-US" dirty="0" err="1" smtClean="0"/>
              <a:t>deste</a:t>
            </a:r>
            <a:r>
              <a:rPr lang="en-US" dirty="0" smtClean="0"/>
              <a:t> </a:t>
            </a:r>
            <a:r>
              <a:rPr lang="en-US" dirty="0" err="1" smtClean="0"/>
              <a:t>momento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pessoa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infectada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passa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contrair</a:t>
            </a:r>
            <a:r>
              <a:rPr lang="en-US" baseline="0" dirty="0" smtClean="0"/>
              <a:t> SIDA e </a:t>
            </a:r>
            <a:r>
              <a:rPr lang="en-US" baseline="0" dirty="0" err="1" smtClean="0"/>
              <a:t>não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apenas</a:t>
            </a:r>
            <a:r>
              <a:rPr lang="en-US" baseline="0" dirty="0" smtClean="0"/>
              <a:t> o HIV.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Deste </a:t>
            </a:r>
            <a:r>
              <a:rPr lang="en-US" dirty="0" err="1" smtClean="0"/>
              <a:t>modo</a:t>
            </a:r>
            <a:r>
              <a:rPr lang="en-US" dirty="0" smtClean="0"/>
              <a:t>, com a </a:t>
            </a:r>
            <a:r>
              <a:rPr lang="en-US" dirty="0" err="1" smtClean="0"/>
              <a:t>ausência</a:t>
            </a:r>
            <a:r>
              <a:rPr lang="en-US" dirty="0" smtClean="0"/>
              <a:t> das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células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comandam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funcionamento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sistema</a:t>
            </a:r>
            <a:r>
              <a:rPr lang="en-US" baseline="0" dirty="0" smtClean="0"/>
              <a:t> imunitário,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vai</a:t>
            </a:r>
            <a:r>
              <a:rPr lang="en-US" dirty="0" smtClean="0"/>
              <a:t> </a:t>
            </a:r>
            <a:r>
              <a:rPr lang="en-US" dirty="0" err="1" smtClean="0"/>
              <a:t>ficar</a:t>
            </a:r>
            <a:r>
              <a:rPr lang="en-US" dirty="0" smtClean="0"/>
              <a:t> </a:t>
            </a:r>
            <a:r>
              <a:rPr lang="en-US" dirty="0" err="1" smtClean="0"/>
              <a:t>enfraquecido</a:t>
            </a:r>
            <a:r>
              <a:rPr lang="en-US" dirty="0" smtClean="0"/>
              <a:t>, </a:t>
            </a:r>
            <a:r>
              <a:rPr lang="en-US" dirty="0" err="1" smtClean="0"/>
              <a:t>tornando</a:t>
            </a:r>
            <a:r>
              <a:rPr lang="en-US" dirty="0" smtClean="0"/>
              <a:t>-se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incapaz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controlar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proliferação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vírus</a:t>
            </a:r>
            <a:r>
              <a:rPr lang="en-US" baseline="0" dirty="0" smtClean="0"/>
              <a:t>, 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conseguindo</a:t>
            </a:r>
            <a:r>
              <a:rPr lang="en-US" dirty="0" smtClean="0"/>
              <a:t> combater as </a:t>
            </a:r>
            <a:r>
              <a:rPr lang="en-US" dirty="0" err="1" smtClean="0"/>
              <a:t>infecções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vão</a:t>
            </a:r>
            <a:r>
              <a:rPr lang="en-US" dirty="0" smtClean="0"/>
              <a:t> </a:t>
            </a:r>
            <a:r>
              <a:rPr lang="en-US" dirty="0" err="1" smtClean="0"/>
              <a:t>surgindo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designadas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doenças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oportunistas</a:t>
            </a:r>
            <a:r>
              <a:rPr lang="en-US" baseline="0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80C22-70D0-CD45-9772-9BDF87BF071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39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50000"/>
                <a:lumOff val="50000"/>
              </a:schemeClr>
            </a:gs>
            <a:gs pos="50000">
              <a:schemeClr val="bg1">
                <a:lumMod val="65000"/>
                <a:lumOff val="35000"/>
              </a:schemeClr>
            </a:gs>
            <a:gs pos="100000">
              <a:schemeClr val="bg1">
                <a:lumMod val="75000"/>
                <a:lumOff val="25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D37D855-BCE6-3147-87A6-32E628ADEA77}" type="datetimeFigureOut">
              <a:rPr lang="en-US" smtClean="0"/>
              <a:t>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1810773-8DAF-8843-8A67-8B00FA5920A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rredondar Rectângulo de Canto Diagonal 10"/>
          <p:cNvSpPr/>
          <p:nvPr/>
        </p:nvSpPr>
        <p:spPr>
          <a:xfrm>
            <a:off x="442452" y="4321277"/>
            <a:ext cx="2757949" cy="1846659"/>
          </a:xfrm>
          <a:prstGeom prst="round2DiagRect">
            <a:avLst/>
          </a:prstGeom>
          <a:gradFill>
            <a:gsLst>
              <a:gs pos="0">
                <a:srgbClr val="FF3F3F"/>
              </a:gs>
              <a:gs pos="13000">
                <a:srgbClr val="FF2929"/>
              </a:gs>
              <a:gs pos="28000">
                <a:srgbClr val="FF3F3F"/>
              </a:gs>
              <a:gs pos="42999">
                <a:srgbClr val="FF2929"/>
              </a:gs>
              <a:gs pos="58000">
                <a:srgbClr val="FF3F3F"/>
              </a:gs>
              <a:gs pos="72000">
                <a:srgbClr val="FF2929"/>
              </a:gs>
              <a:gs pos="87000">
                <a:srgbClr val="FF3F3F"/>
              </a:gs>
              <a:gs pos="100000">
                <a:srgbClr val="FF2929"/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ctângulo arredondado 9"/>
          <p:cNvSpPr/>
          <p:nvPr/>
        </p:nvSpPr>
        <p:spPr>
          <a:xfrm>
            <a:off x="1998408" y="1771672"/>
            <a:ext cx="4984953" cy="766917"/>
          </a:xfrm>
          <a:prstGeom prst="roundRect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817" y="117987"/>
            <a:ext cx="633280" cy="87015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1371599" y="464922"/>
            <a:ext cx="6622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Escola Secundária de Sebastião da Gama</a:t>
            </a:r>
            <a:endParaRPr lang="pt-PT" sz="28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2381864" y="1067026"/>
            <a:ext cx="4601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/>
              <a:t>Biologia 12ºA – Prof. Ana </a:t>
            </a:r>
            <a:r>
              <a:rPr lang="pt-PT" sz="2400" dirty="0" err="1" smtClean="0"/>
              <a:t>Sofio</a:t>
            </a:r>
            <a:endParaRPr lang="pt-PT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589937" y="4321278"/>
            <a:ext cx="2816942" cy="18466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2400" b="1" u="sng" dirty="0" smtClean="0"/>
              <a:t>Autores:</a:t>
            </a:r>
          </a:p>
          <a:p>
            <a:r>
              <a:rPr lang="pt-PT" dirty="0" smtClean="0"/>
              <a:t>Catarina Roberto  Nº</a:t>
            </a:r>
          </a:p>
          <a:p>
            <a:r>
              <a:rPr lang="pt-PT" dirty="0" smtClean="0"/>
              <a:t>Francisco Fonseca  Nº</a:t>
            </a:r>
          </a:p>
          <a:p>
            <a:r>
              <a:rPr lang="pt-PT" dirty="0" smtClean="0"/>
              <a:t>João Crispim  </a:t>
            </a:r>
            <a:r>
              <a:rPr lang="pt-PT" dirty="0" smtClean="0"/>
              <a:t>Nº15</a:t>
            </a:r>
            <a:endParaRPr lang="pt-PT" dirty="0" smtClean="0"/>
          </a:p>
          <a:p>
            <a:r>
              <a:rPr lang="pt-PT" dirty="0" smtClean="0"/>
              <a:t>Raquel Marques  Nº24</a:t>
            </a:r>
          </a:p>
          <a:p>
            <a:r>
              <a:rPr lang="pt-PT" dirty="0" smtClean="0"/>
              <a:t>Teresa Landeiro  Nº</a:t>
            </a:r>
            <a:endParaRPr lang="pt-PT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232" y="2882943"/>
            <a:ext cx="4793225" cy="3584589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2079524" y="1803034"/>
            <a:ext cx="5110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 smtClean="0"/>
              <a:t>VÍRUS DO HIV/ SIDA</a:t>
            </a:r>
          </a:p>
        </p:txBody>
      </p:sp>
    </p:spTree>
    <p:extLst>
      <p:ext uri="{BB962C8B-B14F-4D97-AF65-F5344CB8AC3E}">
        <p14:creationId xmlns:p14="http://schemas.microsoft.com/office/powerpoint/2010/main" val="102678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168" y="833478"/>
            <a:ext cx="3663308" cy="2383865"/>
          </a:xfrm>
        </p:spPr>
        <p:txBody>
          <a:bodyPr>
            <a:normAutofit/>
          </a:bodyPr>
          <a:lstStyle/>
          <a:p>
            <a:r>
              <a:rPr lang="en-US" u="sng" dirty="0"/>
              <a:t>Durante a </a:t>
            </a:r>
            <a:r>
              <a:rPr lang="en-US" u="sng" dirty="0" err="1"/>
              <a:t>gravidez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621" y="4141505"/>
            <a:ext cx="7883966" cy="3697276"/>
          </a:xfrm>
        </p:spPr>
        <p:txBody>
          <a:bodyPr>
            <a:normAutofit/>
          </a:bodyPr>
          <a:lstStyle/>
          <a:p>
            <a:r>
              <a:rPr lang="en-US" sz="2800" dirty="0" err="1"/>
              <a:t>H</a:t>
            </a:r>
            <a:r>
              <a:rPr lang="en-US" sz="2800" dirty="0" err="1" smtClean="0"/>
              <a:t>á</a:t>
            </a:r>
            <a:r>
              <a:rPr lang="en-US" sz="2800" dirty="0" smtClean="0"/>
              <a:t> </a:t>
            </a:r>
            <a:r>
              <a:rPr lang="en-US" sz="2800" dirty="0" err="1"/>
              <a:t>uma</a:t>
            </a:r>
            <a:r>
              <a:rPr lang="en-US" sz="2800" dirty="0"/>
              <a:t> </a:t>
            </a:r>
            <a:r>
              <a:rPr lang="en-US" sz="2800" dirty="0" err="1"/>
              <a:t>troca</a:t>
            </a:r>
            <a:r>
              <a:rPr lang="en-US" sz="2800" dirty="0"/>
              <a:t> de </a:t>
            </a:r>
            <a:r>
              <a:rPr lang="en-US" sz="2800" dirty="0" err="1"/>
              <a:t>várias</a:t>
            </a:r>
            <a:r>
              <a:rPr lang="en-US" sz="2800" dirty="0"/>
              <a:t> </a:t>
            </a:r>
            <a:r>
              <a:rPr lang="en-US" sz="2800" dirty="0" err="1"/>
              <a:t>substâncias</a:t>
            </a:r>
            <a:r>
              <a:rPr lang="en-US" sz="2800" dirty="0"/>
              <a:t> entre o sangue do </a:t>
            </a:r>
            <a:r>
              <a:rPr lang="en-US" sz="2800" dirty="0" err="1"/>
              <a:t>bebé</a:t>
            </a:r>
            <a:r>
              <a:rPr lang="en-US" sz="2800" dirty="0"/>
              <a:t> e o da </a:t>
            </a:r>
            <a:r>
              <a:rPr lang="en-US" sz="2800" dirty="0" err="1"/>
              <a:t>mãe</a:t>
            </a:r>
            <a:r>
              <a:rPr lang="en-US" sz="2800" dirty="0"/>
              <a:t> </a:t>
            </a:r>
            <a:r>
              <a:rPr lang="en-US" sz="2800" dirty="0" err="1"/>
              <a:t>através</a:t>
            </a:r>
            <a:r>
              <a:rPr lang="en-US" sz="2800" dirty="0"/>
              <a:t> da placenta</a:t>
            </a:r>
            <a:r>
              <a:rPr lang="en-US" sz="2800" dirty="0" smtClean="0"/>
              <a:t>, logo </a:t>
            </a:r>
            <a:r>
              <a:rPr lang="en-US" sz="2800" dirty="0"/>
              <a:t>se a </a:t>
            </a:r>
            <a:r>
              <a:rPr lang="en-US" sz="2800" dirty="0" err="1"/>
              <a:t>mãe</a:t>
            </a:r>
            <a:r>
              <a:rPr lang="en-US" sz="2800" dirty="0"/>
              <a:t> </a:t>
            </a:r>
            <a:r>
              <a:rPr lang="en-US" sz="2800" dirty="0" err="1"/>
              <a:t>estiver</a:t>
            </a:r>
            <a:r>
              <a:rPr lang="en-US" sz="2800" dirty="0"/>
              <a:t> </a:t>
            </a:r>
            <a:r>
              <a:rPr lang="en-US" sz="2800" dirty="0" err="1"/>
              <a:t>infectada</a:t>
            </a:r>
            <a:r>
              <a:rPr lang="en-US" sz="2800" dirty="0"/>
              <a:t>, o HIV </a:t>
            </a:r>
            <a:r>
              <a:rPr lang="en-US" sz="2800" dirty="0" err="1"/>
              <a:t>também</a:t>
            </a:r>
            <a:r>
              <a:rPr lang="en-US" sz="2800" dirty="0"/>
              <a:t> </a:t>
            </a:r>
            <a:r>
              <a:rPr lang="en-US" sz="2800" dirty="0" err="1"/>
              <a:t>pode</a:t>
            </a:r>
            <a:r>
              <a:rPr lang="en-US" sz="2800" dirty="0"/>
              <a:t> </a:t>
            </a:r>
            <a:r>
              <a:rPr lang="en-US" sz="2800" dirty="0" err="1"/>
              <a:t>passar</a:t>
            </a:r>
            <a:r>
              <a:rPr lang="en-US" sz="2800" dirty="0"/>
              <a:t> </a:t>
            </a:r>
            <a:r>
              <a:rPr lang="en-US" sz="2800" dirty="0" err="1"/>
              <a:t>para</a:t>
            </a:r>
            <a:r>
              <a:rPr lang="en-US" sz="2800" dirty="0"/>
              <a:t> o </a:t>
            </a:r>
            <a:r>
              <a:rPr lang="en-US" sz="2800" dirty="0" err="1"/>
              <a:t>bebé</a:t>
            </a:r>
            <a:r>
              <a:rPr lang="en-US" sz="28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3476" y="155071"/>
            <a:ext cx="5080000" cy="37719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017" y="14690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80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833"/>
            <a:ext cx="7770813" cy="1429871"/>
          </a:xfrm>
        </p:spPr>
        <p:txBody>
          <a:bodyPr/>
          <a:lstStyle/>
          <a:p>
            <a:r>
              <a:rPr lang="en-US" u="sng" dirty="0" smtClean="0"/>
              <a:t>Durante o </a:t>
            </a:r>
            <a:r>
              <a:rPr lang="en-US" u="sng" dirty="0" err="1" smtClean="0"/>
              <a:t>Parto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91" y="2312410"/>
            <a:ext cx="3733709" cy="425702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 </a:t>
            </a:r>
            <a:r>
              <a:rPr lang="en-US" sz="2800" dirty="0" err="1"/>
              <a:t>bebé</a:t>
            </a:r>
            <a:r>
              <a:rPr lang="en-US" sz="2800" dirty="0"/>
              <a:t> </a:t>
            </a:r>
            <a:r>
              <a:rPr lang="en-US" sz="2800" dirty="0" err="1"/>
              <a:t>pode</a:t>
            </a:r>
            <a:r>
              <a:rPr lang="en-US" sz="2800" dirty="0"/>
              <a:t> </a:t>
            </a:r>
            <a:r>
              <a:rPr lang="en-US" sz="2800" dirty="0" err="1"/>
              <a:t>sofrer</a:t>
            </a:r>
            <a:r>
              <a:rPr lang="en-US" sz="2800" dirty="0"/>
              <a:t> </a:t>
            </a:r>
            <a:r>
              <a:rPr lang="en-US" sz="2800" dirty="0" err="1"/>
              <a:t>lesões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pele</a:t>
            </a:r>
            <a:r>
              <a:rPr lang="en-US" sz="2800" dirty="0"/>
              <a:t> </a:t>
            </a:r>
            <a:r>
              <a:rPr lang="en-US" sz="2800" dirty="0" err="1"/>
              <a:t>que</a:t>
            </a:r>
            <a:r>
              <a:rPr lang="en-US" sz="2800" dirty="0"/>
              <a:t> </a:t>
            </a:r>
            <a:r>
              <a:rPr lang="en-US" sz="2800" dirty="0" err="1" smtClean="0"/>
              <a:t>permitem</a:t>
            </a:r>
            <a:r>
              <a:rPr lang="en-US" sz="2800" dirty="0" smtClean="0"/>
              <a:t> </a:t>
            </a:r>
            <a:r>
              <a:rPr lang="en-US" sz="2800" dirty="0" err="1"/>
              <a:t>que</a:t>
            </a:r>
            <a:r>
              <a:rPr lang="en-US" sz="2800" dirty="0"/>
              <a:t> o sangue da </a:t>
            </a:r>
            <a:r>
              <a:rPr lang="en-US" sz="2800" dirty="0" err="1"/>
              <a:t>mãe</a:t>
            </a:r>
            <a:r>
              <a:rPr lang="en-US" sz="2800" dirty="0"/>
              <a:t> entre </a:t>
            </a:r>
            <a:r>
              <a:rPr lang="en-US" sz="2800" dirty="0" err="1"/>
              <a:t>em</a:t>
            </a:r>
            <a:r>
              <a:rPr lang="en-US" sz="2800" dirty="0"/>
              <a:t> </a:t>
            </a:r>
            <a:r>
              <a:rPr lang="en-US" sz="2800" dirty="0" err="1"/>
              <a:t>contacto</a:t>
            </a:r>
            <a:r>
              <a:rPr lang="en-US" sz="2800" dirty="0"/>
              <a:t> com o </a:t>
            </a:r>
            <a:r>
              <a:rPr lang="en-US" sz="2800" dirty="0" err="1"/>
              <a:t>seu</a:t>
            </a:r>
            <a:r>
              <a:rPr lang="en-US" sz="2800" dirty="0"/>
              <a:t>, </a:t>
            </a:r>
            <a:r>
              <a:rPr lang="en-US" sz="2800" dirty="0" err="1" smtClean="0"/>
              <a:t>sendo</a:t>
            </a:r>
            <a:r>
              <a:rPr lang="en-US" sz="2800" dirty="0" smtClean="0"/>
              <a:t> </a:t>
            </a:r>
            <a:r>
              <a:rPr lang="en-US" sz="2800" dirty="0" err="1" smtClean="0"/>
              <a:t>possível</a:t>
            </a:r>
            <a:r>
              <a:rPr lang="en-US" sz="2800" dirty="0" smtClean="0"/>
              <a:t> a </a:t>
            </a:r>
            <a:r>
              <a:rPr lang="en-US" sz="2800" dirty="0" err="1" smtClean="0"/>
              <a:t>transmissão</a:t>
            </a:r>
            <a:r>
              <a:rPr lang="en-US" sz="2800" dirty="0" smtClean="0"/>
              <a:t> </a:t>
            </a:r>
            <a:r>
              <a:rPr lang="en-US" sz="2800" dirty="0"/>
              <a:t>do HIV.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85752"/>
            <a:ext cx="5410291" cy="4483680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15283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362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50894"/>
            <a:ext cx="9143999" cy="51950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Durante a </a:t>
            </a:r>
            <a:r>
              <a:rPr lang="en-US" u="sng" dirty="0" err="1" smtClean="0"/>
              <a:t>amamentação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62" y="1712585"/>
            <a:ext cx="4192539" cy="3453746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Existe</a:t>
            </a:r>
            <a:r>
              <a:rPr lang="en-US" sz="2800" dirty="0" smtClean="0">
                <a:solidFill>
                  <a:schemeClr val="bg1"/>
                </a:solidFill>
              </a:rPr>
              <a:t> o </a:t>
            </a:r>
            <a:r>
              <a:rPr lang="en-US" sz="2800" dirty="0" err="1" smtClean="0">
                <a:solidFill>
                  <a:schemeClr val="bg1"/>
                </a:solidFill>
              </a:rPr>
              <a:t>risco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de </a:t>
            </a:r>
            <a:r>
              <a:rPr lang="en-US" sz="2800" dirty="0" err="1">
                <a:solidFill>
                  <a:schemeClr val="bg1"/>
                </a:solidFill>
              </a:rPr>
              <a:t>transmissão</a:t>
            </a:r>
            <a:r>
              <a:rPr lang="en-US" sz="2800" dirty="0">
                <a:solidFill>
                  <a:schemeClr val="bg1"/>
                </a:solidFill>
              </a:rPr>
              <a:t> do HIV </a:t>
            </a:r>
            <a:r>
              <a:rPr lang="en-US" sz="2800" dirty="0" smtClean="0">
                <a:solidFill>
                  <a:schemeClr val="bg1"/>
                </a:solidFill>
              </a:rPr>
              <a:t>devido </a:t>
            </a:r>
            <a:r>
              <a:rPr lang="en-US" sz="2800" dirty="0" err="1" smtClean="0">
                <a:solidFill>
                  <a:schemeClr val="bg1"/>
                </a:solidFill>
              </a:rPr>
              <a:t>à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presença</a:t>
            </a:r>
            <a:r>
              <a:rPr lang="en-US" sz="2800" dirty="0" smtClean="0">
                <a:solidFill>
                  <a:schemeClr val="bg1"/>
                </a:solidFill>
              </a:rPr>
              <a:t> do </a:t>
            </a:r>
            <a:r>
              <a:rPr lang="en-US" sz="2800" dirty="0" err="1" smtClean="0">
                <a:solidFill>
                  <a:schemeClr val="bg1"/>
                </a:solidFill>
              </a:rPr>
              <a:t>vírus</a:t>
            </a:r>
            <a:r>
              <a:rPr lang="en-US" sz="2800" dirty="0" smtClean="0">
                <a:solidFill>
                  <a:schemeClr val="bg1"/>
                </a:solidFill>
              </a:rPr>
              <a:t> no </a:t>
            </a:r>
            <a:r>
              <a:rPr lang="en-US" sz="2800" dirty="0" err="1" smtClean="0">
                <a:solidFill>
                  <a:schemeClr val="bg1"/>
                </a:solidFill>
              </a:rPr>
              <a:t>leite</a:t>
            </a:r>
            <a:r>
              <a:rPr lang="en-US" sz="2800" dirty="0" smtClean="0">
                <a:solidFill>
                  <a:schemeClr val="bg1"/>
                </a:solidFill>
              </a:rPr>
              <a:t> e </a:t>
            </a:r>
            <a:r>
              <a:rPr lang="en-US" sz="2800" dirty="0" err="1" smtClean="0">
                <a:solidFill>
                  <a:schemeClr val="bg1"/>
                </a:solidFill>
              </a:rPr>
              <a:t>ao</a:t>
            </a:r>
            <a:r>
              <a:rPr lang="en-US" sz="2800" dirty="0" smtClean="0">
                <a:solidFill>
                  <a:schemeClr val="bg1"/>
                </a:solidFill>
              </a:rPr>
              <a:t> facto de </a:t>
            </a:r>
            <a:r>
              <a:rPr lang="en-US" sz="2800" dirty="0" err="1" smtClean="0">
                <a:solidFill>
                  <a:schemeClr val="bg1"/>
                </a:solidFill>
              </a:rPr>
              <a:t>este</a:t>
            </a:r>
            <a:r>
              <a:rPr lang="en-US" sz="2800" dirty="0" smtClean="0">
                <a:solidFill>
                  <a:schemeClr val="bg1"/>
                </a:solidFill>
              </a:rPr>
              <a:t> se </a:t>
            </a:r>
            <a:r>
              <a:rPr lang="en-US" sz="2800" dirty="0" err="1" smtClean="0">
                <a:solidFill>
                  <a:schemeClr val="bg1"/>
                </a:solidFill>
              </a:rPr>
              <a:t>verificar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infeccioso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618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076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Ciclo</a:t>
            </a:r>
            <a:r>
              <a:rPr lang="en-US" u="sng" dirty="0" smtClean="0"/>
              <a:t> do HIV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157100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680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685799" y="5043949"/>
            <a:ext cx="7770813" cy="949479"/>
          </a:xfrm>
          <a:prstGeom prst="roundRect">
            <a:avLst/>
          </a:prstGeom>
          <a:solidFill>
            <a:srgbClr val="FF292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ctângulo arredondado 4"/>
          <p:cNvSpPr/>
          <p:nvPr/>
        </p:nvSpPr>
        <p:spPr>
          <a:xfrm>
            <a:off x="685800" y="3889887"/>
            <a:ext cx="7770813" cy="907025"/>
          </a:xfrm>
          <a:prstGeom prst="roundRect">
            <a:avLst/>
          </a:prstGeom>
          <a:solidFill>
            <a:srgbClr val="FF292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ctângulo arredondado 3"/>
          <p:cNvSpPr/>
          <p:nvPr/>
        </p:nvSpPr>
        <p:spPr>
          <a:xfrm>
            <a:off x="685800" y="2713703"/>
            <a:ext cx="7770813" cy="914400"/>
          </a:xfrm>
          <a:prstGeom prst="roundRect">
            <a:avLst/>
          </a:prstGeom>
          <a:solidFill>
            <a:srgbClr val="FF2929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171" y="239010"/>
            <a:ext cx="7352070" cy="1429871"/>
          </a:xfrm>
        </p:spPr>
        <p:txBody>
          <a:bodyPr>
            <a:normAutofit/>
          </a:bodyPr>
          <a:lstStyle/>
          <a:p>
            <a:r>
              <a:rPr lang="en-US" sz="3200" u="sng" dirty="0" smtClean="0"/>
              <a:t>Reacção do </a:t>
            </a:r>
            <a:r>
              <a:rPr lang="en-US" sz="3200" u="sng" dirty="0" err="1" smtClean="0"/>
              <a:t>Sistema</a:t>
            </a:r>
            <a:r>
              <a:rPr lang="en-US" sz="3200" u="sng" dirty="0" smtClean="0"/>
              <a:t> Imunitário </a:t>
            </a:r>
            <a:r>
              <a:rPr lang="en-US" sz="3200" u="sng" dirty="0" err="1" smtClean="0"/>
              <a:t>à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infecção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pelo</a:t>
            </a:r>
            <a:r>
              <a:rPr lang="en-US" sz="3200" u="sng" dirty="0" smtClean="0"/>
              <a:t> HIV</a:t>
            </a:r>
            <a:endParaRPr lang="en-US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99303"/>
            <a:ext cx="7770813" cy="43268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600" dirty="0" err="1" smtClean="0"/>
              <a:t>Consideram</a:t>
            </a:r>
            <a:r>
              <a:rPr lang="en-US" sz="2600" dirty="0" smtClean="0"/>
              <a:t>-se </a:t>
            </a:r>
            <a:r>
              <a:rPr lang="en-US" sz="2600" dirty="0" err="1" smtClean="0"/>
              <a:t>três</a:t>
            </a:r>
            <a:r>
              <a:rPr lang="en-US" sz="2600" dirty="0" smtClean="0"/>
              <a:t> </a:t>
            </a:r>
            <a:r>
              <a:rPr lang="en-US" sz="2600" dirty="0" err="1" smtClean="0"/>
              <a:t>fases</a:t>
            </a:r>
            <a:r>
              <a:rPr lang="en-US" sz="2600" dirty="0" smtClean="0"/>
              <a:t> </a:t>
            </a:r>
            <a:r>
              <a:rPr lang="en-US" sz="2600" dirty="0" err="1" smtClean="0"/>
              <a:t>relativamente</a:t>
            </a:r>
            <a:r>
              <a:rPr lang="en-US" sz="2600" dirty="0" smtClean="0"/>
              <a:t> à </a:t>
            </a:r>
            <a:r>
              <a:rPr lang="en-US" sz="2600" dirty="0" err="1" smtClean="0"/>
              <a:t>infecção</a:t>
            </a:r>
            <a:r>
              <a:rPr lang="en-US" sz="2600" dirty="0" smtClean="0"/>
              <a:t> do </a:t>
            </a:r>
            <a:r>
              <a:rPr lang="en-US" sz="2600" dirty="0" err="1" smtClean="0"/>
              <a:t>organismo</a:t>
            </a:r>
            <a:r>
              <a:rPr lang="en-US" sz="2600" dirty="0" smtClean="0"/>
              <a:t> </a:t>
            </a:r>
            <a:r>
              <a:rPr lang="en-US" sz="2600" dirty="0" err="1" smtClean="0"/>
              <a:t>pelo</a:t>
            </a:r>
            <a:r>
              <a:rPr lang="en-US" sz="2600" dirty="0" smtClean="0"/>
              <a:t> HIV:</a:t>
            </a:r>
          </a:p>
          <a:p>
            <a:pPr>
              <a:lnSpc>
                <a:spcPct val="150000"/>
              </a:lnSpc>
            </a:pPr>
            <a:r>
              <a:rPr lang="en-US" u="sng" dirty="0" err="1" smtClean="0"/>
              <a:t>Primoinfeção</a:t>
            </a:r>
            <a:r>
              <a:rPr lang="en-US" u="sng" dirty="0" smtClean="0"/>
              <a:t> </a:t>
            </a:r>
            <a:r>
              <a:rPr lang="en-US" dirty="0" smtClean="0"/>
              <a:t>–</a:t>
            </a:r>
            <a:r>
              <a:rPr lang="en-US" u="sng" dirty="0" smtClean="0"/>
              <a:t> </a:t>
            </a:r>
            <a:r>
              <a:rPr lang="en-US" dirty="0" smtClean="0"/>
              <a:t>Proliferação </a:t>
            </a:r>
            <a:r>
              <a:rPr lang="en-US" dirty="0" err="1" smtClean="0"/>
              <a:t>rápida</a:t>
            </a:r>
            <a:r>
              <a:rPr lang="en-US" dirty="0" smtClean="0"/>
              <a:t> do </a:t>
            </a:r>
            <a:r>
              <a:rPr lang="en-US" dirty="0" err="1" smtClean="0"/>
              <a:t>vírus</a:t>
            </a:r>
            <a:r>
              <a:rPr lang="en-US" dirty="0" smtClean="0"/>
              <a:t> e </a:t>
            </a:r>
            <a:r>
              <a:rPr lang="en-US" dirty="0" err="1" smtClean="0"/>
              <a:t>diminuição</a:t>
            </a:r>
            <a:r>
              <a:rPr lang="en-US" dirty="0" smtClean="0"/>
              <a:t> da </a:t>
            </a:r>
            <a:r>
              <a:rPr lang="en-US" dirty="0" err="1" smtClean="0"/>
              <a:t>população</a:t>
            </a:r>
            <a:r>
              <a:rPr lang="en-US" dirty="0" smtClean="0"/>
              <a:t> de </a:t>
            </a:r>
            <a:r>
              <a:rPr lang="en-US" dirty="0" err="1" smtClean="0"/>
              <a:t>linfócitos</a:t>
            </a:r>
            <a:r>
              <a:rPr lang="en-US" dirty="0" smtClean="0"/>
              <a:t> T </a:t>
            </a:r>
            <a:r>
              <a:rPr lang="en-US" dirty="0" err="1" smtClean="0"/>
              <a:t>auxíliares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u="sng" dirty="0" err="1" smtClean="0"/>
              <a:t>Fase</a:t>
            </a:r>
            <a:r>
              <a:rPr lang="en-US" u="sng" dirty="0" smtClean="0"/>
              <a:t> de </a:t>
            </a:r>
            <a:r>
              <a:rPr lang="en-US" u="sng" dirty="0" err="1" smtClean="0"/>
              <a:t>latência</a:t>
            </a:r>
            <a:r>
              <a:rPr lang="en-US" dirty="0" smtClean="0"/>
              <a:t>- São </a:t>
            </a:r>
            <a:r>
              <a:rPr lang="en-US" dirty="0" err="1" smtClean="0"/>
              <a:t>produzidos</a:t>
            </a:r>
            <a:r>
              <a:rPr lang="en-US" dirty="0" smtClean="0"/>
              <a:t> </a:t>
            </a:r>
            <a:r>
              <a:rPr lang="en-US" dirty="0" err="1" smtClean="0"/>
              <a:t>muitos</a:t>
            </a:r>
            <a:r>
              <a:rPr lang="en-US" dirty="0" smtClean="0"/>
              <a:t> </a:t>
            </a:r>
            <a:r>
              <a:rPr lang="en-US" dirty="0" err="1" smtClean="0"/>
              <a:t>anticorpos</a:t>
            </a:r>
            <a:r>
              <a:rPr lang="en-US" dirty="0" smtClean="0"/>
              <a:t> e </a:t>
            </a:r>
            <a:r>
              <a:rPr lang="en-US" dirty="0" err="1" smtClean="0"/>
              <a:t>linfócitos</a:t>
            </a:r>
            <a:r>
              <a:rPr lang="en-US" dirty="0" smtClean="0"/>
              <a:t> T </a:t>
            </a:r>
            <a:r>
              <a:rPr lang="en-US" dirty="0" err="1" smtClean="0"/>
              <a:t>citotóxicos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matam</a:t>
            </a:r>
            <a:r>
              <a:rPr lang="en-US" dirty="0" smtClean="0"/>
              <a:t> as </a:t>
            </a:r>
            <a:r>
              <a:rPr lang="en-US" dirty="0" err="1" smtClean="0"/>
              <a:t>células</a:t>
            </a:r>
            <a:r>
              <a:rPr lang="en-US" dirty="0" smtClean="0"/>
              <a:t> </a:t>
            </a:r>
            <a:r>
              <a:rPr lang="en-US" dirty="0" err="1" smtClean="0"/>
              <a:t>infectadas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u="sng" dirty="0" err="1" smtClean="0"/>
              <a:t>Fase</a:t>
            </a:r>
            <a:r>
              <a:rPr lang="en-US" u="sng" dirty="0" smtClean="0"/>
              <a:t> de </a:t>
            </a:r>
            <a:r>
              <a:rPr lang="en-US" u="sng" dirty="0" err="1" smtClean="0"/>
              <a:t>imunodeficiência</a:t>
            </a:r>
            <a:r>
              <a:rPr lang="en-US" u="sng" dirty="0" smtClean="0"/>
              <a:t> (SIDA)</a:t>
            </a:r>
            <a:r>
              <a:rPr lang="en-US" dirty="0" smtClean="0"/>
              <a:t>- O </a:t>
            </a:r>
            <a:r>
              <a:rPr lang="en-US" dirty="0" err="1" smtClean="0"/>
              <a:t>número</a:t>
            </a:r>
            <a:r>
              <a:rPr lang="en-US" dirty="0" smtClean="0"/>
              <a:t> de </a:t>
            </a:r>
            <a:r>
              <a:rPr lang="en-US" dirty="0" err="1" smtClean="0"/>
              <a:t>linfócitos</a:t>
            </a:r>
            <a:r>
              <a:rPr lang="en-US" dirty="0" smtClean="0"/>
              <a:t> T </a:t>
            </a:r>
            <a:r>
              <a:rPr lang="en-US" dirty="0" err="1" smtClean="0"/>
              <a:t>baixa</a:t>
            </a:r>
            <a:r>
              <a:rPr lang="en-US" dirty="0"/>
              <a:t> </a:t>
            </a:r>
            <a:r>
              <a:rPr lang="en-US" dirty="0" err="1" smtClean="0"/>
              <a:t>instalando</a:t>
            </a:r>
            <a:r>
              <a:rPr lang="en-US" dirty="0" smtClean="0"/>
              <a:t>-se </a:t>
            </a:r>
            <a:r>
              <a:rPr lang="en-US" dirty="0" err="1" smtClean="0"/>
              <a:t>infecções</a:t>
            </a:r>
            <a:r>
              <a:rPr lang="en-US" dirty="0" smtClean="0"/>
              <a:t> </a:t>
            </a:r>
            <a:r>
              <a:rPr lang="en-US" dirty="0" err="1" smtClean="0"/>
              <a:t>oportunistas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8595" y="132736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04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65605">
            <a:off x="3764450" y="1019159"/>
            <a:ext cx="5697627" cy="37943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u="sng" dirty="0"/>
              <a:t>Reacção do </a:t>
            </a:r>
            <a:r>
              <a:rPr lang="en-US" sz="3600" u="sng" dirty="0" err="1"/>
              <a:t>Sistema</a:t>
            </a:r>
            <a:r>
              <a:rPr lang="en-US" sz="3600" u="sng" dirty="0"/>
              <a:t> Imunitário </a:t>
            </a:r>
            <a:r>
              <a:rPr lang="en-US" sz="3600" u="sng" dirty="0" err="1"/>
              <a:t>à</a:t>
            </a:r>
            <a:r>
              <a:rPr lang="en-US" sz="3600" u="sng" dirty="0"/>
              <a:t> </a:t>
            </a:r>
            <a:r>
              <a:rPr lang="en-US" sz="3600" u="sng" dirty="0" err="1"/>
              <a:t>infecção</a:t>
            </a:r>
            <a:r>
              <a:rPr lang="en-US" sz="3600" u="sng" dirty="0"/>
              <a:t> </a:t>
            </a:r>
            <a:r>
              <a:rPr lang="en-US" sz="3600" u="sng" dirty="0" err="1"/>
              <a:t>pelo</a:t>
            </a:r>
            <a:r>
              <a:rPr lang="en-US" sz="3600" u="sng" dirty="0"/>
              <a:t> HIV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552541"/>
            <a:ext cx="8013170" cy="2047196"/>
          </a:xfrm>
        </p:spPr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vírus</a:t>
            </a:r>
            <a:r>
              <a:rPr lang="en-US" dirty="0" smtClean="0"/>
              <a:t> HIV </a:t>
            </a:r>
            <a:r>
              <a:rPr lang="en-US" dirty="0" err="1" smtClean="0"/>
              <a:t>ataca</a:t>
            </a:r>
            <a:r>
              <a:rPr lang="en-US" dirty="0" smtClean="0"/>
              <a:t> </a:t>
            </a:r>
            <a:r>
              <a:rPr lang="en-US" dirty="0" err="1" smtClean="0"/>
              <a:t>algumas</a:t>
            </a:r>
            <a:r>
              <a:rPr lang="en-US" dirty="0" smtClean="0"/>
              <a:t> </a:t>
            </a:r>
            <a:r>
              <a:rPr lang="en-US" dirty="0" err="1" smtClean="0"/>
              <a:t>células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r>
              <a:rPr lang="en-US" dirty="0" smtClean="0"/>
              <a:t> imunitário, </a:t>
            </a:r>
            <a:r>
              <a:rPr lang="en-US" dirty="0" err="1" smtClean="0"/>
              <a:t>sendo</a:t>
            </a:r>
            <a:r>
              <a:rPr lang="en-US" dirty="0" smtClean="0"/>
              <a:t> </a:t>
            </a:r>
            <a:r>
              <a:rPr lang="en-US" dirty="0" err="1" smtClean="0"/>
              <a:t>elas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linfócitos</a:t>
            </a:r>
            <a:r>
              <a:rPr lang="en-US" dirty="0" smtClean="0"/>
              <a:t> T e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macrófagos</a:t>
            </a:r>
            <a:r>
              <a:rPr lang="en-US" dirty="0" smtClean="0"/>
              <a:t>. </a:t>
            </a:r>
          </a:p>
          <a:p>
            <a:r>
              <a:rPr lang="en-US" dirty="0"/>
              <a:t>Deste </a:t>
            </a:r>
            <a:r>
              <a:rPr lang="en-US" dirty="0" err="1"/>
              <a:t>modo</a:t>
            </a:r>
            <a:r>
              <a:rPr lang="en-US" dirty="0"/>
              <a:t>, o </a:t>
            </a:r>
            <a:r>
              <a:rPr lang="en-US" dirty="0" err="1"/>
              <a:t>sistema</a:t>
            </a:r>
            <a:r>
              <a:rPr lang="en-US" dirty="0"/>
              <a:t> imunitário </a:t>
            </a:r>
            <a:r>
              <a:rPr lang="en-US" dirty="0" err="1"/>
              <a:t>vai</a:t>
            </a:r>
            <a:r>
              <a:rPr lang="en-US" dirty="0"/>
              <a:t> </a:t>
            </a:r>
            <a:r>
              <a:rPr lang="en-US" dirty="0" err="1"/>
              <a:t>ficar</a:t>
            </a:r>
            <a:r>
              <a:rPr lang="en-US" dirty="0"/>
              <a:t> </a:t>
            </a:r>
            <a:r>
              <a:rPr lang="en-US" dirty="0" err="1"/>
              <a:t>enfraquecido</a:t>
            </a:r>
            <a:r>
              <a:rPr lang="en-US" dirty="0"/>
              <a:t>,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conseguindo</a:t>
            </a:r>
            <a:r>
              <a:rPr lang="en-US" dirty="0"/>
              <a:t> combater as </a:t>
            </a:r>
            <a:r>
              <a:rPr lang="en-US" dirty="0" err="1"/>
              <a:t>infecções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vão</a:t>
            </a:r>
            <a:r>
              <a:rPr lang="en-US" dirty="0"/>
              <a:t> </a:t>
            </a:r>
            <a:r>
              <a:rPr lang="en-US" dirty="0" err="1"/>
              <a:t>surgindo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121021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04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0268" y="1084595"/>
            <a:ext cx="4345991" cy="32594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219" y="2712120"/>
            <a:ext cx="5600290" cy="3197704"/>
          </a:xfrm>
        </p:spPr>
        <p:txBody>
          <a:bodyPr>
            <a:normAutofit/>
          </a:bodyPr>
          <a:lstStyle/>
          <a:p>
            <a:r>
              <a:rPr lang="en-US" sz="4400" u="sng" dirty="0" smtClean="0"/>
              <a:t>Funcionamento</a:t>
            </a:r>
            <a:br>
              <a:rPr lang="en-US" sz="4400" u="sng" dirty="0" smtClean="0"/>
            </a:br>
            <a:r>
              <a:rPr lang="en-US" sz="4400" u="sng" dirty="0" smtClean="0"/>
              <a:t> do</a:t>
            </a:r>
            <a:br>
              <a:rPr lang="en-US" sz="4400" u="sng" dirty="0" smtClean="0"/>
            </a:br>
            <a:r>
              <a:rPr lang="en-US" sz="4400" u="sng" dirty="0" smtClean="0"/>
              <a:t> </a:t>
            </a:r>
            <a:r>
              <a:rPr lang="en-US" sz="4400" u="sng" dirty="0" err="1" smtClean="0"/>
              <a:t>Sistema</a:t>
            </a:r>
            <a:r>
              <a:rPr lang="en-US" sz="4400" u="sng" dirty="0" smtClean="0"/>
              <a:t> imunitário </a:t>
            </a:r>
            <a:br>
              <a:rPr lang="en-US" sz="4400" u="sng" dirty="0" smtClean="0"/>
            </a:br>
            <a:r>
              <a:rPr lang="en-US" sz="4400" u="sng" dirty="0" err="1" smtClean="0"/>
              <a:t>na</a:t>
            </a:r>
            <a:r>
              <a:rPr lang="en-US" sz="4400" u="sng" dirty="0" smtClean="0"/>
              <a:t> </a:t>
            </a:r>
            <a:r>
              <a:rPr lang="en-US" sz="4400" u="sng" dirty="0" err="1" smtClean="0"/>
              <a:t>presença</a:t>
            </a:r>
            <a:r>
              <a:rPr lang="en-US" sz="4400" u="sng" dirty="0" smtClean="0"/>
              <a:t> do HIV</a:t>
            </a:r>
            <a:endParaRPr lang="en-US" sz="4400" u="sng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8797" y="65574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30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Infecção</a:t>
            </a:r>
            <a:r>
              <a:rPr lang="en-US" u="sng" dirty="0" smtClean="0"/>
              <a:t> </a:t>
            </a:r>
            <a:r>
              <a:rPr lang="en-US" u="sng" dirty="0" err="1" smtClean="0"/>
              <a:t>inicial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1915" y="1576487"/>
            <a:ext cx="7770813" cy="4257022"/>
          </a:xfrm>
        </p:spPr>
        <p:txBody>
          <a:bodyPr/>
          <a:lstStyle/>
          <a:p>
            <a:r>
              <a:rPr lang="en-US" dirty="0" err="1" smtClean="0"/>
              <a:t>Tenta</a:t>
            </a:r>
            <a:r>
              <a:rPr lang="en-US" dirty="0" smtClean="0"/>
              <a:t> combater a </a:t>
            </a:r>
            <a:r>
              <a:rPr lang="en-US" dirty="0" err="1" smtClean="0"/>
              <a:t>multiplicação</a:t>
            </a:r>
            <a:r>
              <a:rPr lang="en-US" dirty="0" smtClean="0"/>
              <a:t> do </a:t>
            </a:r>
            <a:r>
              <a:rPr lang="en-US" dirty="0" err="1" smtClean="0"/>
              <a:t>vírus</a:t>
            </a:r>
            <a:r>
              <a:rPr lang="en-US" dirty="0" smtClean="0"/>
              <a:t> no </a:t>
            </a:r>
            <a:r>
              <a:rPr lang="en-US" dirty="0" err="1" smtClean="0"/>
              <a:t>corpo</a:t>
            </a:r>
            <a:r>
              <a:rPr lang="en-US" dirty="0" smtClean="0"/>
              <a:t> </a:t>
            </a:r>
            <a:r>
              <a:rPr lang="en-US" dirty="0" err="1" smtClean="0"/>
              <a:t>produzindo</a:t>
            </a:r>
            <a:r>
              <a:rPr lang="en-US" dirty="0" smtClean="0"/>
              <a:t> </a:t>
            </a:r>
            <a:r>
              <a:rPr lang="en-US" dirty="0" err="1" smtClean="0"/>
              <a:t>anticorpos</a:t>
            </a:r>
            <a:r>
              <a:rPr lang="en-US" dirty="0" smtClean="0"/>
              <a:t> e </a:t>
            </a:r>
            <a:r>
              <a:rPr lang="en-US" dirty="0" err="1" smtClean="0"/>
              <a:t>linfócitos</a:t>
            </a:r>
            <a:r>
              <a:rPr lang="en-US" dirty="0" smtClean="0"/>
              <a:t> T </a:t>
            </a:r>
            <a:r>
              <a:rPr lang="en-US" dirty="0" err="1" smtClean="0"/>
              <a:t>citotóxicos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478" y="2657763"/>
            <a:ext cx="2690839" cy="37927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090" y="2982089"/>
            <a:ext cx="2983661" cy="3144073"/>
          </a:xfrm>
          <a:prstGeom prst="rect">
            <a:avLst/>
          </a:prstGeom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574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569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0894"/>
            <a:ext cx="9144000" cy="53071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Formação</a:t>
            </a:r>
            <a:r>
              <a:rPr lang="en-US" u="sng" dirty="0" smtClean="0"/>
              <a:t> de </a:t>
            </a:r>
            <a:r>
              <a:rPr lang="en-US" u="sng" dirty="0" err="1" smtClean="0"/>
              <a:t>anticorpos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9473" y="3099635"/>
            <a:ext cx="3161949" cy="226848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>
                <a:solidFill>
                  <a:srgbClr val="000000"/>
                </a:solidFill>
              </a:rPr>
              <a:t>Estes </a:t>
            </a:r>
            <a:r>
              <a:rPr lang="en-US" dirty="0" err="1" smtClean="0">
                <a:solidFill>
                  <a:srgbClr val="000000"/>
                </a:solidFill>
              </a:rPr>
              <a:t>segregam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anticorpos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vão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atuar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destruição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agentes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patgénicos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317" y="3316537"/>
            <a:ext cx="34221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Os </a:t>
            </a:r>
            <a:r>
              <a:rPr lang="en-US" sz="2200" dirty="0" err="1">
                <a:solidFill>
                  <a:srgbClr val="000000"/>
                </a:solidFill>
              </a:rPr>
              <a:t>linfócitos</a:t>
            </a:r>
            <a:r>
              <a:rPr lang="en-US" sz="2200" dirty="0">
                <a:solidFill>
                  <a:srgbClr val="000000"/>
                </a:solidFill>
              </a:rPr>
              <a:t> B </a:t>
            </a:r>
            <a:r>
              <a:rPr lang="en-US" sz="2200" dirty="0" err="1">
                <a:solidFill>
                  <a:srgbClr val="000000"/>
                </a:solidFill>
              </a:rPr>
              <a:t>são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err="1">
                <a:solidFill>
                  <a:srgbClr val="000000"/>
                </a:solidFill>
              </a:rPr>
              <a:t>activados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err="1">
                <a:solidFill>
                  <a:srgbClr val="000000"/>
                </a:solidFill>
              </a:rPr>
              <a:t>pelos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err="1">
                <a:solidFill>
                  <a:srgbClr val="000000"/>
                </a:solidFill>
              </a:rPr>
              <a:t>antigénios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err="1">
                <a:solidFill>
                  <a:srgbClr val="000000"/>
                </a:solidFill>
              </a:rPr>
              <a:t>livres</a:t>
            </a:r>
            <a:r>
              <a:rPr lang="en-US" sz="2200" dirty="0">
                <a:solidFill>
                  <a:srgbClr val="000000"/>
                </a:solidFill>
              </a:rPr>
              <a:t>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9317" y="4851319"/>
            <a:ext cx="26283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200" dirty="0">
                <a:solidFill>
                  <a:srgbClr val="000000"/>
                </a:solidFill>
              </a:rPr>
              <a:t>Os </a:t>
            </a:r>
            <a:r>
              <a:rPr lang="en-US" sz="2200" dirty="0" err="1">
                <a:solidFill>
                  <a:srgbClr val="000000"/>
                </a:solidFill>
              </a:rPr>
              <a:t>linfócitos</a:t>
            </a:r>
            <a:r>
              <a:rPr lang="en-US" sz="2200" dirty="0">
                <a:solidFill>
                  <a:srgbClr val="000000"/>
                </a:solidFill>
              </a:rPr>
              <a:t> B </a:t>
            </a:r>
            <a:r>
              <a:rPr lang="en-US" sz="2200" dirty="0" err="1">
                <a:solidFill>
                  <a:srgbClr val="000000"/>
                </a:solidFill>
              </a:rPr>
              <a:t>diferenciam</a:t>
            </a:r>
            <a:r>
              <a:rPr lang="en-US" sz="2200" dirty="0">
                <a:solidFill>
                  <a:srgbClr val="000000"/>
                </a:solidFill>
              </a:rPr>
              <a:t>-se </a:t>
            </a:r>
            <a:r>
              <a:rPr lang="en-US" sz="2200" dirty="0" err="1">
                <a:solidFill>
                  <a:srgbClr val="000000"/>
                </a:solidFill>
              </a:rPr>
              <a:t>em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err="1">
                <a:solidFill>
                  <a:srgbClr val="000000"/>
                </a:solidFill>
              </a:rPr>
              <a:t>plasmócitos</a:t>
            </a:r>
            <a:r>
              <a:rPr lang="en-US" sz="2200" dirty="0">
                <a:solidFill>
                  <a:srgbClr val="000000"/>
                </a:solidFill>
              </a:rPr>
              <a:t>;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342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9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Formação</a:t>
            </a:r>
            <a:r>
              <a:rPr lang="en-US" u="sng" dirty="0" smtClean="0"/>
              <a:t> de </a:t>
            </a:r>
            <a:r>
              <a:rPr lang="en-US" u="sng" dirty="0" err="1" smtClean="0"/>
              <a:t>Linfócitos</a:t>
            </a:r>
            <a:r>
              <a:rPr lang="en-US" u="sng" dirty="0" smtClean="0"/>
              <a:t> T </a:t>
            </a:r>
            <a:r>
              <a:rPr lang="en-US" u="sng" dirty="0" err="1" smtClean="0"/>
              <a:t>citotóxicos</a:t>
            </a: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340" y="1971833"/>
            <a:ext cx="6952939" cy="4185007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819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23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Introdução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1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18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727" y="137507"/>
            <a:ext cx="7770813" cy="1279363"/>
          </a:xfrm>
        </p:spPr>
        <p:txBody>
          <a:bodyPr/>
          <a:lstStyle/>
          <a:p>
            <a:r>
              <a:rPr lang="en-US" dirty="0" err="1"/>
              <a:t>P</a:t>
            </a:r>
            <a:r>
              <a:rPr lang="en-US" dirty="0" err="1" smtClean="0"/>
              <a:t>or</a:t>
            </a:r>
            <a:r>
              <a:rPr lang="en-US" dirty="0" smtClean="0"/>
              <a:t> </a:t>
            </a:r>
            <a:r>
              <a:rPr lang="en-US" dirty="0" err="1" smtClean="0"/>
              <a:t>vezes</a:t>
            </a:r>
            <a:r>
              <a:rPr lang="en-US" dirty="0" smtClean="0"/>
              <a:t>, o </a:t>
            </a:r>
            <a:r>
              <a:rPr lang="en-US" dirty="0" err="1" smtClean="0"/>
              <a:t>sistema</a:t>
            </a:r>
            <a:r>
              <a:rPr lang="en-US" dirty="0" smtClean="0"/>
              <a:t> imunitário</a:t>
            </a:r>
            <a:r>
              <a:rPr lang="en-US" dirty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é</a:t>
            </a:r>
            <a:r>
              <a:rPr lang="en-US" dirty="0" smtClean="0"/>
              <a:t> </a:t>
            </a:r>
            <a:r>
              <a:rPr lang="en-US" dirty="0" err="1" smtClean="0"/>
              <a:t>capaz</a:t>
            </a:r>
            <a:r>
              <a:rPr lang="en-US" dirty="0" smtClean="0"/>
              <a:t> de </a:t>
            </a:r>
            <a:r>
              <a:rPr lang="en-US" dirty="0" err="1" smtClean="0"/>
              <a:t>controlar</a:t>
            </a:r>
            <a:r>
              <a:rPr lang="en-US" dirty="0" smtClean="0"/>
              <a:t> o </a:t>
            </a:r>
            <a:r>
              <a:rPr lang="en-US" dirty="0" err="1" smtClean="0"/>
              <a:t>vírus</a:t>
            </a:r>
            <a:r>
              <a:rPr lang="en-US" dirty="0" smtClean="0"/>
              <a:t> e </a:t>
            </a:r>
            <a:r>
              <a:rPr lang="en-US" dirty="0" err="1" smtClean="0"/>
              <a:t>assim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linfócitos</a:t>
            </a:r>
            <a:r>
              <a:rPr lang="en-US" dirty="0" smtClean="0"/>
              <a:t> T </a:t>
            </a:r>
            <a:r>
              <a:rPr lang="en-US" dirty="0" err="1" smtClean="0"/>
              <a:t>infectados</a:t>
            </a:r>
            <a:r>
              <a:rPr lang="en-US" dirty="0" smtClean="0"/>
              <a:t>. Como </a:t>
            </a:r>
            <a:r>
              <a:rPr lang="en-US" dirty="0" err="1" smtClean="0"/>
              <a:t>tal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" name="Down Arrow Callout 4"/>
          <p:cNvSpPr/>
          <p:nvPr/>
        </p:nvSpPr>
        <p:spPr>
          <a:xfrm>
            <a:off x="1697557" y="1640904"/>
            <a:ext cx="5836783" cy="1458400"/>
          </a:xfrm>
          <a:prstGeom prst="downArrowCallout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Os </a:t>
            </a:r>
            <a:r>
              <a:rPr lang="en-US" sz="3000" dirty="0" err="1" smtClean="0"/>
              <a:t>linfócitos</a:t>
            </a:r>
            <a:r>
              <a:rPr lang="en-US" sz="3000" dirty="0" smtClean="0"/>
              <a:t> T </a:t>
            </a:r>
            <a:r>
              <a:rPr lang="en-US" sz="3000" dirty="0" err="1" smtClean="0"/>
              <a:t>são</a:t>
            </a:r>
            <a:r>
              <a:rPr lang="en-US" sz="3000" dirty="0" smtClean="0"/>
              <a:t> </a:t>
            </a:r>
            <a:r>
              <a:rPr lang="en-US" sz="3000" dirty="0" err="1" smtClean="0"/>
              <a:t>destruídos</a:t>
            </a:r>
            <a:r>
              <a:rPr lang="en-US" sz="3000" dirty="0" smtClean="0"/>
              <a:t>;</a:t>
            </a:r>
          </a:p>
          <a:p>
            <a:pPr algn="ctr"/>
            <a:endParaRPr lang="en-US" dirty="0"/>
          </a:p>
        </p:txBody>
      </p:sp>
      <p:sp>
        <p:nvSpPr>
          <p:cNvPr id="6" name="Down Arrow Callout 5"/>
          <p:cNvSpPr/>
          <p:nvPr/>
        </p:nvSpPr>
        <p:spPr>
          <a:xfrm>
            <a:off x="1718846" y="3171703"/>
            <a:ext cx="5836783" cy="1488788"/>
          </a:xfrm>
          <a:prstGeom prst="downArrowCallout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Não</a:t>
            </a:r>
            <a:r>
              <a:rPr lang="en-US" sz="2800" dirty="0" smtClean="0"/>
              <a:t> se </a:t>
            </a:r>
            <a:r>
              <a:rPr lang="en-US" sz="2800" dirty="0" err="1" smtClean="0"/>
              <a:t>formam</a:t>
            </a:r>
            <a:r>
              <a:rPr lang="en-US" sz="2800" dirty="0" smtClean="0"/>
              <a:t> </a:t>
            </a:r>
            <a:r>
              <a:rPr lang="en-US" sz="2800" dirty="0" err="1" smtClean="0"/>
              <a:t>linfócitos</a:t>
            </a:r>
            <a:r>
              <a:rPr lang="en-US" sz="2800" dirty="0" smtClean="0"/>
              <a:t> T </a:t>
            </a:r>
            <a:r>
              <a:rPr lang="en-US" sz="2800" dirty="0" err="1" smtClean="0"/>
              <a:t>auxíliares</a:t>
            </a:r>
            <a:r>
              <a:rPr lang="en-US" sz="2800" dirty="0" smtClean="0"/>
              <a:t>;</a:t>
            </a:r>
          </a:p>
          <a:p>
            <a:pPr algn="ctr"/>
            <a:endParaRPr lang="en-US" dirty="0"/>
          </a:p>
        </p:txBody>
      </p:sp>
      <p:sp>
        <p:nvSpPr>
          <p:cNvPr id="7" name="Punched Tape 6"/>
          <p:cNvSpPr/>
          <p:nvPr/>
        </p:nvSpPr>
        <p:spPr>
          <a:xfrm>
            <a:off x="1120185" y="4507057"/>
            <a:ext cx="7428355" cy="1763079"/>
          </a:xfrm>
          <a:prstGeom prst="flowChartPunchedTape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 dirty="0" smtClean="0"/>
          </a:p>
          <a:p>
            <a:pPr algn="ctr"/>
            <a:r>
              <a:rPr lang="en-US" sz="2500" dirty="0" err="1" smtClean="0"/>
              <a:t>Surgem</a:t>
            </a:r>
            <a:r>
              <a:rPr lang="en-US" sz="2500" dirty="0" smtClean="0"/>
              <a:t> </a:t>
            </a:r>
            <a:r>
              <a:rPr lang="en-US" sz="2500" dirty="0" err="1" smtClean="0"/>
              <a:t>implicações</a:t>
            </a:r>
            <a:r>
              <a:rPr lang="en-US" sz="2500" dirty="0" smtClean="0"/>
              <a:t> </a:t>
            </a:r>
            <a:r>
              <a:rPr lang="en-US" sz="2500" dirty="0" err="1" smtClean="0"/>
              <a:t>ao</a:t>
            </a:r>
            <a:r>
              <a:rPr lang="en-US" sz="2500" dirty="0" smtClean="0"/>
              <a:t> </a:t>
            </a:r>
            <a:r>
              <a:rPr lang="en-US" sz="2500" dirty="0" err="1" smtClean="0"/>
              <a:t>nível</a:t>
            </a:r>
            <a:r>
              <a:rPr lang="en-US" sz="2500" dirty="0" smtClean="0"/>
              <a:t> das </a:t>
            </a:r>
            <a:r>
              <a:rPr lang="en-US" sz="2500" dirty="0" err="1" smtClean="0"/>
              <a:t>imunidades</a:t>
            </a:r>
            <a:r>
              <a:rPr lang="en-US" sz="2500" dirty="0" smtClean="0"/>
              <a:t> </a:t>
            </a:r>
            <a:r>
              <a:rPr lang="en-US" sz="2500" dirty="0" err="1" smtClean="0"/>
              <a:t>humoral</a:t>
            </a:r>
            <a:r>
              <a:rPr lang="en-US" sz="2500" dirty="0" smtClean="0"/>
              <a:t> e </a:t>
            </a:r>
            <a:r>
              <a:rPr lang="en-US" sz="2500" dirty="0" err="1" smtClean="0"/>
              <a:t>celurar</a:t>
            </a:r>
            <a:endParaRPr lang="en-US" sz="2500" dirty="0" smtClean="0"/>
          </a:p>
          <a:p>
            <a:pPr algn="ctr"/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345279" y="974123"/>
            <a:ext cx="529552" cy="692047"/>
          </a:xfrm>
          <a:prstGeom prst="down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9054066">
            <a:off x="1778750" y="5946776"/>
            <a:ext cx="1205240" cy="646718"/>
          </a:xfrm>
          <a:prstGeom prst="right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2190590">
            <a:off x="6276264" y="5868321"/>
            <a:ext cx="1205240" cy="646718"/>
          </a:xfrm>
          <a:prstGeom prst="right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049" y="5017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82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unched Tape 5"/>
          <p:cNvSpPr/>
          <p:nvPr/>
        </p:nvSpPr>
        <p:spPr>
          <a:xfrm>
            <a:off x="656167" y="1908651"/>
            <a:ext cx="3069166" cy="1460500"/>
          </a:xfrm>
          <a:prstGeom prst="flowChartPunchedTape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 </a:t>
            </a:r>
            <a:r>
              <a:rPr lang="en-US" dirty="0" err="1" smtClean="0"/>
              <a:t>linfócitos</a:t>
            </a:r>
            <a:r>
              <a:rPr lang="en-US" dirty="0" smtClean="0"/>
              <a:t> B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estimulados</a:t>
            </a:r>
            <a:endParaRPr lang="en-US" dirty="0"/>
          </a:p>
        </p:txBody>
      </p:sp>
      <p:sp>
        <p:nvSpPr>
          <p:cNvPr id="7" name="Punched Tape 6"/>
          <p:cNvSpPr/>
          <p:nvPr/>
        </p:nvSpPr>
        <p:spPr>
          <a:xfrm>
            <a:off x="5508341" y="1828361"/>
            <a:ext cx="3069166" cy="1460500"/>
          </a:xfrm>
          <a:prstGeom prst="flowChartPunchedTape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Não</a:t>
            </a:r>
            <a:r>
              <a:rPr lang="en-US" dirty="0" smtClean="0"/>
              <a:t> se </a:t>
            </a:r>
            <a:r>
              <a:rPr lang="en-US" dirty="0" err="1" smtClean="0"/>
              <a:t>formam</a:t>
            </a:r>
            <a:r>
              <a:rPr lang="en-US" dirty="0" smtClean="0"/>
              <a:t> </a:t>
            </a:r>
            <a:r>
              <a:rPr lang="en-US" dirty="0" err="1"/>
              <a:t>l</a:t>
            </a:r>
            <a:r>
              <a:rPr lang="en-US" dirty="0" err="1" smtClean="0"/>
              <a:t>infócitos</a:t>
            </a:r>
            <a:r>
              <a:rPr lang="en-US" dirty="0" smtClean="0"/>
              <a:t> </a:t>
            </a:r>
            <a:r>
              <a:rPr lang="en-US" dirty="0" err="1" smtClean="0"/>
              <a:t>citóliticos</a:t>
            </a:r>
            <a:r>
              <a:rPr lang="en-US" dirty="0" smtClean="0"/>
              <a:t> </a:t>
            </a:r>
            <a:r>
              <a:rPr lang="en-US" dirty="0" err="1" smtClean="0"/>
              <a:t>activos</a:t>
            </a:r>
            <a:endParaRPr lang="en-US" dirty="0"/>
          </a:p>
        </p:txBody>
      </p:sp>
      <p:sp>
        <p:nvSpPr>
          <p:cNvPr id="8" name="Punched Tape 7"/>
          <p:cNvSpPr/>
          <p:nvPr/>
        </p:nvSpPr>
        <p:spPr>
          <a:xfrm>
            <a:off x="656167" y="3469006"/>
            <a:ext cx="3069166" cy="1460500"/>
          </a:xfrm>
          <a:prstGeom prst="flowChartPunchedTape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ocorre</a:t>
            </a:r>
            <a:r>
              <a:rPr lang="en-US" dirty="0" smtClean="0"/>
              <a:t> a </a:t>
            </a:r>
            <a:r>
              <a:rPr lang="en-US" dirty="0" err="1" smtClean="0"/>
              <a:t>diferenciação</a:t>
            </a:r>
            <a:r>
              <a:rPr lang="en-US" dirty="0" smtClean="0"/>
              <a:t> dos </a:t>
            </a:r>
            <a:r>
              <a:rPr lang="en-US" dirty="0" err="1" smtClean="0"/>
              <a:t>linfócitos</a:t>
            </a:r>
            <a:r>
              <a:rPr lang="en-US" dirty="0" smtClean="0"/>
              <a:t> B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plasmócitos</a:t>
            </a:r>
            <a:endParaRPr lang="en-US" dirty="0"/>
          </a:p>
        </p:txBody>
      </p:sp>
      <p:sp>
        <p:nvSpPr>
          <p:cNvPr id="9" name="Punched Tape 8"/>
          <p:cNvSpPr/>
          <p:nvPr/>
        </p:nvSpPr>
        <p:spPr>
          <a:xfrm>
            <a:off x="656167" y="4929506"/>
            <a:ext cx="3069166" cy="1460500"/>
          </a:xfrm>
          <a:prstGeom prst="flowChartPunchedTape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segregados</a:t>
            </a:r>
            <a:r>
              <a:rPr lang="en-US" dirty="0" smtClean="0"/>
              <a:t> </a:t>
            </a:r>
            <a:r>
              <a:rPr lang="en-US" dirty="0" err="1" smtClean="0"/>
              <a:t>anticorpos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0940" y="865707"/>
            <a:ext cx="378095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Imunidade</a:t>
            </a:r>
            <a:r>
              <a:rPr lang="en-US" sz="3200" dirty="0" smtClean="0"/>
              <a:t> </a:t>
            </a:r>
            <a:r>
              <a:rPr lang="en-US" sz="3200" dirty="0" err="1" smtClean="0"/>
              <a:t>Humoral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5057424" y="865707"/>
            <a:ext cx="378095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Imunidade</a:t>
            </a:r>
            <a:r>
              <a:rPr lang="en-US" sz="3200" dirty="0" smtClean="0"/>
              <a:t> </a:t>
            </a:r>
            <a:r>
              <a:rPr lang="en-US" sz="3200" dirty="0" err="1" smtClean="0"/>
              <a:t>Celular</a:t>
            </a:r>
            <a:endParaRPr lang="en-US" sz="3200" dirty="0"/>
          </a:p>
        </p:txBody>
      </p:sp>
      <p:sp>
        <p:nvSpPr>
          <p:cNvPr id="14" name="Right Arrow 13"/>
          <p:cNvSpPr/>
          <p:nvPr/>
        </p:nvSpPr>
        <p:spPr>
          <a:xfrm rot="1767262">
            <a:off x="5106009" y="110818"/>
            <a:ext cx="1205240" cy="646718"/>
          </a:xfrm>
          <a:prstGeom prst="right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9054066">
            <a:off x="2438899" y="108539"/>
            <a:ext cx="1205240" cy="646718"/>
          </a:xfrm>
          <a:prstGeom prst="right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1664204" y="1530334"/>
            <a:ext cx="291966" cy="505817"/>
          </a:xfrm>
          <a:prstGeom prst="down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6392365" y="1530334"/>
            <a:ext cx="291966" cy="505817"/>
          </a:xfrm>
          <a:prstGeom prst="down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1664204" y="3216097"/>
            <a:ext cx="291966" cy="505817"/>
          </a:xfrm>
          <a:prstGeom prst="down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1635007" y="4818608"/>
            <a:ext cx="291966" cy="505817"/>
          </a:xfrm>
          <a:prstGeom prst="down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8797" y="109610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29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049" y="5017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77727" y="282028"/>
            <a:ext cx="7770813" cy="974123"/>
          </a:xfrm>
        </p:spPr>
        <p:txBody>
          <a:bodyPr>
            <a:normAutofit fontScale="90000"/>
          </a:bodyPr>
          <a:lstStyle/>
          <a:p>
            <a:r>
              <a:rPr lang="en-US" u="sng" dirty="0" err="1" smtClean="0"/>
              <a:t>Formas</a:t>
            </a:r>
            <a:r>
              <a:rPr lang="en-US" u="sng" dirty="0" smtClean="0"/>
              <a:t> de </a:t>
            </a:r>
            <a:r>
              <a:rPr lang="en-US" u="sng" dirty="0" err="1" smtClean="0"/>
              <a:t>prevenção</a:t>
            </a:r>
            <a:r>
              <a:rPr lang="en-US" u="sng" dirty="0" smtClean="0"/>
              <a:t> e </a:t>
            </a:r>
            <a:r>
              <a:rPr lang="en-US" u="sng" dirty="0" err="1" smtClean="0"/>
              <a:t>tratamento</a:t>
            </a:r>
            <a:endParaRPr lang="en-US" u="sng" dirty="0"/>
          </a:p>
        </p:txBody>
      </p:sp>
      <p:sp>
        <p:nvSpPr>
          <p:cNvPr id="2" name="Rounded Rectangle 1"/>
          <p:cNvSpPr/>
          <p:nvPr/>
        </p:nvSpPr>
        <p:spPr>
          <a:xfrm>
            <a:off x="1061882" y="1887793"/>
            <a:ext cx="7322165" cy="81116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pt-PT" dirty="0"/>
              <a:t>Uso de preservativo (sexo seguro);</a:t>
            </a:r>
            <a:br>
              <a:rPr lang="pt-PT" dirty="0"/>
            </a:br>
            <a:endParaRPr lang="pt-PT" dirty="0"/>
          </a:p>
        </p:txBody>
      </p:sp>
      <p:sp>
        <p:nvSpPr>
          <p:cNvPr id="12" name="Rounded Rectangle 11"/>
          <p:cNvSpPr/>
          <p:nvPr/>
        </p:nvSpPr>
        <p:spPr>
          <a:xfrm>
            <a:off x="1061884" y="2698954"/>
            <a:ext cx="7322165" cy="81116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pt-PT" dirty="0"/>
              <a:t>Uso do seu próprio material injectável ou uso de material injectável novo (consumo seguro);</a:t>
            </a:r>
            <a:endParaRPr lang="pt-PT" dirty="0"/>
          </a:p>
        </p:txBody>
      </p:sp>
      <p:sp>
        <p:nvSpPr>
          <p:cNvPr id="13" name="Rounded Rectangle 12"/>
          <p:cNvSpPr/>
          <p:nvPr/>
        </p:nvSpPr>
        <p:spPr>
          <a:xfrm>
            <a:off x="1091381" y="3505199"/>
            <a:ext cx="7322165" cy="81116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pt-PT" dirty="0"/>
              <a:t>Uso de luvas descartáveis sempre que houver risco de contacto directo com </a:t>
            </a:r>
            <a:r>
              <a:rPr lang="pt-PT" dirty="0" smtClean="0"/>
              <a:t>sangue;</a:t>
            </a:r>
            <a:endParaRPr lang="pt-PT" dirty="0"/>
          </a:p>
        </p:txBody>
      </p:sp>
      <p:sp>
        <p:nvSpPr>
          <p:cNvPr id="14" name="Rounded Rectangle 13"/>
          <p:cNvSpPr/>
          <p:nvPr/>
        </p:nvSpPr>
        <p:spPr>
          <a:xfrm>
            <a:off x="1091381" y="4316360"/>
            <a:ext cx="7322165" cy="81116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Evitar sexo oral desprotegido pois o HIV se pode transmitir a partir de pequenas feridas no interior da boca;</a:t>
            </a:r>
            <a:endParaRPr lang="pt-PT" dirty="0"/>
          </a:p>
        </p:txBody>
      </p:sp>
      <p:sp>
        <p:nvSpPr>
          <p:cNvPr id="15" name="Rounded Rectangle 14"/>
          <p:cNvSpPr/>
          <p:nvPr/>
        </p:nvSpPr>
        <p:spPr>
          <a:xfrm>
            <a:off x="1061883" y="5127521"/>
            <a:ext cx="7322165" cy="81116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Evitar sexo </a:t>
            </a:r>
            <a:r>
              <a:rPr lang="pt-PT" dirty="0" smtClean="0"/>
              <a:t>anal desprotegido </a:t>
            </a:r>
            <a:r>
              <a:rPr lang="pt-PT" dirty="0"/>
              <a:t>pois o HIV se pode transmitir a partir de </a:t>
            </a:r>
            <a:r>
              <a:rPr lang="pt-PT" dirty="0" smtClean="0"/>
              <a:t>secreções anais ou de feridas em ambos </a:t>
            </a:r>
            <a:r>
              <a:rPr lang="pt-PT" dirty="0"/>
              <a:t>o pénis </a:t>
            </a:r>
            <a:r>
              <a:rPr lang="pt-PT" dirty="0" smtClean="0"/>
              <a:t>e o anus;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5748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p-Down Arrow 3"/>
          <p:cNvSpPr/>
          <p:nvPr/>
        </p:nvSpPr>
        <p:spPr>
          <a:xfrm>
            <a:off x="2339543" y="537993"/>
            <a:ext cx="795572" cy="1783912"/>
          </a:xfrm>
          <a:prstGeom prst="upDown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-Down Arrow 4"/>
          <p:cNvSpPr/>
          <p:nvPr/>
        </p:nvSpPr>
        <p:spPr>
          <a:xfrm>
            <a:off x="6030508" y="537994"/>
            <a:ext cx="851307" cy="1783912"/>
          </a:xfrm>
          <a:prstGeom prst="upDown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 Same Side Corner Rectangle 5"/>
          <p:cNvSpPr/>
          <p:nvPr/>
        </p:nvSpPr>
        <p:spPr>
          <a:xfrm>
            <a:off x="649352" y="2458889"/>
            <a:ext cx="3904978" cy="1971615"/>
          </a:xfrm>
          <a:prstGeom prst="round2SameRect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Não</a:t>
            </a:r>
            <a:r>
              <a:rPr lang="en-US" sz="2800" dirty="0" smtClean="0"/>
              <a:t> </a:t>
            </a:r>
            <a:r>
              <a:rPr lang="en-US" sz="2800" dirty="0" err="1" smtClean="0"/>
              <a:t>são</a:t>
            </a:r>
            <a:r>
              <a:rPr lang="en-US" sz="2800" dirty="0" smtClean="0"/>
              <a:t> </a:t>
            </a:r>
            <a:r>
              <a:rPr lang="en-US" sz="2800" dirty="0" err="1" smtClean="0"/>
              <a:t>destruídos</a:t>
            </a:r>
            <a:r>
              <a:rPr lang="en-US" sz="2800" dirty="0" smtClean="0"/>
              <a:t> </a:t>
            </a:r>
            <a:r>
              <a:rPr lang="en-US" sz="2800" dirty="0" err="1" smtClean="0"/>
              <a:t>os</a:t>
            </a:r>
            <a:r>
              <a:rPr lang="en-US" sz="2800" dirty="0" smtClean="0"/>
              <a:t> </a:t>
            </a:r>
            <a:r>
              <a:rPr lang="en-US" sz="2800" dirty="0" err="1" smtClean="0"/>
              <a:t>agentes</a:t>
            </a:r>
            <a:r>
              <a:rPr lang="en-US" sz="2800" dirty="0" smtClean="0"/>
              <a:t> </a:t>
            </a:r>
            <a:r>
              <a:rPr lang="en-US" sz="2800" dirty="0" err="1" smtClean="0"/>
              <a:t>patogénicos</a:t>
            </a:r>
            <a:r>
              <a:rPr lang="en-US" sz="2800" dirty="0" smtClean="0"/>
              <a:t> </a:t>
            </a:r>
            <a:r>
              <a:rPr lang="en-US" sz="2800" dirty="0" err="1" smtClean="0"/>
              <a:t>extracelulares</a:t>
            </a:r>
            <a:endParaRPr lang="en-US" sz="2800" dirty="0"/>
          </a:p>
        </p:txBody>
      </p:sp>
      <p:sp>
        <p:nvSpPr>
          <p:cNvPr id="7" name="Round Same Side Corner Rectangle 6"/>
          <p:cNvSpPr/>
          <p:nvPr/>
        </p:nvSpPr>
        <p:spPr>
          <a:xfrm>
            <a:off x="4774288" y="2458889"/>
            <a:ext cx="3922435" cy="1971615"/>
          </a:xfrm>
          <a:prstGeom prst="round2SameRect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err="1" smtClean="0"/>
              <a:t>Não</a:t>
            </a:r>
            <a:r>
              <a:rPr lang="en-US" sz="2600" dirty="0" smtClean="0"/>
              <a:t> </a:t>
            </a:r>
            <a:r>
              <a:rPr lang="en-US" sz="2600" dirty="0" err="1" smtClean="0"/>
              <a:t>são</a:t>
            </a:r>
            <a:r>
              <a:rPr lang="en-US" sz="2600" dirty="0" smtClean="0"/>
              <a:t> </a:t>
            </a:r>
            <a:r>
              <a:rPr lang="en-US" sz="2600" dirty="0" err="1" smtClean="0"/>
              <a:t>destruídas</a:t>
            </a:r>
            <a:r>
              <a:rPr lang="en-US" sz="2600" dirty="0" smtClean="0"/>
              <a:t> as </a:t>
            </a:r>
            <a:r>
              <a:rPr lang="en-US" sz="2600" dirty="0" err="1" smtClean="0"/>
              <a:t>células</a:t>
            </a:r>
            <a:r>
              <a:rPr lang="en-US" sz="2600" dirty="0" smtClean="0"/>
              <a:t> </a:t>
            </a:r>
            <a:r>
              <a:rPr lang="en-US" sz="2600" dirty="0" err="1" smtClean="0"/>
              <a:t>cancerosas</a:t>
            </a:r>
            <a:r>
              <a:rPr lang="en-US" sz="2600" dirty="0" smtClean="0"/>
              <a:t> </a:t>
            </a:r>
            <a:r>
              <a:rPr lang="en-US" sz="2600" dirty="0" err="1" smtClean="0"/>
              <a:t>nem</a:t>
            </a:r>
            <a:r>
              <a:rPr lang="en-US" sz="2600" dirty="0" smtClean="0"/>
              <a:t> </a:t>
            </a:r>
            <a:r>
              <a:rPr lang="en-US" sz="2600" dirty="0" err="1" smtClean="0"/>
              <a:t>os</a:t>
            </a:r>
            <a:r>
              <a:rPr lang="en-US" sz="2600" dirty="0" smtClean="0"/>
              <a:t> </a:t>
            </a:r>
            <a:r>
              <a:rPr lang="en-US" sz="2600" dirty="0" err="1" smtClean="0"/>
              <a:t>agentes</a:t>
            </a:r>
            <a:r>
              <a:rPr lang="en-US" sz="2600" dirty="0" smtClean="0"/>
              <a:t> </a:t>
            </a:r>
            <a:r>
              <a:rPr lang="en-US" sz="2600" dirty="0" err="1" smtClean="0"/>
              <a:t>patogénicos</a:t>
            </a:r>
            <a:r>
              <a:rPr lang="en-US" sz="2600" dirty="0" smtClean="0"/>
              <a:t> </a:t>
            </a:r>
            <a:r>
              <a:rPr lang="en-US" sz="2600" dirty="0" err="1" smtClean="0"/>
              <a:t>intracelulares</a:t>
            </a:r>
            <a:endParaRPr lang="en-US" sz="2600" dirty="0"/>
          </a:p>
        </p:txBody>
      </p:sp>
      <p:sp>
        <p:nvSpPr>
          <p:cNvPr id="2" name="TextBox 1"/>
          <p:cNvSpPr txBox="1"/>
          <p:nvPr/>
        </p:nvSpPr>
        <p:spPr>
          <a:xfrm>
            <a:off x="2279140" y="5776197"/>
            <a:ext cx="5521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Surgem</a:t>
            </a:r>
            <a:r>
              <a:rPr lang="en-US" sz="2800" dirty="0" smtClean="0"/>
              <a:t> as </a:t>
            </a:r>
            <a:r>
              <a:rPr lang="en-US" sz="2800" dirty="0" err="1" smtClean="0"/>
              <a:t>infecções</a:t>
            </a:r>
            <a:r>
              <a:rPr lang="en-US" sz="2800" dirty="0" smtClean="0"/>
              <a:t> </a:t>
            </a:r>
            <a:r>
              <a:rPr lang="en-US" sz="2800" dirty="0" err="1" smtClean="0"/>
              <a:t>oportunistas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Seta para baixo 2"/>
          <p:cNvSpPr/>
          <p:nvPr/>
        </p:nvSpPr>
        <p:spPr>
          <a:xfrm rot="19594968">
            <a:off x="2916823" y="4577225"/>
            <a:ext cx="436581" cy="1047339"/>
          </a:xfrm>
          <a:prstGeom prst="down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Seta para baixo 8"/>
          <p:cNvSpPr/>
          <p:nvPr/>
        </p:nvSpPr>
        <p:spPr>
          <a:xfrm rot="2003232">
            <a:off x="6051127" y="4566963"/>
            <a:ext cx="427704" cy="1061124"/>
          </a:xfrm>
          <a:prstGeom prst="downArrow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016" y="102225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89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Consequências</a:t>
            </a:r>
            <a:r>
              <a:rPr lang="en-US" u="sng" dirty="0" smtClean="0"/>
              <a:t> da </a:t>
            </a:r>
            <a:r>
              <a:rPr lang="en-US" u="sng" dirty="0" err="1" smtClean="0"/>
              <a:t>doença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120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Formas</a:t>
            </a:r>
            <a:r>
              <a:rPr lang="en-US" u="sng" dirty="0" smtClean="0"/>
              <a:t> de </a:t>
            </a:r>
            <a:r>
              <a:rPr lang="en-US" u="sng" dirty="0" err="1" smtClean="0"/>
              <a:t>prevenção</a:t>
            </a:r>
            <a:r>
              <a:rPr lang="en-US" u="sng" dirty="0" smtClean="0"/>
              <a:t> e </a:t>
            </a:r>
            <a:r>
              <a:rPr lang="en-US" u="sng" dirty="0" err="1" smtClean="0"/>
              <a:t>tratamento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825" y="95071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355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Epidemiologia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93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u="sng" dirty="0" smtClean="0"/>
              <a:t>Conclusão</a:t>
            </a:r>
            <a:endParaRPr lang="pt-PT" u="sng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071" y="121023"/>
            <a:ext cx="633413" cy="87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433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u="sng" dirty="0" smtClean="0"/>
              <a:t>Bibliografia</a:t>
            </a:r>
            <a:endParaRPr lang="pt-PT" u="sng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070" y="121023"/>
            <a:ext cx="633413" cy="87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28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u="sng" dirty="0" err="1" smtClean="0"/>
              <a:t>Webgrafia</a:t>
            </a:r>
            <a:endParaRPr lang="pt-PT" u="sng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123440"/>
            <a:ext cx="633413" cy="87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899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 </a:t>
            </a:r>
            <a:r>
              <a:rPr lang="en-US" u="sng" dirty="0" err="1" smtClean="0"/>
              <a:t>Descoberta</a:t>
            </a:r>
            <a:r>
              <a:rPr lang="en-US" u="sng" dirty="0" smtClean="0"/>
              <a:t> do HIV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738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238" y="0"/>
            <a:ext cx="9330238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4081" y="720777"/>
            <a:ext cx="8229600" cy="2528808"/>
          </a:xfrm>
        </p:spPr>
        <p:txBody>
          <a:bodyPr>
            <a:normAutofit/>
          </a:bodyPr>
          <a:lstStyle/>
          <a:p>
            <a:r>
              <a:rPr lang="en-US" sz="6000" u="sng" dirty="0" err="1" smtClean="0">
                <a:solidFill>
                  <a:srgbClr val="FFFFFF"/>
                </a:solidFill>
                <a:latin typeface="American Typewriter"/>
                <a:cs typeface="American Typewriter"/>
              </a:rPr>
              <a:t>Modos</a:t>
            </a:r>
            <a:r>
              <a:rPr lang="en-US" sz="6000" u="sng" dirty="0" smtClean="0">
                <a:solidFill>
                  <a:srgbClr val="FFFFFF"/>
                </a:solidFill>
                <a:latin typeface="American Typewriter"/>
                <a:cs typeface="American Typewriter"/>
              </a:rPr>
              <a:t> de </a:t>
            </a:r>
            <a:r>
              <a:rPr lang="en-US" sz="6000" u="sng" dirty="0" err="1" smtClean="0">
                <a:solidFill>
                  <a:srgbClr val="FFFFFF"/>
                </a:solidFill>
                <a:latin typeface="American Typewriter"/>
                <a:cs typeface="American Typewriter"/>
              </a:rPr>
              <a:t>Transmissão</a:t>
            </a:r>
            <a:endParaRPr lang="en-US" sz="6000" u="sng" dirty="0">
              <a:solidFill>
                <a:srgbClr val="FFFFFF"/>
              </a:solidFill>
              <a:latin typeface="American Typewriter"/>
              <a:cs typeface="American Typewriter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7468" y="116501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04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ângulo arredondado 11"/>
          <p:cNvSpPr/>
          <p:nvPr/>
        </p:nvSpPr>
        <p:spPr>
          <a:xfrm>
            <a:off x="6017340" y="3495496"/>
            <a:ext cx="2802193" cy="1997570"/>
          </a:xfrm>
          <a:prstGeom prst="roundRect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Rectângulo arredondado 10"/>
          <p:cNvSpPr/>
          <p:nvPr/>
        </p:nvSpPr>
        <p:spPr>
          <a:xfrm>
            <a:off x="3171795" y="3618908"/>
            <a:ext cx="2558527" cy="1802470"/>
          </a:xfrm>
          <a:prstGeom prst="roundRect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ângulo arredondado 7"/>
          <p:cNvSpPr/>
          <p:nvPr/>
        </p:nvSpPr>
        <p:spPr>
          <a:xfrm>
            <a:off x="281619" y="3520365"/>
            <a:ext cx="2566219" cy="1685600"/>
          </a:xfrm>
          <a:prstGeom prst="roundRect">
            <a:avLst>
              <a:gd name="adj" fmla="val 25486"/>
            </a:avLst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2050027" y="235975"/>
            <a:ext cx="5088192" cy="1681315"/>
          </a:xfrm>
          <a:prstGeom prst="rect">
            <a:avLst/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528" y="488087"/>
            <a:ext cx="5668909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u="sng" dirty="0" err="1" smtClean="0">
                <a:latin typeface="American Typewriter"/>
                <a:cs typeface="American Typewriter"/>
              </a:rPr>
              <a:t>Principais</a:t>
            </a:r>
            <a:r>
              <a:rPr lang="en-US" sz="4000" u="sng" dirty="0" smtClean="0">
                <a:latin typeface="American Typewriter"/>
                <a:cs typeface="American Typewriter"/>
              </a:rPr>
              <a:t> </a:t>
            </a:r>
            <a:r>
              <a:rPr lang="en-US" sz="4000" u="sng" dirty="0" err="1" smtClean="0">
                <a:latin typeface="American Typewriter"/>
                <a:cs typeface="American Typewriter"/>
              </a:rPr>
              <a:t>vias</a:t>
            </a:r>
            <a:r>
              <a:rPr lang="en-US" sz="4000" u="sng" dirty="0" smtClean="0">
                <a:latin typeface="American Typewriter"/>
                <a:cs typeface="American Typewriter"/>
              </a:rPr>
              <a:t> de </a:t>
            </a:r>
            <a:r>
              <a:rPr lang="en-US" sz="4000" u="sng" dirty="0" err="1" smtClean="0">
                <a:latin typeface="American Typewriter"/>
                <a:cs typeface="American Typewriter"/>
              </a:rPr>
              <a:t>transmissão</a:t>
            </a:r>
            <a:r>
              <a:rPr lang="en-US" sz="4000" u="sng" dirty="0" smtClean="0">
                <a:latin typeface="American Typewriter"/>
                <a:cs typeface="American Typewriter"/>
              </a:rPr>
              <a:t> do VIH:</a:t>
            </a:r>
            <a:r>
              <a:rPr lang="en-US" u="sng" dirty="0" smtClean="0">
                <a:latin typeface="American Typewriter"/>
                <a:cs typeface="American Typewriter"/>
              </a:rPr>
              <a:t/>
            </a:r>
            <a:br>
              <a:rPr lang="en-US" u="sng" dirty="0" smtClean="0">
                <a:latin typeface="American Typewriter"/>
                <a:cs typeface="American Typewriter"/>
              </a:rPr>
            </a:br>
            <a:endParaRPr lang="en-US" u="sng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718" y="3979825"/>
            <a:ext cx="2481729" cy="1641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R</a:t>
            </a:r>
            <a:r>
              <a:rPr lang="en-US" sz="2400" dirty="0" err="1" smtClean="0"/>
              <a:t>elações</a:t>
            </a:r>
            <a:r>
              <a:rPr lang="en-US" sz="2400" dirty="0" smtClean="0"/>
              <a:t> </a:t>
            </a:r>
            <a:r>
              <a:rPr lang="en-US" sz="2400" dirty="0" err="1"/>
              <a:t>sexuais</a:t>
            </a:r>
            <a:r>
              <a:rPr lang="en-US" sz="2400" dirty="0"/>
              <a:t> </a:t>
            </a:r>
            <a:r>
              <a:rPr lang="en-US" sz="2400" dirty="0" err="1" smtClean="0"/>
              <a:t>desprotegidas</a:t>
            </a:r>
            <a:r>
              <a:rPr lang="en-US" sz="2400" dirty="0"/>
              <a:t>.</a:t>
            </a:r>
            <a:endParaRPr lang="en-US" sz="24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392128" y="3634074"/>
            <a:ext cx="2625211" cy="1727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err="1"/>
              <a:t>C</a:t>
            </a:r>
            <a:r>
              <a:rPr lang="en-US" sz="2400" dirty="0" err="1" smtClean="0"/>
              <a:t>ontacto</a:t>
            </a:r>
            <a:r>
              <a:rPr lang="en-US" sz="2400" dirty="0" smtClean="0"/>
              <a:t> </a:t>
            </a:r>
            <a:r>
              <a:rPr lang="en-US" sz="2400" dirty="0" err="1" smtClean="0"/>
              <a:t>sanguíneo</a:t>
            </a:r>
            <a:r>
              <a:rPr lang="en-US" sz="2400" dirty="0" smtClean="0"/>
              <a:t> com </a:t>
            </a:r>
            <a:r>
              <a:rPr lang="en-US" sz="2400" dirty="0" err="1" smtClean="0"/>
              <a:t>sangue</a:t>
            </a:r>
            <a:r>
              <a:rPr lang="en-US" sz="2400" dirty="0" smtClean="0"/>
              <a:t> </a:t>
            </a:r>
            <a:r>
              <a:rPr lang="en-US" sz="2400" dirty="0" err="1" smtClean="0"/>
              <a:t>contaminado</a:t>
            </a:r>
            <a:r>
              <a:rPr lang="en-US" sz="2400" dirty="0"/>
              <a:t>.</a:t>
            </a:r>
            <a:endParaRPr lang="en-US" sz="2400" dirty="0" smtClean="0"/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158026" y="3634074"/>
            <a:ext cx="2985974" cy="1877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De </a:t>
            </a:r>
            <a:r>
              <a:rPr lang="en-US" sz="2400" dirty="0" err="1" smtClean="0"/>
              <a:t>mãe</a:t>
            </a:r>
            <a:r>
              <a:rPr lang="en-US" sz="2400" dirty="0" smtClean="0"/>
              <a:t> para </a:t>
            </a:r>
            <a:r>
              <a:rPr lang="en-US" sz="2400" dirty="0" err="1" smtClean="0"/>
              <a:t>filho</a:t>
            </a:r>
            <a:r>
              <a:rPr lang="en-US" sz="2400" dirty="0" smtClean="0"/>
              <a:t> </a:t>
            </a:r>
            <a:r>
              <a:rPr lang="en-US" sz="2400" dirty="0" err="1" smtClean="0"/>
              <a:t>durante</a:t>
            </a:r>
            <a:r>
              <a:rPr lang="en-US" sz="2400" dirty="0" smtClean="0"/>
              <a:t> a </a:t>
            </a:r>
            <a:r>
              <a:rPr lang="en-US" sz="2400" dirty="0" err="1" smtClean="0"/>
              <a:t>gravidez</a:t>
            </a:r>
            <a:r>
              <a:rPr lang="en-US" sz="2400" dirty="0" smtClean="0"/>
              <a:t>, </a:t>
            </a:r>
            <a:r>
              <a:rPr lang="en-US" sz="2400" dirty="0" err="1" smtClean="0"/>
              <a:t>parto</a:t>
            </a:r>
            <a:r>
              <a:rPr lang="en-US" sz="2400" dirty="0" smtClean="0"/>
              <a:t> </a:t>
            </a:r>
            <a:r>
              <a:rPr lang="en-US" sz="2400" dirty="0" err="1" smtClean="0"/>
              <a:t>ou</a:t>
            </a:r>
            <a:r>
              <a:rPr lang="en-US" sz="2400" dirty="0" smtClean="0"/>
              <a:t> </a:t>
            </a:r>
            <a:r>
              <a:rPr lang="en-US" sz="2400" dirty="0" err="1" smtClean="0"/>
              <a:t>amamentação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7" name="Seta para baixo 6"/>
          <p:cNvSpPr/>
          <p:nvPr/>
        </p:nvSpPr>
        <p:spPr>
          <a:xfrm rot="2225974">
            <a:off x="2190783" y="1929609"/>
            <a:ext cx="457200" cy="1616458"/>
          </a:xfrm>
          <a:prstGeom prst="downArrow">
            <a:avLst>
              <a:gd name="adj1" fmla="val 47824"/>
              <a:gd name="adj2" fmla="val 142707"/>
            </a:avLst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Seta para baixo 12"/>
          <p:cNvSpPr/>
          <p:nvPr/>
        </p:nvSpPr>
        <p:spPr>
          <a:xfrm>
            <a:off x="4279986" y="2056553"/>
            <a:ext cx="424748" cy="1463811"/>
          </a:xfrm>
          <a:prstGeom prst="downArrow">
            <a:avLst>
              <a:gd name="adj1" fmla="val 63889"/>
              <a:gd name="adj2" fmla="val 112501"/>
            </a:avLst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Seta para baixo 13"/>
          <p:cNvSpPr/>
          <p:nvPr/>
        </p:nvSpPr>
        <p:spPr>
          <a:xfrm rot="19745171">
            <a:off x="6268007" y="1974080"/>
            <a:ext cx="478748" cy="1530688"/>
          </a:xfrm>
          <a:prstGeom prst="downArrow">
            <a:avLst>
              <a:gd name="adj1" fmla="val 47266"/>
              <a:gd name="adj2" fmla="val 127015"/>
            </a:avLst>
          </a:prstGeom>
          <a:solidFill>
            <a:srgbClr val="FF292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516" y="147491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859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1120" y="1445342"/>
            <a:ext cx="6782880" cy="4739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Através de </a:t>
            </a:r>
            <a:r>
              <a:rPr lang="en-US" u="sng" dirty="0" err="1" smtClean="0"/>
              <a:t>relações</a:t>
            </a:r>
            <a:r>
              <a:rPr lang="en-US" u="sng" dirty="0" smtClean="0"/>
              <a:t> </a:t>
            </a:r>
            <a:r>
              <a:rPr lang="en-US" u="sng" dirty="0" err="1" smtClean="0"/>
              <a:t>sexuais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5310"/>
            <a:ext cx="5489935" cy="3088449"/>
          </a:xfrm>
        </p:spPr>
        <p:txBody>
          <a:bodyPr>
            <a:normAutofit/>
          </a:bodyPr>
          <a:lstStyle/>
          <a:p>
            <a:r>
              <a:rPr lang="en-US" sz="2500" dirty="0" err="1">
                <a:solidFill>
                  <a:srgbClr val="FFFFFF"/>
                </a:solidFill>
              </a:rPr>
              <a:t>P</a:t>
            </a:r>
            <a:r>
              <a:rPr lang="en-US" sz="2500" dirty="0" err="1" smtClean="0">
                <a:solidFill>
                  <a:srgbClr val="FFFFFF"/>
                </a:solidFill>
              </a:rPr>
              <a:t>ode</a:t>
            </a:r>
            <a:r>
              <a:rPr lang="en-US" sz="2500" dirty="0" smtClean="0">
                <a:solidFill>
                  <a:srgbClr val="000000"/>
                </a:solidFill>
              </a:rPr>
              <a:t> </a:t>
            </a:r>
            <a:r>
              <a:rPr lang="en-US" sz="2500" dirty="0" err="1">
                <a:solidFill>
                  <a:srgbClr val="FFFFFF"/>
                </a:solidFill>
              </a:rPr>
              <a:t>o</a:t>
            </a:r>
            <a:r>
              <a:rPr lang="en-US" sz="2500" dirty="0" err="1"/>
              <a:t>co</a:t>
            </a:r>
            <a:r>
              <a:rPr lang="en-US" sz="2500" dirty="0" err="1">
                <a:solidFill>
                  <a:schemeClr val="bg1"/>
                </a:solidFill>
              </a:rPr>
              <a:t>rrer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rgbClr val="000000"/>
                </a:solidFill>
              </a:rPr>
              <a:t>quando</a:t>
            </a:r>
            <a:r>
              <a:rPr lang="en-US" sz="2500" dirty="0">
                <a:solidFill>
                  <a:srgbClr val="000000"/>
                </a:solidFill>
              </a:rPr>
              <a:t> as </a:t>
            </a:r>
            <a:r>
              <a:rPr lang="en-US" sz="2500" dirty="0" err="1">
                <a:solidFill>
                  <a:srgbClr val="000000"/>
                </a:solidFill>
              </a:rPr>
              <a:t>secreções</a:t>
            </a:r>
            <a:r>
              <a:rPr lang="en-US" sz="2500" dirty="0">
                <a:solidFill>
                  <a:srgbClr val="000000"/>
                </a:solidFill>
              </a:rPr>
              <a:t> </a:t>
            </a:r>
            <a:r>
              <a:rPr lang="en-US" sz="2500" dirty="0" err="1">
                <a:solidFill>
                  <a:srgbClr val="FFFFFF"/>
                </a:solidFill>
              </a:rPr>
              <a:t>sexuais</a:t>
            </a:r>
            <a:r>
              <a:rPr lang="en-US" sz="2500" dirty="0">
                <a:solidFill>
                  <a:srgbClr val="000000"/>
                </a:solidFill>
              </a:rPr>
              <a:t> </a:t>
            </a:r>
            <a:r>
              <a:rPr lang="en-US" sz="2500" dirty="0" err="1">
                <a:solidFill>
                  <a:srgbClr val="FFFFFF"/>
                </a:solidFill>
              </a:rPr>
              <a:t>in</a:t>
            </a:r>
            <a:r>
              <a:rPr lang="en-US" sz="2500" dirty="0" err="1">
                <a:solidFill>
                  <a:srgbClr val="000000"/>
                </a:solidFill>
              </a:rPr>
              <a:t>fetadas</a:t>
            </a:r>
            <a:r>
              <a:rPr lang="en-US" sz="2500" dirty="0">
                <a:solidFill>
                  <a:srgbClr val="000000"/>
                </a:solidFill>
              </a:rPr>
              <a:t> de um dos </a:t>
            </a:r>
            <a:r>
              <a:rPr lang="en-US" sz="2500" dirty="0" err="1">
                <a:solidFill>
                  <a:srgbClr val="FFFFFF"/>
                </a:solidFill>
              </a:rPr>
              <a:t>parceiros</a:t>
            </a:r>
            <a:r>
              <a:rPr lang="en-US" sz="2500" dirty="0">
                <a:solidFill>
                  <a:srgbClr val="000000"/>
                </a:solidFill>
              </a:rPr>
              <a:t> </a:t>
            </a:r>
            <a:r>
              <a:rPr lang="en-US" sz="2500" dirty="0" err="1">
                <a:solidFill>
                  <a:srgbClr val="000000"/>
                </a:solidFill>
              </a:rPr>
              <a:t>entram</a:t>
            </a:r>
            <a:r>
              <a:rPr lang="en-US" sz="2500" dirty="0">
                <a:solidFill>
                  <a:srgbClr val="000000"/>
                </a:solidFill>
              </a:rPr>
              <a:t> </a:t>
            </a:r>
            <a:r>
              <a:rPr lang="en-US" sz="2500" dirty="0" err="1">
                <a:solidFill>
                  <a:srgbClr val="000000"/>
                </a:solidFill>
              </a:rPr>
              <a:t>em</a:t>
            </a:r>
            <a:r>
              <a:rPr lang="en-US" sz="2500" dirty="0">
                <a:solidFill>
                  <a:srgbClr val="000000"/>
                </a:solidFill>
              </a:rPr>
              <a:t> </a:t>
            </a:r>
            <a:r>
              <a:rPr lang="en-US" sz="2500" dirty="0" err="1">
                <a:solidFill>
                  <a:srgbClr val="000000"/>
                </a:solidFill>
              </a:rPr>
              <a:t>contacto</a:t>
            </a:r>
            <a:r>
              <a:rPr lang="en-US" sz="2500" dirty="0">
                <a:solidFill>
                  <a:srgbClr val="000000"/>
                </a:solidFill>
              </a:rPr>
              <a:t> com </a:t>
            </a:r>
            <a:r>
              <a:rPr lang="en-US" sz="2500" dirty="0">
                <a:solidFill>
                  <a:srgbClr val="FFFFFF"/>
                </a:solidFill>
              </a:rPr>
              <a:t>as </a:t>
            </a:r>
            <a:r>
              <a:rPr lang="en-US" sz="2500" dirty="0" err="1">
                <a:solidFill>
                  <a:srgbClr val="FFFFFF"/>
                </a:solidFill>
              </a:rPr>
              <a:t>memb</a:t>
            </a:r>
            <a:r>
              <a:rPr lang="en-US" sz="2500" dirty="0" err="1">
                <a:solidFill>
                  <a:srgbClr val="000000"/>
                </a:solidFill>
              </a:rPr>
              <a:t>ranas</a:t>
            </a:r>
            <a:r>
              <a:rPr lang="en-US" sz="2500" dirty="0">
                <a:solidFill>
                  <a:srgbClr val="000000"/>
                </a:solidFill>
              </a:rPr>
              <a:t> </a:t>
            </a:r>
            <a:r>
              <a:rPr lang="en-US" sz="2500" dirty="0" err="1">
                <a:solidFill>
                  <a:srgbClr val="000000"/>
                </a:solidFill>
              </a:rPr>
              <a:t>muscosas</a:t>
            </a:r>
            <a:r>
              <a:rPr lang="en-US" sz="2500" dirty="0">
                <a:solidFill>
                  <a:srgbClr val="000000"/>
                </a:solidFill>
              </a:rPr>
              <a:t> </a:t>
            </a:r>
            <a:r>
              <a:rPr lang="en-US" sz="2500" dirty="0" err="1">
                <a:solidFill>
                  <a:srgbClr val="000000"/>
                </a:solidFill>
              </a:rPr>
              <a:t>genitais</a:t>
            </a:r>
            <a:r>
              <a:rPr lang="en-US" sz="2500" dirty="0">
                <a:solidFill>
                  <a:srgbClr val="000000"/>
                </a:solidFill>
              </a:rPr>
              <a:t>, </a:t>
            </a:r>
            <a:r>
              <a:rPr lang="en-US" sz="2500" dirty="0" err="1">
                <a:solidFill>
                  <a:srgbClr val="FFFFFF"/>
                </a:solidFill>
              </a:rPr>
              <a:t>orais</a:t>
            </a:r>
            <a:r>
              <a:rPr lang="en-US" sz="2500" dirty="0">
                <a:solidFill>
                  <a:srgbClr val="FFFFFF"/>
                </a:solidFill>
              </a:rPr>
              <a:t> </a:t>
            </a:r>
            <a:r>
              <a:rPr lang="en-US" sz="2500" dirty="0" err="1">
                <a:solidFill>
                  <a:srgbClr val="FFFFFF"/>
                </a:solidFill>
              </a:rPr>
              <a:t>ou</a:t>
            </a:r>
            <a:r>
              <a:rPr lang="en-US" sz="2500" dirty="0">
                <a:solidFill>
                  <a:srgbClr val="FFFFFF"/>
                </a:solidFill>
              </a:rPr>
              <a:t> </a:t>
            </a:r>
            <a:r>
              <a:rPr lang="en-US" sz="2500" dirty="0" err="1">
                <a:solidFill>
                  <a:srgbClr val="000000"/>
                </a:solidFill>
              </a:rPr>
              <a:t>anais</a:t>
            </a:r>
            <a:r>
              <a:rPr lang="en-US" sz="2500" dirty="0">
                <a:solidFill>
                  <a:srgbClr val="000000"/>
                </a:solidFill>
              </a:rPr>
              <a:t> do outro.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95071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73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Através de </a:t>
            </a:r>
            <a:r>
              <a:rPr lang="en-US" u="sng" dirty="0" err="1" smtClean="0"/>
              <a:t>relações</a:t>
            </a:r>
            <a:r>
              <a:rPr lang="en-US" u="sng" dirty="0" smtClean="0"/>
              <a:t> </a:t>
            </a:r>
            <a:r>
              <a:rPr lang="en-US" u="sng" dirty="0" err="1" smtClean="0"/>
              <a:t>sexuais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770177" cy="1324320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As IST´s </a:t>
            </a:r>
            <a:r>
              <a:rPr lang="en-US" sz="3000" dirty="0" err="1" smtClean="0"/>
              <a:t>aumentam</a:t>
            </a:r>
            <a:r>
              <a:rPr lang="en-US" sz="3000" dirty="0" smtClean="0"/>
              <a:t> o </a:t>
            </a:r>
            <a:r>
              <a:rPr lang="en-US" sz="3000" dirty="0" err="1" smtClean="0"/>
              <a:t>risco</a:t>
            </a:r>
            <a:r>
              <a:rPr lang="en-US" sz="3000" dirty="0" smtClean="0"/>
              <a:t> de </a:t>
            </a:r>
            <a:r>
              <a:rPr lang="en-US" sz="3000" dirty="0" err="1" smtClean="0"/>
              <a:t>infecção</a:t>
            </a:r>
            <a:r>
              <a:rPr lang="en-US" sz="3000" dirty="0" smtClean="0"/>
              <a:t> </a:t>
            </a:r>
            <a:r>
              <a:rPr lang="en-US" sz="3000" dirty="0" err="1" smtClean="0"/>
              <a:t>pelo</a:t>
            </a:r>
            <a:r>
              <a:rPr lang="en-US" sz="3000" dirty="0" smtClean="0"/>
              <a:t> HIV.</a:t>
            </a:r>
            <a:endParaRPr lang="en-US" sz="3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352944"/>
            <a:ext cx="3770177" cy="19699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As </a:t>
            </a:r>
            <a:r>
              <a:rPr lang="en-US" sz="2800" dirty="0" err="1"/>
              <a:t>restantes</a:t>
            </a:r>
            <a:r>
              <a:rPr lang="en-US" sz="2800" dirty="0"/>
              <a:t> </a:t>
            </a:r>
            <a:r>
              <a:rPr lang="en-US" sz="2800" dirty="0" err="1"/>
              <a:t>secreções</a:t>
            </a:r>
            <a:r>
              <a:rPr lang="en-US" sz="2800" dirty="0"/>
              <a:t> </a:t>
            </a:r>
            <a:r>
              <a:rPr lang="en-US" sz="2800" dirty="0" err="1"/>
              <a:t>corporais</a:t>
            </a:r>
            <a:r>
              <a:rPr lang="en-US" sz="2800" dirty="0"/>
              <a:t> </a:t>
            </a:r>
            <a:r>
              <a:rPr lang="en-US" sz="2800" dirty="0" err="1"/>
              <a:t>não</a:t>
            </a:r>
            <a:r>
              <a:rPr lang="en-US" sz="2800" dirty="0"/>
              <a:t> </a:t>
            </a:r>
            <a:r>
              <a:rPr lang="en-US" sz="2800" dirty="0" err="1"/>
              <a:t>possuem</a:t>
            </a:r>
            <a:r>
              <a:rPr lang="en-US" sz="2800" dirty="0"/>
              <a:t> </a:t>
            </a:r>
            <a:r>
              <a:rPr lang="en-US" sz="2800" dirty="0" err="1"/>
              <a:t>carga</a:t>
            </a:r>
            <a:r>
              <a:rPr lang="en-US" sz="2800" dirty="0"/>
              <a:t> viral </a:t>
            </a:r>
            <a:r>
              <a:rPr lang="en-US" sz="2800" dirty="0" err="1"/>
              <a:t>suficiente</a:t>
            </a:r>
            <a:r>
              <a:rPr lang="en-US" sz="2800" dirty="0"/>
              <a:t> </a:t>
            </a:r>
            <a:r>
              <a:rPr lang="en-US" sz="2800" dirty="0" err="1"/>
              <a:t>para</a:t>
            </a:r>
            <a:r>
              <a:rPr lang="en-US" sz="2800" dirty="0"/>
              <a:t> </a:t>
            </a:r>
            <a:r>
              <a:rPr lang="en-US" sz="2800" dirty="0" err="1"/>
              <a:t>permitir</a:t>
            </a:r>
            <a:r>
              <a:rPr lang="en-US" sz="2800" dirty="0"/>
              <a:t> </a:t>
            </a:r>
            <a:r>
              <a:rPr lang="en-US" sz="2800" dirty="0" err="1"/>
              <a:t>que</a:t>
            </a:r>
            <a:r>
              <a:rPr lang="en-US" sz="2800" dirty="0"/>
              <a:t> </a:t>
            </a:r>
            <a:r>
              <a:rPr lang="en-US" sz="2800" dirty="0" err="1"/>
              <a:t>haja</a:t>
            </a:r>
            <a:r>
              <a:rPr lang="en-US" sz="2800" dirty="0"/>
              <a:t> </a:t>
            </a:r>
            <a:r>
              <a:rPr lang="en-US" sz="2800" dirty="0" err="1"/>
              <a:t>transmissão</a:t>
            </a:r>
            <a:r>
              <a:rPr lang="en-US" sz="2800" dirty="0"/>
              <a:t> do </a:t>
            </a:r>
            <a:r>
              <a:rPr lang="en-US" sz="2800" dirty="0" err="1" smtClean="0"/>
              <a:t>vírus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7377" y="1943100"/>
            <a:ext cx="4445000" cy="295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1976" y="3352944"/>
            <a:ext cx="2348457" cy="244734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799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94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7" y="0"/>
            <a:ext cx="9135533" cy="6851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Através do sangue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584" y="1751154"/>
            <a:ext cx="7573297" cy="4257022"/>
          </a:xfrm>
        </p:spPr>
        <p:txBody>
          <a:bodyPr>
            <a:normAutofit/>
          </a:bodyPr>
          <a:lstStyle/>
          <a:p>
            <a:r>
              <a:rPr lang="en-US" sz="2800" b="1" dirty="0"/>
              <a:t>Através do </a:t>
            </a:r>
            <a:r>
              <a:rPr lang="en-US" sz="2800" b="1" dirty="0" err="1"/>
              <a:t>contacto</a:t>
            </a:r>
            <a:r>
              <a:rPr lang="en-US" sz="2800" b="1" dirty="0"/>
              <a:t> </a:t>
            </a:r>
            <a:r>
              <a:rPr lang="en-US" sz="2800" b="1" dirty="0" err="1"/>
              <a:t>directo</a:t>
            </a:r>
            <a:r>
              <a:rPr lang="en-US" sz="2800" b="1" dirty="0"/>
              <a:t> </a:t>
            </a:r>
            <a:r>
              <a:rPr lang="en-US" sz="2800" b="1" dirty="0" smtClean="0"/>
              <a:t>com sangue </a:t>
            </a:r>
            <a:r>
              <a:rPr lang="en-US" sz="2800" b="1" dirty="0" err="1" smtClean="0"/>
              <a:t>contaminado</a:t>
            </a:r>
            <a:r>
              <a:rPr lang="en-US" sz="2800" b="1" dirty="0" smtClean="0"/>
              <a:t>;</a:t>
            </a:r>
          </a:p>
          <a:p>
            <a:r>
              <a:rPr lang="en-US" sz="2800" b="1" dirty="0" smtClean="0"/>
              <a:t>Através </a:t>
            </a:r>
            <a:r>
              <a:rPr lang="en-US" sz="2800" b="1" dirty="0"/>
              <a:t>de </a:t>
            </a:r>
            <a:r>
              <a:rPr lang="en-US" sz="2800" b="1" dirty="0" err="1"/>
              <a:t>transfusões</a:t>
            </a:r>
            <a:r>
              <a:rPr lang="en-US" sz="2800" b="1" dirty="0"/>
              <a:t> de </a:t>
            </a:r>
            <a:r>
              <a:rPr lang="en-US" sz="2800" b="1" dirty="0" smtClean="0"/>
              <a:t>sangue;</a:t>
            </a:r>
            <a:endParaRPr lang="en-US" sz="2800" b="1" dirty="0"/>
          </a:p>
          <a:p>
            <a:r>
              <a:rPr lang="en-US" sz="2800" b="1" dirty="0" smtClean="0"/>
              <a:t>Através </a:t>
            </a:r>
            <a:r>
              <a:rPr lang="en-US" sz="2800" b="1" dirty="0"/>
              <a:t>de </a:t>
            </a:r>
            <a:r>
              <a:rPr lang="en-US" sz="2800" b="1" dirty="0" err="1"/>
              <a:t>picadas</a:t>
            </a:r>
            <a:r>
              <a:rPr lang="en-US" sz="2800" b="1" dirty="0"/>
              <a:t> </a:t>
            </a:r>
            <a:r>
              <a:rPr lang="en-US" sz="2800" b="1" dirty="0" err="1"/>
              <a:t>ou</a:t>
            </a:r>
            <a:r>
              <a:rPr lang="en-US" sz="2800" b="1" dirty="0"/>
              <a:t> </a:t>
            </a:r>
            <a:r>
              <a:rPr lang="en-US" sz="2800" b="1" dirty="0" err="1"/>
              <a:t>cortes</a:t>
            </a:r>
            <a:r>
              <a:rPr lang="en-US" sz="2800" b="1" dirty="0"/>
              <a:t> com </a:t>
            </a:r>
            <a:r>
              <a:rPr lang="en-US" sz="2800" b="1" dirty="0" err="1"/>
              <a:t>instrumentos</a:t>
            </a:r>
            <a:r>
              <a:rPr lang="en-US" sz="2800" b="1" dirty="0"/>
              <a:t> </a:t>
            </a:r>
            <a:r>
              <a:rPr lang="en-US" sz="2800" b="1" dirty="0" err="1" smtClean="0"/>
              <a:t>contaminados</a:t>
            </a:r>
            <a:r>
              <a:rPr lang="en-US" sz="2800" b="1" dirty="0" smtClean="0"/>
              <a:t>;</a:t>
            </a:r>
            <a:endParaRPr lang="en-US" sz="2800" b="1" dirty="0"/>
          </a:p>
          <a:p>
            <a:r>
              <a:rPr lang="en-US" sz="2800" b="1" dirty="0" smtClean="0"/>
              <a:t> </a:t>
            </a:r>
            <a:r>
              <a:rPr lang="en-US" sz="2800" b="1" dirty="0"/>
              <a:t>Através </a:t>
            </a:r>
            <a:r>
              <a:rPr lang="en-US" sz="2800" b="1" dirty="0" smtClean="0"/>
              <a:t>da </a:t>
            </a:r>
            <a:r>
              <a:rPr lang="en-US" sz="2800" b="1" dirty="0" err="1" smtClean="0"/>
              <a:t>partilha</a:t>
            </a:r>
            <a:r>
              <a:rPr lang="en-US" sz="2800" b="1" dirty="0" smtClean="0"/>
              <a:t> </a:t>
            </a:r>
            <a:r>
              <a:rPr lang="en-US" sz="2800" b="1" dirty="0"/>
              <a:t>de </a:t>
            </a:r>
            <a:r>
              <a:rPr lang="en-US" sz="2800" b="1" dirty="0" err="1"/>
              <a:t>seringas</a:t>
            </a:r>
            <a:r>
              <a:rPr lang="en-US" sz="2800" b="1" dirty="0"/>
              <a:t> e </a:t>
            </a:r>
            <a:r>
              <a:rPr lang="en-US" sz="2800" b="1" dirty="0" err="1"/>
              <a:t>agulhas</a:t>
            </a:r>
            <a:r>
              <a:rPr lang="en-US" sz="2800" b="1" dirty="0"/>
              <a:t> </a:t>
            </a:r>
            <a:r>
              <a:rPr lang="en-US" sz="2800" b="1" dirty="0" err="1"/>
              <a:t>para</a:t>
            </a:r>
            <a:r>
              <a:rPr lang="en-US" sz="2800" b="1" dirty="0"/>
              <a:t> </a:t>
            </a:r>
            <a:r>
              <a:rPr lang="en-US" sz="2800" b="1" dirty="0" err="1"/>
              <a:t>injectar</a:t>
            </a:r>
            <a:r>
              <a:rPr lang="en-US" sz="2800" b="1" dirty="0"/>
              <a:t> </a:t>
            </a:r>
            <a:r>
              <a:rPr lang="en-US" sz="2800" b="1" dirty="0" err="1"/>
              <a:t>drogas</a:t>
            </a:r>
            <a:r>
              <a:rPr lang="en-US" sz="2800" b="1" dirty="0"/>
              <a:t> </a:t>
            </a:r>
            <a:r>
              <a:rPr lang="en-US" sz="2800" b="1" dirty="0" err="1"/>
              <a:t>ou</a:t>
            </a:r>
            <a:r>
              <a:rPr lang="en-US" sz="2800" b="1" dirty="0"/>
              <a:t> </a:t>
            </a:r>
            <a:r>
              <a:rPr lang="en-US" sz="2800" b="1" dirty="0" err="1"/>
              <a:t>fazer</a:t>
            </a:r>
            <a:r>
              <a:rPr lang="en-US" sz="2800" b="1" dirty="0"/>
              <a:t> </a:t>
            </a:r>
            <a:r>
              <a:rPr lang="en-US" sz="2800" b="1" dirty="0" err="1"/>
              <a:t>tatuagens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874" y="70094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99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Através da </a:t>
            </a:r>
            <a:r>
              <a:rPr lang="en-US" u="sng" dirty="0" err="1" smtClean="0"/>
              <a:t>mãe</a:t>
            </a:r>
            <a:r>
              <a:rPr lang="en-US" u="sng" dirty="0" smtClean="0"/>
              <a:t> </a:t>
            </a:r>
            <a:r>
              <a:rPr lang="en-US" u="sng" dirty="0" err="1" smtClean="0"/>
              <a:t>para</a:t>
            </a:r>
            <a:r>
              <a:rPr lang="en-US" u="sng" dirty="0" smtClean="0"/>
              <a:t> o </a:t>
            </a:r>
            <a:r>
              <a:rPr lang="en-US" u="sng" dirty="0" err="1" smtClean="0"/>
              <a:t>filho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362" y="1550894"/>
            <a:ext cx="8293025" cy="1922981"/>
          </a:xfrm>
        </p:spPr>
        <p:txBody>
          <a:bodyPr>
            <a:normAutofit/>
          </a:bodyPr>
          <a:lstStyle/>
          <a:p>
            <a:r>
              <a:rPr lang="en-US" sz="2800" dirty="0"/>
              <a:t>A </a:t>
            </a:r>
            <a:r>
              <a:rPr lang="en-US" sz="2800" dirty="0" err="1"/>
              <a:t>transmissão</a:t>
            </a:r>
            <a:r>
              <a:rPr lang="en-US" sz="2800" dirty="0"/>
              <a:t> do </a:t>
            </a:r>
            <a:r>
              <a:rPr lang="en-US" sz="2800" dirty="0" err="1"/>
              <a:t>vírus</a:t>
            </a:r>
            <a:r>
              <a:rPr lang="en-US" sz="2800" dirty="0"/>
              <a:t> de </a:t>
            </a:r>
            <a:r>
              <a:rPr lang="en-US" sz="2800" dirty="0" err="1"/>
              <a:t>mãe</a:t>
            </a:r>
            <a:r>
              <a:rPr lang="en-US" sz="2800" dirty="0"/>
              <a:t> </a:t>
            </a:r>
            <a:r>
              <a:rPr lang="en-US" sz="2800" dirty="0" err="1"/>
              <a:t>para</a:t>
            </a:r>
            <a:r>
              <a:rPr lang="en-US" sz="2800" dirty="0"/>
              <a:t> </a:t>
            </a:r>
            <a:r>
              <a:rPr lang="en-US" sz="2800" dirty="0" err="1"/>
              <a:t>filho</a:t>
            </a:r>
            <a:r>
              <a:rPr lang="en-US" sz="2800" dirty="0"/>
              <a:t> </a:t>
            </a:r>
            <a:r>
              <a:rPr lang="en-US" sz="2800" dirty="0" err="1"/>
              <a:t>pode</a:t>
            </a:r>
            <a:r>
              <a:rPr lang="en-US" sz="2800" dirty="0"/>
              <a:t> </a:t>
            </a:r>
            <a:r>
              <a:rPr lang="en-US" sz="2800" dirty="0" err="1"/>
              <a:t>ocorrer</a:t>
            </a:r>
            <a:r>
              <a:rPr lang="en-US" sz="2800" dirty="0"/>
              <a:t> </a:t>
            </a:r>
            <a:r>
              <a:rPr lang="en-US" sz="2800" dirty="0" err="1"/>
              <a:t>durante</a:t>
            </a:r>
            <a:r>
              <a:rPr lang="en-US" sz="2800" dirty="0"/>
              <a:t> a </a:t>
            </a:r>
            <a:r>
              <a:rPr lang="en-US" sz="2800" dirty="0" err="1"/>
              <a:t>gravidez</a:t>
            </a:r>
            <a:r>
              <a:rPr lang="en-US" sz="2800" dirty="0"/>
              <a:t>, no </a:t>
            </a:r>
            <a:r>
              <a:rPr lang="en-US" sz="2800" dirty="0" err="1"/>
              <a:t>momento</a:t>
            </a:r>
            <a:r>
              <a:rPr lang="en-US" sz="2800" dirty="0"/>
              <a:t> do </a:t>
            </a:r>
            <a:r>
              <a:rPr lang="en-US" sz="2800" dirty="0" err="1"/>
              <a:t>parto</a:t>
            </a:r>
            <a:r>
              <a:rPr lang="en-US" sz="2800" dirty="0"/>
              <a:t> </a:t>
            </a:r>
            <a:r>
              <a:rPr lang="en-US" sz="2800" dirty="0" err="1"/>
              <a:t>ou</a:t>
            </a:r>
            <a:r>
              <a:rPr lang="en-US" sz="2800" dirty="0"/>
              <a:t> </a:t>
            </a:r>
            <a:r>
              <a:rPr lang="en-US" sz="2800" dirty="0" err="1"/>
              <a:t>através</a:t>
            </a:r>
            <a:r>
              <a:rPr lang="en-US" sz="2800" dirty="0"/>
              <a:t> </a:t>
            </a:r>
            <a:r>
              <a:rPr lang="en-US" sz="2800" dirty="0" smtClean="0"/>
              <a:t>da </a:t>
            </a:r>
            <a:r>
              <a:rPr lang="en-US" sz="2800" dirty="0" err="1"/>
              <a:t>amamentação</a:t>
            </a:r>
            <a:r>
              <a:rPr lang="en-US" sz="28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446" y="3271801"/>
            <a:ext cx="4876800" cy="330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0" y="3271801"/>
            <a:ext cx="1905000" cy="3302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3" y="121023"/>
            <a:ext cx="633413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61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1444</TotalTime>
  <Words>1352</Words>
  <Application>Microsoft Office PowerPoint</Application>
  <PresentationFormat>On-screen Show (4:3)</PresentationFormat>
  <Paragraphs>124</Paragraphs>
  <Slides>29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Story</vt:lpstr>
      <vt:lpstr>PowerPoint Presentation</vt:lpstr>
      <vt:lpstr>Introdução</vt:lpstr>
      <vt:lpstr>A Descoberta do HIV</vt:lpstr>
      <vt:lpstr>Modos de Transmissão</vt:lpstr>
      <vt:lpstr> Principais vias de transmissão do VIH: </vt:lpstr>
      <vt:lpstr>Através de relações sexuais</vt:lpstr>
      <vt:lpstr>Através de relações sexuais</vt:lpstr>
      <vt:lpstr>Através do sangue</vt:lpstr>
      <vt:lpstr>Através da mãe para o filho</vt:lpstr>
      <vt:lpstr>Durante a gravidez</vt:lpstr>
      <vt:lpstr>Durante o Parto</vt:lpstr>
      <vt:lpstr>Durante a amamentação</vt:lpstr>
      <vt:lpstr>Ciclo do HIV</vt:lpstr>
      <vt:lpstr>Reacção do Sistema Imunitário à infecção pelo HIV</vt:lpstr>
      <vt:lpstr>Reacção do Sistema Imunitário à infecção pelo HIV</vt:lpstr>
      <vt:lpstr>Funcionamento  do  Sistema imunitário  na presença do HIV</vt:lpstr>
      <vt:lpstr>Infecção inicial</vt:lpstr>
      <vt:lpstr>Formação de anticorpos</vt:lpstr>
      <vt:lpstr>Formação de Linfócitos T citotóxicos</vt:lpstr>
      <vt:lpstr>PowerPoint Presentation</vt:lpstr>
      <vt:lpstr>PowerPoint Presentation</vt:lpstr>
      <vt:lpstr>Formas de prevenção e tratamento</vt:lpstr>
      <vt:lpstr>PowerPoint Presentation</vt:lpstr>
      <vt:lpstr>Consequências da doença</vt:lpstr>
      <vt:lpstr>Formas de prevenção e tratamento</vt:lpstr>
      <vt:lpstr>Epidemiologia</vt:lpstr>
      <vt:lpstr>Conclusão</vt:lpstr>
      <vt:lpstr>Bibliografia</vt:lpstr>
      <vt:lpstr>Webgrafia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Teresinha Landeiro</dc:creator>
  <cp:lastModifiedBy>God</cp:lastModifiedBy>
  <cp:revision>69</cp:revision>
  <dcterms:created xsi:type="dcterms:W3CDTF">2014-05-08T19:56:22Z</dcterms:created>
  <dcterms:modified xsi:type="dcterms:W3CDTF">2014-05-12T01:45:51Z</dcterms:modified>
</cp:coreProperties>
</file>