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309" r:id="rId2"/>
    <p:sldId id="314" r:id="rId3"/>
    <p:sldId id="315" r:id="rId4"/>
    <p:sldId id="291" r:id="rId5"/>
    <p:sldId id="257" r:id="rId6"/>
    <p:sldId id="258" r:id="rId7"/>
    <p:sldId id="317" r:id="rId8"/>
    <p:sldId id="259" r:id="rId9"/>
    <p:sldId id="261" r:id="rId10"/>
    <p:sldId id="262" r:id="rId11"/>
    <p:sldId id="263" r:id="rId12"/>
    <p:sldId id="28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3" r:id="rId22"/>
    <p:sldId id="30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5" r:id="rId32"/>
    <p:sldId id="286" r:id="rId33"/>
    <p:sldId id="287" r:id="rId34"/>
    <p:sldId id="288" r:id="rId35"/>
    <p:sldId id="289" r:id="rId36"/>
    <p:sldId id="290" r:id="rId37"/>
    <p:sldId id="319" r:id="rId38"/>
    <p:sldId id="312" r:id="rId39"/>
    <p:sldId id="313" r:id="rId40"/>
    <p:sldId id="320" r:id="rId41"/>
    <p:sldId id="292" r:id="rId42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A116"/>
    <a:srgbClr val="E30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684C5-D164-41B7-8521-75BC3540C3A3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2117E-1DA7-4326-AC8F-613C4E38616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823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2117E-1DA7-4326-AC8F-613C4E386160}" type="slidenum">
              <a:rPr lang="es-PE" smtClean="0"/>
              <a:t>38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6997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1941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427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4105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1074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3984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4713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9389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2453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475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4672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8710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19857-6A5C-4C5A-8912-1A0F4B144F39}" type="datetimeFigureOut">
              <a:rPr lang="es-PE" smtClean="0"/>
              <a:t>14/05/2014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8C9A5-9B59-4C99-823C-04AD5FBA02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8123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mfiddle.com/f/#/pKtd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>
            <a:normAutofit/>
          </a:bodyPr>
          <a:lstStyle/>
          <a:p>
            <a:pPr algn="l"/>
            <a:r>
              <a:rPr lang="es-PE" b="1" dirty="0" smtClean="0"/>
              <a:t>Integrantes:</a:t>
            </a:r>
          </a:p>
          <a:p>
            <a:pPr algn="l"/>
            <a:r>
              <a:rPr lang="es-PE" sz="2200" b="1" dirty="0" smtClean="0"/>
              <a:t>Anthony Ganoza</a:t>
            </a:r>
          </a:p>
          <a:p>
            <a:pPr algn="l"/>
            <a:r>
              <a:rPr lang="es-PE" sz="2200" b="1" dirty="0" smtClean="0"/>
              <a:t>Carlos Villacorta</a:t>
            </a:r>
          </a:p>
          <a:p>
            <a:pPr algn="l"/>
            <a:r>
              <a:rPr lang="es-PE" sz="2200" b="1" dirty="0" smtClean="0"/>
              <a:t>Jean Pierre Álvarez</a:t>
            </a:r>
          </a:p>
          <a:p>
            <a:pPr algn="l"/>
            <a:r>
              <a:rPr lang="es-PE" sz="2200" b="1" dirty="0" smtClean="0"/>
              <a:t>Miguelangel Ibáñez</a:t>
            </a:r>
            <a:endParaRPr lang="es-PE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851920" y="2636912"/>
            <a:ext cx="1872208" cy="736668"/>
          </a:xfrm>
        </p:spPr>
        <p:txBody>
          <a:bodyPr>
            <a:noAutofit/>
          </a:bodyPr>
          <a:lstStyle/>
          <a:p>
            <a:r>
              <a:rPr lang="es-PE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Ace Q</a:t>
            </a:r>
            <a:endParaRPr lang="es-PE" b="1" dirty="0">
              <a:solidFill>
                <a:schemeClr val="tx1">
                  <a:lumMod val="65000"/>
                  <a:lumOff val="35000"/>
                </a:schemeClr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92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E:\UPN\m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721" y="980728"/>
            <a:ext cx="1656184" cy="541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9" y="3021380"/>
            <a:ext cx="952500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:\UPN\Responsive-smartphones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358" y="2216612"/>
            <a:ext cx="3600400" cy="261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2735018" y="1628800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42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93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491880" y="3276273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SOLUCION</a:t>
            </a:r>
            <a:endParaRPr lang="es-PE" sz="3200" b="1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170" name="Picture 2" descr="E:\UPN\SOLUC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28292"/>
            <a:ext cx="9398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UPN\up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71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E:\UPN\arrow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43894"/>
            <a:ext cx="372154" cy="34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UPN\SOLUCION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448" y="3100184"/>
            <a:ext cx="9398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547664" y="2060848"/>
            <a:ext cx="6400800" cy="4392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600" b="1" dirty="0" smtClean="0">
                <a:latin typeface="Eras Light ITC" panose="020B0402030504020804" pitchFamily="34" charset="0"/>
              </a:rPr>
              <a:t>Empresa:</a:t>
            </a:r>
            <a:endParaRPr lang="es-PE" sz="2600" b="1" dirty="0">
              <a:latin typeface="Eras Light ITC" panose="020B0402030504020804" pitchFamily="34" charset="0"/>
            </a:endParaRPr>
          </a:p>
          <a:p>
            <a:r>
              <a:rPr lang="es-PE" sz="2600" b="1" dirty="0">
                <a:latin typeface="Eras Light ITC" panose="020B0402030504020804" pitchFamily="34" charset="0"/>
              </a:rPr>
              <a:t>Monitoreo de afluencia de cliente en tiempo real y data del </a:t>
            </a:r>
            <a:r>
              <a:rPr lang="es-PE" sz="2600" b="1" dirty="0" smtClean="0">
                <a:latin typeface="Eras Light ITC" panose="020B0402030504020804" pitchFamily="34" charset="0"/>
              </a:rPr>
              <a:t>usuario</a:t>
            </a:r>
          </a:p>
          <a:p>
            <a:pPr marL="0" indent="0">
              <a:buNone/>
            </a:pPr>
            <a:endParaRPr lang="es-PE" sz="2600" b="1" dirty="0">
              <a:latin typeface="Eras Light ITC" panose="020B0402030504020804" pitchFamily="34" charset="0"/>
            </a:endParaRPr>
          </a:p>
          <a:p>
            <a:pPr marL="0" indent="0">
              <a:buNone/>
            </a:pPr>
            <a:r>
              <a:rPr lang="es-PE" sz="2600" b="1" dirty="0">
                <a:latin typeface="Eras Light ITC" panose="020B0402030504020804" pitchFamily="34" charset="0"/>
              </a:rPr>
              <a:t>Cliente de la empresa:</a:t>
            </a:r>
          </a:p>
          <a:p>
            <a:r>
              <a:rPr lang="es-PE" sz="2600" b="1" dirty="0">
                <a:latin typeface="Eras Light ITC" panose="020B0402030504020804" pitchFamily="34" charset="0"/>
              </a:rPr>
              <a:t>Recomendación de punto de atención de empresa afiliada con menor congestión</a:t>
            </a:r>
          </a:p>
          <a:p>
            <a:r>
              <a:rPr lang="es-PE" sz="2600" b="1" dirty="0">
                <a:latin typeface="Eras Light ITC" panose="020B0402030504020804" pitchFamily="34" charset="0"/>
              </a:rPr>
              <a:t>Sustitución de tickets </a:t>
            </a:r>
            <a:r>
              <a:rPr lang="es-PE" sz="2600" b="1" dirty="0" err="1">
                <a:latin typeface="Eras Light ITC" panose="020B0402030504020804" pitchFamily="34" charset="0"/>
              </a:rPr>
              <a:t>fisicos</a:t>
            </a:r>
            <a:r>
              <a:rPr lang="es-PE" sz="2600" b="1" dirty="0">
                <a:latin typeface="Eras Light ITC" panose="020B0402030504020804" pitchFamily="34" charset="0"/>
              </a:rPr>
              <a:t> por reserva digital no presencial</a:t>
            </a:r>
          </a:p>
          <a:p>
            <a:r>
              <a:rPr lang="es-PE" sz="2600" b="1" dirty="0">
                <a:latin typeface="Eras Light ITC" panose="020B0402030504020804" pitchFamily="34" charset="0"/>
              </a:rPr>
              <a:t>Aviso de turno de atención inmediato que permite desplazamiento libre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40675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8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E:\UPN\up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542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113203" y="5633342"/>
            <a:ext cx="3569518" cy="1107996"/>
            <a:chOff x="113203" y="5633342"/>
            <a:chExt cx="3569518" cy="1107996"/>
          </a:xfrm>
        </p:grpSpPr>
        <p:sp>
          <p:nvSpPr>
            <p:cNvPr id="4" name="3 Elipse"/>
            <p:cNvSpPr/>
            <p:nvPr/>
          </p:nvSpPr>
          <p:spPr>
            <a:xfrm rot="20901046">
              <a:off x="113203" y="5669500"/>
              <a:ext cx="857122" cy="857122"/>
            </a:xfrm>
            <a:prstGeom prst="ellipse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 rot="87251">
              <a:off x="193009" y="5633342"/>
              <a:ext cx="34897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PE" sz="6600" dirty="0" smtClean="0">
                  <a:solidFill>
                    <a:srgbClr val="0070C0"/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?</a:t>
              </a:r>
              <a:endParaRPr lang="es-PE" sz="6600" dirty="0">
                <a:solidFill>
                  <a:srgbClr val="0070C0"/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2699792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QUÍENES SON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39752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NUESTROS CLIENTES</a:t>
            </a:r>
            <a:r>
              <a:rPr lang="es-PE" sz="3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rgbClr val="0070C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42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1789684" y="1628800"/>
            <a:ext cx="51585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PE" sz="2400" b="1" dirty="0">
                <a:latin typeface="Eras Light ITC" panose="020B0402030504020804" pitchFamily="34" charset="0"/>
              </a:rPr>
              <a:t>Empresas con servicio de atención al cliente presencial como bancos, oficinas, clínicas.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PE" sz="2400" b="1" dirty="0">
              <a:latin typeface="Eras Light ITC" panose="020B04020305040208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PE" sz="2400" b="1" dirty="0">
                <a:latin typeface="Eras Light ITC" panose="020B0402030504020804" pitchFamily="34" charset="0"/>
              </a:rPr>
              <a:t>Clientes de estas empresas que se verán beneficiados 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PE" sz="2400" b="1" dirty="0">
                <a:latin typeface="Eras Light ITC" panose="020B0402030504020804" pitchFamily="34" charset="0"/>
              </a:rPr>
              <a:t>Cliente potencial de la empresa usuario de cualquier dispositivo móvil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54924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28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6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54924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113203" y="5633342"/>
            <a:ext cx="3569518" cy="1107996"/>
            <a:chOff x="113203" y="5633342"/>
            <a:chExt cx="3569518" cy="1107996"/>
          </a:xfrm>
        </p:grpSpPr>
        <p:sp>
          <p:nvSpPr>
            <p:cNvPr id="4" name="3 Elipse"/>
            <p:cNvSpPr/>
            <p:nvPr/>
          </p:nvSpPr>
          <p:spPr>
            <a:xfrm rot="20901046">
              <a:off x="113203" y="5669500"/>
              <a:ext cx="857122" cy="8571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 rot="87251">
              <a:off x="193009" y="5633342"/>
              <a:ext cx="34897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PE" sz="6600" dirty="0" smtClean="0">
                  <a:solidFill>
                    <a:srgbClr val="C00000"/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?</a:t>
              </a:r>
              <a:endParaRPr lang="es-PE" sz="6600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2699792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CÓMO ENTREGAREMOS NUESTRAS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39752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PROPUESTA DE VALOR</a:t>
            </a:r>
            <a:r>
              <a:rPr lang="es-PE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rgbClr val="C0000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2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64" y="3184566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653780" y="2960850"/>
            <a:ext cx="5158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 smtClean="0">
                <a:latin typeface="Eras Light ITC" panose="020B0402030504020804" pitchFamily="34" charset="0"/>
              </a:rPr>
              <a:t>Pagina Web de la app</a:t>
            </a:r>
          </a:p>
          <a:p>
            <a:r>
              <a:rPr lang="es-PE" sz="2800" b="1" dirty="0" smtClean="0">
                <a:latin typeface="Eras Light ITC" panose="020B0402030504020804" pitchFamily="34" charset="0"/>
              </a:rPr>
              <a:t>Redes sociales</a:t>
            </a:r>
          </a:p>
          <a:p>
            <a:r>
              <a:rPr lang="es-PE" sz="2800" b="1" dirty="0" smtClean="0">
                <a:latin typeface="Eras Light ITC" panose="020B0402030504020804" pitchFamily="34" charset="0"/>
              </a:rPr>
              <a:t>App store, google </a:t>
            </a:r>
            <a:r>
              <a:rPr lang="es-PE" sz="2800" b="1" dirty="0" err="1" smtClean="0">
                <a:latin typeface="Eras Light ITC" panose="020B0402030504020804" pitchFamily="34" charset="0"/>
              </a:rPr>
              <a:t>play</a:t>
            </a:r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3074" name="Picture 2" descr="E:\UPN\canale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144864"/>
            <a:ext cx="27305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2656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63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6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681"/>
            <a:ext cx="9143999" cy="688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85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  <a:solidFill>
            <a:srgbClr val="39CCEF"/>
          </a:solidFill>
        </p:spPr>
        <p:txBody>
          <a:bodyPr/>
          <a:lstStyle/>
          <a:p>
            <a:r>
              <a:rPr lang="es-PE" dirty="0" smtClean="0">
                <a:solidFill>
                  <a:schemeClr val="bg1"/>
                </a:solidFill>
              </a:rPr>
              <a:t>¿Han pensado…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marL="457200" lvl="1" indent="0">
              <a:buNone/>
            </a:pPr>
            <a:r>
              <a:rPr lang="es-PE" sz="2400" dirty="0"/>
              <a:t>c</a:t>
            </a:r>
            <a:r>
              <a:rPr lang="es-PE" sz="2400" dirty="0" smtClean="0"/>
              <a:t>uanto tiempo pasan formando cola, usando el sistema actual de tickets que usan las </a:t>
            </a:r>
            <a:r>
              <a:rPr lang="es-PE" sz="2400" b="1" dirty="0" smtClean="0"/>
              <a:t>empresas  de servicios como bancos, clínicas, etc. </a:t>
            </a:r>
            <a:r>
              <a:rPr lang="es-PE" sz="2400" dirty="0" smtClean="0"/>
              <a:t>para manejar sus líneas de espera?</a:t>
            </a:r>
          </a:p>
          <a:p>
            <a:pPr marL="457200" lvl="1" indent="0">
              <a:buNone/>
            </a:pPr>
            <a:endParaRPr lang="es-PE" sz="2400" dirty="0" smtClean="0"/>
          </a:p>
          <a:p>
            <a:pPr marL="457200" lvl="1" indent="0">
              <a:buNone/>
            </a:pPr>
            <a:r>
              <a:rPr lang="es-PE" sz="2400" dirty="0" smtClean="0"/>
              <a:t>Esta aplicación móvil facilitaría la gestión de las colas al proveer diferentes opciones de reserva </a:t>
            </a:r>
            <a:r>
              <a:rPr lang="es-PE" sz="2400" smtClean="0"/>
              <a:t>de lugar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07167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113203" y="5633342"/>
            <a:ext cx="3569518" cy="1107996"/>
            <a:chOff x="113203" y="5633342"/>
            <a:chExt cx="3569518" cy="1107996"/>
          </a:xfrm>
        </p:grpSpPr>
        <p:sp>
          <p:nvSpPr>
            <p:cNvPr id="4" name="3 Elipse"/>
            <p:cNvSpPr/>
            <p:nvPr/>
          </p:nvSpPr>
          <p:spPr>
            <a:xfrm rot="20901046">
              <a:off x="113203" y="5669500"/>
              <a:ext cx="857122" cy="857122"/>
            </a:xfrm>
            <a:prstGeom prst="ellipse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 rot="87251">
              <a:off x="193009" y="5633342"/>
              <a:ext cx="34897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PE" sz="6600" dirty="0" smtClean="0">
                  <a:solidFill>
                    <a:srgbClr val="00B0F0"/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?</a:t>
              </a:r>
              <a:endParaRPr lang="es-PE" sz="6600" dirty="0">
                <a:solidFill>
                  <a:srgbClr val="00B0F0"/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2699792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CÓMO NOS RELACIONAMOS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39752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latin typeface="Bauhaus 93" panose="04030905020B02020C02" pitchFamily="82" charset="0"/>
              </a:rPr>
              <a:t>       </a:t>
            </a:r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CON EL CLIENTE</a:t>
            </a:r>
            <a:r>
              <a:rPr lang="es-PE" sz="36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rgbClr val="00B0F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04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84566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643133" y="3204454"/>
            <a:ext cx="5158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 smtClean="0">
                <a:latin typeface="Eras Light ITC" panose="020B0402030504020804" pitchFamily="34" charset="0"/>
              </a:rPr>
              <a:t>Confianza  y Seguridad del servicio</a:t>
            </a:r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5122" name="Picture 2" descr="E:\UPN\clientess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98491"/>
            <a:ext cx="278130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82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2024323" y="2652881"/>
            <a:ext cx="1350937" cy="930749"/>
            <a:chOff x="113203" y="5669500"/>
            <a:chExt cx="1350937" cy="930749"/>
          </a:xfrm>
        </p:grpSpPr>
        <p:sp>
          <p:nvSpPr>
            <p:cNvPr id="4" name="3 Elipse"/>
            <p:cNvSpPr/>
            <p:nvPr/>
          </p:nvSpPr>
          <p:spPr>
            <a:xfrm rot="20901046">
              <a:off x="113203" y="5669500"/>
              <a:ext cx="857122" cy="857122"/>
            </a:xfrm>
            <a:prstGeom prst="ellipse">
              <a:avLst/>
            </a:prstGeom>
            <a:solidFill>
              <a:srgbClr val="0FA116"/>
            </a:solidFill>
            <a:ln w="57150">
              <a:solidFill>
                <a:srgbClr val="0FA1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>
                <a:solidFill>
                  <a:srgbClr val="00B050"/>
                </a:solidFill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 rot="87251">
              <a:off x="217422" y="5676919"/>
              <a:ext cx="1246718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PE" sz="5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5</a:t>
              </a:r>
              <a:endParaRPr lang="es-PE" sz="5400" dirty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2987824" y="245282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 smtClean="0">
                <a:latin typeface="Eras Medium ITC" panose="020B0602030504020804" pitchFamily="34" charset="0"/>
              </a:rPr>
              <a:t>LOS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15817" y="2598003"/>
            <a:ext cx="4919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INGRESOS</a:t>
            </a:r>
            <a:endParaRPr lang="es-PE" sz="4800" dirty="0">
              <a:solidFill>
                <a:srgbClr val="00B05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72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696" y="-27384"/>
            <a:ext cx="9193696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 rot="20901046">
            <a:off x="113203" y="5669500"/>
            <a:ext cx="857122" cy="85712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 rot="87251">
            <a:off x="193009" y="5633342"/>
            <a:ext cx="34897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6600" dirty="0" smtClean="0">
                <a:solidFill>
                  <a:srgbClr val="00B05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endParaRPr lang="es-PE" sz="6600" dirty="0">
              <a:solidFill>
                <a:srgbClr val="00B05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99792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CUÁLES VAN A SER NUESTRAS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39752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FUENTES DE INGRESOS</a:t>
            </a:r>
            <a:r>
              <a:rPr lang="es-PE" sz="3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rgbClr val="00B05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54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643133" y="3204454"/>
            <a:ext cx="5158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 smtClean="0">
                <a:latin typeface="Eras Light ITC" panose="020B0402030504020804" pitchFamily="34" charset="0"/>
              </a:rPr>
              <a:t>Pago mensual o anual por afiliación al servicio</a:t>
            </a:r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7170" name="Picture 2" descr="E:\UPN\dola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93096"/>
            <a:ext cx="3302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77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7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13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 rot="20901046">
            <a:off x="113203" y="5669500"/>
            <a:ext cx="857122" cy="857122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 rot="87251">
            <a:off x="193009" y="5633342"/>
            <a:ext cx="34897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6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endParaRPr lang="es-PE" sz="660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60987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QUÉ </a:t>
            </a:r>
            <a:r>
              <a:rPr lang="es-PE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RECURSOS CLAVE </a:t>
            </a:r>
            <a:r>
              <a:rPr lang="es-PE" sz="2000" dirty="0" smtClean="0">
                <a:latin typeface="Eras Medium ITC" panose="020B0602030504020804" pitchFamily="34" charset="0"/>
              </a:rPr>
              <a:t>REQUIEREN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763688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NUESTRA PROPUESTA DE VALOR</a:t>
            </a:r>
            <a:r>
              <a:rPr lang="es-PE" sz="36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chemeClr val="accent5">
                  <a:lumMod val="75000"/>
                </a:schemeClr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02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643133" y="2996952"/>
            <a:ext cx="5158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 err="1">
                <a:latin typeface="Eras Light ITC" panose="020B0402030504020804" pitchFamily="34" charset="0"/>
              </a:rPr>
              <a:t>Tecnologia</a:t>
            </a:r>
            <a:r>
              <a:rPr lang="es-PE" sz="2800" b="1" dirty="0">
                <a:latin typeface="Eras Light ITC" panose="020B0402030504020804" pitchFamily="34" charset="0"/>
              </a:rPr>
              <a:t> e </a:t>
            </a:r>
            <a:r>
              <a:rPr lang="es-PE" sz="2800" b="1" dirty="0" err="1">
                <a:latin typeface="Eras Light ITC" panose="020B0402030504020804" pitchFamily="34" charset="0"/>
              </a:rPr>
              <a:t>Infraestuctura</a:t>
            </a:r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12" name="Picture 2" descr="E:\UPN\clientesss.png"/>
          <p:cNvPicPr>
            <a:picLocks noChangeAspect="1" noChangeArrowheads="1"/>
          </p:cNvPicPr>
          <p:nvPr/>
        </p:nvPicPr>
        <p:blipFill rotWithShape="1"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73"/>
          <a:stretch/>
        </p:blipFill>
        <p:spPr bwMode="auto">
          <a:xfrm>
            <a:off x="4211960" y="4221088"/>
            <a:ext cx="1113259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54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1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 rot="87251">
            <a:off x="193009" y="5633342"/>
            <a:ext cx="34897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6600" dirty="0" smtClean="0">
                <a:solidFill>
                  <a:srgbClr val="7030A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endParaRPr lang="es-PE" sz="6600" dirty="0">
              <a:solidFill>
                <a:srgbClr val="7030A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91680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QUÉ ACTIVIDADES SON FUNDAMENTALES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045099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     PARA EL NEGOCIO</a:t>
            </a:r>
            <a:r>
              <a:rPr lang="es-PE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rgbClr val="7030A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Elipse"/>
          <p:cNvSpPr/>
          <p:nvPr/>
        </p:nvSpPr>
        <p:spPr>
          <a:xfrm rot="20901046">
            <a:off x="113203" y="5669500"/>
            <a:ext cx="857122" cy="857122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ln>
                <a:solidFill>
                  <a:srgbClr val="7030A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Lluvia de ideas</a:t>
            </a:r>
            <a:endParaRPr lang="es-PE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370973"/>
              </p:ext>
            </p:extLst>
          </p:nvPr>
        </p:nvGraphicFramePr>
        <p:xfrm>
          <a:off x="539552" y="1556792"/>
          <a:ext cx="8353426" cy="3312568"/>
        </p:xfrm>
        <a:graphic>
          <a:graphicData uri="http://schemas.openxmlformats.org/drawingml/2006/table">
            <a:tbl>
              <a:tblPr/>
              <a:tblGrid>
                <a:gridCol w="1957381"/>
                <a:gridCol w="2160415"/>
                <a:gridCol w="1101285"/>
                <a:gridCol w="1045615"/>
                <a:gridCol w="1012013"/>
                <a:gridCol w="1076717"/>
              </a:tblGrid>
              <a:tr h="1118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EAF1DD"/>
                          </a:solidFill>
                          <a:latin typeface="Arial"/>
                          <a:ea typeface="Calibri"/>
                        </a:rPr>
                        <a:t>Problema/Oportunidad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EAF1DD"/>
                          </a:solidFill>
                          <a:latin typeface="Arial"/>
                          <a:ea typeface="Calibri"/>
                        </a:rPr>
                        <a:t>Solución del emprendedor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200" b="1" dirty="0">
                          <a:solidFill>
                            <a:srgbClr val="EAF1DD"/>
                          </a:solidFill>
                          <a:latin typeface="Arial"/>
                          <a:ea typeface="Calibri"/>
                        </a:rPr>
                        <a:t>¿Se alinea con los intereses personales?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200" b="1" dirty="0">
                          <a:solidFill>
                            <a:srgbClr val="EAF1DD"/>
                          </a:solidFill>
                          <a:latin typeface="Arial"/>
                          <a:ea typeface="Calibri"/>
                        </a:rPr>
                        <a:t>¿Se alinea con el conjunto de habilidades personales?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spc="-30" dirty="0">
                          <a:solidFill>
                            <a:srgbClr val="EAF1DD"/>
                          </a:solidFill>
                          <a:latin typeface="Arial"/>
                          <a:ea typeface="Calibri"/>
                        </a:rPr>
                        <a:t>¿Es viable?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EAF1DD"/>
                          </a:solidFill>
                          <a:latin typeface="Arial"/>
                          <a:ea typeface="Calibri"/>
                        </a:rPr>
                        <a:t>¿Recursos disponibles?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333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200" dirty="0" smtClean="0">
                          <a:latin typeface="Times New Roman"/>
                          <a:ea typeface="Calibri"/>
                        </a:rPr>
                        <a:t>Gestión</a:t>
                      </a:r>
                      <a:r>
                        <a:rPr lang="es-PE" sz="1200" baseline="0" dirty="0" smtClean="0">
                          <a:latin typeface="Times New Roman"/>
                          <a:ea typeface="Calibri"/>
                        </a:rPr>
                        <a:t>  de líneas de espera  resulta tediosa para el usuario</a:t>
                      </a:r>
                      <a:endParaRPr lang="es-PE" sz="1200" dirty="0">
                        <a:latin typeface="Times New Roman"/>
                        <a:ea typeface="Calibri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PE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Plataforma digital de control de líneas de espera para empresas varias (bancos, oficinas), con: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PE" sz="1200" kern="1200" baseline="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PE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Información en tiempo real de usuarios (picos de atención, </a:t>
                      </a:r>
                      <a:r>
                        <a:rPr lang="es-PE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etc</a:t>
                      </a:r>
                      <a:r>
                        <a:rPr lang="es-PE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) para las empresas.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PE" sz="1200" kern="1200" baseline="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PE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Facilitación de reserva mediante cualquier celular para los clientes de la empresa.</a:t>
                      </a: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sz="12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Sí ya que es un problema común</a:t>
                      </a:r>
                      <a:r>
                        <a:rPr lang="es-PE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en los sistemas de colas actuales-</a:t>
                      </a:r>
                      <a:endParaRPr lang="es-PE" sz="12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Sí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ya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que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se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cuetan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con los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conocimientos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necesarios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en el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desarrollo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de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aplicacíones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móviles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.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Sí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debido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a la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necesidad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de un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servicio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mejor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 al actual.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+mn-cs"/>
                        </a:rPr>
                        <a:t>Conocimientos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49091" marR="4909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7471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643133" y="2236809"/>
            <a:ext cx="5158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>
                <a:latin typeface="Eras Light ITC" panose="020B0402030504020804" pitchFamily="34" charset="0"/>
              </a:rPr>
              <a:t>Desarrollo de algoritmos inteligentes</a:t>
            </a:r>
          </a:p>
          <a:p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50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32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 rot="87251">
            <a:off x="193009" y="5633342"/>
            <a:ext cx="34897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66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endParaRPr lang="es-PE" sz="66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65940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QUIÉNES VAN A SER NUESTROS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259632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     SOCIOS ESTRATÉGICOS</a:t>
            </a:r>
            <a:r>
              <a:rPr lang="es-PE" sz="36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chemeClr val="accent6">
                  <a:lumMod val="75000"/>
                </a:schemeClr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Elipse"/>
          <p:cNvSpPr/>
          <p:nvPr/>
        </p:nvSpPr>
        <p:spPr>
          <a:xfrm rot="20901046">
            <a:off x="113203" y="5669500"/>
            <a:ext cx="857122" cy="857122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ln>
                <a:solidFill>
                  <a:srgbClr val="7030A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81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770626" y="3212976"/>
            <a:ext cx="4609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>
                <a:latin typeface="Eras Light ITC" panose="020B0402030504020804" pitchFamily="34" charset="0"/>
              </a:rPr>
              <a:t>Desarrollo de la </a:t>
            </a:r>
            <a:r>
              <a:rPr lang="es-PE" sz="2800" b="1" dirty="0" smtClean="0">
                <a:latin typeface="Eras Light ITC" panose="020B0402030504020804" pitchFamily="34" charset="0"/>
              </a:rPr>
              <a:t>plataforma</a:t>
            </a:r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30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8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31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 rot="87251">
            <a:off x="193009" y="5633342"/>
            <a:ext cx="34897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6600" dirty="0" smtClean="0">
                <a:solidFill>
                  <a:srgbClr val="E30BA5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endParaRPr lang="es-PE" sz="6600" dirty="0">
              <a:solidFill>
                <a:srgbClr val="E30BA5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65940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E30BA5"/>
                </a:solidFill>
                <a:latin typeface="Arial Black" panose="020B0A04020102020204" pitchFamily="34" charset="0"/>
              </a:rPr>
              <a:t>¿</a:t>
            </a:r>
            <a:r>
              <a:rPr lang="es-PE" sz="2000" dirty="0" smtClean="0">
                <a:latin typeface="Eras Medium ITC" panose="020B0602030504020804" pitchFamily="34" charset="0"/>
              </a:rPr>
              <a:t>CÚALES SON LAS PRINCIPALES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259632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       PARTIDAS DE COSTE</a:t>
            </a:r>
            <a:r>
              <a:rPr lang="es-PE" sz="3600" dirty="0" smtClean="0">
                <a:solidFill>
                  <a:srgbClr val="E30BA5"/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solidFill>
                <a:srgbClr val="E30BA5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Elipse"/>
          <p:cNvSpPr/>
          <p:nvPr/>
        </p:nvSpPr>
        <p:spPr>
          <a:xfrm rot="20901046">
            <a:off x="113203" y="5669500"/>
            <a:ext cx="857122" cy="857122"/>
          </a:xfrm>
          <a:prstGeom prst="ellipse">
            <a:avLst/>
          </a:prstGeom>
          <a:noFill/>
          <a:ln w="57150">
            <a:solidFill>
              <a:srgbClr val="E30B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ln>
                <a:solidFill>
                  <a:srgbClr val="7030A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UPN\arrow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890092" cy="9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643133" y="2414357"/>
            <a:ext cx="51585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>
                <a:latin typeface="Eras Light ITC" panose="020B0402030504020804" pitchFamily="34" charset="0"/>
              </a:rPr>
              <a:t>Mantenimiento de Infraestructura del </a:t>
            </a:r>
            <a:r>
              <a:rPr lang="es-PE" sz="2800" b="1" dirty="0" smtClean="0">
                <a:latin typeface="Eras Light ITC" panose="020B0402030504020804" pitchFamily="34" charset="0"/>
              </a:rPr>
              <a:t>Sistema</a:t>
            </a:r>
          </a:p>
          <a:p>
            <a:endParaRPr lang="es-PE" sz="2800" b="1" dirty="0">
              <a:latin typeface="Eras Light ITC" panose="020B0402030504020804" pitchFamily="34" charset="0"/>
            </a:endParaRPr>
          </a:p>
          <a:p>
            <a:r>
              <a:rPr lang="es-PE" sz="2800" b="1" dirty="0">
                <a:latin typeface="Eras Light ITC" panose="020B0402030504020804" pitchFamily="34" charset="0"/>
              </a:rPr>
              <a:t>Marketing</a:t>
            </a:r>
          </a:p>
          <a:p>
            <a:endParaRPr lang="es-PE" sz="2800" b="1" dirty="0">
              <a:latin typeface="Eras Light ITC" panose="020B04020305040208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61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843808" y="3075126"/>
            <a:ext cx="6445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 smtClean="0">
                <a:latin typeface="Eras Medium ITC" panose="020B0602030504020804" pitchFamily="34" charset="0"/>
              </a:rPr>
              <a:t>VALIDATION</a:t>
            </a:r>
            <a:endParaRPr lang="es-PE" sz="20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419872" y="3328500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latin typeface="Bauhaus 93" panose="04030905020B02020C02" pitchFamily="82" charset="0"/>
              </a:rPr>
              <a:t>BOARD</a:t>
            </a:r>
            <a:endParaRPr lang="es-PE" sz="2800" dirty="0">
              <a:solidFill>
                <a:srgbClr val="00B0F0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48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88" y="0"/>
            <a:ext cx="8648692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382660" y="932222"/>
            <a:ext cx="1278082" cy="622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Empresas que atienden mediante colas</a:t>
            </a:r>
            <a:endParaRPr lang="es-PE" sz="1200" dirty="0"/>
          </a:p>
        </p:txBody>
      </p:sp>
      <p:sp>
        <p:nvSpPr>
          <p:cNvPr id="7" name="Rectángulo 6"/>
          <p:cNvSpPr/>
          <p:nvPr/>
        </p:nvSpPr>
        <p:spPr>
          <a:xfrm>
            <a:off x="1382660" y="1685174"/>
            <a:ext cx="1278082" cy="8077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CLIENTE INSATISFECHO CON EL TIEMPO DE ESPERA</a:t>
            </a:r>
            <a:endParaRPr lang="es-PE" sz="1200" dirty="0"/>
          </a:p>
        </p:txBody>
      </p:sp>
      <p:sp>
        <p:nvSpPr>
          <p:cNvPr id="11" name="Rectángulo 10"/>
          <p:cNvSpPr/>
          <p:nvPr/>
        </p:nvSpPr>
        <p:spPr>
          <a:xfrm>
            <a:off x="2826375" y="4955641"/>
            <a:ext cx="1558440" cy="561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Realizar un estudio de mejoras en tiempos de espera</a:t>
            </a:r>
            <a:endParaRPr lang="es-PE" sz="1200" dirty="0"/>
          </a:p>
        </p:txBody>
      </p:sp>
      <p:sp>
        <p:nvSpPr>
          <p:cNvPr id="18" name="Rectángulo 17"/>
          <p:cNvSpPr/>
          <p:nvPr/>
        </p:nvSpPr>
        <p:spPr>
          <a:xfrm>
            <a:off x="667549" y="4694194"/>
            <a:ext cx="1682744" cy="6751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La </a:t>
            </a:r>
            <a:r>
              <a:rPr lang="en-US" sz="1200" dirty="0" err="1" smtClean="0"/>
              <a:t>empresa</a:t>
            </a:r>
            <a:r>
              <a:rPr lang="en-US" sz="1200" dirty="0" smtClean="0"/>
              <a:t> </a:t>
            </a:r>
            <a:r>
              <a:rPr lang="en-US" sz="1200" dirty="0" err="1" smtClean="0"/>
              <a:t>acepte</a:t>
            </a:r>
            <a:r>
              <a:rPr lang="en-US" sz="1200" dirty="0" smtClean="0"/>
              <a:t> </a:t>
            </a:r>
            <a:r>
              <a:rPr lang="en-US" sz="1200" dirty="0" err="1" smtClean="0"/>
              <a:t>nuestra</a:t>
            </a:r>
            <a:r>
              <a:rPr lang="en-US" sz="1200" dirty="0" smtClean="0"/>
              <a:t> </a:t>
            </a:r>
            <a:r>
              <a:rPr lang="en-US" sz="1200" dirty="0" err="1" smtClean="0"/>
              <a:t>propuesta</a:t>
            </a:r>
            <a:r>
              <a:rPr lang="en-US" sz="1200" dirty="0" smtClean="0"/>
              <a:t> </a:t>
            </a:r>
            <a:r>
              <a:rPr lang="en-US" sz="1200" dirty="0" err="1" smtClean="0"/>
              <a:t>siendo</a:t>
            </a:r>
            <a:r>
              <a:rPr lang="en-US" sz="1200" dirty="0" smtClean="0"/>
              <a:t> </a:t>
            </a:r>
            <a:r>
              <a:rPr lang="en-US" sz="1200" dirty="0" err="1" smtClean="0"/>
              <a:t>nosotros</a:t>
            </a:r>
            <a:r>
              <a:rPr lang="en-US" sz="1200" dirty="0" smtClean="0"/>
              <a:t>, </a:t>
            </a:r>
            <a:r>
              <a:rPr lang="en-US" sz="1200" dirty="0" err="1" smtClean="0"/>
              <a:t>una</a:t>
            </a:r>
            <a:r>
              <a:rPr lang="en-US" sz="1200" dirty="0" smtClean="0"/>
              <a:t> </a:t>
            </a:r>
            <a:r>
              <a:rPr lang="en-US" sz="1200" dirty="0" err="1" smtClean="0"/>
              <a:t>empresa</a:t>
            </a:r>
            <a:r>
              <a:rPr lang="en-US" sz="1200" dirty="0" smtClean="0"/>
              <a:t> </a:t>
            </a:r>
            <a:r>
              <a:rPr lang="en-US" sz="1200" dirty="0" err="1" smtClean="0"/>
              <a:t>pequeña</a:t>
            </a:r>
            <a:endParaRPr lang="es-PE" sz="1200" dirty="0"/>
          </a:p>
        </p:txBody>
      </p:sp>
      <p:sp>
        <p:nvSpPr>
          <p:cNvPr id="20" name="Rectángulo 19"/>
          <p:cNvSpPr/>
          <p:nvPr/>
        </p:nvSpPr>
        <p:spPr>
          <a:xfrm>
            <a:off x="3157488" y="5870286"/>
            <a:ext cx="896216" cy="486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70/100</a:t>
            </a:r>
            <a:endParaRPr lang="es-PE" sz="1200" dirty="0"/>
          </a:p>
        </p:txBody>
      </p:sp>
      <p:sp>
        <p:nvSpPr>
          <p:cNvPr id="21" name="Rectángulo 20"/>
          <p:cNvSpPr/>
          <p:nvPr/>
        </p:nvSpPr>
        <p:spPr>
          <a:xfrm>
            <a:off x="667549" y="3899416"/>
            <a:ext cx="1354152" cy="681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El tiempo de atención disminuya con relación al actual</a:t>
            </a:r>
            <a:endParaRPr lang="es-PE" sz="1200" dirty="0"/>
          </a:p>
        </p:txBody>
      </p:sp>
      <p:sp>
        <p:nvSpPr>
          <p:cNvPr id="19" name="Rectángulo 18"/>
          <p:cNvSpPr/>
          <p:nvPr/>
        </p:nvSpPr>
        <p:spPr>
          <a:xfrm>
            <a:off x="667549" y="5444162"/>
            <a:ext cx="1261263" cy="669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La mayoría de clientes de la empresa posee un </a:t>
            </a:r>
            <a:r>
              <a:rPr lang="es-PE" sz="1200" dirty="0" err="1" smtClean="0"/>
              <a:t>smartphone</a:t>
            </a:r>
            <a:endParaRPr lang="es-PE" sz="1200" dirty="0"/>
          </a:p>
        </p:txBody>
      </p:sp>
      <p:sp>
        <p:nvSpPr>
          <p:cNvPr id="22" name="Rectángulo 21"/>
          <p:cNvSpPr/>
          <p:nvPr/>
        </p:nvSpPr>
        <p:spPr>
          <a:xfrm>
            <a:off x="2974964" y="3886524"/>
            <a:ext cx="1261263" cy="8076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El tiempo de atención disminuya con relación al actual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7000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648692" cy="6858000"/>
          </a:xfrm>
          <a:prstGeom prst="rect">
            <a:avLst/>
          </a:prstGeom>
        </p:spPr>
      </p:pic>
      <p:sp>
        <p:nvSpPr>
          <p:cNvPr id="5" name="Rectángulo 5"/>
          <p:cNvSpPr/>
          <p:nvPr/>
        </p:nvSpPr>
        <p:spPr>
          <a:xfrm>
            <a:off x="1382660" y="932222"/>
            <a:ext cx="1278082" cy="622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Empresas que atienden mediante colas</a:t>
            </a:r>
            <a:endParaRPr lang="es-PE" sz="1200" dirty="0"/>
          </a:p>
        </p:txBody>
      </p:sp>
      <p:sp>
        <p:nvSpPr>
          <p:cNvPr id="6" name="Rectángulo 6"/>
          <p:cNvSpPr/>
          <p:nvPr/>
        </p:nvSpPr>
        <p:spPr>
          <a:xfrm>
            <a:off x="1382660" y="1685174"/>
            <a:ext cx="1278082" cy="8077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CLIENTE INSATISFECHO CON EL TIEMPO DE ESPERA</a:t>
            </a:r>
            <a:endParaRPr lang="es-PE" sz="1200" dirty="0"/>
          </a:p>
        </p:txBody>
      </p:sp>
      <p:sp>
        <p:nvSpPr>
          <p:cNvPr id="8" name="Rectángulo 21"/>
          <p:cNvSpPr/>
          <p:nvPr/>
        </p:nvSpPr>
        <p:spPr>
          <a:xfrm>
            <a:off x="4589451" y="3886525"/>
            <a:ext cx="1261263" cy="793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El tiempo de atención disminuya con relación al actual</a:t>
            </a:r>
            <a:endParaRPr lang="es-PE" sz="1200" dirty="0"/>
          </a:p>
        </p:txBody>
      </p:sp>
      <p:sp>
        <p:nvSpPr>
          <p:cNvPr id="10" name="Rectángulo 18"/>
          <p:cNvSpPr/>
          <p:nvPr/>
        </p:nvSpPr>
        <p:spPr>
          <a:xfrm>
            <a:off x="667549" y="4882141"/>
            <a:ext cx="1261263" cy="687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La mayoría de clientes de la empresa posee un </a:t>
            </a:r>
            <a:r>
              <a:rPr lang="es-PE" sz="1200" dirty="0" err="1" smtClean="0"/>
              <a:t>smartphone</a:t>
            </a:r>
            <a:endParaRPr lang="es-PE" sz="1200" dirty="0"/>
          </a:p>
        </p:txBody>
      </p:sp>
      <p:sp>
        <p:nvSpPr>
          <p:cNvPr id="12" name="Rectángulo 17"/>
          <p:cNvSpPr/>
          <p:nvPr/>
        </p:nvSpPr>
        <p:spPr>
          <a:xfrm>
            <a:off x="667549" y="4008394"/>
            <a:ext cx="1682744" cy="671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La </a:t>
            </a:r>
            <a:r>
              <a:rPr lang="en-US" sz="1200" dirty="0" err="1" smtClean="0"/>
              <a:t>empresa</a:t>
            </a:r>
            <a:r>
              <a:rPr lang="en-US" sz="1200" dirty="0" smtClean="0"/>
              <a:t> </a:t>
            </a:r>
            <a:r>
              <a:rPr lang="en-US" sz="1200" dirty="0" err="1" smtClean="0"/>
              <a:t>acepte</a:t>
            </a:r>
            <a:r>
              <a:rPr lang="en-US" sz="1200" dirty="0" smtClean="0"/>
              <a:t> </a:t>
            </a:r>
            <a:r>
              <a:rPr lang="en-US" sz="1200" dirty="0" err="1" smtClean="0"/>
              <a:t>nuestra</a:t>
            </a:r>
            <a:r>
              <a:rPr lang="en-US" sz="1200" dirty="0" smtClean="0"/>
              <a:t> </a:t>
            </a:r>
            <a:r>
              <a:rPr lang="en-US" sz="1200" dirty="0" err="1" smtClean="0"/>
              <a:t>propuesta</a:t>
            </a:r>
            <a:r>
              <a:rPr lang="en-US" sz="1200" dirty="0" smtClean="0"/>
              <a:t> </a:t>
            </a:r>
            <a:r>
              <a:rPr lang="en-US" sz="1200" dirty="0" err="1" smtClean="0"/>
              <a:t>siendo</a:t>
            </a:r>
            <a:r>
              <a:rPr lang="en-US" sz="1200" dirty="0" smtClean="0"/>
              <a:t> </a:t>
            </a:r>
            <a:r>
              <a:rPr lang="en-US" sz="1200" dirty="0" err="1" smtClean="0"/>
              <a:t>nosotros</a:t>
            </a:r>
            <a:r>
              <a:rPr lang="en-US" sz="1200" dirty="0" smtClean="0"/>
              <a:t>, </a:t>
            </a:r>
            <a:r>
              <a:rPr lang="en-US" sz="1200" dirty="0" err="1" smtClean="0"/>
              <a:t>una</a:t>
            </a:r>
            <a:r>
              <a:rPr lang="en-US" sz="1200" dirty="0" smtClean="0"/>
              <a:t> </a:t>
            </a:r>
            <a:r>
              <a:rPr lang="en-US" sz="1200" dirty="0" err="1" smtClean="0"/>
              <a:t>empresa</a:t>
            </a:r>
            <a:r>
              <a:rPr lang="en-US" sz="1200" dirty="0" smtClean="0"/>
              <a:t> </a:t>
            </a:r>
            <a:r>
              <a:rPr lang="en-US" sz="1200" dirty="0" err="1" smtClean="0"/>
              <a:t>pequeña</a:t>
            </a:r>
            <a:endParaRPr lang="es-PE" sz="1200" dirty="0"/>
          </a:p>
        </p:txBody>
      </p:sp>
      <p:sp>
        <p:nvSpPr>
          <p:cNvPr id="13" name="Rectángulo 17"/>
          <p:cNvSpPr/>
          <p:nvPr/>
        </p:nvSpPr>
        <p:spPr>
          <a:xfrm>
            <a:off x="3006172" y="3789041"/>
            <a:ext cx="1349803" cy="890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La </a:t>
            </a:r>
            <a:r>
              <a:rPr lang="en-US" sz="1100" dirty="0" err="1" smtClean="0"/>
              <a:t>empresa</a:t>
            </a:r>
            <a:r>
              <a:rPr lang="en-US" sz="1100" dirty="0" smtClean="0"/>
              <a:t> </a:t>
            </a:r>
            <a:r>
              <a:rPr lang="en-US" sz="1100" dirty="0" err="1" smtClean="0"/>
              <a:t>acepte</a:t>
            </a:r>
            <a:r>
              <a:rPr lang="en-US" sz="1100" dirty="0" smtClean="0"/>
              <a:t> </a:t>
            </a:r>
            <a:r>
              <a:rPr lang="en-US" sz="1100" dirty="0" err="1" smtClean="0"/>
              <a:t>nuestra</a:t>
            </a:r>
            <a:r>
              <a:rPr lang="en-US" sz="1100" dirty="0" smtClean="0"/>
              <a:t> </a:t>
            </a:r>
            <a:r>
              <a:rPr lang="en-US" sz="1100" dirty="0" err="1" smtClean="0"/>
              <a:t>propuesta</a:t>
            </a:r>
            <a:r>
              <a:rPr lang="en-US" sz="1100" dirty="0" smtClean="0"/>
              <a:t> </a:t>
            </a:r>
            <a:r>
              <a:rPr lang="en-US" sz="1100" dirty="0" err="1" smtClean="0"/>
              <a:t>siendo</a:t>
            </a:r>
            <a:r>
              <a:rPr lang="en-US" sz="1100" dirty="0" smtClean="0"/>
              <a:t> </a:t>
            </a:r>
            <a:r>
              <a:rPr lang="en-US" sz="1100" dirty="0" err="1" smtClean="0"/>
              <a:t>nosotros</a:t>
            </a:r>
            <a:r>
              <a:rPr lang="en-US" sz="1100" dirty="0" smtClean="0"/>
              <a:t>, </a:t>
            </a:r>
            <a:r>
              <a:rPr lang="en-US" sz="1100" dirty="0" err="1" smtClean="0"/>
              <a:t>una</a:t>
            </a:r>
            <a:r>
              <a:rPr lang="en-US" sz="1100" dirty="0" smtClean="0"/>
              <a:t> </a:t>
            </a:r>
            <a:r>
              <a:rPr lang="en-US" sz="1100" dirty="0" err="1" smtClean="0"/>
              <a:t>empresa</a:t>
            </a:r>
            <a:r>
              <a:rPr lang="en-US" sz="1100" dirty="0" smtClean="0"/>
              <a:t> </a:t>
            </a:r>
            <a:r>
              <a:rPr lang="en-US" sz="1100" dirty="0" err="1" smtClean="0"/>
              <a:t>pequeña</a:t>
            </a:r>
            <a:endParaRPr lang="es-PE" sz="1100" dirty="0"/>
          </a:p>
        </p:txBody>
      </p:sp>
      <p:sp>
        <p:nvSpPr>
          <p:cNvPr id="14" name="Rectángulo 17"/>
          <p:cNvSpPr/>
          <p:nvPr/>
        </p:nvSpPr>
        <p:spPr>
          <a:xfrm>
            <a:off x="3144522" y="4965600"/>
            <a:ext cx="908602" cy="603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/>
              <a:t>Realizar</a:t>
            </a:r>
            <a:r>
              <a:rPr lang="en-US" sz="1100" dirty="0" smtClean="0"/>
              <a:t> un </a:t>
            </a:r>
            <a:r>
              <a:rPr lang="en-US" sz="1100" dirty="0" err="1" smtClean="0"/>
              <a:t>exploración</a:t>
            </a:r>
            <a:r>
              <a:rPr lang="en-US" sz="1100" dirty="0" smtClean="0"/>
              <a:t> de </a:t>
            </a:r>
            <a:r>
              <a:rPr lang="en-US" sz="1100" dirty="0" err="1" smtClean="0"/>
              <a:t>mercado</a:t>
            </a:r>
            <a:endParaRPr lang="es-PE" sz="1100" dirty="0"/>
          </a:p>
        </p:txBody>
      </p:sp>
      <p:sp>
        <p:nvSpPr>
          <p:cNvPr id="15" name="Rectángulo 17"/>
          <p:cNvSpPr/>
          <p:nvPr/>
        </p:nvSpPr>
        <p:spPr>
          <a:xfrm>
            <a:off x="3144521" y="5878162"/>
            <a:ext cx="908602" cy="603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70% de </a:t>
            </a:r>
            <a:r>
              <a:rPr lang="en-US" sz="1100" dirty="0" err="1" smtClean="0"/>
              <a:t>empresas</a:t>
            </a:r>
            <a:r>
              <a:rPr lang="en-US" sz="1100" dirty="0" smtClean="0"/>
              <a:t> </a:t>
            </a:r>
            <a:r>
              <a:rPr lang="en-US" sz="1100" dirty="0" err="1" smtClean="0"/>
              <a:t>interesadas</a:t>
            </a:r>
            <a:endParaRPr lang="es-PE" sz="1100" dirty="0"/>
          </a:p>
        </p:txBody>
      </p:sp>
    </p:spTree>
    <p:extLst>
      <p:ext uri="{BB962C8B-B14F-4D97-AF65-F5344CB8AC3E}">
        <p14:creationId xmlns:p14="http://schemas.microsoft.com/office/powerpoint/2010/main" val="243121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5" y="836712"/>
            <a:ext cx="8738889" cy="4525963"/>
          </a:xfrm>
        </p:spPr>
        <p:txBody>
          <a:bodyPr/>
          <a:lstStyle/>
          <a:p>
            <a:pPr marL="0" indent="0">
              <a:buNone/>
            </a:pPr>
            <a:r>
              <a:rPr lang="es-PE" dirty="0"/>
              <a:t>link </a:t>
            </a:r>
            <a:r>
              <a:rPr lang="es-PE" dirty="0" smtClean="0"/>
              <a:t>BMC: </a:t>
            </a:r>
            <a:r>
              <a:rPr lang="es-PE" dirty="0">
                <a:hlinkClick r:id="rId3"/>
              </a:rPr>
              <a:t>https://bmfiddle.com/f/#/</a:t>
            </a:r>
            <a:r>
              <a:rPr lang="es-PE" dirty="0" smtClean="0">
                <a:hlinkClick r:id="rId3"/>
              </a:rPr>
              <a:t>pKtd6</a:t>
            </a:r>
            <a:r>
              <a:rPr lang="es-PE" dirty="0" smtClean="0"/>
              <a:t> </a:t>
            </a:r>
            <a:endParaRPr lang="es-PE" dirty="0"/>
          </a:p>
        </p:txBody>
      </p:sp>
      <p:pic>
        <p:nvPicPr>
          <p:cNvPr id="5" name="Picture 3" descr="E:\UPN\up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445468"/>
            <a:ext cx="9077325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7092280" y="66538"/>
            <a:ext cx="1872208" cy="73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Ace Q</a:t>
            </a:r>
            <a:endParaRPr lang="es-PE" b="1" dirty="0">
              <a:solidFill>
                <a:schemeClr val="tx1">
                  <a:lumMod val="65000"/>
                  <a:lumOff val="35000"/>
                </a:schemeClr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6282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528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267744" y="2780928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uhaus 93" panose="04030905020B02020C02" pitchFamily="82" charset="0"/>
              </a:rPr>
              <a:t>¡GRACIAS!</a:t>
            </a:r>
            <a:endParaRPr lang="es-PE" sz="7200" dirty="0">
              <a:solidFill>
                <a:srgbClr val="E30BA5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797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82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93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E:\UPN\warn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04864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491880" y="3276273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PROBLEMA</a:t>
            </a:r>
            <a:endParaRPr lang="es-PE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82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93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E:\UPN\CICLO IX\colas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87737"/>
            <a:ext cx="76962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692770" y="41927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usted</a:t>
            </a:r>
            <a:endParaRPr lang="es-P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75928" y="27893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El siguiente en atenderse ..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6081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6804248" y="1203140"/>
            <a:ext cx="4320326" cy="1486993"/>
            <a:chOff x="6804248" y="1203140"/>
            <a:chExt cx="4320326" cy="1486993"/>
          </a:xfrm>
        </p:grpSpPr>
        <p:sp>
          <p:nvSpPr>
            <p:cNvPr id="4" name="3 Elipse"/>
            <p:cNvSpPr/>
            <p:nvPr/>
          </p:nvSpPr>
          <p:spPr>
            <a:xfrm>
              <a:off x="6804248" y="1203140"/>
              <a:ext cx="1008112" cy="100811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7" name="6 CuadroTexto"/>
            <p:cNvSpPr txBox="1"/>
            <p:nvPr/>
          </p:nvSpPr>
          <p:spPr>
            <a:xfrm rot="786205">
              <a:off x="7020118" y="1582137"/>
              <a:ext cx="410445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PE" sz="6600" dirty="0" smtClean="0">
                  <a:solidFill>
                    <a:srgbClr val="C00000"/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es-PE" sz="6600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5275232" y="3579913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dirty="0" smtClean="0">
                <a:latin typeface="BigNoodleTitling" panose="02000708030402040100" pitchFamily="2" charset="0"/>
              </a:rPr>
              <a:t>Interminables esperas de atención</a:t>
            </a:r>
            <a:endParaRPr lang="es-PE" sz="2800" dirty="0">
              <a:latin typeface="BigNoodleTitling" panose="02000708030402040100" pitchFamily="2" charset="0"/>
            </a:endParaRPr>
          </a:p>
        </p:txBody>
      </p:sp>
      <p:pic>
        <p:nvPicPr>
          <p:cNvPr id="15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E:\UPN\CICLO IX\colas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376" y="1484784"/>
            <a:ext cx="4070722" cy="562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61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84" y="0"/>
            <a:ext cx="91936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 rot="20901046">
            <a:off x="113203" y="5669500"/>
            <a:ext cx="857122" cy="857122"/>
          </a:xfrm>
          <a:prstGeom prst="ellipse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 rot="87251">
            <a:off x="193009" y="5633342"/>
            <a:ext cx="34897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66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endParaRPr lang="es-PE" sz="6600" dirty="0">
              <a:solidFill>
                <a:schemeClr val="accent3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63887" y="2852936"/>
            <a:ext cx="644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¿</a:t>
            </a:r>
            <a:r>
              <a:rPr lang="es-PE" sz="2800" dirty="0" smtClean="0">
                <a:latin typeface="Eras Medium ITC" panose="020B0602030504020804" pitchFamily="34" charset="0"/>
              </a:rPr>
              <a:t>QUÉ</a:t>
            </a:r>
            <a:endParaRPr lang="es-PE" sz="2800" dirty="0">
              <a:latin typeface="Eras Medium ITC" panose="020B06020305040208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03847" y="3328501"/>
            <a:ext cx="683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latin typeface="Bauhaus 93" panose="04030905020B02020C02" pitchFamily="82" charset="0"/>
              </a:rPr>
              <a:t>OFRECEMOS</a:t>
            </a:r>
            <a:r>
              <a:rPr lang="es-PE" sz="36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?</a:t>
            </a:r>
            <a:endParaRPr lang="es-PE" sz="2800" dirty="0">
              <a:latin typeface="Eras Medium ITC" panose="020B0602030504020804" pitchFamily="34" charset="0"/>
            </a:endParaRPr>
          </a:p>
        </p:txBody>
      </p:sp>
      <p:pic>
        <p:nvPicPr>
          <p:cNvPr id="11" name="Picture 3" descr="E:\UPN\up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37"/>
            <a:ext cx="2520280" cy="7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21314" r="15248" b="26182"/>
          <a:stretch/>
        </p:blipFill>
        <p:spPr bwMode="auto">
          <a:xfrm>
            <a:off x="7039428" y="333829"/>
            <a:ext cx="1727201" cy="8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2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566</Words>
  <Application>Microsoft Office PowerPoint</Application>
  <PresentationFormat>Presentación en pantalla (4:3)</PresentationFormat>
  <Paragraphs>107</Paragraphs>
  <Slides>41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Tema de Office</vt:lpstr>
      <vt:lpstr>Ace Q</vt:lpstr>
      <vt:lpstr>¿Han pensado…</vt:lpstr>
      <vt:lpstr>Lluvia de ideas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Jean Pierre</dc:creator>
  <cp:lastModifiedBy>Jean Pierre</cp:lastModifiedBy>
  <cp:revision>77</cp:revision>
  <dcterms:created xsi:type="dcterms:W3CDTF">2014-05-02T02:50:35Z</dcterms:created>
  <dcterms:modified xsi:type="dcterms:W3CDTF">2014-05-14T13:18:33Z</dcterms:modified>
</cp:coreProperties>
</file>